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79" r:id="rId2"/>
    <p:sldId id="416" r:id="rId3"/>
    <p:sldId id="415" r:id="rId4"/>
    <p:sldId id="417" r:id="rId5"/>
    <p:sldId id="263" r:id="rId6"/>
    <p:sldId id="264" r:id="rId7"/>
    <p:sldId id="373" r:id="rId8"/>
    <p:sldId id="256" r:id="rId9"/>
    <p:sldId id="1349" r:id="rId10"/>
    <p:sldId id="447" r:id="rId11"/>
    <p:sldId id="364" r:id="rId12"/>
    <p:sldId id="448" r:id="rId13"/>
    <p:sldId id="261" r:id="rId14"/>
    <p:sldId id="345" r:id="rId15"/>
    <p:sldId id="370" r:id="rId16"/>
    <p:sldId id="347" r:id="rId17"/>
    <p:sldId id="424" r:id="rId18"/>
    <p:sldId id="607" r:id="rId19"/>
    <p:sldId id="1350" r:id="rId20"/>
    <p:sldId id="644" r:id="rId21"/>
    <p:sldId id="1040" r:id="rId22"/>
    <p:sldId id="1346" r:id="rId23"/>
    <p:sldId id="611" r:id="rId24"/>
    <p:sldId id="531" r:id="rId25"/>
    <p:sldId id="406" r:id="rId26"/>
    <p:sldId id="1354" r:id="rId27"/>
    <p:sldId id="690" r:id="rId28"/>
    <p:sldId id="645" r:id="rId29"/>
    <p:sldId id="1307" r:id="rId30"/>
    <p:sldId id="460" r:id="rId31"/>
    <p:sldId id="392" r:id="rId32"/>
    <p:sldId id="1051" r:id="rId33"/>
    <p:sldId id="708" r:id="rId34"/>
    <p:sldId id="1076" r:id="rId35"/>
    <p:sldId id="1353" r:id="rId36"/>
    <p:sldId id="1031" r:id="rId37"/>
    <p:sldId id="1357" r:id="rId38"/>
    <p:sldId id="973" r:id="rId39"/>
    <p:sldId id="274" r:id="rId40"/>
    <p:sldId id="1032" r:id="rId4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>
        <p:scale>
          <a:sx n="100" d="100"/>
          <a:sy n="100" d="100"/>
        </p:scale>
        <p:origin x="192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b="1"/>
              <a:t>Evolución superficie cultivada Frutales</a:t>
            </a:r>
          </a:p>
          <a:p>
            <a:pPr>
              <a:defRPr sz="1600" b="1"/>
            </a:pPr>
            <a:r>
              <a:rPr lang="en-US" sz="1600" b="1"/>
              <a:t>Región del Maule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L"/>
        </a:p>
      </c:txPr>
    </c:title>
    <c:autoTitleDeleted val="0"/>
    <c:plotArea>
      <c:layout>
        <c:manualLayout>
          <c:layoutTarget val="inner"/>
          <c:xMode val="edge"/>
          <c:yMode val="edge"/>
          <c:x val="0.16524012885359779"/>
          <c:y val="0.21527712096850468"/>
          <c:w val="0.80555697059616371"/>
          <c:h val="0.4991879915015928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Hoja1!$B$3</c:f>
              <c:strCache>
                <c:ptCount val="1"/>
                <c:pt idx="0">
                  <c:v>Superficie cultivada (ha)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c:spPr>
          <c:invertIfNegative val="0"/>
          <c:dLbls>
            <c:dLbl>
              <c:idx val="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ln>
                        <a:noFill/>
                      </a:ln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669A-4DA0-AA57-C893279DA4E5}"/>
                </c:ext>
              </c:extLst>
            </c:dLbl>
            <c:dLbl>
              <c:idx val="5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ln>
                        <a:noFill/>
                      </a:ln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69A-4DA0-AA57-C893279DA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Hoja1!$A$4:$A$9</c:f>
              <c:numCache>
                <c:formatCode>General</c:formatCode>
                <c:ptCount val="6"/>
                <c:pt idx="0">
                  <c:v>1994</c:v>
                </c:pt>
                <c:pt idx="1">
                  <c:v>2001</c:v>
                </c:pt>
                <c:pt idx="2">
                  <c:v>2007</c:v>
                </c:pt>
                <c:pt idx="3">
                  <c:v>2013</c:v>
                </c:pt>
                <c:pt idx="4">
                  <c:v>2020</c:v>
                </c:pt>
                <c:pt idx="5">
                  <c:v>2022</c:v>
                </c:pt>
              </c:numCache>
            </c:numRef>
          </c:cat>
          <c:val>
            <c:numRef>
              <c:f>Hoja1!$B$4:$B$9</c:f>
              <c:numCache>
                <c:formatCode>General</c:formatCode>
                <c:ptCount val="6"/>
                <c:pt idx="0">
                  <c:v>30042</c:v>
                </c:pt>
                <c:pt idx="1">
                  <c:v>36200</c:v>
                </c:pt>
                <c:pt idx="2">
                  <c:v>48050</c:v>
                </c:pt>
                <c:pt idx="3">
                  <c:v>61822</c:v>
                </c:pt>
                <c:pt idx="4">
                  <c:v>76374</c:v>
                </c:pt>
                <c:pt idx="5">
                  <c:v>90729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9A-4DA0-AA57-C893279DA4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097007"/>
        <c:axId val="78096047"/>
      </c:barChart>
      <c:catAx>
        <c:axId val="7809700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AR" sz="1200"/>
                  <a:t>Año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78096047"/>
        <c:crosses val="autoZero"/>
        <c:auto val="1"/>
        <c:lblAlgn val="ctr"/>
        <c:lblOffset val="100"/>
        <c:noMultiLvlLbl val="0"/>
      </c:catAx>
      <c:valAx>
        <c:axId val="78096047"/>
        <c:scaling>
          <c:orientation val="minMax"/>
          <c:max val="110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ln>
                      <a:noFill/>
                    </a:ln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AR" sz="1200"/>
                  <a:t>Superfice (ha)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C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78097007"/>
        <c:crosses val="autoZero"/>
        <c:crossBetween val="between"/>
        <c:majorUnit val="150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ln>
                <a:noFill/>
              </a:ln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2"/>
    </a:solidFill>
    <a:ln>
      <a:noFill/>
    </a:ln>
    <a:effectLst/>
  </c:spPr>
  <c:txPr>
    <a:bodyPr/>
    <a:lstStyle/>
    <a:p>
      <a:pPr>
        <a:defRPr>
          <a:ln>
            <a:noFill/>
          </a:ln>
          <a:solidFill>
            <a:schemeClr val="tx1"/>
          </a:solidFill>
        </a:defRPr>
      </a:pPr>
      <a:endParaRPr lang="es-C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DCC93-1DD5-42B5-829B-36DF1E1F7DF1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01C37-93D4-4F60-A030-58ABEE913F6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52F63-B151-4250-B267-CD20EDC11CB0}" type="slidenum">
              <a:rPr lang="de-DE" smtClean="0">
                <a:latin typeface="Futura XBlk BT"/>
              </a:rPr>
              <a:pPr/>
              <a:t>1</a:t>
            </a:fld>
            <a:endParaRPr lang="de-DE">
              <a:latin typeface="Futura XBlk BT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057" y="4342777"/>
            <a:ext cx="5031887" cy="4115111"/>
          </a:xfrm>
          <a:noFill/>
          <a:ln/>
        </p:spPr>
        <p:txBody>
          <a:bodyPr/>
          <a:lstStyle/>
          <a:p>
            <a:endParaRPr lang="es-ES" baseline="0" dirty="0">
              <a:latin typeface="Futura XBlk BT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9pPr>
          </a:lstStyle>
          <a:p>
            <a:pPr eaLnBrk="1" hangingPunct="1"/>
            <a:fld id="{4806743F-EF46-4D96-A2C3-EDADCE19750C}" type="slidenum">
              <a:rPr lang="en-US" altLang="en-US" sz="1200" smtClean="0">
                <a:solidFill>
                  <a:schemeClr val="tx1"/>
                </a:solidFill>
              </a:rPr>
              <a:pPr eaLnBrk="1" hangingPunct="1"/>
              <a:t>27</a:t>
            </a:fld>
            <a:endParaRPr lang="en-US" altLang="en-US" sz="1200" dirty="0">
              <a:solidFill>
                <a:schemeClr val="tx1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95325"/>
            <a:ext cx="4524375" cy="3394075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093" y="4321888"/>
            <a:ext cx="5029815" cy="416586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/>
          </a:p>
        </p:txBody>
      </p:sp>
    </p:spTree>
    <p:extLst>
      <p:ext uri="{BB962C8B-B14F-4D97-AF65-F5344CB8AC3E}">
        <p14:creationId xmlns:p14="http://schemas.microsoft.com/office/powerpoint/2010/main" val="3961976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4946D-B4C9-254F-8721-0C2374B5A7ED}" type="slidenum">
              <a:rPr lang="es-ES" smtClean="0"/>
              <a:t>28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A85077-A967-4F1C-905C-30B6FAB7BC2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CITRA, Universidad de Talca</a:t>
            </a:r>
          </a:p>
        </p:txBody>
      </p:sp>
    </p:spTree>
    <p:extLst>
      <p:ext uri="{BB962C8B-B14F-4D97-AF65-F5344CB8AC3E}">
        <p14:creationId xmlns:p14="http://schemas.microsoft.com/office/powerpoint/2010/main" val="21365209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9pPr>
          </a:lstStyle>
          <a:p>
            <a:pPr eaLnBrk="1" hangingPunct="1"/>
            <a:fld id="{1D62DC5E-EE7A-48A5-8DF4-8D1E0024DC7B}" type="slidenum">
              <a:rPr lang="en-US" altLang="en-US" sz="1200" smtClean="0">
                <a:solidFill>
                  <a:schemeClr val="tx1"/>
                </a:solidFill>
              </a:rPr>
              <a:pPr eaLnBrk="1" hangingPunct="1"/>
              <a:t>29</a:t>
            </a:fld>
            <a:endParaRPr lang="en-US" altLang="en-US" sz="1200">
              <a:solidFill>
                <a:schemeClr val="tx1"/>
              </a:solidFill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8400" y="695325"/>
            <a:ext cx="4522788" cy="3394075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1175"/>
            <a:ext cx="5029200" cy="416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4843248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s-ES" smtClean="0">
                <a:solidFill>
                  <a:prstClr val="black"/>
                </a:solidFill>
              </a:rPr>
              <a:pPr/>
              <a:t>30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507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4946D-B4C9-254F-8721-0C2374B5A7ED}" type="slidenum">
              <a:rPr lang="es-ES" smtClean="0">
                <a:solidFill>
                  <a:prstClr val="black"/>
                </a:solidFill>
              </a:rPr>
              <a:pPr/>
              <a:t>31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37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612">
              <a:defRPr/>
            </a:pPr>
            <a:fld id="{4851696E-07E5-4A04-B021-C3BF4891CF3A}" type="slidenum">
              <a:rPr lang="de-DE">
                <a:solidFill>
                  <a:prstClr val="black"/>
                </a:solidFill>
                <a:latin typeface="Calibri"/>
              </a:rPr>
              <a:pPr defTabSz="966612">
                <a:defRPr/>
              </a:pPr>
              <a:t>34</a:t>
            </a:fld>
            <a:endParaRPr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9571" name="Rectangle 7"/>
          <p:cNvSpPr txBox="1">
            <a:spLocks noGrp="1" noChangeArrowheads="1"/>
          </p:cNvSpPr>
          <p:nvPr/>
        </p:nvSpPr>
        <p:spPr bwMode="auto">
          <a:xfrm>
            <a:off x="4138778" y="9114919"/>
            <a:ext cx="3163195" cy="44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464" tIns="47231" rIns="94464" bIns="47231" anchor="b"/>
          <a:lstStyle/>
          <a:p>
            <a:pPr algn="r" defTabSz="942058">
              <a:defRPr/>
            </a:pPr>
            <a:fld id="{D388D198-1773-4CF9-BDBD-5397A8FD6000}" type="slidenum">
              <a:rPr lang="de-DE" sz="1300">
                <a:solidFill>
                  <a:prstClr val="black"/>
                </a:solidFill>
                <a:latin typeface="Futura XBlk BT" pitchFamily="34" charset="0"/>
              </a:rPr>
              <a:pPr algn="r" defTabSz="942058">
                <a:defRPr/>
              </a:pPr>
              <a:t>34</a:t>
            </a:fld>
            <a:endParaRPr lang="de-DE" sz="1300" dirty="0">
              <a:solidFill>
                <a:prstClr val="black"/>
              </a:solidFill>
              <a:latin typeface="Futura XBlk BT" pitchFamily="34" charset="0"/>
            </a:endParaRPr>
          </a:p>
        </p:txBody>
      </p:sp>
      <p:sp>
        <p:nvSpPr>
          <p:cNvPr id="1095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1095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3928" y="4559916"/>
            <a:ext cx="5367346" cy="4322505"/>
          </a:xfrm>
          <a:noFill/>
          <a:ln/>
        </p:spPr>
        <p:txBody>
          <a:bodyPr lIns="94464" tIns="47231" rIns="94464" bIns="47231"/>
          <a:lstStyle/>
          <a:p>
            <a:endParaRPr lang="es-ES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C51197F5-1DFD-48A7-BF13-507C9229DC8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CITRA, Universidad de Talca</a:t>
            </a:r>
          </a:p>
        </p:txBody>
      </p:sp>
    </p:spTree>
    <p:extLst>
      <p:ext uri="{BB962C8B-B14F-4D97-AF65-F5344CB8AC3E}">
        <p14:creationId xmlns:p14="http://schemas.microsoft.com/office/powerpoint/2010/main" val="3170423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4FA945-705A-45EE-94D6-B6D86A5AF6A0}" type="slidenum">
              <a:rPr lang="de-DE" smtClean="0">
                <a:latin typeface="Futura XBlk BT"/>
              </a:rPr>
              <a:pPr/>
              <a:t>35</a:t>
            </a:fld>
            <a:endParaRPr lang="de-DE">
              <a:latin typeface="Futura XBlk BT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3650" y="747713"/>
            <a:ext cx="4778375" cy="3584575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>
              <a:latin typeface="Futura XBlk BT"/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2FCD030-049C-4943-BD80-ED52D4095F7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CITRA, Universidad de Talca</a:t>
            </a:r>
          </a:p>
        </p:txBody>
      </p:sp>
    </p:spTree>
    <p:extLst>
      <p:ext uri="{BB962C8B-B14F-4D97-AF65-F5344CB8AC3E}">
        <p14:creationId xmlns:p14="http://schemas.microsoft.com/office/powerpoint/2010/main" val="25246045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9000"/>
            <a:fld id="{7FFBA8A1-D193-4695-874E-9F0BC8646BDE}" type="slidenum">
              <a:rPr lang="de-DE" smtClean="0">
                <a:latin typeface="Futura XBlk BT" pitchFamily="34" charset="0"/>
              </a:rPr>
              <a:pPr defTabSz="889000"/>
              <a:t>36</a:t>
            </a:fld>
            <a:endParaRPr lang="de-DE">
              <a:latin typeface="Futura XBlk BT" pitchFamily="34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0225"/>
            <a:ext cx="5026025" cy="4117975"/>
          </a:xfrm>
          <a:noFill/>
          <a:ln/>
        </p:spPr>
        <p:txBody>
          <a:bodyPr/>
          <a:lstStyle/>
          <a:p>
            <a:endParaRPr lang="es-MX">
              <a:latin typeface="Futura XBlk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2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52F63-B151-4250-B267-CD20EDC11CB0}" type="slidenum">
              <a:rPr lang="de-DE" smtClean="0">
                <a:latin typeface="Futura XBlk BT"/>
              </a:rPr>
              <a:pPr/>
              <a:t>38</a:t>
            </a:fld>
            <a:endParaRPr lang="de-DE">
              <a:latin typeface="Futura XBlk BT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057" y="4342777"/>
            <a:ext cx="5031887" cy="4115111"/>
          </a:xfrm>
          <a:noFill/>
          <a:ln/>
        </p:spPr>
        <p:txBody>
          <a:bodyPr/>
          <a:lstStyle/>
          <a:p>
            <a:endParaRPr lang="es-ES">
              <a:latin typeface="Futura XBlk BT"/>
            </a:endParaRPr>
          </a:p>
        </p:txBody>
      </p:sp>
    </p:spTree>
    <p:extLst>
      <p:ext uri="{BB962C8B-B14F-4D97-AF65-F5344CB8AC3E}">
        <p14:creationId xmlns:p14="http://schemas.microsoft.com/office/powerpoint/2010/main" val="12631972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11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1pPr>
            <a:lvl2pPr marL="743198" indent="-285845" defTabSz="96711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2pPr>
            <a:lvl3pPr marL="1143382" indent="-228676" defTabSz="96711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3pPr>
            <a:lvl4pPr marL="1600734" indent="-228676" defTabSz="96711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4pPr>
            <a:lvl5pPr marL="2058087" indent="-228676" defTabSz="96711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5pPr>
            <a:lvl6pPr marL="2515439" indent="-228676" defTabSz="96711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6pPr>
            <a:lvl7pPr marL="2972791" indent="-228676" defTabSz="96711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7pPr>
            <a:lvl8pPr marL="3430145" indent="-228676" defTabSz="96711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8pPr>
            <a:lvl9pPr marL="3887497" indent="-228676" defTabSz="96711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9pPr>
          </a:lstStyle>
          <a:p>
            <a:pPr eaLnBrk="1" hangingPunct="1"/>
            <a:fld id="{9A69DFBD-6F5A-4F23-B8EA-0CBBF0015089}" type="slidenum">
              <a:rPr lang="en-US" altLang="es-CL" sz="1300">
                <a:solidFill>
                  <a:schemeClr val="tx1"/>
                </a:solidFill>
              </a:rPr>
              <a:pPr eaLnBrk="1" hangingPunct="1"/>
              <a:t>40</a:t>
            </a:fld>
            <a:endParaRPr lang="en-US" altLang="es-CL" sz="1300">
              <a:solidFill>
                <a:schemeClr val="tx1"/>
              </a:solidFill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84288" y="730250"/>
            <a:ext cx="4749800" cy="3562350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461" y="4537449"/>
            <a:ext cx="5366278" cy="43746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L">
              <a:latin typeface="Lucida Grande" charset="0"/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CAAF502-53D0-47B6-B9AC-3B634C37820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CITRA, Universidad de Talca</a:t>
            </a:r>
          </a:p>
        </p:txBody>
      </p:sp>
    </p:spTree>
    <p:extLst>
      <p:ext uri="{BB962C8B-B14F-4D97-AF65-F5344CB8AC3E}">
        <p14:creationId xmlns:p14="http://schemas.microsoft.com/office/powerpoint/2010/main" val="417265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6DF56B-EEC7-43E7-A79A-68154BEE1668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613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6DF56B-EEC7-43E7-A79A-68154BEE1668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0294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C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establecer los momentos óptimos para la realización de labores culturales </a:t>
            </a:r>
          </a:p>
          <a:p>
            <a:r>
              <a:rPr lang="es-C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establecer la capacidad adaptativa de </a:t>
            </a:r>
            <a:r>
              <a:rPr lang="es-CL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</a:t>
            </a:r>
            <a:r>
              <a:rPr lang="es-CL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cultivares a diferentes condiciones ambientales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86122-1CA3-4015-ACD3-7AB576D666C2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86122-1CA3-4015-ACD3-7AB576D666C2}" type="slidenum">
              <a:rPr lang="es-CL" smtClean="0"/>
              <a:pPr/>
              <a:t>18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2077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52F63-B151-4250-B267-CD20EDC11CB0}" type="slidenum">
              <a:rPr lang="de-DE" smtClean="0">
                <a:solidFill>
                  <a:prstClr val="black"/>
                </a:solidFill>
                <a:latin typeface="Futura XBlk BT"/>
              </a:rPr>
              <a:pPr/>
              <a:t>20</a:t>
            </a:fld>
            <a:endParaRPr lang="de-DE">
              <a:solidFill>
                <a:prstClr val="black"/>
              </a:solidFill>
              <a:latin typeface="Futura XBlk BT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9175" y="781050"/>
            <a:ext cx="5213350" cy="3910013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362" y="4950202"/>
            <a:ext cx="5320133" cy="4690691"/>
          </a:xfrm>
          <a:noFill/>
          <a:ln/>
        </p:spPr>
        <p:txBody>
          <a:bodyPr/>
          <a:lstStyle/>
          <a:p>
            <a:endParaRPr lang="es-ES" baseline="0" dirty="0">
              <a:latin typeface="Futura XBlk BT"/>
            </a:endParaRP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369B082-BBEB-4E4E-8B4C-48BA6462315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CITRA, Universidad de Talca</a:t>
            </a:r>
          </a:p>
        </p:txBody>
      </p:sp>
    </p:spTree>
    <p:extLst>
      <p:ext uri="{BB962C8B-B14F-4D97-AF65-F5344CB8AC3E}">
        <p14:creationId xmlns:p14="http://schemas.microsoft.com/office/powerpoint/2010/main" val="301611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Shape 451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wrap="square" lIns="96645" tIns="96645" rIns="96645" bIns="96645" anchor="t" anchorCtr="0">
            <a:noAutofit/>
          </a:bodyPr>
          <a:lstStyle/>
          <a:p>
            <a:endParaRPr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E5BCAD76-847A-442C-BEC6-74B64140CB8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CITRA, Universidad de Talca</a:t>
            </a:r>
          </a:p>
        </p:txBody>
      </p:sp>
    </p:spTree>
    <p:extLst>
      <p:ext uri="{BB962C8B-B14F-4D97-AF65-F5344CB8AC3E}">
        <p14:creationId xmlns:p14="http://schemas.microsoft.com/office/powerpoint/2010/main" val="1593092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CF0C45A7-F4A0-4DBE-9BFB-BA725A7277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B4617E-14D2-4FCA-8163-A4D3C46B8176}" type="slidenum">
              <a:rPr lang="en-US" altLang="es-CL">
                <a:latin typeface="Times New Roman" panose="02020603050405020304" pitchFamily="18" charset="0"/>
              </a:rPr>
              <a:pPr/>
              <a:t>25</a:t>
            </a:fld>
            <a:endParaRPr lang="en-US" altLang="es-CL">
              <a:latin typeface="Times New Roman" panose="02020603050405020304" pitchFamily="18" charset="0"/>
            </a:endParaRPr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04F2A271-D43A-4594-98C9-58D3F655B8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2EFCA3CD-D811-4CE2-8074-D5DD694EB3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5385838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6DF56B-EEC7-43E7-A79A-68154BEE1668}" type="slidenum">
              <a:rPr lang="es-ES" smtClean="0"/>
              <a:pPr/>
              <a:t>26</a:t>
            </a:fld>
            <a:endParaRPr lang="es-ES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783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545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313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3363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345912A-DB89-418C-A7C2-D24B6BBE3E8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-26775" y="2677834"/>
            <a:ext cx="9210650" cy="4230167"/>
          </a:xfrm>
          <a:custGeom>
            <a:avLst/>
            <a:gdLst/>
            <a:ahLst/>
            <a:cxnLst/>
            <a:rect l="0" t="0" r="0" b="0"/>
            <a:pathLst>
              <a:path w="368426" h="126905" extrusionOk="0">
                <a:moveTo>
                  <a:pt x="309" y="263"/>
                </a:moveTo>
                <a:lnTo>
                  <a:pt x="16502" y="11294"/>
                </a:lnTo>
                <a:lnTo>
                  <a:pt x="31551" y="5122"/>
                </a:lnTo>
                <a:lnTo>
                  <a:pt x="62412" y="4991"/>
                </a:lnTo>
                <a:lnTo>
                  <a:pt x="77652" y="0"/>
                </a:lnTo>
                <a:lnTo>
                  <a:pt x="92892" y="13527"/>
                </a:lnTo>
                <a:lnTo>
                  <a:pt x="107942" y="21276"/>
                </a:lnTo>
                <a:lnTo>
                  <a:pt x="122991" y="21145"/>
                </a:lnTo>
                <a:lnTo>
                  <a:pt x="138993" y="10375"/>
                </a:lnTo>
                <a:lnTo>
                  <a:pt x="154043" y="7880"/>
                </a:lnTo>
                <a:lnTo>
                  <a:pt x="168711" y="2349"/>
                </a:lnTo>
                <a:lnTo>
                  <a:pt x="184332" y="14841"/>
                </a:lnTo>
                <a:lnTo>
                  <a:pt x="199572" y="15274"/>
                </a:lnTo>
                <a:lnTo>
                  <a:pt x="214622" y="25085"/>
                </a:lnTo>
                <a:lnTo>
                  <a:pt x="230052" y="25085"/>
                </a:lnTo>
                <a:lnTo>
                  <a:pt x="246054" y="20094"/>
                </a:lnTo>
                <a:lnTo>
                  <a:pt x="261104" y="20094"/>
                </a:lnTo>
                <a:lnTo>
                  <a:pt x="275391" y="11426"/>
                </a:lnTo>
                <a:lnTo>
                  <a:pt x="291584" y="16810"/>
                </a:lnTo>
                <a:lnTo>
                  <a:pt x="305871" y="8143"/>
                </a:lnTo>
                <a:lnTo>
                  <a:pt x="336732" y="8012"/>
                </a:lnTo>
                <a:lnTo>
                  <a:pt x="351782" y="11294"/>
                </a:lnTo>
                <a:lnTo>
                  <a:pt x="367593" y="2758"/>
                </a:lnTo>
                <a:lnTo>
                  <a:pt x="368426" y="126905"/>
                </a:lnTo>
                <a:lnTo>
                  <a:pt x="0" y="126369"/>
                </a:lnTo>
                <a:close/>
              </a:path>
            </a:pathLst>
          </a:custGeom>
          <a:solidFill>
            <a:srgbClr val="AFF000">
              <a:alpha val="81920"/>
            </a:srgbClr>
          </a:solidFill>
          <a:ln>
            <a:noFill/>
          </a:ln>
        </p:spPr>
      </p:sp>
      <p:sp>
        <p:nvSpPr>
          <p:cNvPr id="34" name="Shape 34"/>
          <p:cNvSpPr/>
          <p:nvPr/>
        </p:nvSpPr>
        <p:spPr>
          <a:xfrm>
            <a:off x="-26775" y="2852933"/>
            <a:ext cx="9210650" cy="4055067"/>
          </a:xfrm>
          <a:custGeom>
            <a:avLst/>
            <a:gdLst/>
            <a:ahLst/>
            <a:cxnLst/>
            <a:rect l="0" t="0" r="0" b="0"/>
            <a:pathLst>
              <a:path w="368426" h="121652" extrusionOk="0">
                <a:moveTo>
                  <a:pt x="309" y="5516"/>
                </a:moveTo>
                <a:lnTo>
                  <a:pt x="16692" y="11214"/>
                </a:lnTo>
                <a:lnTo>
                  <a:pt x="47172" y="11214"/>
                </a:lnTo>
                <a:lnTo>
                  <a:pt x="62412" y="6843"/>
                </a:lnTo>
                <a:lnTo>
                  <a:pt x="77652" y="16156"/>
                </a:lnTo>
                <a:lnTo>
                  <a:pt x="92892" y="16156"/>
                </a:lnTo>
                <a:lnTo>
                  <a:pt x="107370" y="11214"/>
                </a:lnTo>
                <a:lnTo>
                  <a:pt x="122610" y="8173"/>
                </a:lnTo>
                <a:lnTo>
                  <a:pt x="138612" y="8173"/>
                </a:lnTo>
                <a:lnTo>
                  <a:pt x="153852" y="10834"/>
                </a:lnTo>
                <a:lnTo>
                  <a:pt x="168711" y="7603"/>
                </a:lnTo>
                <a:lnTo>
                  <a:pt x="183951" y="12734"/>
                </a:lnTo>
                <a:lnTo>
                  <a:pt x="199572" y="20527"/>
                </a:lnTo>
                <a:lnTo>
                  <a:pt x="214050" y="15205"/>
                </a:lnTo>
                <a:lnTo>
                  <a:pt x="229671" y="15205"/>
                </a:lnTo>
                <a:lnTo>
                  <a:pt x="245292" y="5892"/>
                </a:lnTo>
                <a:lnTo>
                  <a:pt x="260532" y="11214"/>
                </a:lnTo>
                <a:lnTo>
                  <a:pt x="275772" y="11214"/>
                </a:lnTo>
                <a:lnTo>
                  <a:pt x="291012" y="6843"/>
                </a:lnTo>
                <a:lnTo>
                  <a:pt x="321492" y="6843"/>
                </a:lnTo>
                <a:lnTo>
                  <a:pt x="336732" y="15966"/>
                </a:lnTo>
                <a:lnTo>
                  <a:pt x="351210" y="12734"/>
                </a:lnTo>
                <a:lnTo>
                  <a:pt x="367593" y="0"/>
                </a:lnTo>
                <a:lnTo>
                  <a:pt x="368426" y="121652"/>
                </a:lnTo>
                <a:lnTo>
                  <a:pt x="0" y="121652"/>
                </a:lnTo>
                <a:close/>
              </a:path>
            </a:pathLst>
          </a:custGeom>
          <a:solidFill>
            <a:srgbClr val="00CEF6">
              <a:alpha val="73460"/>
            </a:srgbClr>
          </a:solidFill>
          <a:ln>
            <a:noFill/>
          </a:ln>
        </p:spPr>
      </p:sp>
      <p:sp>
        <p:nvSpPr>
          <p:cNvPr id="35" name="Shape 35"/>
          <p:cNvSpPr/>
          <p:nvPr/>
        </p:nvSpPr>
        <p:spPr>
          <a:xfrm rot="8100000">
            <a:off x="1847981" y="2419425"/>
            <a:ext cx="122612" cy="163483"/>
          </a:xfrm>
          <a:prstGeom prst="teardrop">
            <a:avLst>
              <a:gd name="adj" fmla="val 100000"/>
            </a:avLst>
          </a:prstGeom>
          <a:solidFill>
            <a:srgbClr val="AFF000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36" name="Shape 36"/>
          <p:cNvSpPr/>
          <p:nvPr/>
        </p:nvSpPr>
        <p:spPr>
          <a:xfrm rot="8100000">
            <a:off x="6038981" y="2797892"/>
            <a:ext cx="122612" cy="163483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00CEF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37" name="Shape 37"/>
          <p:cNvSpPr/>
          <p:nvPr/>
        </p:nvSpPr>
        <p:spPr>
          <a:xfrm rot="8100000">
            <a:off x="7181981" y="2842359"/>
            <a:ext cx="122612" cy="163483"/>
          </a:xfrm>
          <a:prstGeom prst="teardrop">
            <a:avLst>
              <a:gd name="adj" fmla="val 100000"/>
            </a:avLst>
          </a:prstGeom>
          <a:solidFill>
            <a:srgbClr val="00CEF6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grpSp>
        <p:nvGrpSpPr>
          <p:cNvPr id="38" name="Shape 38"/>
          <p:cNvGrpSpPr/>
          <p:nvPr/>
        </p:nvGrpSpPr>
        <p:grpSpPr>
          <a:xfrm>
            <a:off x="-9525" y="2698767"/>
            <a:ext cx="9167825" cy="793733"/>
            <a:chOff x="-9525" y="4462475"/>
            <a:chExt cx="9167825" cy="595300"/>
          </a:xfrm>
        </p:grpSpPr>
        <p:sp>
          <p:nvSpPr>
            <p:cNvPr id="39" name="Shape 39"/>
            <p:cNvSpPr/>
            <p:nvPr/>
          </p:nvSpPr>
          <p:spPr>
            <a:xfrm>
              <a:off x="-9525" y="4581525"/>
              <a:ext cx="4205300" cy="476250"/>
            </a:xfrm>
            <a:custGeom>
              <a:avLst/>
              <a:gdLst/>
              <a:ahLst/>
              <a:cxnLst/>
              <a:rect l="0" t="0" r="0" b="0"/>
              <a:pathLst>
                <a:path w="168212" h="19050" extrusionOk="0">
                  <a:moveTo>
                    <a:pt x="0" y="1715"/>
                  </a:moveTo>
                  <a:lnTo>
                    <a:pt x="15812" y="16574"/>
                  </a:lnTo>
                  <a:lnTo>
                    <a:pt x="31052" y="16574"/>
                  </a:lnTo>
                  <a:lnTo>
                    <a:pt x="46292" y="14097"/>
                  </a:lnTo>
                  <a:lnTo>
                    <a:pt x="61532" y="19050"/>
                  </a:lnTo>
                  <a:lnTo>
                    <a:pt x="76581" y="11240"/>
                  </a:lnTo>
                  <a:lnTo>
                    <a:pt x="92012" y="11240"/>
                  </a:lnTo>
                  <a:lnTo>
                    <a:pt x="106871" y="0"/>
                  </a:lnTo>
                  <a:lnTo>
                    <a:pt x="122111" y="2667"/>
                  </a:lnTo>
                  <a:lnTo>
                    <a:pt x="137541" y="2667"/>
                  </a:lnTo>
                  <a:lnTo>
                    <a:pt x="152972" y="16002"/>
                  </a:lnTo>
                  <a:lnTo>
                    <a:pt x="168212" y="16002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0" name="Shape 40"/>
            <p:cNvSpPr/>
            <p:nvPr/>
          </p:nvSpPr>
          <p:spPr>
            <a:xfrm>
              <a:off x="4195775" y="4462475"/>
              <a:ext cx="3424225" cy="590550"/>
            </a:xfrm>
            <a:custGeom>
              <a:avLst/>
              <a:gdLst/>
              <a:ahLst/>
              <a:cxnLst/>
              <a:rect l="0" t="0" r="0" b="0"/>
              <a:pathLst>
                <a:path w="136969" h="23622" extrusionOk="0">
                  <a:moveTo>
                    <a:pt x="0" y="20955"/>
                  </a:moveTo>
                  <a:lnTo>
                    <a:pt x="15049" y="9144"/>
                  </a:lnTo>
                  <a:lnTo>
                    <a:pt x="30480" y="4381"/>
                  </a:lnTo>
                  <a:lnTo>
                    <a:pt x="45720" y="13716"/>
                  </a:lnTo>
                  <a:lnTo>
                    <a:pt x="60769" y="13716"/>
                  </a:lnTo>
                  <a:lnTo>
                    <a:pt x="76009" y="16573"/>
                  </a:lnTo>
                  <a:lnTo>
                    <a:pt x="91249" y="11811"/>
                  </a:lnTo>
                  <a:lnTo>
                    <a:pt x="106680" y="23622"/>
                  </a:lnTo>
                  <a:lnTo>
                    <a:pt x="122110" y="23622"/>
                  </a:lnTo>
                  <a:lnTo>
                    <a:pt x="136969" y="0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  <p:sp>
          <p:nvSpPr>
            <p:cNvPr id="41" name="Shape 41"/>
            <p:cNvSpPr/>
            <p:nvPr/>
          </p:nvSpPr>
          <p:spPr>
            <a:xfrm>
              <a:off x="7624775" y="4472000"/>
              <a:ext cx="1533525" cy="414325"/>
            </a:xfrm>
            <a:custGeom>
              <a:avLst/>
              <a:gdLst/>
              <a:ahLst/>
              <a:cxnLst/>
              <a:rect l="0" t="0" r="0" b="0"/>
              <a:pathLst>
                <a:path w="61341" h="16573" extrusionOk="0">
                  <a:moveTo>
                    <a:pt x="0" y="0"/>
                  </a:moveTo>
                  <a:lnTo>
                    <a:pt x="15049" y="4762"/>
                  </a:lnTo>
                  <a:lnTo>
                    <a:pt x="30670" y="4762"/>
                  </a:lnTo>
                  <a:lnTo>
                    <a:pt x="45910" y="4762"/>
                  </a:lnTo>
                  <a:lnTo>
                    <a:pt x="61341" y="16573"/>
                  </a:lnTo>
                </a:path>
              </a:pathLst>
            </a:custGeom>
            <a:noFill/>
            <a:ln w="9525" cap="flat" cmpd="sng">
              <a:solidFill>
                <a:srgbClr val="3C78D8"/>
              </a:solidFill>
              <a:prstDash val="solid"/>
              <a:round/>
              <a:headEnd type="none" w="lg" len="lg"/>
              <a:tailEnd type="none" w="lg" len="lg"/>
            </a:ln>
          </p:spPr>
        </p:sp>
      </p:grpSp>
      <p:grpSp>
        <p:nvGrpSpPr>
          <p:cNvPr id="42" name="Shape 42"/>
          <p:cNvGrpSpPr/>
          <p:nvPr/>
        </p:nvGrpSpPr>
        <p:grpSpPr>
          <a:xfrm>
            <a:off x="-42837" y="2673452"/>
            <a:ext cx="9229575" cy="857049"/>
            <a:chOff x="-42837" y="4443488"/>
            <a:chExt cx="9229575" cy="642787"/>
          </a:xfrm>
        </p:grpSpPr>
        <p:sp>
          <p:nvSpPr>
            <p:cNvPr id="43" name="Shape 43"/>
            <p:cNvSpPr/>
            <p:nvPr/>
          </p:nvSpPr>
          <p:spPr>
            <a:xfrm>
              <a:off x="1114450" y="49006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44" name="Shape 44"/>
            <p:cNvSpPr/>
            <p:nvPr/>
          </p:nvSpPr>
          <p:spPr>
            <a:xfrm>
              <a:off x="1495450" y="502927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45" name="Shape 45"/>
            <p:cNvSpPr/>
            <p:nvPr/>
          </p:nvSpPr>
          <p:spPr>
            <a:xfrm>
              <a:off x="733450" y="49721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46" name="Shape 46"/>
            <p:cNvSpPr/>
            <p:nvPr/>
          </p:nvSpPr>
          <p:spPr>
            <a:xfrm>
              <a:off x="352450" y="49626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47" name="Shape 47"/>
            <p:cNvSpPr/>
            <p:nvPr/>
          </p:nvSpPr>
          <p:spPr>
            <a:xfrm>
              <a:off x="-42837" y="46054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48" name="Shape 48"/>
            <p:cNvSpPr/>
            <p:nvPr/>
          </p:nvSpPr>
          <p:spPr>
            <a:xfrm>
              <a:off x="1876450" y="48340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49" name="Shape 49"/>
            <p:cNvSpPr/>
            <p:nvPr/>
          </p:nvSpPr>
          <p:spPr>
            <a:xfrm>
              <a:off x="2257450" y="48292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0" name="Shape 50"/>
            <p:cNvSpPr/>
            <p:nvPr/>
          </p:nvSpPr>
          <p:spPr>
            <a:xfrm>
              <a:off x="2638450" y="454826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1" name="Shape 51"/>
            <p:cNvSpPr/>
            <p:nvPr/>
          </p:nvSpPr>
          <p:spPr>
            <a:xfrm>
              <a:off x="3019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2" name="Shape 52"/>
            <p:cNvSpPr/>
            <p:nvPr/>
          </p:nvSpPr>
          <p:spPr>
            <a:xfrm>
              <a:off x="3400450" y="46149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3" name="Shape 53"/>
            <p:cNvSpPr/>
            <p:nvPr/>
          </p:nvSpPr>
          <p:spPr>
            <a:xfrm>
              <a:off x="3781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4" name="Shape 54"/>
            <p:cNvSpPr/>
            <p:nvPr/>
          </p:nvSpPr>
          <p:spPr>
            <a:xfrm>
              <a:off x="4162450" y="49483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5" name="Shape 55"/>
            <p:cNvSpPr/>
            <p:nvPr/>
          </p:nvSpPr>
          <p:spPr>
            <a:xfrm>
              <a:off x="4543450" y="4667325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6" name="Shape 56"/>
            <p:cNvSpPr/>
            <p:nvPr/>
          </p:nvSpPr>
          <p:spPr>
            <a:xfrm>
              <a:off x="4924450" y="45435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7" name="Shape 57"/>
            <p:cNvSpPr/>
            <p:nvPr/>
          </p:nvSpPr>
          <p:spPr>
            <a:xfrm>
              <a:off x="5305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8" name="Shape 58"/>
            <p:cNvSpPr/>
            <p:nvPr/>
          </p:nvSpPr>
          <p:spPr>
            <a:xfrm>
              <a:off x="5686450" y="47721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59" name="Shape 59"/>
            <p:cNvSpPr/>
            <p:nvPr/>
          </p:nvSpPr>
          <p:spPr>
            <a:xfrm>
              <a:off x="6067450" y="484830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0" name="Shape 60"/>
            <p:cNvSpPr/>
            <p:nvPr/>
          </p:nvSpPr>
          <p:spPr>
            <a:xfrm>
              <a:off x="6448450" y="472923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1" name="Shape 61"/>
            <p:cNvSpPr/>
            <p:nvPr/>
          </p:nvSpPr>
          <p:spPr>
            <a:xfrm>
              <a:off x="6829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2" name="Shape 62"/>
            <p:cNvSpPr/>
            <p:nvPr/>
          </p:nvSpPr>
          <p:spPr>
            <a:xfrm>
              <a:off x="7210450" y="5024513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3" name="Shape 63"/>
            <p:cNvSpPr/>
            <p:nvPr/>
          </p:nvSpPr>
          <p:spPr>
            <a:xfrm>
              <a:off x="7591450" y="44434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4" name="Shape 64"/>
            <p:cNvSpPr/>
            <p:nvPr/>
          </p:nvSpPr>
          <p:spPr>
            <a:xfrm>
              <a:off x="7972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5" name="Shape 65"/>
            <p:cNvSpPr/>
            <p:nvPr/>
          </p:nvSpPr>
          <p:spPr>
            <a:xfrm>
              <a:off x="8353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6" name="Shape 66"/>
            <p:cNvSpPr/>
            <p:nvPr/>
          </p:nvSpPr>
          <p:spPr>
            <a:xfrm>
              <a:off x="8734450" y="4557788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  <p:sp>
          <p:nvSpPr>
            <p:cNvPr id="67" name="Shape 67"/>
            <p:cNvSpPr/>
            <p:nvPr/>
          </p:nvSpPr>
          <p:spPr>
            <a:xfrm>
              <a:off x="9129738" y="4867350"/>
              <a:ext cx="57000" cy="57000"/>
            </a:xfrm>
            <a:prstGeom prst="ellipse">
              <a:avLst/>
            </a:prstGeom>
            <a:solidFill>
              <a:srgbClr val="3C78D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 sz="1800"/>
            </a:p>
          </p:txBody>
        </p:sp>
      </p:grpSp>
      <p:sp>
        <p:nvSpPr>
          <p:cNvPr id="68" name="Shape 68"/>
          <p:cNvSpPr/>
          <p:nvPr/>
        </p:nvSpPr>
        <p:spPr>
          <a:xfrm>
            <a:off x="2990700" y="2863733"/>
            <a:ext cx="114600" cy="1528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69" name="Shape 69"/>
          <p:cNvSpPr/>
          <p:nvPr/>
        </p:nvSpPr>
        <p:spPr>
          <a:xfrm>
            <a:off x="1085700" y="3244733"/>
            <a:ext cx="114600" cy="1528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70" name="Shape 70"/>
          <p:cNvSpPr/>
          <p:nvPr/>
        </p:nvSpPr>
        <p:spPr>
          <a:xfrm>
            <a:off x="4895700" y="2770176"/>
            <a:ext cx="114600" cy="152800"/>
          </a:xfrm>
          <a:prstGeom prst="ellipse">
            <a:avLst/>
          </a:prstGeom>
          <a:noFill/>
          <a:ln w="9525" cap="flat" cmpd="sng">
            <a:solidFill>
              <a:srgbClr val="3C78D8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71" name="Shape 71"/>
          <p:cNvSpPr/>
          <p:nvPr/>
        </p:nvSpPr>
        <p:spPr>
          <a:xfrm rot="8100000">
            <a:off x="8699949" y="2521025"/>
            <a:ext cx="122612" cy="163483"/>
          </a:xfrm>
          <a:prstGeom prst="teardrop">
            <a:avLst>
              <a:gd name="adj" fmla="val 100000"/>
            </a:avLst>
          </a:prstGeom>
          <a:noFill/>
          <a:ln w="28575" cap="flat" cmpd="sng">
            <a:solidFill>
              <a:srgbClr val="AFF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2847975" y="4484567"/>
            <a:ext cx="5610300" cy="15464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r">
              <a:spcBef>
                <a:spcPts val="0"/>
              </a:spcBef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151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399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217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43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3766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68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539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4306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358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1A662-B117-43F4-AD04-4B2BCA99043A}" type="datetimeFigureOut">
              <a:rPr lang="es-CL" smtClean="0"/>
              <a:pPr/>
              <a:t>22-01-2025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A1FD2-833E-45F7-B354-AAFB7F83821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974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13" Type="http://schemas.openxmlformats.org/officeDocument/2006/relationships/image" Target="../media/image46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jpeg"/><Relationship Id="rId15" Type="http://schemas.openxmlformats.org/officeDocument/2006/relationships/image" Target="../media/image48.emf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png"/><Relationship Id="rId1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2.jpeg"/><Relationship Id="rId18" Type="http://schemas.openxmlformats.org/officeDocument/2006/relationships/image" Target="../media/image87.png"/><Relationship Id="rId26" Type="http://schemas.openxmlformats.org/officeDocument/2006/relationships/image" Target="../media/image95.png"/><Relationship Id="rId39" Type="http://schemas.openxmlformats.org/officeDocument/2006/relationships/image" Target="../media/image108.png"/><Relationship Id="rId21" Type="http://schemas.openxmlformats.org/officeDocument/2006/relationships/image" Target="../media/image90.jpeg"/><Relationship Id="rId34" Type="http://schemas.openxmlformats.org/officeDocument/2006/relationships/image" Target="../media/image103.jpeg"/><Relationship Id="rId7" Type="http://schemas.openxmlformats.org/officeDocument/2006/relationships/image" Target="../media/image76.jpeg"/><Relationship Id="rId12" Type="http://schemas.openxmlformats.org/officeDocument/2006/relationships/image" Target="../media/image81.jpeg"/><Relationship Id="rId17" Type="http://schemas.openxmlformats.org/officeDocument/2006/relationships/image" Target="../media/image86.png"/><Relationship Id="rId25" Type="http://schemas.openxmlformats.org/officeDocument/2006/relationships/image" Target="../media/image94.jpeg"/><Relationship Id="rId33" Type="http://schemas.openxmlformats.org/officeDocument/2006/relationships/image" Target="../media/image102.png"/><Relationship Id="rId38" Type="http://schemas.openxmlformats.org/officeDocument/2006/relationships/image" Target="../media/image107.png"/><Relationship Id="rId2" Type="http://schemas.openxmlformats.org/officeDocument/2006/relationships/image" Target="../media/image71.png"/><Relationship Id="rId16" Type="http://schemas.openxmlformats.org/officeDocument/2006/relationships/image" Target="../media/image85.jpeg"/><Relationship Id="rId20" Type="http://schemas.openxmlformats.org/officeDocument/2006/relationships/image" Target="../media/image89.png"/><Relationship Id="rId29" Type="http://schemas.openxmlformats.org/officeDocument/2006/relationships/image" Target="../media/image9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11" Type="http://schemas.openxmlformats.org/officeDocument/2006/relationships/image" Target="../media/image80.jpeg"/><Relationship Id="rId24" Type="http://schemas.openxmlformats.org/officeDocument/2006/relationships/image" Target="../media/image93.jpeg"/><Relationship Id="rId32" Type="http://schemas.openxmlformats.org/officeDocument/2006/relationships/image" Target="../media/image101.jpeg"/><Relationship Id="rId37" Type="http://schemas.openxmlformats.org/officeDocument/2006/relationships/image" Target="../media/image106.jpeg"/><Relationship Id="rId5" Type="http://schemas.openxmlformats.org/officeDocument/2006/relationships/image" Target="../media/image74.png"/><Relationship Id="rId15" Type="http://schemas.openxmlformats.org/officeDocument/2006/relationships/image" Target="../media/image84.jpeg"/><Relationship Id="rId23" Type="http://schemas.openxmlformats.org/officeDocument/2006/relationships/image" Target="../media/image92.png"/><Relationship Id="rId28" Type="http://schemas.openxmlformats.org/officeDocument/2006/relationships/image" Target="../media/image97.jpeg"/><Relationship Id="rId36" Type="http://schemas.openxmlformats.org/officeDocument/2006/relationships/image" Target="../media/image105.jpeg"/><Relationship Id="rId10" Type="http://schemas.openxmlformats.org/officeDocument/2006/relationships/image" Target="../media/image79.jpeg"/><Relationship Id="rId19" Type="http://schemas.openxmlformats.org/officeDocument/2006/relationships/image" Target="../media/image88.png"/><Relationship Id="rId31" Type="http://schemas.openxmlformats.org/officeDocument/2006/relationships/image" Target="../media/image100.jpeg"/><Relationship Id="rId4" Type="http://schemas.openxmlformats.org/officeDocument/2006/relationships/image" Target="../media/image73.jpeg"/><Relationship Id="rId9" Type="http://schemas.openxmlformats.org/officeDocument/2006/relationships/image" Target="../media/image78.jpeg"/><Relationship Id="rId14" Type="http://schemas.openxmlformats.org/officeDocument/2006/relationships/image" Target="../media/image83.jpeg"/><Relationship Id="rId22" Type="http://schemas.openxmlformats.org/officeDocument/2006/relationships/image" Target="../media/image91.jpeg"/><Relationship Id="rId27" Type="http://schemas.openxmlformats.org/officeDocument/2006/relationships/image" Target="../media/image96.png"/><Relationship Id="rId30" Type="http://schemas.openxmlformats.org/officeDocument/2006/relationships/image" Target="../media/image99.png"/><Relationship Id="rId35" Type="http://schemas.openxmlformats.org/officeDocument/2006/relationships/image" Target="../media/image104.jpeg"/><Relationship Id="rId8" Type="http://schemas.openxmlformats.org/officeDocument/2006/relationships/image" Target="../media/image77.jpeg"/><Relationship Id="rId3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png"/><Relationship Id="rId7" Type="http://schemas.openxmlformats.org/officeDocument/2006/relationships/image" Target="../media/image1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png"/><Relationship Id="rId9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ChangeArrowheads="1"/>
          </p:cNvSpPr>
          <p:nvPr/>
        </p:nvSpPr>
        <p:spPr bwMode="auto">
          <a:xfrm>
            <a:off x="251520" y="1700808"/>
            <a:ext cx="8496944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/>
            <a:r>
              <a:rPr lang="es-MX" sz="2800" b="1" cap="all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MX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“</a:t>
            </a:r>
            <a:r>
              <a:rPr lang="es-ES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Desafíos y brechas en el riego de la Región del Maule</a:t>
            </a:r>
            <a:r>
              <a:rPr lang="es-E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”</a:t>
            </a:r>
            <a:r>
              <a:rPr lang="es-MX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  <a:p>
            <a:pPr algn="ctr"/>
            <a:endParaRPr lang="es-MX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s-ES" sz="2000" b="1" dirty="0">
                <a:latin typeface="Tahoma" pitchFamily="34" charset="0"/>
                <a:cs typeface="Tahoma" pitchFamily="34" charset="0"/>
              </a:rPr>
              <a:t>Samuel Ortega-Farias</a:t>
            </a:r>
            <a:endParaRPr lang="es-ES" sz="2000" b="1" baseline="30000" dirty="0">
              <a:latin typeface="Tahoma" pitchFamily="34" charset="0"/>
              <a:cs typeface="Tahoma" pitchFamily="34" charset="0"/>
            </a:endParaRPr>
          </a:p>
          <a:p>
            <a:pPr algn="ctr"/>
            <a:endParaRPr lang="es-ES_tradnl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s-ES_tradnl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s-ES_tradnl" b="1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es-ES_tradnl" b="1" dirty="0">
                <a:latin typeface="Tahoma" pitchFamily="34" charset="0"/>
                <a:ea typeface="Tahoma" pitchFamily="34" charset="0"/>
                <a:cs typeface="Tahoma" pitchFamily="34" charset="0"/>
              </a:rPr>
              <a:t>Centro de Investigación y Transferencia en Riego Y </a:t>
            </a:r>
            <a:r>
              <a:rPr lang="es-ES_tradnl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Agroclimatología</a:t>
            </a:r>
            <a:r>
              <a:rPr lang="es-ES_tradnl" b="1" dirty="0">
                <a:latin typeface="Tahoma" pitchFamily="34" charset="0"/>
                <a:ea typeface="Tahoma" pitchFamily="34" charset="0"/>
                <a:cs typeface="Tahoma" pitchFamily="34" charset="0"/>
              </a:rPr>
              <a:t> (CITRA),  Universidad de Talca</a:t>
            </a:r>
          </a:p>
          <a:p>
            <a:pPr algn="ctr"/>
            <a:endParaRPr lang="es-ES_tradn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s-ES_tradnl" b="1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s-ES_tradnl" b="1" dirty="0">
                <a:latin typeface="Tahoma" pitchFamily="34" charset="0"/>
                <a:ea typeface="Tahoma" pitchFamily="34" charset="0"/>
                <a:cs typeface="Tahoma" pitchFamily="34" charset="0"/>
              </a:rPr>
              <a:t>Laboratorio de Investigación en Ciencias Ambientales LARES</a:t>
            </a:r>
          </a:p>
          <a:p>
            <a:pPr algn="ctr"/>
            <a:r>
              <a:rPr lang="es-ES_tradnl" b="1" dirty="0">
                <a:latin typeface="Tahoma" pitchFamily="34" charset="0"/>
                <a:ea typeface="Tahoma" pitchFamily="34" charset="0"/>
                <a:cs typeface="Tahoma" pitchFamily="34" charset="0"/>
              </a:rPr>
              <a:t>Universidad de Chile</a:t>
            </a:r>
            <a:endParaRPr lang="es-ES_tradnl" sz="1600" b="1" cap="al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s-ES_tradnl" sz="1600" b="1" cap="al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s-ES_tradnl" sz="1600" b="1" cap="al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es-ES_tradnl" sz="1600" b="1" cap="al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s-E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“Gestión del recurso agua: uso de herramientas tecnológicas y difusión de estrategias exitosas”. INIA </a:t>
            </a:r>
            <a:r>
              <a:rPr lang="es-ES" sz="1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Raihuén</a:t>
            </a:r>
            <a:r>
              <a:rPr lang="es-ES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, Salón Bicentenario de la Universidad de Talca. 20 de Agosto, 2024.  </a:t>
            </a:r>
            <a:endParaRPr lang="es-ES_tradnl" b="1" dirty="0"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5123" name="Picture 4" descr="logo utal gran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8913"/>
            <a:ext cx="10953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2"/>
          <p:cNvSpPr>
            <a:spLocks noGrp="1" noChangeArrowheads="1"/>
          </p:cNvSpPr>
          <p:nvPr/>
        </p:nvSpPr>
        <p:spPr bwMode="auto">
          <a:xfrm>
            <a:off x="1692275" y="476250"/>
            <a:ext cx="571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sz="2000" b="1">
              <a:latin typeface="Times New Roman" pitchFamily="18" charset="0"/>
            </a:endParaRPr>
          </a:p>
        </p:txBody>
      </p:sp>
      <p:pic>
        <p:nvPicPr>
          <p:cNvPr id="7" name="6 Imag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04664"/>
            <a:ext cx="1554162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o 14"/>
          <p:cNvGrpSpPr/>
          <p:nvPr/>
        </p:nvGrpSpPr>
        <p:grpSpPr>
          <a:xfrm>
            <a:off x="2339752" y="332656"/>
            <a:ext cx="4333690" cy="1212328"/>
            <a:chOff x="0" y="0"/>
            <a:chExt cx="5643150" cy="1785202"/>
          </a:xfrm>
        </p:grpSpPr>
        <p:sp>
          <p:nvSpPr>
            <p:cNvPr id="9" name="Cuadro de texto 2"/>
            <p:cNvSpPr txBox="1"/>
            <p:nvPr/>
          </p:nvSpPr>
          <p:spPr>
            <a:xfrm>
              <a:off x="1665027" y="170597"/>
              <a:ext cx="1160060" cy="42291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1600" dirty="0">
                  <a:solidFill>
                    <a:srgbClr val="A6A6A6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(</a:t>
              </a:r>
              <a:r>
                <a:rPr lang="es-ES" sz="1600" b="1" dirty="0">
                  <a:solidFill>
                    <a:srgbClr val="97BE0D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A2</a:t>
              </a:r>
              <a:r>
                <a:rPr lang="es-ES" sz="1600" b="1" dirty="0">
                  <a:solidFill>
                    <a:srgbClr val="009EE0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C2</a:t>
              </a:r>
              <a:r>
                <a:rPr lang="es-ES" sz="1600" dirty="0">
                  <a:solidFill>
                    <a:srgbClr val="A6A6A6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es-ES" sz="8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Cuadro de texto 4"/>
            <p:cNvSpPr txBox="1"/>
            <p:nvPr/>
          </p:nvSpPr>
          <p:spPr>
            <a:xfrm>
              <a:off x="1644555" y="559558"/>
              <a:ext cx="3998595" cy="70286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s-ES" sz="1400" b="1" spc="70" dirty="0">
                  <a:solidFill>
                    <a:schemeClr val="tx1"/>
                  </a:solidFill>
                  <a:effectLst/>
                  <a:latin typeface="Tahoma" pitchFamily="34" charset="0"/>
                  <a:ea typeface="Tahoma" pitchFamily="34" charset="0"/>
                  <a:cs typeface="Tahoma" pitchFamily="34" charset="0"/>
                </a:rPr>
                <a:t>Adaptación de la Agricultura</a:t>
              </a:r>
              <a:endParaRPr lang="es-ES" sz="1400" b="1" dirty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s-ES" sz="1400" b="1" spc="70" dirty="0">
                  <a:solidFill>
                    <a:schemeClr val="tx1"/>
                  </a:solidFill>
                  <a:effectLst/>
                  <a:latin typeface="Tahoma" pitchFamily="34" charset="0"/>
                  <a:ea typeface="Tahoma" pitchFamily="34" charset="0"/>
                  <a:cs typeface="Tahoma" pitchFamily="34" charset="0"/>
                </a:rPr>
                <a:t>al Cambio Climático</a:t>
              </a:r>
              <a:endParaRPr lang="es-ES" sz="1400" b="1" dirty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1" name="Cuadro de texto 5"/>
            <p:cNvSpPr txBox="1"/>
            <p:nvPr/>
          </p:nvSpPr>
          <p:spPr>
            <a:xfrm>
              <a:off x="1658203" y="1201003"/>
              <a:ext cx="3780213" cy="47816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ES" sz="1400" spc="250" dirty="0">
                  <a:solidFill>
                    <a:schemeClr val="tx1"/>
                  </a:solidFill>
                  <a:effectLst/>
                  <a:latin typeface="Tahoma" pitchFamily="34" charset="0"/>
                  <a:ea typeface="Tahoma" pitchFamily="34" charset="0"/>
                  <a:cs typeface="Tahoma" pitchFamily="34" charset="0"/>
                </a:rPr>
                <a:t>Universidad   de   Talca</a:t>
              </a:r>
              <a:endParaRPr lang="es-ES" sz="1400" dirty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pic>
          <p:nvPicPr>
            <p:cNvPr id="12" name="Imagen 18" descr="C:\Users\Roemil\Desktop\Logotipo A2C2 .pn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205"/>
            <a:stretch/>
          </p:blipFill>
          <p:spPr bwMode="auto">
            <a:xfrm>
              <a:off x="0" y="0"/>
              <a:ext cx="1712595" cy="178520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82663"/>
            <a:ext cx="9144001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D2CD134-95AC-FED6-83EB-8CB9FEC5D700}"/>
              </a:ext>
            </a:extLst>
          </p:cNvPr>
          <p:cNvSpPr txBox="1"/>
          <p:nvPr/>
        </p:nvSpPr>
        <p:spPr>
          <a:xfrm>
            <a:off x="35496" y="6021288"/>
            <a:ext cx="330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Fuente:  Prof Patricio Gonzalez</a:t>
            </a:r>
          </a:p>
        </p:txBody>
      </p:sp>
    </p:spTree>
    <p:extLst>
      <p:ext uri="{BB962C8B-B14F-4D97-AF65-F5344CB8AC3E}">
        <p14:creationId xmlns:p14="http://schemas.microsoft.com/office/powerpoint/2010/main" val="2642069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PPMA-R07_2080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1097" y="3571876"/>
            <a:ext cx="5222903" cy="3286125"/>
          </a:xfrm>
          <a:prstGeom prst="rect">
            <a:avLst/>
          </a:prstGeom>
        </p:spPr>
      </p:pic>
      <p:pic>
        <p:nvPicPr>
          <p:cNvPr id="7" name="6 Imagen" descr="PPMA-R07_BL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3156" y="571481"/>
            <a:ext cx="5180845" cy="3402346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2786050" y="2649676"/>
            <a:ext cx="688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BL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143108" y="5715016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2080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500034" y="571480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/>
              <a:t>PRECIPITACION (mm/año)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571472" y="1142984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Variación 20 – 40 %</a:t>
            </a:r>
          </a:p>
        </p:txBody>
      </p:sp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3" y="1500175"/>
            <a:ext cx="20096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E4F82D7-4386-2C06-BA72-0E971B511152}"/>
              </a:ext>
            </a:extLst>
          </p:cNvPr>
          <p:cNvSpPr txBox="1"/>
          <p:nvPr/>
        </p:nvSpPr>
        <p:spPr>
          <a:xfrm>
            <a:off x="107504" y="636138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Dr Luis Morales, </a:t>
            </a:r>
            <a:r>
              <a:rPr lang="es-CL" dirty="0" err="1"/>
              <a:t>UdeChile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58152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AF9747F-CB7B-FB79-0080-4A1048334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96752"/>
            <a:ext cx="8064896" cy="4567974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4859F8E-C84F-493D-F43E-D48D199E1BD1}"/>
              </a:ext>
            </a:extLst>
          </p:cNvPr>
          <p:cNvSpPr txBox="1">
            <a:spLocks/>
          </p:cNvSpPr>
          <p:nvPr/>
        </p:nvSpPr>
        <p:spPr>
          <a:xfrm>
            <a:off x="323528" y="620688"/>
            <a:ext cx="8352928" cy="71336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Promedios móviles de temperaturas máximas extremas de verano (D-E-F-M) en Talca</a:t>
            </a:r>
            <a:endParaRPr lang="es-C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7748D23-EDD0-FAF1-A16E-5782EA75B70C}"/>
              </a:ext>
            </a:extLst>
          </p:cNvPr>
          <p:cNvSpPr txBox="1"/>
          <p:nvPr/>
        </p:nvSpPr>
        <p:spPr>
          <a:xfrm>
            <a:off x="539552" y="582791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Prof Patricio Gonzalez</a:t>
            </a:r>
          </a:p>
        </p:txBody>
      </p:sp>
    </p:spTree>
    <p:extLst>
      <p:ext uri="{BB962C8B-B14F-4D97-AF65-F5344CB8AC3E}">
        <p14:creationId xmlns:p14="http://schemas.microsoft.com/office/powerpoint/2010/main" val="1305976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8D8A623-7FCC-D0BE-FC48-0CF6CE90D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836711"/>
            <a:ext cx="7512834" cy="4225969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8747473-CD70-2C3C-88F5-1CA5C99317CF}"/>
              </a:ext>
            </a:extLst>
          </p:cNvPr>
          <p:cNvSpPr txBox="1">
            <a:spLocks/>
          </p:cNvSpPr>
          <p:nvPr/>
        </p:nvSpPr>
        <p:spPr>
          <a:xfrm>
            <a:off x="35496" y="260648"/>
            <a:ext cx="8352928" cy="71336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Temperaturas máximas extremas de verano.  Zona Central de Chile</a:t>
            </a:r>
            <a:endParaRPr lang="es-C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B353E33-9320-05E3-6396-5183D6C6A789}"/>
              </a:ext>
            </a:extLst>
          </p:cNvPr>
          <p:cNvSpPr txBox="1"/>
          <p:nvPr/>
        </p:nvSpPr>
        <p:spPr>
          <a:xfrm>
            <a:off x="683568" y="545407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Prof Patricio Gonzalez</a:t>
            </a:r>
          </a:p>
        </p:txBody>
      </p:sp>
    </p:spTree>
    <p:extLst>
      <p:ext uri="{BB962C8B-B14F-4D97-AF65-F5344CB8AC3E}">
        <p14:creationId xmlns:p14="http://schemas.microsoft.com/office/powerpoint/2010/main" val="1552678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500034" y="571480"/>
            <a:ext cx="3211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b="1" dirty="0"/>
              <a:t>HORAS FRIO(7 °C)</a:t>
            </a:r>
          </a:p>
        </p:txBody>
      </p:sp>
      <p:pic>
        <p:nvPicPr>
          <p:cNvPr id="12" name="11 Imagen" descr="HFA7-R07_B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642918"/>
            <a:ext cx="5143504" cy="3236169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2786050" y="2649676"/>
            <a:ext cx="688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BL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143108" y="5715016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2080</a:t>
            </a:r>
          </a:p>
        </p:txBody>
      </p:sp>
      <p:pic>
        <p:nvPicPr>
          <p:cNvPr id="16" name="15 Imagen" descr="HFA7-R07_2080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1098" y="3571876"/>
            <a:ext cx="5222902" cy="3286124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500034" y="1102040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Variación 20 – 40 %</a:t>
            </a: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00174"/>
            <a:ext cx="2066918" cy="102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90FA4D4-74F3-853A-56E6-8E6F25824F50}"/>
              </a:ext>
            </a:extLst>
          </p:cNvPr>
          <p:cNvSpPr txBox="1"/>
          <p:nvPr/>
        </p:nvSpPr>
        <p:spPr>
          <a:xfrm>
            <a:off x="107504" y="626719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Dr Luis Morales, </a:t>
            </a:r>
            <a:r>
              <a:rPr lang="es-CL" dirty="0" err="1"/>
              <a:t>UdeChile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42515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2143108" y="5715016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2080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500034" y="571480"/>
            <a:ext cx="3581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b="1" dirty="0"/>
              <a:t>DIAS GRADO (10 °C)</a:t>
            </a:r>
          </a:p>
        </p:txBody>
      </p:sp>
      <p:pic>
        <p:nvPicPr>
          <p:cNvPr id="11" name="10 Imagen" descr="DGA-R07_B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1652" y="714357"/>
            <a:ext cx="5092348" cy="3143272"/>
          </a:xfrm>
          <a:prstGeom prst="rect">
            <a:avLst/>
          </a:prstGeom>
        </p:spPr>
      </p:pic>
      <p:pic>
        <p:nvPicPr>
          <p:cNvPr id="12" name="11 Imagen" descr="DGA10-R07_2080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955" y="3571877"/>
            <a:ext cx="5257045" cy="3307606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571472" y="1142984"/>
            <a:ext cx="2012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Variación 20 – 40 %</a:t>
            </a:r>
          </a:p>
        </p:txBody>
      </p:sp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571612"/>
            <a:ext cx="2200268" cy="107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1403648" y="2780928"/>
            <a:ext cx="2433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Línea Base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7B3300B-9A7F-5A6B-21C9-978F0F5286F8}"/>
              </a:ext>
            </a:extLst>
          </p:cNvPr>
          <p:cNvSpPr txBox="1"/>
          <p:nvPr/>
        </p:nvSpPr>
        <p:spPr>
          <a:xfrm>
            <a:off x="107504" y="629520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Dr Luis Morales, </a:t>
            </a:r>
            <a:r>
              <a:rPr lang="es-CL" dirty="0" err="1"/>
              <a:t>UdeChile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90161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ET01-R07_2080.BMP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5166" y="3511750"/>
            <a:ext cx="5227890" cy="3400842"/>
          </a:xfrm>
          <a:prstGeom prst="rect">
            <a:avLst/>
          </a:prstGeom>
        </p:spPr>
      </p:pic>
      <p:pic>
        <p:nvPicPr>
          <p:cNvPr id="7" name="6 Imagen" descr="ET01-R07_BL.BMP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6399" y="543344"/>
            <a:ext cx="5167601" cy="336162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500034" y="571480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b="1" dirty="0"/>
              <a:t>ET(mm/día)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143108" y="5715016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2080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42910" y="1285860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/>
              <a:t>Variación 4 – 30 %</a:t>
            </a:r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714488"/>
            <a:ext cx="2047958" cy="101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>
            <a:off x="971600" y="2780928"/>
            <a:ext cx="24336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Línea Base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76ECDFC-FF28-C137-A96F-0DE669C02BA9}"/>
              </a:ext>
            </a:extLst>
          </p:cNvPr>
          <p:cNvSpPr txBox="1"/>
          <p:nvPr/>
        </p:nvSpPr>
        <p:spPr>
          <a:xfrm>
            <a:off x="66134" y="631465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Dr Luis Morales, </a:t>
            </a:r>
            <a:r>
              <a:rPr lang="es-CL" dirty="0" err="1"/>
              <a:t>UdeChile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773729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mapasdechile.com.ar/images/mapas/mapa-de-ch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04006"/>
            <a:ext cx="2808280" cy="6153994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4860032" y="1844824"/>
            <a:ext cx="576064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Picture 2" descr="http://www.mapasdechile.com.ar/images/mapas/mapa-de-ch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704006"/>
            <a:ext cx="2808280" cy="6153994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467544" y="0"/>
            <a:ext cx="1544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Actual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3491880" y="0"/>
            <a:ext cx="2201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b="1" dirty="0"/>
              <a:t>Año 2080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1115616" y="1988840"/>
            <a:ext cx="576064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Rectángulo"/>
          <p:cNvSpPr/>
          <p:nvPr/>
        </p:nvSpPr>
        <p:spPr>
          <a:xfrm>
            <a:off x="3995936" y="2708920"/>
            <a:ext cx="576064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CuadroTexto"/>
          <p:cNvSpPr txBox="1"/>
          <p:nvPr/>
        </p:nvSpPr>
        <p:spPr>
          <a:xfrm>
            <a:off x="5004048" y="1124744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latin typeface="Tahoma" pitchFamily="34" charset="0"/>
                <a:ea typeface="Tahoma" pitchFamily="34" charset="0"/>
                <a:cs typeface="Tahoma" pitchFamily="34" charset="0"/>
              </a:rPr>
              <a:t>Precipitaciones = disminución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5076056" y="1700808"/>
            <a:ext cx="3038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latin typeface="Tahoma" pitchFamily="34" charset="0"/>
                <a:ea typeface="Tahoma" pitchFamily="34" charset="0"/>
                <a:cs typeface="Tahoma" pitchFamily="34" charset="0"/>
              </a:rPr>
              <a:t>Temperatura = aumento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4932040" y="2132856"/>
            <a:ext cx="2920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latin typeface="Tahoma" pitchFamily="34" charset="0"/>
                <a:ea typeface="Tahoma" pitchFamily="34" charset="0"/>
                <a:cs typeface="Tahoma" pitchFamily="34" charset="0"/>
              </a:rPr>
              <a:t>Grados Días = aumento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5004048" y="2636912"/>
            <a:ext cx="3094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latin typeface="Tahoma" pitchFamily="34" charset="0"/>
                <a:ea typeface="Tahoma" pitchFamily="34" charset="0"/>
                <a:cs typeface="Tahoma" pitchFamily="34" charset="0"/>
              </a:rPr>
              <a:t>Horas Frío = disminución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5004048" y="3212976"/>
            <a:ext cx="3919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b="1" dirty="0">
                <a:latin typeface="Tahoma" pitchFamily="34" charset="0"/>
                <a:ea typeface="Tahoma" pitchFamily="34" charset="0"/>
                <a:cs typeface="Tahoma" pitchFamily="34" charset="0"/>
              </a:rPr>
              <a:t>Evapotranspiración = aumento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D50BD01-5A35-6964-361E-73F17BD71728}"/>
              </a:ext>
            </a:extLst>
          </p:cNvPr>
          <p:cNvSpPr txBox="1"/>
          <p:nvPr/>
        </p:nvSpPr>
        <p:spPr>
          <a:xfrm>
            <a:off x="30213" y="650441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dirty="0"/>
              <a:t>Fuente:  Dr Luis Morales, </a:t>
            </a:r>
            <a:r>
              <a:rPr lang="es-CL" dirty="0" err="1"/>
              <a:t>UdeChile</a:t>
            </a:r>
            <a:endParaRPr lang="es-C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27183" y="970878"/>
            <a:ext cx="62193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>
                <a:latin typeface="Tahoma" pitchFamily="34" charset="0"/>
                <a:ea typeface="Tahoma" pitchFamily="34" charset="0"/>
                <a:cs typeface="Tahoma" pitchFamily="34" charset="0"/>
              </a:rPr>
              <a:t>Desafíos:</a:t>
            </a:r>
          </a:p>
          <a:p>
            <a:endParaRPr lang="es-CL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a) Incrementar la productividad del agua (kg/m</a:t>
            </a:r>
            <a:r>
              <a:rPr lang="es-CL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       </a:t>
            </a: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b) Adaptar la agricultura a la escasez hídrica con modernas herramientas para mejorar la gestión del recurso hidrico en la agricultura: </a:t>
            </a:r>
          </a:p>
          <a:p>
            <a:endParaRPr lang="es-C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          - Desarrollar investigación científico tecnológica para  </a:t>
            </a: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            validar tecnología de riego en la agricultura</a:t>
            </a:r>
          </a:p>
          <a:p>
            <a:endParaRPr lang="es-C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        -  Mejorar la formación de recursos humano técnico, </a:t>
            </a: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            profesional y avanzado en el uso de tecnología.</a:t>
            </a:r>
          </a:p>
          <a:p>
            <a:endParaRPr lang="es-C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s-CL" dirty="0">
                <a:latin typeface="Tahoma" pitchFamily="34" charset="0"/>
                <a:ea typeface="Tahoma" pitchFamily="34" charset="0"/>
                <a:cs typeface="Tahoma" pitchFamily="34" charset="0"/>
              </a:rPr>
              <a:t>c)  Implementación de un plan maestro regional para el desarrollo sustentable de los recursos hídrico estable en el largo plazo independiente del gobierno de turno.</a:t>
            </a:r>
          </a:p>
        </p:txBody>
      </p:sp>
      <p:pic>
        <p:nvPicPr>
          <p:cNvPr id="22530" name="Picture 2" descr="http://www.mapasdechile.com.ar/images/mapas/mapa-de-ch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720" y="704007"/>
            <a:ext cx="2808280" cy="6153994"/>
          </a:xfrm>
          <a:prstGeom prst="rect">
            <a:avLst/>
          </a:prstGeom>
          <a:noFill/>
        </p:spPr>
      </p:pic>
      <p:pic>
        <p:nvPicPr>
          <p:cNvPr id="22533" name="Picture 5" descr="C:\Users\Nicolás\Dropbox\carito- nico\Materiales y método proyecto final\Fotos Fundo la Oración\20130320_1336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9225" y="2109444"/>
            <a:ext cx="1177563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10 Rectángulo"/>
          <p:cNvSpPr/>
          <p:nvPr/>
        </p:nvSpPr>
        <p:spPr>
          <a:xfrm>
            <a:off x="7452320" y="2132857"/>
            <a:ext cx="576064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Picture 6" descr="Viña val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501" y="2973541"/>
            <a:ext cx="1016107" cy="74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8257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DC97BBD-542E-F442-AB7D-127F8D1A1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516732"/>
            <a:ext cx="5976664" cy="3986434"/>
          </a:xfrm>
          <a:prstGeom prst="rect">
            <a:avLst/>
          </a:prstGeom>
        </p:spPr>
      </p:pic>
      <p:sp>
        <p:nvSpPr>
          <p:cNvPr id="6" name="2 Rectángulo">
            <a:extLst>
              <a:ext uri="{FF2B5EF4-FFF2-40B4-BE49-F238E27FC236}">
                <a16:creationId xmlns:a16="http://schemas.microsoft.com/office/drawing/2014/main" id="{51B199CA-34B7-0B0D-BEFA-C04EB57EC906}"/>
              </a:ext>
            </a:extLst>
          </p:cNvPr>
          <p:cNvSpPr/>
          <p:nvPr/>
        </p:nvSpPr>
        <p:spPr>
          <a:xfrm>
            <a:off x="323528" y="404664"/>
            <a:ext cx="86949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600" spc="83" dirty="0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Avances tecnológicos hacia la agricultura ¿4.0? </a:t>
            </a:r>
          </a:p>
          <a:p>
            <a:pPr algn="just"/>
            <a:endParaRPr lang="es-ES" sz="1600" spc="83" dirty="0">
              <a:ln>
                <a:solidFill>
                  <a:schemeClr val="tx1"/>
                </a:solidFill>
              </a:ln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ES" sz="1600" spc="83" dirty="0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Agricultura de precisión (Red Nacional de Agricultura de Precisión, </a:t>
            </a:r>
            <a:r>
              <a:rPr lang="es-ES" sz="1600" spc="83" dirty="0" err="1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Utalca</a:t>
            </a:r>
            <a:r>
              <a:rPr lang="es-ES" sz="1600" spc="83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-UC, 2003</a:t>
            </a:r>
            <a:r>
              <a:rPr lang="es-ES" sz="1600" spc="83" dirty="0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just"/>
            <a:r>
              <a:rPr lang="es-ES" sz="1600" spc="83" dirty="0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Agricultura digital</a:t>
            </a:r>
          </a:p>
          <a:p>
            <a:pPr algn="just"/>
            <a:r>
              <a:rPr lang="es-ES" sz="1600" spc="83" dirty="0">
                <a:ln>
                  <a:solidFill>
                    <a:schemeClr val="tx1"/>
                  </a:solidFill>
                </a:ln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Agricultura cuántica</a:t>
            </a:r>
            <a:endParaRPr lang="es-CL" sz="1600" spc="83" dirty="0">
              <a:ln>
                <a:solidFill>
                  <a:schemeClr val="tx1"/>
                </a:solidFill>
              </a:ln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97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6BB0C59-AFE8-1B60-7A97-9C0E021F23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970"/>
          <a:stretch/>
        </p:blipFill>
        <p:spPr>
          <a:xfrm>
            <a:off x="328151" y="1390507"/>
            <a:ext cx="8289700" cy="2705287"/>
          </a:xfrm>
          <a:prstGeom prst="rect">
            <a:avLst/>
          </a:prstGeom>
          <a:ln w="3175">
            <a:solidFill>
              <a:schemeClr val="tx1"/>
            </a:solidFill>
          </a:ln>
          <a:effectLst/>
        </p:spPr>
      </p:pic>
      <p:pic>
        <p:nvPicPr>
          <p:cNvPr id="15" name="Picture 1" descr="C:\Users\CCM UTALCA\Documents\SUBDERE - Seminario\mapa.jpg">
            <a:extLst>
              <a:ext uri="{FF2B5EF4-FFF2-40B4-BE49-F238E27FC236}">
                <a16:creationId xmlns:a16="http://schemas.microsoft.com/office/drawing/2014/main" id="{627AF04D-0B1B-E0DB-E762-BE88297EB8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26740"/>
          <a:stretch/>
        </p:blipFill>
        <p:spPr bwMode="auto">
          <a:xfrm>
            <a:off x="893495" y="4199033"/>
            <a:ext cx="1834956" cy="1748295"/>
          </a:xfrm>
          <a:prstGeom prst="rect">
            <a:avLst/>
          </a:prstGeom>
          <a:noFill/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A2273CA-95F7-B161-FD6E-A9284D6EE7F2}"/>
              </a:ext>
            </a:extLst>
          </p:cNvPr>
          <p:cNvSpPr txBox="1"/>
          <p:nvPr/>
        </p:nvSpPr>
        <p:spPr>
          <a:xfrm>
            <a:off x="5987845" y="5659460"/>
            <a:ext cx="29939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50" b="1" i="1" dirty="0"/>
              <a:t>Fuente: </a:t>
            </a:r>
            <a:r>
              <a:rPr lang="es-AR" sz="1050" b="1" dirty="0"/>
              <a:t>Boletín de la fruta, Mayo 2023. ODEPA</a:t>
            </a:r>
          </a:p>
          <a:p>
            <a:endParaRPr lang="es-CL" sz="135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lecha: hacia arriba 8">
            <a:extLst>
              <a:ext uri="{FF2B5EF4-FFF2-40B4-BE49-F238E27FC236}">
                <a16:creationId xmlns:a16="http://schemas.microsoft.com/office/drawing/2014/main" id="{8EE6C496-77FC-03DC-5923-0BE7029C6776}"/>
              </a:ext>
            </a:extLst>
          </p:cNvPr>
          <p:cNvSpPr/>
          <p:nvPr/>
        </p:nvSpPr>
        <p:spPr>
          <a:xfrm>
            <a:off x="1719481" y="3429000"/>
            <a:ext cx="242055" cy="1026856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135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A68856C-789A-3315-0ECD-87A10764BA7A}"/>
              </a:ext>
            </a:extLst>
          </p:cNvPr>
          <p:cNvSpPr txBox="1"/>
          <p:nvPr/>
        </p:nvSpPr>
        <p:spPr>
          <a:xfrm>
            <a:off x="1998406" y="1010268"/>
            <a:ext cx="6422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Evolución superficie frutícola en los últimos 10 años</a:t>
            </a:r>
          </a:p>
        </p:txBody>
      </p:sp>
    </p:spTree>
    <p:extLst>
      <p:ext uri="{BB962C8B-B14F-4D97-AF65-F5344CB8AC3E}">
        <p14:creationId xmlns:p14="http://schemas.microsoft.com/office/powerpoint/2010/main" val="2798077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365213" y="474499"/>
            <a:ext cx="6912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Determinación de la evapotranspiración y Coeficientes de Cultivo</a:t>
            </a:r>
          </a:p>
          <a:p>
            <a:pPr algn="ctr"/>
            <a:r>
              <a:rPr lang="es-E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Plataformas Satelitales (</a:t>
            </a:r>
            <a:r>
              <a:rPr lang="es-ES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Lansat</a:t>
            </a:r>
            <a:r>
              <a:rPr lang="es-E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7 y 8)</a:t>
            </a:r>
          </a:p>
          <a:p>
            <a:pPr algn="ctr"/>
            <a:r>
              <a:rPr lang="es-E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(Modelo METRIC, Balance de Energía)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CCCF5D0-BCEF-44B2-BCF1-DB777C35B876}"/>
              </a:ext>
            </a:extLst>
          </p:cNvPr>
          <p:cNvSpPr txBox="1"/>
          <p:nvPr/>
        </p:nvSpPr>
        <p:spPr>
          <a:xfrm>
            <a:off x="4644008" y="4200325"/>
            <a:ext cx="65527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4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OpenET</a:t>
            </a:r>
            <a:r>
              <a:rPr lang="es-CL" sz="14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L" sz="14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platform</a:t>
            </a:r>
            <a:r>
              <a:rPr lang="es-C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(NASA, USA)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3DFE102-C41E-4B18-9DC2-105AFF613977}"/>
              </a:ext>
            </a:extLst>
          </p:cNvPr>
          <p:cNvSpPr txBox="1"/>
          <p:nvPr/>
        </p:nvSpPr>
        <p:spPr>
          <a:xfrm>
            <a:off x="85691" y="4180244"/>
            <a:ext cx="42103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4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EEFlux</a:t>
            </a:r>
            <a:r>
              <a:rPr lang="es-CL" sz="14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C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s-C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University</a:t>
            </a:r>
            <a:r>
              <a:rPr lang="es-C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CL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es-C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Nebraska, USA) </a:t>
            </a:r>
          </a:p>
        </p:txBody>
      </p:sp>
      <p:pic>
        <p:nvPicPr>
          <p:cNvPr id="11" name="Imagen 10" descr="Imagen que contiene pasto&#10;&#10;Descripción generada automáticamente">
            <a:extLst>
              <a:ext uri="{FF2B5EF4-FFF2-40B4-BE49-F238E27FC236}">
                <a16:creationId xmlns:a16="http://schemas.microsoft.com/office/drawing/2014/main" id="{B6EE59F7-674C-4346-9DD2-76810B683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527302"/>
            <a:ext cx="4308786" cy="2274464"/>
          </a:xfrm>
          <a:prstGeom prst="rect">
            <a:avLst/>
          </a:prstGeom>
        </p:spPr>
      </p:pic>
      <p:pic>
        <p:nvPicPr>
          <p:cNvPr id="13" name="Imagen 12" descr="Mapa&#10;&#10;Descripción generada automáticamente">
            <a:extLst>
              <a:ext uri="{FF2B5EF4-FFF2-40B4-BE49-F238E27FC236}">
                <a16:creationId xmlns:a16="http://schemas.microsoft.com/office/drawing/2014/main" id="{73979180-BB3E-4AE6-922A-EE99341D1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91" y="4508102"/>
            <a:ext cx="4210338" cy="227446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9E64776-64CD-4C7C-98CA-0E4F27E156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1364" y="1775809"/>
            <a:ext cx="4096073" cy="238435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0175B5A6-0231-4AE3-90A2-5348B856B494}"/>
              </a:ext>
            </a:extLst>
          </p:cNvPr>
          <p:cNvSpPr txBox="1"/>
          <p:nvPr/>
        </p:nvSpPr>
        <p:spPr>
          <a:xfrm>
            <a:off x="2843808" y="1447951"/>
            <a:ext cx="42103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400" b="0" i="0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IrrigatiON</a:t>
            </a:r>
            <a:r>
              <a:rPr lang="es-CL" sz="1400" b="0" i="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-SAT </a:t>
            </a:r>
            <a:r>
              <a:rPr lang="es-CL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(Universidad de Talca, Chile) </a:t>
            </a:r>
          </a:p>
        </p:txBody>
      </p:sp>
    </p:spTree>
    <p:extLst>
      <p:ext uri="{BB962C8B-B14F-4D97-AF65-F5344CB8AC3E}">
        <p14:creationId xmlns:p14="http://schemas.microsoft.com/office/powerpoint/2010/main" val="427830907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 txBox="1">
            <a:spLocks noGrp="1"/>
          </p:cNvSpPr>
          <p:nvPr>
            <p:ph type="ctrTitle"/>
          </p:nvPr>
        </p:nvSpPr>
        <p:spPr>
          <a:xfrm>
            <a:off x="914278" y="1111612"/>
            <a:ext cx="6204914" cy="869850"/>
          </a:xfrm>
          <a:prstGeom prst="rect">
            <a:avLst/>
          </a:prstGeom>
        </p:spPr>
        <p:txBody>
          <a:bodyPr vert="horz" wrap="square" lIns="68569" tIns="68569" rIns="68569" bIns="68569" rtlCol="0" anchor="ctr" anchorCtr="0">
            <a:noAutofit/>
          </a:bodyPr>
          <a:lstStyle/>
          <a:p>
            <a:pPr lvl="0" algn="ctr"/>
            <a:r>
              <a:rPr lang="es-CL" sz="1800" dirty="0">
                <a:solidFill>
                  <a:schemeClr val="tx1"/>
                </a:solidFill>
              </a:rPr>
              <a:t>Determinación de las necesidades de riego en Chile: </a:t>
            </a:r>
            <a:br>
              <a:rPr lang="es-CL" sz="1800" dirty="0">
                <a:solidFill>
                  <a:schemeClr val="tx1"/>
                </a:solidFill>
              </a:rPr>
            </a:br>
            <a:r>
              <a:rPr lang="es-CL" sz="1800" dirty="0">
                <a:solidFill>
                  <a:schemeClr val="tx1"/>
                </a:solidFill>
              </a:rPr>
              <a:t>Mapa dinámico de la Evapotranspiración de Referencia (ETo)</a:t>
            </a:r>
            <a:endParaRPr lang="en" sz="1800" dirty="0">
              <a:solidFill>
                <a:schemeClr val="tx1"/>
              </a:solidFill>
            </a:endParaRPr>
          </a:p>
        </p:txBody>
      </p:sp>
      <p:pic>
        <p:nvPicPr>
          <p:cNvPr id="3" name="Picture 16" descr="Resultado de imagen para universidad concepcio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582" y="313536"/>
            <a:ext cx="497205" cy="497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Imagen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341" y="332655"/>
            <a:ext cx="337185" cy="497205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551974" cy="497205"/>
          </a:xfrm>
          <a:prstGeom prst="rect">
            <a:avLst/>
          </a:prstGeom>
        </p:spPr>
      </p:pic>
      <p:grpSp>
        <p:nvGrpSpPr>
          <p:cNvPr id="6" name="Grupo 5"/>
          <p:cNvGrpSpPr/>
          <p:nvPr/>
        </p:nvGrpSpPr>
        <p:grpSpPr>
          <a:xfrm>
            <a:off x="6283343" y="405883"/>
            <a:ext cx="541496" cy="426720"/>
            <a:chOff x="5090592" y="119013"/>
            <a:chExt cx="1560401" cy="1081781"/>
          </a:xfrm>
        </p:grpSpPr>
        <p:sp>
          <p:nvSpPr>
            <p:cNvPr id="11" name="Rectángulo 10"/>
            <p:cNvSpPr/>
            <p:nvPr/>
          </p:nvSpPr>
          <p:spPr>
            <a:xfrm>
              <a:off x="5090592" y="119013"/>
              <a:ext cx="1560401" cy="10817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660" tIns="34331" rIns="68660" bIns="343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ES" sz="1050"/>
            </a:p>
          </p:txBody>
        </p:sp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6"/>
            <a:srcRect b="27884"/>
            <a:stretch/>
          </p:blipFill>
          <p:spPr>
            <a:xfrm>
              <a:off x="5104483" y="148107"/>
              <a:ext cx="1537632" cy="436398"/>
            </a:xfrm>
            <a:prstGeom prst="rect">
              <a:avLst/>
            </a:prstGeom>
          </p:spPr>
        </p:pic>
        <p:pic>
          <p:nvPicPr>
            <p:cNvPr id="13" name="Picture 4" descr="Home is where the heart i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736" y="670479"/>
              <a:ext cx="1381125" cy="447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2" descr="Resultado de imagen para universidad católica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699" y="332655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/>
          <p:cNvPicPr/>
          <p:nvPr/>
        </p:nvPicPr>
        <p:blipFill>
          <a:blip r:embed="rId9"/>
          <a:stretch>
            <a:fillRect/>
          </a:stretch>
        </p:blipFill>
        <p:spPr>
          <a:xfrm>
            <a:off x="3108172" y="349685"/>
            <a:ext cx="391954" cy="482918"/>
          </a:xfrm>
          <a:prstGeom prst="rect">
            <a:avLst/>
          </a:prstGeom>
        </p:spPr>
      </p:pic>
      <p:pic>
        <p:nvPicPr>
          <p:cNvPr id="9" name="Picture 10" descr="Resultado de imagen para universidad de chile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5" t="12499" r="15925" b="12499"/>
          <a:stretch/>
        </p:blipFill>
        <p:spPr bwMode="auto">
          <a:xfrm>
            <a:off x="3709938" y="299011"/>
            <a:ext cx="674846" cy="52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para universidad arturo prat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840" y="340205"/>
            <a:ext cx="553879" cy="44386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5" name="Agrupar 12">
            <a:extLst>
              <a:ext uri="{FF2B5EF4-FFF2-40B4-BE49-F238E27FC236}">
                <a16:creationId xmlns:a16="http://schemas.microsoft.com/office/drawing/2014/main" id="{EAC7C6B8-E921-4E6B-99A8-4D6525CAD87B}"/>
              </a:ext>
            </a:extLst>
          </p:cNvPr>
          <p:cNvGrpSpPr/>
          <p:nvPr/>
        </p:nvGrpSpPr>
        <p:grpSpPr>
          <a:xfrm>
            <a:off x="1019518" y="2014059"/>
            <a:ext cx="1116011" cy="886361"/>
            <a:chOff x="5627076" y="1738415"/>
            <a:chExt cx="1488014" cy="1181815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11E5328C-71D4-42E6-B1A3-1360054A5F64}"/>
                </a:ext>
              </a:extLst>
            </p:cNvPr>
            <p:cNvSpPr txBox="1"/>
            <p:nvPr/>
          </p:nvSpPr>
          <p:spPr>
            <a:xfrm>
              <a:off x="5627076" y="2350843"/>
              <a:ext cx="1488014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825" b="1" dirty="0"/>
                <a:t>Samuel Ortega Far</a:t>
              </a:r>
              <a:r>
                <a:rPr lang="es-ES_tradnl" sz="825" b="1" dirty="0"/>
                <a:t>í</a:t>
              </a:r>
              <a:r>
                <a:rPr lang="es-ES" sz="825" b="1" dirty="0"/>
                <a:t>as</a:t>
              </a:r>
            </a:p>
            <a:p>
              <a:pPr algn="ctr"/>
              <a:r>
                <a:rPr lang="es-ES" sz="675" dirty="0"/>
                <a:t>Director CITRA</a:t>
              </a:r>
            </a:p>
            <a:p>
              <a:pPr algn="ctr"/>
              <a:r>
                <a:rPr lang="es-ES" sz="675" dirty="0"/>
                <a:t>Ing. Agr. MSc. Ph.D.</a:t>
              </a:r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6E88893-B246-4BFB-BE39-6A903BA69C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3386" t="4897" r="-3386" b="16095"/>
            <a:stretch/>
          </p:blipFill>
          <p:spPr>
            <a:xfrm>
              <a:off x="6052727" y="1738415"/>
              <a:ext cx="664968" cy="659988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</p:spPr>
        </p:pic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D24E8A82-AD2F-4B91-951D-DA7BF4621E51}"/>
              </a:ext>
            </a:extLst>
          </p:cNvPr>
          <p:cNvGrpSpPr/>
          <p:nvPr/>
        </p:nvGrpSpPr>
        <p:grpSpPr>
          <a:xfrm>
            <a:off x="3616023" y="2002557"/>
            <a:ext cx="736099" cy="886361"/>
            <a:chOff x="5380191" y="2601839"/>
            <a:chExt cx="981465" cy="1181814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BDC46B8A-2A42-4E0B-B771-DCD4A3DE0952}"/>
                </a:ext>
              </a:extLst>
            </p:cNvPr>
            <p:cNvSpPr txBox="1"/>
            <p:nvPr/>
          </p:nvSpPr>
          <p:spPr>
            <a:xfrm>
              <a:off x="5380191" y="3352767"/>
              <a:ext cx="981465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CL" sz="825" b="1" dirty="0"/>
                <a:t>Luis Morales</a:t>
              </a:r>
              <a:endParaRPr lang="es-ES" sz="675" dirty="0"/>
            </a:p>
            <a:p>
              <a:pPr algn="ctr"/>
              <a:r>
                <a:rPr lang="es-ES" sz="675" dirty="0"/>
                <a:t>Físico. </a:t>
              </a:r>
              <a:r>
                <a:rPr lang="es-ES" sz="675" dirty="0" err="1"/>
                <a:t>MSc</a:t>
              </a:r>
              <a:r>
                <a:rPr lang="es-ES" sz="675" dirty="0"/>
                <a:t>. Dr.</a:t>
              </a:r>
            </a:p>
          </p:txBody>
        </p:sp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09037047-08B8-47EA-AAA1-DCE1EC194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517792" y="2601839"/>
              <a:ext cx="706267" cy="686088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</p:spPr>
        </p:pic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E7094515-636E-4CFC-A900-1D57C5B90DB2}"/>
              </a:ext>
            </a:extLst>
          </p:cNvPr>
          <p:cNvGrpSpPr/>
          <p:nvPr/>
        </p:nvGrpSpPr>
        <p:grpSpPr>
          <a:xfrm>
            <a:off x="5832616" y="1981462"/>
            <a:ext cx="833883" cy="906673"/>
            <a:chOff x="5276072" y="5415841"/>
            <a:chExt cx="1111845" cy="1208897"/>
          </a:xfrm>
        </p:grpSpPr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E11E62B0-6FEC-423F-9370-85CFC4EB2824}"/>
                </a:ext>
              </a:extLst>
            </p:cNvPr>
            <p:cNvSpPr txBox="1"/>
            <p:nvPr/>
          </p:nvSpPr>
          <p:spPr>
            <a:xfrm>
              <a:off x="5276072" y="6193852"/>
              <a:ext cx="1111845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825" b="1" dirty="0"/>
                <a:t>Camilo Riveros</a:t>
              </a:r>
              <a:endParaRPr lang="es-ES" sz="825" b="1" dirty="0"/>
            </a:p>
            <a:p>
              <a:pPr algn="ctr"/>
              <a:r>
                <a:rPr lang="es-ES" sz="675" dirty="0"/>
                <a:t>Ing. Agr. Dr. </a:t>
              </a:r>
            </a:p>
          </p:txBody>
        </p:sp>
        <p:pic>
          <p:nvPicPr>
            <p:cNvPr id="26" name="Imagen 25" descr="Un hombre con lentes y camisa azul&#10;&#10;Descripción generada automáticamente">
              <a:extLst>
                <a:ext uri="{FF2B5EF4-FFF2-40B4-BE49-F238E27FC236}">
                  <a16:creationId xmlns:a16="http://schemas.microsoft.com/office/drawing/2014/main" id="{EFACDD58-6D99-44C8-9176-1B1D4EF99B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26947" t="31206" r="27710" b="29945"/>
            <a:stretch/>
          </p:blipFill>
          <p:spPr>
            <a:xfrm>
              <a:off x="5489804" y="5415841"/>
              <a:ext cx="664968" cy="713173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</p:spPr>
        </p:pic>
      </p:grpSp>
      <p:pic>
        <p:nvPicPr>
          <p:cNvPr id="27" name="Imagen 26">
            <a:extLst>
              <a:ext uri="{FF2B5EF4-FFF2-40B4-BE49-F238E27FC236}">
                <a16:creationId xmlns:a16="http://schemas.microsoft.com/office/drawing/2014/main" id="{650AEBC4-2E4F-47F3-BA93-BB1A3F64156C}"/>
              </a:ext>
            </a:extLst>
          </p:cNvPr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9518" y="3049810"/>
            <a:ext cx="6230826" cy="3452102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668EA3C7-BAF6-4B38-BABD-8FA77E6C3B88}"/>
              </a:ext>
            </a:extLst>
          </p:cNvPr>
          <p:cNvSpPr txBox="1"/>
          <p:nvPr/>
        </p:nvSpPr>
        <p:spPr>
          <a:xfrm>
            <a:off x="2286000" y="324715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800" dirty="0"/>
              <a:t>Plataforma web </a:t>
            </a:r>
            <a:r>
              <a:rPr lang="es-CL" sz="1800" dirty="0" err="1"/>
              <a:t>ETo</a:t>
            </a:r>
            <a:endParaRPr lang="es-CL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5D07AB13-B42E-4D21-999C-6B959F000017}"/>
              </a:ext>
            </a:extLst>
          </p:cNvPr>
          <p:cNvSpPr txBox="1"/>
          <p:nvPr/>
        </p:nvSpPr>
        <p:spPr>
          <a:xfrm>
            <a:off x="93491" y="6247305"/>
            <a:ext cx="41554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8324A"/>
              </a:buClr>
              <a:buSzPts val="2000"/>
              <a:buFont typeface="Source Sans Pro"/>
              <a:buNone/>
              <a:tabLst/>
              <a:defRPr/>
            </a:pPr>
            <a:r>
              <a:rPr kumimoji="0" lang="es-CL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Oswald"/>
              </a:rPr>
              <a:t>Plataforma web </a:t>
            </a:r>
            <a:r>
              <a:rPr kumimoji="0" lang="es-CL" sz="1600" b="1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Oswald"/>
              </a:rPr>
              <a:t>ETo:</a:t>
            </a:r>
            <a:r>
              <a:rPr kumimoji="0" lang="es-CL" sz="1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ource Sans Pro"/>
              </a:rPr>
              <a:t>www.eto.utalca.cl</a:t>
            </a:r>
            <a:endParaRPr kumimoji="0" lang="es-CL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ource Sans Pro"/>
            </a:endParaRPr>
          </a:p>
          <a:p>
            <a:r>
              <a:rPr kumimoji="0" lang="es-CL" sz="3200" b="1" i="0" u="none" strike="noStrike" kern="0" cap="none" spc="0" normalizeH="0" baseline="0" noProof="0" dirty="0">
                <a:ln>
                  <a:noFill/>
                </a:ln>
                <a:solidFill>
                  <a:srgbClr val="00CEF6"/>
                </a:solidFill>
                <a:effectLst/>
                <a:uLnTx/>
                <a:uFillTx/>
                <a:latin typeface="Oswald"/>
                <a:sym typeface="Oswald"/>
              </a:rPr>
              <a:t> </a:t>
            </a:r>
            <a:endParaRPr lang="es-C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A7387416-2D32-8586-2E70-476450F1B9CC}"/>
              </a:ext>
            </a:extLst>
          </p:cNvPr>
          <p:cNvSpPr txBox="1"/>
          <p:nvPr/>
        </p:nvSpPr>
        <p:spPr>
          <a:xfrm>
            <a:off x="683568" y="764704"/>
            <a:ext cx="80648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Plataforma Digital para la Gestión Sustentable de los Recursos Hídricos en la Agricultura usando Teledetección y Datos Meteorológicos</a:t>
            </a:r>
            <a:endParaRPr lang="es-CL" b="1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6E16712-2DC6-569D-D196-94216F548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772816"/>
            <a:ext cx="755873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319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0" name="Picture 18" descr="http://www.contrafirestore.cl/image/cache/data/products/hazmat/01-Argus-4_160-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032" y="3600400"/>
            <a:ext cx="1584176" cy="1584176"/>
          </a:xfrm>
          <a:prstGeom prst="rect">
            <a:avLst/>
          </a:prstGeom>
          <a:noFill/>
        </p:spPr>
      </p:pic>
      <p:pic>
        <p:nvPicPr>
          <p:cNvPr id="23566" name="Picture 14" descr="http://t0.gstatic.com/images?q=tbn:ANd9GcTuQvqx6p3jNwNnmGIv4E-x2lbsw-NO2H2kGKF7CmoW5Ttq0mxT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136" y="1512168"/>
            <a:ext cx="1492999" cy="1184920"/>
          </a:xfrm>
          <a:prstGeom prst="rect">
            <a:avLst/>
          </a:prstGeom>
          <a:noFill/>
        </p:spPr>
      </p:pic>
      <p:pic>
        <p:nvPicPr>
          <p:cNvPr id="23562" name="Picture 10" descr="https://encrypted-tbn0.gstatic.com/images?q=tbn:ANd9GcTFmiYf6pH0K6MmhLAVeVe9xXKVNSOfWrb6ILIQowHiios7ATB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6344" y="936104"/>
            <a:ext cx="3000375" cy="1524001"/>
          </a:xfrm>
          <a:prstGeom prst="rect">
            <a:avLst/>
          </a:prstGeom>
          <a:noFill/>
        </p:spPr>
      </p:pic>
      <p:pic>
        <p:nvPicPr>
          <p:cNvPr id="23560" name="Picture 8" descr="https://encrypted-tbn3.gstatic.com/images?q=tbn:ANd9GcRCx8_7zLeeS7bZbt6AYBoNI8WpnBdNAviF8ihZGV3Laxmz5zilH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8672" y="936104"/>
            <a:ext cx="2619375" cy="1743076"/>
          </a:xfrm>
          <a:prstGeom prst="rect">
            <a:avLst/>
          </a:prstGeom>
          <a:noFill/>
        </p:spPr>
      </p:pic>
      <p:pic>
        <p:nvPicPr>
          <p:cNvPr id="23558" name="Picture 6" descr="http://t2.gstatic.com/images?q=tbn:ANd9GcSOvd1pUaro0ZLKuIMpEuaIuIOdJabNikf1vvnwiCnkii2bD4vEj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44616" y="2880320"/>
            <a:ext cx="2944001" cy="1959100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68595" y="0"/>
            <a:ext cx="8229600" cy="1143000"/>
          </a:xfrm>
        </p:spPr>
        <p:txBody>
          <a:bodyPr>
            <a:normAutofit/>
          </a:bodyPr>
          <a:lstStyle/>
          <a:p>
            <a:r>
              <a:rPr lang="es-MX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PERCEPCIÓN REMOTA</a:t>
            </a:r>
            <a:endParaRPr lang="es-CL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 l="43300" t="5012" r="13400" b="8119"/>
          <a:stretch>
            <a:fillRect/>
          </a:stretch>
        </p:blipFill>
        <p:spPr bwMode="auto">
          <a:xfrm>
            <a:off x="2520280" y="3096344"/>
            <a:ext cx="305895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24 Conector recto de flecha"/>
          <p:cNvCxnSpPr/>
          <p:nvPr/>
        </p:nvCxnSpPr>
        <p:spPr>
          <a:xfrm flipH="1">
            <a:off x="6120680" y="2304256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H="1">
            <a:off x="5688632" y="388843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4464496" y="237626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2880320" y="2448272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>
            <a:off x="1872208" y="4536504"/>
            <a:ext cx="504056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41 Rectángulo"/>
          <p:cNvSpPr/>
          <p:nvPr/>
        </p:nvSpPr>
        <p:spPr>
          <a:xfrm>
            <a:off x="6084168" y="5085184"/>
            <a:ext cx="2736304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CL" sz="1600" dirty="0">
                <a:solidFill>
                  <a:prstClr val="black"/>
                </a:solidFill>
              </a:rPr>
              <a:t>Su aplicación ha aumentado a lo largo de las últimas tres décadas en el monitoreo de la producción y estado de los cultivos </a:t>
            </a:r>
            <a:r>
              <a:rPr lang="es-CL" sz="1200" i="1" dirty="0">
                <a:solidFill>
                  <a:prstClr val="black"/>
                </a:solidFill>
              </a:rPr>
              <a:t>(</a:t>
            </a:r>
            <a:r>
              <a:rPr lang="es-CL" sz="1200" i="1" dirty="0" err="1">
                <a:solidFill>
                  <a:prstClr val="black"/>
                </a:solidFill>
              </a:rPr>
              <a:t>Helmuth</a:t>
            </a:r>
            <a:r>
              <a:rPr lang="es-CL" sz="1200" i="1" dirty="0">
                <a:solidFill>
                  <a:prstClr val="black"/>
                </a:solidFill>
              </a:rPr>
              <a:t>, 2006)</a:t>
            </a:r>
          </a:p>
        </p:txBody>
      </p:sp>
    </p:spTree>
    <p:extLst>
      <p:ext uri="{BB962C8B-B14F-4D97-AF65-F5344CB8AC3E}">
        <p14:creationId xmlns:p14="http://schemas.microsoft.com/office/powerpoint/2010/main" val="514800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235818B-E37C-0243-9BAE-A0DFC1B50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8840"/>
            <a:ext cx="9144000" cy="323625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8B413D9-0EA6-D344-B4E1-DE8D38BF0E97}"/>
              </a:ext>
            </a:extLst>
          </p:cNvPr>
          <p:cNvSpPr txBox="1">
            <a:spLocks noChangeArrowheads="1"/>
          </p:cNvSpPr>
          <p:nvPr/>
        </p:nvSpPr>
        <p:spPr>
          <a:xfrm>
            <a:off x="467544" y="269776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2400" b="1" kern="0" dirty="0">
                <a:solidFill>
                  <a:srgbClr val="FF0000"/>
                </a:solidFill>
              </a:rPr>
              <a:t>RECOLACTANDO</a:t>
            </a:r>
            <a:r>
              <a:rPr lang="es-ES_tradnl" sz="2400" b="1" kern="0" dirty="0">
                <a:solidFill>
                  <a:srgbClr val="0070C0"/>
                </a:solidFill>
              </a:rPr>
              <a:t> …..DATOS; DATOS; DATOS; DATOS; DATOS; DATOS; DATOS; DATOS; DATOS; DATOS; DATOS; DATOS; DATOS; DATOS; DATOS; DATOS; DATOS; DATOS; DATOS; DATOS; DATOS…..</a:t>
            </a:r>
          </a:p>
          <a:p>
            <a:pPr>
              <a:defRPr/>
            </a:pPr>
            <a:endParaRPr lang="es-ES_tradnl" sz="2400" b="1" kern="0" dirty="0">
              <a:solidFill>
                <a:srgbClr val="0070C0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672E9DD-484C-E84B-BBBB-BB0056EFA12C}"/>
              </a:ext>
            </a:extLst>
          </p:cNvPr>
          <p:cNvSpPr txBox="1"/>
          <p:nvPr/>
        </p:nvSpPr>
        <p:spPr>
          <a:xfrm>
            <a:off x="1266424" y="5373216"/>
            <a:ext cx="6721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/>
              <a:t>LO IMPORTANTE ES DARLES UTILIDAD, GENERAR INFORMACION UTIL.</a:t>
            </a:r>
          </a:p>
          <a:p>
            <a:pPr algn="ctr"/>
            <a:r>
              <a:rPr lang="es-ES_tradnl" dirty="0"/>
              <a:t>INTER-RELACIONAR DATOS PARA DAR UNA EXPLICACION Y SOLUCION.</a:t>
            </a:r>
          </a:p>
          <a:p>
            <a:pPr algn="ctr"/>
            <a:endParaRPr lang="es-ES_tradnl" dirty="0"/>
          </a:p>
          <a:p>
            <a:pPr algn="ctr"/>
            <a:r>
              <a:rPr lang="es-ES_tradnl" b="1" dirty="0"/>
              <a:t>EL MODELAMIENTO BIOMATEMÁTICO ES CLAVE</a:t>
            </a:r>
          </a:p>
        </p:txBody>
      </p:sp>
    </p:spTree>
    <p:extLst>
      <p:ext uri="{BB962C8B-B14F-4D97-AF65-F5344CB8AC3E}">
        <p14:creationId xmlns:p14="http://schemas.microsoft.com/office/powerpoint/2010/main" val="12039594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0B84AA13-8A88-4C17-B34D-5D93AF92A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" y="1124744"/>
            <a:ext cx="84582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endParaRPr lang="es-ES" altLang="es-CL" b="1" dirty="0">
              <a:solidFill>
                <a:srgbClr val="000000"/>
              </a:solidFill>
              <a:latin typeface="+mj-lt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es-ES" altLang="es-CL" dirty="0">
                <a:solidFill>
                  <a:srgbClr val="000000"/>
                </a:solidFill>
                <a:latin typeface="+mj-lt"/>
              </a:rPr>
              <a:t>Existe una gran cantidad de datos, pero falta generar conocimiento.</a:t>
            </a:r>
          </a:p>
          <a:p>
            <a:pPr marL="342900" indent="-342900" algn="just" eaLnBrk="1" hangingPunct="1">
              <a:buFontTx/>
              <a:buChar char="-"/>
            </a:pPr>
            <a:endParaRPr lang="es-ES" altLang="es-CL" dirty="0">
              <a:solidFill>
                <a:srgbClr val="000000"/>
              </a:solidFill>
              <a:latin typeface="+mj-lt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es-ES" altLang="es-CL" dirty="0">
                <a:solidFill>
                  <a:srgbClr val="000000"/>
                </a:solidFill>
                <a:latin typeface="+mj-lt"/>
              </a:rPr>
              <a:t>El desafió es generar conocimiento a partir de datos.</a:t>
            </a:r>
          </a:p>
          <a:p>
            <a:pPr marL="342900" indent="-342900" algn="just" eaLnBrk="1" hangingPunct="1">
              <a:buFontTx/>
              <a:buChar char="-"/>
            </a:pPr>
            <a:endParaRPr lang="es-ES" altLang="es-CL" dirty="0">
              <a:solidFill>
                <a:srgbClr val="000000"/>
              </a:solidFill>
              <a:latin typeface="+mj-lt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es-ES" altLang="es-CL" dirty="0">
                <a:solidFill>
                  <a:srgbClr val="000000"/>
                </a:solidFill>
                <a:latin typeface="+mj-lt"/>
              </a:rPr>
              <a:t>Rentabilizar la inversión en las tecnologías de la información y comunicaciones (TIC) a través del conocimiento.</a:t>
            </a:r>
          </a:p>
          <a:p>
            <a:pPr marL="342900" indent="-342900" algn="just" eaLnBrk="1" hangingPunct="1">
              <a:buFontTx/>
              <a:buChar char="-"/>
            </a:pPr>
            <a:endParaRPr lang="es-ES" altLang="es-CL" dirty="0">
              <a:solidFill>
                <a:srgbClr val="000000"/>
              </a:solidFill>
              <a:latin typeface="+mj-lt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es-ES" altLang="es-CL" dirty="0">
                <a:solidFill>
                  <a:srgbClr val="000000"/>
                </a:solidFill>
                <a:latin typeface="+mj-lt"/>
              </a:rPr>
              <a:t>El desafió de las Universidades es formar profesionales capaces de integrar información (datos) para generar conocimiento con valor económico:  Por ejemplo generar un servicio de riego en base a la cuantificación de la variabilidad espacial del suelo, clima y vigor de la planta.</a:t>
            </a:r>
          </a:p>
          <a:p>
            <a:pPr marL="342900" indent="-342900" algn="just" eaLnBrk="1" hangingPunct="1">
              <a:buFontTx/>
              <a:buChar char="-"/>
            </a:pPr>
            <a:endParaRPr lang="es-ES" altLang="es-CL" dirty="0">
              <a:solidFill>
                <a:srgbClr val="000000"/>
              </a:solidFill>
              <a:latin typeface="+mj-lt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es-ES" altLang="es-CL" dirty="0">
                <a:solidFill>
                  <a:srgbClr val="000000"/>
                </a:solidFill>
                <a:latin typeface="+mj-lt"/>
              </a:rPr>
              <a:t>Aquí surge el </a:t>
            </a:r>
            <a:r>
              <a:rPr lang="es-ES" altLang="es-CL" b="1" dirty="0">
                <a:solidFill>
                  <a:srgbClr val="000000"/>
                </a:solidFill>
                <a:latin typeface="+mj-lt"/>
              </a:rPr>
              <a:t>Ingeniero del conocimiento</a:t>
            </a:r>
            <a:r>
              <a:rPr lang="es-ES" altLang="es-CL" dirty="0">
                <a:solidFill>
                  <a:srgbClr val="000000"/>
                </a:solidFill>
                <a:latin typeface="+mj-lt"/>
              </a:rPr>
              <a:t>: en el caso de riego un profesional con una sólida formación en ingeniería y ciencias agronómicas.</a:t>
            </a:r>
          </a:p>
          <a:p>
            <a:pPr marL="342900" indent="-342900" algn="just" eaLnBrk="1" hangingPunct="1">
              <a:buFontTx/>
              <a:buChar char="-"/>
            </a:pPr>
            <a:endParaRPr lang="es-ES" altLang="es-CL" dirty="0">
              <a:solidFill>
                <a:srgbClr val="000000"/>
              </a:solidFill>
              <a:latin typeface="+mj-lt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es-ES" altLang="es-CL" dirty="0">
                <a:solidFill>
                  <a:srgbClr val="000000"/>
                </a:solidFill>
                <a:latin typeface="+mj-lt"/>
              </a:rPr>
              <a:t>Formación de un profesional con capacidades Multidisciplinarias, capaz de integrar conocimientos y resolver, por si solo o en conjunto a grupos interdisciplinarios, diferentes problemas de la agricultura.</a:t>
            </a:r>
          </a:p>
          <a:p>
            <a:pPr algn="just" eaLnBrk="1" hangingPunct="1">
              <a:buFontTx/>
              <a:buChar char="-"/>
            </a:pPr>
            <a:endParaRPr lang="es-ES" altLang="es-CL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6627" name="Text Box 13">
            <a:extLst>
              <a:ext uri="{FF2B5EF4-FFF2-40B4-BE49-F238E27FC236}">
                <a16:creationId xmlns:a16="http://schemas.microsoft.com/office/drawing/2014/main" id="{320B7896-D422-4F6B-AEB2-A20252397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2351" y="332656"/>
            <a:ext cx="56877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es-CL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Datos (información) vs. conocimiento</a:t>
            </a:r>
          </a:p>
        </p:txBody>
      </p:sp>
    </p:spTree>
    <p:extLst>
      <p:ext uri="{BB962C8B-B14F-4D97-AF65-F5344CB8AC3E}">
        <p14:creationId xmlns:p14="http://schemas.microsoft.com/office/powerpoint/2010/main" val="2487829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ChangeArrowheads="1"/>
          </p:cNvSpPr>
          <p:nvPr/>
        </p:nvSpPr>
        <p:spPr bwMode="auto">
          <a:xfrm>
            <a:off x="457200" y="765175"/>
            <a:ext cx="8229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CL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s-E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Modelamiento bio-matemático: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s-E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Validación y calibración  </a:t>
            </a:r>
          </a:p>
        </p:txBody>
      </p:sp>
    </p:spTree>
    <p:extLst>
      <p:ext uri="{BB962C8B-B14F-4D97-AF65-F5344CB8AC3E}">
        <p14:creationId xmlns:p14="http://schemas.microsoft.com/office/powerpoint/2010/main" val="10978918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0BC6A34-8D5B-E827-EA3F-BD0DF01AD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476672"/>
            <a:ext cx="8055176" cy="446611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3CAED7F-B3EA-5F3A-A1F1-88155BCC2085}"/>
              </a:ext>
            </a:extLst>
          </p:cNvPr>
          <p:cNvSpPr txBox="1"/>
          <p:nvPr/>
        </p:nvSpPr>
        <p:spPr>
          <a:xfrm>
            <a:off x="251520" y="5013176"/>
            <a:ext cx="871296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Viña Concha y Toro, Sebastian Vargas (Estudiante doctorado)</a:t>
            </a:r>
          </a:p>
          <a:p>
            <a:r>
              <a:rPr lang="es-ES" dirty="0"/>
              <a:t>Viña Catena, Miguel Pirrone (Estudiante doctorado)</a:t>
            </a:r>
          </a:p>
          <a:p>
            <a:r>
              <a:rPr lang="es-ES" dirty="0" err="1"/>
              <a:t>Agrichile</a:t>
            </a:r>
            <a:r>
              <a:rPr lang="es-ES" dirty="0"/>
              <a:t>, Avellanos</a:t>
            </a:r>
          </a:p>
          <a:p>
            <a:r>
              <a:rPr lang="es-ES" dirty="0" err="1"/>
              <a:t>Agrosocoiin</a:t>
            </a:r>
            <a:r>
              <a:rPr lang="es-ES" dirty="0"/>
              <a:t>, Nogales, Débora Lavaderos, (Estudiante doctorado)</a:t>
            </a:r>
          </a:p>
          <a:p>
            <a:r>
              <a:rPr lang="es-ES" dirty="0"/>
              <a:t>Olivares de Quepo, Aceite de Olivas, Manuel Barrera, (Estudiante doctorado)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642597"/>
      </p:ext>
    </p:extLst>
  </p:cSld>
  <p:clrMapOvr>
    <a:masterClrMapping/>
  </p:clrMapOvr>
  <p:transition spd="med"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contenido 2"/>
          <p:cNvSpPr txBox="1">
            <a:spLocks/>
          </p:cNvSpPr>
          <p:nvPr/>
        </p:nvSpPr>
        <p:spPr>
          <a:xfrm>
            <a:off x="5276351" y="1359515"/>
            <a:ext cx="3450790" cy="319635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1600" dirty="0"/>
          </a:p>
        </p:txBody>
      </p:sp>
      <p:pic>
        <p:nvPicPr>
          <p:cNvPr id="5" name="6 Imagen" descr="20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21004"/>
            <a:ext cx="2000207" cy="251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45" descr="Torre2">
            <a:extLst>
              <a:ext uri="{FF2B5EF4-FFF2-40B4-BE49-F238E27FC236}">
                <a16:creationId xmlns:a16="http://schemas.microsoft.com/office/drawing/2014/main" id="{E792AE1C-16C7-410D-A536-559BBAF13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303" y="1421004"/>
            <a:ext cx="1646347" cy="236488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4">
            <a:extLst>
              <a:ext uri="{FF2B5EF4-FFF2-40B4-BE49-F238E27FC236}">
                <a16:creationId xmlns:a16="http://schemas.microsoft.com/office/drawing/2014/main" id="{3AD8A7C2-A621-4D23-9DFF-4FAC5B1167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23" y="4157308"/>
            <a:ext cx="2000207" cy="2700692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F8F2320E-00AD-4818-B4F1-66C78FD457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73556" y="4329290"/>
            <a:ext cx="1890431" cy="2512052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6CF30FEE-3C38-4EDC-AFE9-682EBBB3E58B}"/>
              </a:ext>
            </a:extLst>
          </p:cNvPr>
          <p:cNvSpPr txBox="1">
            <a:spLocks/>
          </p:cNvSpPr>
          <p:nvPr/>
        </p:nvSpPr>
        <p:spPr>
          <a:xfrm>
            <a:off x="0" y="410638"/>
            <a:ext cx="90364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s-CL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SITIOS EXPERIMENTALES PARA VALIDAR Y CALIBRAR MODELOS</a:t>
            </a:r>
            <a:br>
              <a:rPr lang="es-CL" b="1" dirty="0"/>
            </a:br>
            <a:endParaRPr lang="es-CL" b="1" dirty="0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5C679CAD-6FDE-4125-B3F3-9297A18B0211}"/>
              </a:ext>
            </a:extLst>
          </p:cNvPr>
          <p:cNvSpPr txBox="1">
            <a:spLocks/>
          </p:cNvSpPr>
          <p:nvPr/>
        </p:nvSpPr>
        <p:spPr>
          <a:xfrm>
            <a:off x="1259632" y="1349085"/>
            <a:ext cx="2134673" cy="475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s-CL" b="1" dirty="0"/>
              <a:t>        </a:t>
            </a:r>
            <a:r>
              <a:rPr lang="es-CL" sz="1600" b="1" dirty="0"/>
              <a:t>a) </a:t>
            </a:r>
            <a:r>
              <a:rPr lang="es-C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Viñas</a:t>
            </a:r>
            <a:r>
              <a:rPr lang="es-CL" sz="1600" b="1" dirty="0"/>
              <a:t>                        </a:t>
            </a:r>
            <a:br>
              <a:rPr lang="es-CL" b="1" dirty="0"/>
            </a:br>
            <a:r>
              <a:rPr lang="es-CL" b="1" dirty="0"/>
              <a:t> </a:t>
            </a:r>
            <a:br>
              <a:rPr lang="es-CL" b="1" dirty="0"/>
            </a:br>
            <a:endParaRPr lang="es-CL" b="1" dirty="0"/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62E06E98-D94C-4F55-BD0E-E536CA9F4590}"/>
              </a:ext>
            </a:extLst>
          </p:cNvPr>
          <p:cNvSpPr txBox="1">
            <a:spLocks/>
          </p:cNvSpPr>
          <p:nvPr/>
        </p:nvSpPr>
        <p:spPr>
          <a:xfrm>
            <a:off x="1475656" y="3854276"/>
            <a:ext cx="25922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s-C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c) Manzanos </a:t>
            </a:r>
            <a:br>
              <a:rPr lang="es-CL" b="1" dirty="0"/>
            </a:br>
            <a:r>
              <a:rPr lang="es-CL" b="1" dirty="0"/>
              <a:t> </a:t>
            </a:r>
            <a:br>
              <a:rPr lang="es-CL" b="1" dirty="0"/>
            </a:br>
            <a:endParaRPr lang="es-CL" b="1" dirty="0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BD9752B7-C646-4549-9FB7-D0B17A9E74D6}"/>
              </a:ext>
            </a:extLst>
          </p:cNvPr>
          <p:cNvSpPr txBox="1">
            <a:spLocks/>
          </p:cNvSpPr>
          <p:nvPr/>
        </p:nvSpPr>
        <p:spPr>
          <a:xfrm>
            <a:off x="5209140" y="4204074"/>
            <a:ext cx="3585211" cy="643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s-C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d)Avellano Europeo</a:t>
            </a:r>
            <a:br>
              <a:rPr lang="es-CL" b="1" dirty="0"/>
            </a:br>
            <a:r>
              <a:rPr lang="es-CL" b="1" dirty="0"/>
              <a:t> </a:t>
            </a:r>
            <a:br>
              <a:rPr lang="es-CL" b="1" dirty="0"/>
            </a:br>
            <a:endParaRPr lang="es-CL" b="1" dirty="0"/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66ED2177-334C-4152-BED3-831BAA245E06}"/>
              </a:ext>
            </a:extLst>
          </p:cNvPr>
          <p:cNvSpPr txBox="1">
            <a:spLocks/>
          </p:cNvSpPr>
          <p:nvPr/>
        </p:nvSpPr>
        <p:spPr>
          <a:xfrm>
            <a:off x="4516423" y="1067560"/>
            <a:ext cx="41369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s-C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b)Olivos)</a:t>
            </a:r>
            <a:br>
              <a:rPr lang="es-CL" b="1" dirty="0"/>
            </a:br>
            <a:r>
              <a:rPr lang="es-CL" b="1" dirty="0"/>
              <a:t> </a:t>
            </a:r>
            <a:br>
              <a:rPr lang="es-CL" b="1" dirty="0"/>
            </a:b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8288474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/>
          </p:cNvSpPr>
          <p:nvPr/>
        </p:nvSpPr>
        <p:spPr bwMode="auto">
          <a:xfrm>
            <a:off x="215106" y="143054"/>
            <a:ext cx="8713787" cy="25853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es-ES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Limitaciones prácticas de la agricultura digital:</a:t>
            </a:r>
          </a:p>
          <a:p>
            <a:pPr marL="457200" indent="-457200">
              <a:buFontTx/>
              <a:buChar char="-"/>
              <a:defRPr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Calidad de los datos</a:t>
            </a:r>
          </a:p>
          <a:p>
            <a:pPr marL="457200" indent="-457200">
              <a:buFontTx/>
              <a:buChar char="-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Falta de calibración de algoritmos matemáticos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E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Falta de validación de las plataformas digitales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Falta de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trabajo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multidisciplinario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entre ingenieros,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agrónomos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e investigadores.</a:t>
            </a:r>
          </a:p>
          <a:p>
            <a:pPr marL="457200" indent="-457200">
              <a:buFontTx/>
              <a:buChar char="-"/>
              <a:defRPr/>
            </a:pP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Falta de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capacitación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de personal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en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el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uso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de las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plataformas</a:t>
            </a:r>
            <a:r>
              <a:rPr 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digitales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Tx/>
              <a:buChar char="-"/>
              <a:defRPr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752F09E-45CE-0D0B-1BA8-4A70A2CFF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780928"/>
            <a:ext cx="5616624" cy="421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70484"/>
      </p:ext>
    </p:extLst>
  </p:cSld>
  <p:clrMapOvr>
    <a:masterClrMapping/>
  </p:clrMapOvr>
  <p:transition spd="med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3E019B11-9C24-57F7-A049-5AA6B438DD44}"/>
              </a:ext>
            </a:extLst>
          </p:cNvPr>
          <p:cNvGraphicFramePr>
            <a:graphicFrameLocks/>
          </p:cNvGraphicFramePr>
          <p:nvPr/>
        </p:nvGraphicFramePr>
        <p:xfrm>
          <a:off x="119829" y="1337639"/>
          <a:ext cx="4710268" cy="3118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5A0C0A0E-F164-1FAF-43AE-2CB9B847C50F}"/>
              </a:ext>
            </a:extLst>
          </p:cNvPr>
          <p:cNvSpPr txBox="1"/>
          <p:nvPr/>
        </p:nvSpPr>
        <p:spPr>
          <a:xfrm>
            <a:off x="-1146688" y="4675622"/>
            <a:ext cx="813373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350" b="1" i="1" dirty="0"/>
              <a:t>En </a:t>
            </a:r>
            <a:r>
              <a:rPr lang="es-CL" sz="1350" b="1" i="1" u="sng" dirty="0">
                <a:solidFill>
                  <a:srgbClr val="FF0000"/>
                </a:solidFill>
              </a:rPr>
              <a:t>28 años</a:t>
            </a:r>
            <a:r>
              <a:rPr lang="es-CL" sz="1350" b="1" i="1" dirty="0">
                <a:solidFill>
                  <a:srgbClr val="FF0000"/>
                </a:solidFill>
              </a:rPr>
              <a:t> </a:t>
            </a:r>
            <a:r>
              <a:rPr lang="es-CL" sz="1350" b="1" i="1" dirty="0"/>
              <a:t>se ha triplicado la superficie frutícola en la región del Maule.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EBF07554-C729-F958-25F4-47FF42585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096" y="1810671"/>
            <a:ext cx="4313904" cy="2505075"/>
          </a:xfrm>
          <a:prstGeom prst="rect">
            <a:avLst/>
          </a:prstGeom>
        </p:spPr>
      </p:pic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3415F1FD-C1C1-341D-431A-6270F93FF81E}"/>
              </a:ext>
            </a:extLst>
          </p:cNvPr>
          <p:cNvSpPr/>
          <p:nvPr/>
        </p:nvSpPr>
        <p:spPr>
          <a:xfrm>
            <a:off x="4572000" y="2073993"/>
            <a:ext cx="803787" cy="154858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135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69ED3D8-0B64-5A30-FC12-0C943EACDF77}"/>
              </a:ext>
            </a:extLst>
          </p:cNvPr>
          <p:cNvSpPr txBox="1"/>
          <p:nvPr/>
        </p:nvSpPr>
        <p:spPr>
          <a:xfrm>
            <a:off x="6150078" y="5688957"/>
            <a:ext cx="29939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50" b="1" i="1" dirty="0"/>
              <a:t>Fuente: </a:t>
            </a:r>
            <a:r>
              <a:rPr lang="es-AR" sz="1050" b="1" dirty="0"/>
              <a:t>Boletín de la fruta, Mayo 2023. ODEPA</a:t>
            </a:r>
          </a:p>
          <a:p>
            <a:endParaRPr lang="es-CL" sz="135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5069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 txBox="1">
            <a:spLocks/>
          </p:cNvSpPr>
          <p:nvPr/>
        </p:nvSpPr>
        <p:spPr>
          <a:xfrm>
            <a:off x="1316764" y="149767"/>
            <a:ext cx="6510470" cy="486036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2800" b="1" dirty="0">
                <a:solidFill>
                  <a:srgbClr val="002060"/>
                </a:solidFill>
              </a:rPr>
              <a:t>Índice de Área Foliar (LAI)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0" y="6642000"/>
            <a:ext cx="9144000" cy="216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20718" y="6619195"/>
            <a:ext cx="5812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>
                <a:solidFill>
                  <a:prstClr val="white">
                    <a:lumMod val="65000"/>
                  </a:prstClr>
                </a:solidFill>
              </a:rPr>
              <a:t>Introducción</a:t>
            </a:r>
            <a:r>
              <a:rPr lang="es-ES_tradnl" sz="1050" dirty="0">
                <a:solidFill>
                  <a:prstClr val="white"/>
                </a:solidFill>
              </a:rPr>
              <a:t>  </a:t>
            </a:r>
            <a:r>
              <a:rPr lang="es-ES_tradnl" sz="1050" dirty="0">
                <a:solidFill>
                  <a:prstClr val="white">
                    <a:lumMod val="65000"/>
                  </a:prstClr>
                </a:solidFill>
              </a:rPr>
              <a:t>/  Bases Teóricas  /  Materiales y métodos  /  </a:t>
            </a:r>
            <a:r>
              <a:rPr lang="es-ES_tradnl" sz="1050" b="1" u="sng" dirty="0">
                <a:solidFill>
                  <a:prstClr val="white"/>
                </a:solidFill>
              </a:rPr>
              <a:t>Resultados</a:t>
            </a:r>
            <a:r>
              <a:rPr lang="es-ES_tradnl" sz="1050" dirty="0">
                <a:solidFill>
                  <a:prstClr val="white">
                    <a:lumMod val="65000"/>
                  </a:prstClr>
                </a:solidFill>
              </a:rPr>
              <a:t>  /  Conclusiones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59" y="1499725"/>
            <a:ext cx="8793480" cy="396187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409906" y="1110153"/>
            <a:ext cx="226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err="1">
                <a:solidFill>
                  <a:srgbClr val="263050"/>
                </a:solidFill>
              </a:rPr>
              <a:t>Modelo</a:t>
            </a:r>
            <a:r>
              <a:rPr lang="en-US" b="1" dirty="0">
                <a:solidFill>
                  <a:srgbClr val="263050"/>
                </a:solidFill>
              </a:rPr>
              <a:t> original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4833" y="4563996"/>
            <a:ext cx="975718" cy="180689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565849" y="1675087"/>
            <a:ext cx="12827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RMSE: 1.24 m</a:t>
            </a:r>
            <a:r>
              <a:rPr lang="es-ES" sz="1100" baseline="300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m</a:t>
            </a:r>
            <a:r>
              <a:rPr lang="es-ES" sz="1100" baseline="300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-2</a:t>
            </a:r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6179576" y="1714369"/>
            <a:ext cx="12827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RMSE: 0.20 m</a:t>
            </a:r>
            <a:r>
              <a:rPr lang="es-ES" sz="1100" baseline="300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m</a:t>
            </a:r>
            <a:r>
              <a:rPr lang="es-ES" sz="1100" baseline="300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-2</a:t>
            </a:r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1565849" y="1862532"/>
            <a:ext cx="8563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Error: 59 %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6179576" y="1901814"/>
            <a:ext cx="7841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rgbClr val="404040"/>
                </a:solidFill>
                <a:latin typeface="Calibri" charset="0"/>
                <a:ea typeface="Calibri" charset="0"/>
                <a:cs typeface="Calibri" charset="0"/>
              </a:rPr>
              <a:t>Error: 3 % </a:t>
            </a:r>
          </a:p>
        </p:txBody>
      </p:sp>
      <p:sp>
        <p:nvSpPr>
          <p:cNvPr id="17" name="5 Rectángulo"/>
          <p:cNvSpPr/>
          <p:nvPr/>
        </p:nvSpPr>
        <p:spPr>
          <a:xfrm>
            <a:off x="175259" y="5484408"/>
            <a:ext cx="86842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600" dirty="0">
                <a:latin typeface="Calibri" charset="0"/>
                <a:ea typeface="Calibri" charset="0"/>
                <a:cs typeface="Calibri" charset="0"/>
              </a:rPr>
              <a:t>Comparación entre los valores observados y estimados del Índice de Área de Foliar(LAI) de para el huerto de manzanos (Valle de </a:t>
            </a:r>
            <a:r>
              <a:rPr lang="es-ES_tradnl" sz="1600" dirty="0" err="1">
                <a:latin typeface="Calibri" charset="0"/>
                <a:ea typeface="Calibri" charset="0"/>
                <a:cs typeface="Calibri" charset="0"/>
              </a:rPr>
              <a:t>Pelarco</a:t>
            </a:r>
            <a:r>
              <a:rPr lang="es-ES_tradnl" sz="1600" dirty="0">
                <a:latin typeface="Calibri" charset="0"/>
                <a:ea typeface="Calibri" charset="0"/>
                <a:cs typeface="Calibri" charset="0"/>
              </a:rPr>
              <a:t>, Región de Maule, Chile) (</a:t>
            </a:r>
            <a:r>
              <a:rPr lang="es-ES_tradnl" sz="1600" b="1" dirty="0">
                <a:latin typeface="Calibri" charset="0"/>
                <a:ea typeface="Calibri" charset="0"/>
                <a:cs typeface="Calibri" charset="0"/>
              </a:rPr>
              <a:t>IZQUIERDA</a:t>
            </a:r>
            <a:r>
              <a:rPr lang="es-ES_tradnl" sz="1600" dirty="0">
                <a:latin typeface="Calibri" charset="0"/>
                <a:ea typeface="Calibri" charset="0"/>
                <a:cs typeface="Calibri" charset="0"/>
              </a:rPr>
              <a:t>: función original, </a:t>
            </a:r>
            <a:r>
              <a:rPr lang="es-ES_tradnl" sz="1600" b="1" dirty="0">
                <a:latin typeface="Calibri" charset="0"/>
                <a:ea typeface="Calibri" charset="0"/>
                <a:cs typeface="Calibri" charset="0"/>
              </a:rPr>
              <a:t>DERECHA</a:t>
            </a:r>
            <a:r>
              <a:rPr lang="es-ES_tradnl" sz="1600" dirty="0">
                <a:latin typeface="Calibri" charset="0"/>
                <a:ea typeface="Calibri" charset="0"/>
                <a:cs typeface="Calibri" charset="0"/>
              </a:rPr>
              <a:t>: calibrado por función de Weibull). Fuente: de la Fuente el at., 2017.</a:t>
            </a:r>
          </a:p>
        </p:txBody>
      </p:sp>
      <p:pic>
        <p:nvPicPr>
          <p:cNvPr id="18" name="Imagen 17"/>
          <p:cNvPicPr/>
          <p:nvPr/>
        </p:nvPicPr>
        <p:blipFill>
          <a:blip r:embed="rId5"/>
          <a:stretch>
            <a:fillRect/>
          </a:stretch>
        </p:blipFill>
        <p:spPr>
          <a:xfrm>
            <a:off x="6865843" y="4516085"/>
            <a:ext cx="1778000" cy="228600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6032938" y="1080797"/>
            <a:ext cx="2077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263050"/>
                </a:solidFill>
              </a:rPr>
              <a:t>Modelo</a:t>
            </a:r>
            <a:r>
              <a:rPr lang="en-US" b="1" dirty="0">
                <a:solidFill>
                  <a:srgbClr val="263050"/>
                </a:solidFill>
              </a:rPr>
              <a:t> </a:t>
            </a:r>
            <a:r>
              <a:rPr lang="en-US" b="1" dirty="0" err="1">
                <a:solidFill>
                  <a:srgbClr val="263050"/>
                </a:solidFill>
              </a:rPr>
              <a:t>Calibrado</a:t>
            </a:r>
            <a:endParaRPr lang="en-US" b="1" dirty="0">
              <a:solidFill>
                <a:srgbClr val="263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493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0708"/>
            <a:ext cx="9100099" cy="411584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0" y="6642000"/>
            <a:ext cx="9144000" cy="216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165688" y="772908"/>
            <a:ext cx="226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rgbClr val="1F497D"/>
                </a:solidFill>
              </a:rPr>
              <a:t>Modelo original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953052" y="786076"/>
            <a:ext cx="2215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solidFill>
                  <a:srgbClr val="1F497D"/>
                </a:solidFill>
              </a:rPr>
              <a:t>Modelo calibrado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660643" y="1704309"/>
            <a:ext cx="13484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prstClr val="black"/>
                </a:solidFill>
              </a:rPr>
              <a:t>RMSE (G): 33 W m</a:t>
            </a:r>
            <a:r>
              <a:rPr lang="es-ES" sz="1100" baseline="30000" dirty="0">
                <a:solidFill>
                  <a:prstClr val="black"/>
                </a:solidFill>
              </a:rPr>
              <a:t>-1</a:t>
            </a:r>
            <a:r>
              <a:rPr lang="es-ES" sz="11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1022922" y="2238871"/>
            <a:ext cx="10823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solidFill>
                  <a:prstClr val="black"/>
                </a:solidFill>
              </a:rPr>
              <a:t>(Rn): 15 W m</a:t>
            </a:r>
            <a:r>
              <a:rPr lang="es-ES" baseline="30000" dirty="0">
                <a:solidFill>
                  <a:prstClr val="black"/>
                </a:solidFill>
              </a:rPr>
              <a:t>-1</a:t>
            </a:r>
            <a:r>
              <a:rPr lang="es-ES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360087" y="1710844"/>
            <a:ext cx="13837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prstClr val="black"/>
                </a:solidFill>
              </a:rPr>
              <a:t>RMSE (G): 16 W m</a:t>
            </a:r>
            <a:r>
              <a:rPr lang="es-ES" sz="1100" baseline="30000" dirty="0">
                <a:solidFill>
                  <a:prstClr val="black"/>
                </a:solidFill>
              </a:rPr>
              <a:t>-1</a:t>
            </a:r>
            <a:r>
              <a:rPr lang="es-ES" sz="11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5726324" y="2236578"/>
            <a:ext cx="10823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>
                <a:solidFill>
                  <a:prstClr val="black"/>
                </a:solidFill>
              </a:rPr>
              <a:t>(Rn): 19 W m</a:t>
            </a:r>
            <a:r>
              <a:rPr lang="es-ES" baseline="30000" dirty="0">
                <a:solidFill>
                  <a:prstClr val="black"/>
                </a:solidFill>
              </a:rPr>
              <a:t>-1</a:t>
            </a:r>
            <a:r>
              <a:rPr lang="es-ES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8" name="5 Rectángulo"/>
          <p:cNvSpPr/>
          <p:nvPr/>
        </p:nvSpPr>
        <p:spPr>
          <a:xfrm>
            <a:off x="104172" y="5376555"/>
            <a:ext cx="88290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Comparación entre los valores medidos y estimados del flujo de calor latente instantáneo (</a:t>
            </a:r>
            <a:r>
              <a:rPr lang="es-ES_tradnl" sz="1600" dirty="0" err="1">
                <a:ea typeface="Tahoma" panose="020B0604030504040204" pitchFamily="34" charset="0"/>
                <a:cs typeface="Tahoma" panose="020B0604030504040204" pitchFamily="34" charset="0"/>
              </a:rPr>
              <a:t>LE</a:t>
            </a:r>
            <a:r>
              <a:rPr lang="es-ES_tradnl" sz="1600" i="1" baseline="-25000" dirty="0" err="1"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), la radiación neta (</a:t>
            </a:r>
            <a:r>
              <a:rPr lang="es-ES_tradnl" sz="1600" dirty="0" err="1">
                <a:ea typeface="Tahoma" panose="020B0604030504040204" pitchFamily="34" charset="0"/>
                <a:cs typeface="Tahoma" panose="020B0604030504040204" pitchFamily="34" charset="0"/>
              </a:rPr>
              <a:t>Rn</a:t>
            </a:r>
            <a:r>
              <a:rPr lang="es-ES_tradnl" sz="1600" i="1" baseline="-25000" dirty="0" err="1"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), el flujo de calor sensible (H</a:t>
            </a:r>
            <a:r>
              <a:rPr lang="es-ES_tradnl" sz="1600" i="1" baseline="-25000" dirty="0"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) y el flujo de calor del suelo (G</a:t>
            </a:r>
            <a:r>
              <a:rPr lang="es-ES_tradnl" sz="1600" i="1" baseline="-25000" dirty="0"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) en el momento del paso por satélite (11:30 - 11: 40h hora local ) durante la temporada de crecimiento 2012/13 en el huerto de manzanos (Valle de </a:t>
            </a:r>
            <a:r>
              <a:rPr lang="es-ES_tradnl" sz="1600" dirty="0" err="1">
                <a:ea typeface="Tahoma" panose="020B0604030504040204" pitchFamily="34" charset="0"/>
                <a:cs typeface="Tahoma" panose="020B0604030504040204" pitchFamily="34" charset="0"/>
              </a:rPr>
              <a:t>Pelarco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, Región del Maule, Chile) (</a:t>
            </a:r>
            <a:r>
              <a:rPr lang="es-ES_tradnl" sz="1600" b="1" dirty="0">
                <a:ea typeface="Tahoma" panose="020B0604030504040204" pitchFamily="34" charset="0"/>
                <a:cs typeface="Tahoma" panose="020B0604030504040204" pitchFamily="34" charset="0"/>
              </a:rPr>
              <a:t>IZQUIERDA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: algoritmos originales, </a:t>
            </a:r>
            <a:r>
              <a:rPr lang="es-ES_tradnl" sz="1600" b="1" dirty="0">
                <a:ea typeface="Tahoma" panose="020B0604030504040204" pitchFamily="34" charset="0"/>
                <a:cs typeface="Tahoma" panose="020B0604030504040204" pitchFamily="34" charset="0"/>
              </a:rPr>
              <a:t>DERECHA</a:t>
            </a:r>
            <a:r>
              <a:rPr lang="es-ES_tradnl" sz="1600" dirty="0">
                <a:ea typeface="Tahoma" panose="020B0604030504040204" pitchFamily="34" charset="0"/>
                <a:cs typeface="Tahoma" panose="020B0604030504040204" pitchFamily="34" charset="0"/>
              </a:rPr>
              <a:t>: algoritmos calibrados). </a:t>
            </a:r>
            <a:r>
              <a:rPr lang="es-ES" sz="1600" dirty="0">
                <a:ea typeface="Tahoma" panose="020B0604030504040204" pitchFamily="34" charset="0"/>
                <a:cs typeface="Tahoma" panose="020B0604030504040204" pitchFamily="34" charset="0"/>
              </a:rPr>
              <a:t>Fuente: de la Fuente el at., 2017.</a:t>
            </a:r>
            <a:endParaRPr lang="es-ES_tradnl" sz="16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7897358" y="3598713"/>
            <a:ext cx="1035877" cy="769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Error (G): </a:t>
            </a:r>
            <a:r>
              <a:rPr lang="es-ES" dirty="0">
                <a:latin typeface="Calibri" charset="0"/>
                <a:ea typeface="Calibri" charset="0"/>
                <a:cs typeface="Calibri" charset="0"/>
              </a:rPr>
              <a:t>3</a:t>
            </a: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%</a:t>
            </a:r>
            <a:br>
              <a:rPr lang="es-ES" sz="1100" dirty="0">
                <a:latin typeface="Calibri" charset="0"/>
                <a:ea typeface="Calibri" charset="0"/>
                <a:cs typeface="Calibri" charset="0"/>
              </a:rPr>
            </a:b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         (H): 1</a:t>
            </a:r>
            <a:r>
              <a:rPr lang="es-ES" dirty="0">
                <a:latin typeface="Calibri" charset="0"/>
                <a:ea typeface="Calibri" charset="0"/>
                <a:cs typeface="Calibri" charset="0"/>
              </a:rPr>
              <a:t>5</a:t>
            </a: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%</a:t>
            </a:r>
            <a:br>
              <a:rPr lang="es-ES" sz="1100" dirty="0">
                <a:latin typeface="Calibri" charset="0"/>
                <a:ea typeface="Calibri" charset="0"/>
                <a:cs typeface="Calibri" charset="0"/>
              </a:rPr>
            </a:b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         (LE): </a:t>
            </a:r>
            <a:r>
              <a:rPr lang="es-ES" dirty="0">
                <a:latin typeface="Calibri" charset="0"/>
                <a:ea typeface="Calibri" charset="0"/>
                <a:cs typeface="Calibri" charset="0"/>
              </a:rPr>
              <a:t>16</a:t>
            </a: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%</a:t>
            </a:r>
          </a:p>
          <a:p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         (Rn): 2%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5726324" y="2082957"/>
            <a:ext cx="10246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/>
              <a:t>(</a:t>
            </a:r>
            <a:r>
              <a:rPr lang="es-ES" dirty="0"/>
              <a:t>LE</a:t>
            </a:r>
            <a:r>
              <a:rPr lang="es-ES" sz="1100" dirty="0"/>
              <a:t>): </a:t>
            </a:r>
            <a:r>
              <a:rPr lang="es-ES" dirty="0"/>
              <a:t>30</a:t>
            </a:r>
            <a:r>
              <a:rPr lang="es-ES" sz="1100" dirty="0"/>
              <a:t> W m</a:t>
            </a:r>
            <a:r>
              <a:rPr lang="es-ES" sz="1100" baseline="30000" dirty="0"/>
              <a:t>-1</a:t>
            </a:r>
            <a:r>
              <a:rPr lang="es-ES" sz="1100" dirty="0"/>
              <a:t>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5735177" y="1881223"/>
            <a:ext cx="9845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/>
              <a:t>(H): </a:t>
            </a:r>
            <a:r>
              <a:rPr lang="es-ES" dirty="0"/>
              <a:t>33</a:t>
            </a:r>
            <a:r>
              <a:rPr lang="es-ES" sz="1100" dirty="0"/>
              <a:t> W m</a:t>
            </a:r>
            <a:r>
              <a:rPr lang="es-ES" sz="1100" baseline="30000" dirty="0"/>
              <a:t>-1</a:t>
            </a:r>
            <a:r>
              <a:rPr lang="es-ES" sz="1100" dirty="0"/>
              <a:t> 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1001571" y="1892826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/>
              <a:t>(H): 95 W m</a:t>
            </a:r>
            <a:r>
              <a:rPr lang="es-ES" sz="1100" baseline="30000" dirty="0"/>
              <a:t>-1</a:t>
            </a:r>
            <a:r>
              <a:rPr lang="es-ES" sz="1100" dirty="0"/>
              <a:t> 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1022922" y="2076645"/>
            <a:ext cx="10278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/>
              <a:t>(</a:t>
            </a:r>
            <a:r>
              <a:rPr lang="es-ES" dirty="0"/>
              <a:t>LE</a:t>
            </a:r>
            <a:r>
              <a:rPr lang="es-ES" sz="1100" dirty="0"/>
              <a:t>): 95 W m</a:t>
            </a:r>
            <a:r>
              <a:rPr lang="es-ES" sz="1100" baseline="30000" dirty="0"/>
              <a:t>-1</a:t>
            </a:r>
            <a:r>
              <a:rPr lang="es-ES" sz="1100" dirty="0"/>
              <a:t> 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155054" y="3519367"/>
            <a:ext cx="1035832" cy="769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Error (G): 12 %</a:t>
            </a:r>
            <a:br>
              <a:rPr lang="es-ES" sz="1100" dirty="0">
                <a:latin typeface="Calibri" charset="0"/>
                <a:ea typeface="Calibri" charset="0"/>
                <a:cs typeface="Calibri" charset="0"/>
              </a:rPr>
            </a:b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         (H): 29 %</a:t>
            </a:r>
            <a:br>
              <a:rPr lang="es-ES" sz="1100" dirty="0">
                <a:latin typeface="Calibri" charset="0"/>
                <a:ea typeface="Calibri" charset="0"/>
                <a:cs typeface="Calibri" charset="0"/>
              </a:rPr>
            </a:br>
            <a:r>
              <a:rPr lang="es-ES" sz="1100">
                <a:latin typeface="Calibri" charset="0"/>
                <a:ea typeface="Calibri" charset="0"/>
                <a:cs typeface="Calibri" charset="0"/>
              </a:rPr>
              <a:t>          </a:t>
            </a:r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(LE): 26%</a:t>
            </a:r>
          </a:p>
          <a:p>
            <a:r>
              <a:rPr lang="es-ES" sz="1100" dirty="0">
                <a:latin typeface="Calibri" charset="0"/>
                <a:ea typeface="Calibri" charset="0"/>
                <a:cs typeface="Calibri" charset="0"/>
              </a:rPr>
              <a:t>          (Rn): 2%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220718" y="6619195"/>
            <a:ext cx="5812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>
                <a:solidFill>
                  <a:prstClr val="white">
                    <a:lumMod val="65000"/>
                  </a:prstClr>
                </a:solidFill>
              </a:rPr>
              <a:t>Introducción</a:t>
            </a:r>
            <a:r>
              <a:rPr lang="es-ES_tradnl" sz="1050" dirty="0">
                <a:solidFill>
                  <a:prstClr val="white"/>
                </a:solidFill>
              </a:rPr>
              <a:t>  </a:t>
            </a:r>
            <a:r>
              <a:rPr lang="es-ES_tradnl" sz="1050" dirty="0">
                <a:solidFill>
                  <a:prstClr val="white">
                    <a:lumMod val="65000"/>
                  </a:prstClr>
                </a:solidFill>
              </a:rPr>
              <a:t>/  Bases Teóricas  /  Materiales y métodos  /  </a:t>
            </a:r>
            <a:r>
              <a:rPr lang="es-ES_tradnl" sz="1050" b="1" u="sng" dirty="0">
                <a:solidFill>
                  <a:prstClr val="white"/>
                </a:solidFill>
              </a:rPr>
              <a:t>Resultados</a:t>
            </a:r>
            <a:r>
              <a:rPr lang="es-ES_tradnl" sz="1050" dirty="0">
                <a:solidFill>
                  <a:prstClr val="white">
                    <a:lumMod val="65000"/>
                  </a:prstClr>
                </a:solidFill>
              </a:rPr>
              <a:t>  /  Conclusiones </a:t>
            </a:r>
          </a:p>
        </p:txBody>
      </p:sp>
      <p:sp>
        <p:nvSpPr>
          <p:cNvPr id="26" name="Título 1"/>
          <p:cNvSpPr txBox="1">
            <a:spLocks/>
          </p:cNvSpPr>
          <p:nvPr/>
        </p:nvSpPr>
        <p:spPr>
          <a:xfrm>
            <a:off x="1316764" y="149767"/>
            <a:ext cx="6510470" cy="486036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itchFamily="34" charset="0"/>
              <a:buNone/>
              <a:defRPr sz="3400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2800" b="1" dirty="0">
                <a:solidFill>
                  <a:srgbClr val="002060"/>
                </a:solidFill>
              </a:rPr>
              <a:t>Balance de energía</a:t>
            </a:r>
          </a:p>
        </p:txBody>
      </p:sp>
    </p:spTree>
    <p:extLst>
      <p:ext uri="{BB962C8B-B14F-4D97-AF65-F5344CB8AC3E}">
        <p14:creationId xmlns:p14="http://schemas.microsoft.com/office/powerpoint/2010/main" val="21149377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056660" y="2752880"/>
            <a:ext cx="69231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s-CL" b="1" dirty="0"/>
              <a:t>Impactos de la tecnología en la productividad del agua en la agricultura </a:t>
            </a:r>
            <a:br>
              <a:rPr lang="es-CL" b="1" dirty="0"/>
            </a:br>
            <a:r>
              <a:rPr lang="es-CL" b="1" dirty="0"/>
              <a:t> </a:t>
            </a:r>
            <a:br>
              <a:rPr lang="es-CL" b="1" dirty="0"/>
            </a:b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val="2716526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O:\TERMINADOS\FONDEF (PROYECTOS)\6. FONDEF REPECHAJE 2010\Imag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70" y="764704"/>
            <a:ext cx="7019925" cy="51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6 Rectángulo"/>
          <p:cNvSpPr>
            <a:spLocks noChangeArrowheads="1"/>
          </p:cNvSpPr>
          <p:nvPr/>
        </p:nvSpPr>
        <p:spPr bwMode="auto">
          <a:xfrm>
            <a:off x="3995740" y="2997201"/>
            <a:ext cx="2016125" cy="120032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  <a:p>
            <a:pPr algn="ctr"/>
            <a:r>
              <a:rPr lang="en-US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Irrigation management</a:t>
            </a:r>
          </a:p>
          <a:p>
            <a:pPr algn="ctr"/>
            <a:endParaRPr lang="en-US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40" name="8 Rectángulo"/>
          <p:cNvSpPr>
            <a:spLocks noChangeArrowheads="1"/>
          </p:cNvSpPr>
          <p:nvPr/>
        </p:nvSpPr>
        <p:spPr bwMode="auto">
          <a:xfrm>
            <a:off x="3419475" y="5589588"/>
            <a:ext cx="3600450" cy="92333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dirty="0">
                <a:solidFill>
                  <a:prstClr val="black"/>
                </a:solidFill>
                <a:latin typeface="Tahoma" pitchFamily="34" charset="0"/>
              </a:rPr>
              <a:t>Riego sitio-especifico</a:t>
            </a:r>
          </a:p>
          <a:p>
            <a:pPr algn="ctr"/>
            <a:r>
              <a:rPr lang="es-CL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(Frecuencia y tiempo de riego)</a:t>
            </a:r>
          </a:p>
          <a:p>
            <a:pPr algn="ctr"/>
            <a:endParaRPr lang="en-US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44" name="12 Rectángulo"/>
          <p:cNvSpPr>
            <a:spLocks noChangeArrowheads="1"/>
          </p:cNvSpPr>
          <p:nvPr/>
        </p:nvSpPr>
        <p:spPr bwMode="auto">
          <a:xfrm>
            <a:off x="395288" y="115888"/>
            <a:ext cx="7848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CL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Sistema Integral para la Gestión Hídrica (SIGESH), 1998</a:t>
            </a:r>
          </a:p>
        </p:txBody>
      </p:sp>
      <p:pic>
        <p:nvPicPr>
          <p:cNvPr id="1844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2" y="2997201"/>
            <a:ext cx="20875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7" descr="Espaldera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6" y="1340769"/>
            <a:ext cx="12795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7711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658" name="Rectangle 2"/>
          <p:cNvSpPr>
            <a:spLocks noChangeArrowheads="1"/>
          </p:cNvSpPr>
          <p:nvPr/>
        </p:nvSpPr>
        <p:spPr bwMode="auto">
          <a:xfrm>
            <a:off x="609600" y="385929"/>
            <a:ext cx="792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 Gothic" pitchFamily="34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“Sistema integral para la gestión hídrica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(1999)”</a:t>
            </a: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9504" y="1510713"/>
            <a:ext cx="7632848" cy="3849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entury Gothic" pitchFamily="34" charset="0"/>
              <a:ea typeface="+mn-ea"/>
              <a:cs typeface="+mn-cs"/>
            </a:endParaRP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Maíz Semillero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Tomate Industrial  y tomate en invernadero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Arándanos, Frambuesos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Manzano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Olivos, avellano europeo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Uva de mesa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Uva vinífera</a:t>
            </a:r>
          </a:p>
          <a:p>
            <a:pPr marL="457200" marR="0" lvl="0" indent="-7938" algn="just" defTabSz="9144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_tradnl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Kiwi</a:t>
            </a:r>
          </a:p>
        </p:txBody>
      </p:sp>
    </p:spTree>
    <p:extLst>
      <p:ext uri="{BB962C8B-B14F-4D97-AF65-F5344CB8AC3E}">
        <p14:creationId xmlns:p14="http://schemas.microsoft.com/office/powerpoint/2010/main" val="1175752732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19"/>
            <a:ext cx="6639650" cy="5381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9373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0" name="Rectangle 2"/>
          <p:cNvSpPr>
            <a:spLocks noChangeArrowheads="1"/>
          </p:cNvSpPr>
          <p:nvPr/>
        </p:nvSpPr>
        <p:spPr bwMode="auto">
          <a:xfrm>
            <a:off x="304800" y="228600"/>
            <a:ext cx="85344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Problemas para adoptar la tecnología por parte del sector productivo</a:t>
            </a: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a.-  Falta de capacitación (desconocimiento)</a:t>
            </a: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b.- Innovación en la transferencia tecnológica</a:t>
            </a:r>
          </a:p>
          <a:p>
            <a:pPr>
              <a:defRPr/>
            </a:pP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c.- Proceso gradual de adopción de la tecnología : se  requiere de calibración local de sistema (técnico y cultural)</a:t>
            </a:r>
          </a:p>
          <a:p>
            <a:pPr>
              <a:buFontTx/>
              <a:buChar char="•"/>
              <a:defRPr/>
            </a:pPr>
            <a:endParaRPr lang="es-ES_tradnl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endParaRPr lang="es-ES_tradnl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s-ES_tradnl" sz="2400" b="1" dirty="0"/>
              <a:t>Más información : www.citrautalca.cl</a:t>
            </a:r>
          </a:p>
        </p:txBody>
      </p:sp>
      <p:sp>
        <p:nvSpPr>
          <p:cNvPr id="1179651" name="Rectangle 3"/>
          <p:cNvSpPr>
            <a:spLocks noChangeArrowheads="1"/>
          </p:cNvSpPr>
          <p:nvPr/>
        </p:nvSpPr>
        <p:spPr bwMode="auto">
          <a:xfrm>
            <a:off x="457200" y="231775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S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_tradnl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8893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7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7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9650" grpId="0" autoUpdateAnimBg="0"/>
      <p:bldP spid="1179651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69E275EC-8EB7-2FCB-DC9F-051EA934BF38}"/>
              </a:ext>
            </a:extLst>
          </p:cNvPr>
          <p:cNvGrpSpPr/>
          <p:nvPr/>
        </p:nvGrpSpPr>
        <p:grpSpPr>
          <a:xfrm>
            <a:off x="5392383" y="1870869"/>
            <a:ext cx="2846622" cy="924751"/>
            <a:chOff x="6226212" y="947991"/>
            <a:chExt cx="3795497" cy="1233001"/>
          </a:xfrm>
        </p:grpSpPr>
        <p:sp>
          <p:nvSpPr>
            <p:cNvPr id="66" name="CuadroTexto 65">
              <a:extLst>
                <a:ext uri="{FF2B5EF4-FFF2-40B4-BE49-F238E27FC236}">
                  <a16:creationId xmlns:a16="http://schemas.microsoft.com/office/drawing/2014/main" id="{D9F7FB75-3E39-4C32-B8D0-08D941DBA239}"/>
                </a:ext>
              </a:extLst>
            </p:cNvPr>
            <p:cNvSpPr txBox="1"/>
            <p:nvPr/>
          </p:nvSpPr>
          <p:spPr>
            <a:xfrm>
              <a:off x="9063754" y="1827049"/>
              <a:ext cx="957955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es-ES_tradnl" sz="619" b="1" dirty="0">
                  <a:solidFill>
                    <a:prstClr val="black"/>
                  </a:solidFill>
                  <a:latin typeface="Calibri"/>
                </a:rPr>
                <a:t>Dr. Rafael López</a:t>
              </a:r>
              <a:endParaRPr lang="es-ES" sz="619" b="1" dirty="0">
                <a:solidFill>
                  <a:prstClr val="black"/>
                </a:solidFill>
                <a:latin typeface="Calibri"/>
              </a:endParaRPr>
            </a:p>
            <a:p>
              <a:pPr algn="ctr" defTabSz="685800">
                <a:defRPr/>
              </a:pPr>
              <a:r>
                <a:rPr lang="es-ES" sz="506" dirty="0">
                  <a:solidFill>
                    <a:prstClr val="black"/>
                  </a:solidFill>
                  <a:latin typeface="Calibri"/>
                </a:rPr>
                <a:t>INIA </a:t>
              </a:r>
              <a:r>
                <a:rPr lang="es-ES" sz="506" dirty="0" err="1">
                  <a:solidFill>
                    <a:prstClr val="black"/>
                  </a:solidFill>
                  <a:latin typeface="Calibri"/>
                </a:rPr>
                <a:t>Carillanca</a:t>
              </a:r>
              <a:endParaRPr lang="es-ES" sz="506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0FA9B5FB-BD9C-444F-AAF0-F4B6FFF5711D}"/>
                </a:ext>
              </a:extLst>
            </p:cNvPr>
            <p:cNvGrpSpPr/>
            <p:nvPr/>
          </p:nvGrpSpPr>
          <p:grpSpPr>
            <a:xfrm>
              <a:off x="6226212" y="947991"/>
              <a:ext cx="2944844" cy="1210729"/>
              <a:chOff x="6306287" y="5272958"/>
              <a:chExt cx="3926457" cy="1614304"/>
            </a:xfrm>
          </p:grpSpPr>
          <p:sp>
            <p:nvSpPr>
              <p:cNvPr id="17" name="CuadroTexto 16"/>
              <p:cNvSpPr txBox="1"/>
              <p:nvPr/>
            </p:nvSpPr>
            <p:spPr>
              <a:xfrm>
                <a:off x="6306287" y="5272958"/>
                <a:ext cx="3776532" cy="389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s-ES" sz="825" b="1" dirty="0">
                    <a:solidFill>
                      <a:schemeClr val="tx2">
                        <a:lumMod val="50000"/>
                      </a:schemeClr>
                    </a:solidFill>
                    <a:latin typeface="Calibri"/>
                  </a:rPr>
                  <a:t>INVESTIGADORES  ASOCIADOS NACIONALES</a:t>
                </a:r>
              </a:p>
            </p:txBody>
          </p:sp>
          <p:grpSp>
            <p:nvGrpSpPr>
              <p:cNvPr id="114" name="Agrupar 113"/>
              <p:cNvGrpSpPr/>
              <p:nvPr/>
            </p:nvGrpSpPr>
            <p:grpSpPr>
              <a:xfrm>
                <a:off x="7481645" y="5618741"/>
                <a:ext cx="1599299" cy="1268521"/>
                <a:chOff x="6476600" y="3737823"/>
                <a:chExt cx="1599299" cy="1268521"/>
              </a:xfrm>
            </p:grpSpPr>
            <p:sp>
              <p:nvSpPr>
                <p:cNvPr id="60" name="CuadroTexto 59"/>
                <p:cNvSpPr txBox="1"/>
                <p:nvPr/>
              </p:nvSpPr>
              <p:spPr>
                <a:xfrm>
                  <a:off x="6476600" y="4534421"/>
                  <a:ext cx="1599299" cy="47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s-ES_tradnl" sz="619" b="1" dirty="0">
                      <a:solidFill>
                        <a:prstClr val="black"/>
                      </a:solidFill>
                      <a:latin typeface="Calibri"/>
                    </a:rPr>
                    <a:t>Dr. Marcos Carrasco</a:t>
                  </a:r>
                  <a:endParaRPr lang="es-ES" sz="619" b="1" dirty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 defTabSz="685800">
                    <a:defRPr/>
                  </a:pPr>
                  <a:r>
                    <a:rPr lang="es-ES" sz="506" dirty="0">
                      <a:solidFill>
                        <a:prstClr val="black"/>
                      </a:solidFill>
                      <a:latin typeface="Calibri"/>
                    </a:rPr>
                    <a:t>Universidad Católica Maule</a:t>
                  </a:r>
                </a:p>
              </p:txBody>
            </p:sp>
            <p:pic>
              <p:nvPicPr>
                <p:cNvPr id="113" name="Imagen 11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39973">
                  <a:off x="6867950" y="3737823"/>
                  <a:ext cx="794791" cy="768001"/>
                </a:xfrm>
                <a:prstGeom prst="rect">
                  <a:avLst/>
                </a:prstGeom>
              </p:spPr>
            </p:pic>
          </p:grpSp>
          <p:grpSp>
            <p:nvGrpSpPr>
              <p:cNvPr id="116" name="Agrupar 115"/>
              <p:cNvGrpSpPr/>
              <p:nvPr/>
            </p:nvGrpSpPr>
            <p:grpSpPr>
              <a:xfrm>
                <a:off x="8869977" y="5630460"/>
                <a:ext cx="1362767" cy="1239934"/>
                <a:chOff x="591589" y="3142445"/>
                <a:chExt cx="1362767" cy="1239934"/>
              </a:xfrm>
            </p:grpSpPr>
            <p:sp>
              <p:nvSpPr>
                <p:cNvPr id="43" name="CuadroTexto 42"/>
                <p:cNvSpPr txBox="1"/>
                <p:nvPr/>
              </p:nvSpPr>
              <p:spPr>
                <a:xfrm>
                  <a:off x="591589" y="3910456"/>
                  <a:ext cx="1362767" cy="47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s-ES_tradnl" sz="619" b="1" dirty="0">
                      <a:solidFill>
                        <a:prstClr val="black"/>
                      </a:solidFill>
                      <a:latin typeface="Calibri"/>
                    </a:rPr>
                    <a:t>Dr. Luis Ahumada</a:t>
                  </a:r>
                  <a:endParaRPr lang="es-ES" sz="619" b="1" dirty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 defTabSz="685800">
                    <a:defRPr/>
                  </a:pPr>
                  <a:r>
                    <a:rPr lang="es-ES" sz="506" dirty="0">
                      <a:solidFill>
                        <a:prstClr val="black"/>
                      </a:solidFill>
                      <a:latin typeface="Calibri"/>
                    </a:rPr>
                    <a:t>Abud y CIA.</a:t>
                  </a:r>
                </a:p>
              </p:txBody>
            </p:sp>
            <p:pic>
              <p:nvPicPr>
                <p:cNvPr id="115" name="Imagen 114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20744093">
                  <a:off x="837287" y="3142445"/>
                  <a:ext cx="795760" cy="767998"/>
                </a:xfrm>
                <a:prstGeom prst="rect">
                  <a:avLst/>
                </a:prstGeom>
              </p:spPr>
            </p:pic>
          </p:grpSp>
          <p:grpSp>
            <p:nvGrpSpPr>
              <p:cNvPr id="13" name="Grupo 12">
                <a:extLst>
                  <a:ext uri="{FF2B5EF4-FFF2-40B4-BE49-F238E27FC236}">
                    <a16:creationId xmlns:a16="http://schemas.microsoft.com/office/drawing/2014/main" id="{8FDFB17E-001E-467B-BB1E-DE183FD5942C}"/>
                  </a:ext>
                </a:extLst>
              </p:cNvPr>
              <p:cNvGrpSpPr/>
              <p:nvPr/>
            </p:nvGrpSpPr>
            <p:grpSpPr>
              <a:xfrm>
                <a:off x="6384943" y="5622012"/>
                <a:ext cx="1280124" cy="1228157"/>
                <a:chOff x="5270890" y="2267872"/>
                <a:chExt cx="1280124" cy="1228157"/>
              </a:xfrm>
            </p:grpSpPr>
            <p:pic>
              <p:nvPicPr>
                <p:cNvPr id="114704" name="Picture 16" descr="Team">
                  <a:extLst>
                    <a:ext uri="{FF2B5EF4-FFF2-40B4-BE49-F238E27FC236}">
                      <a16:creationId xmlns:a16="http://schemas.microsoft.com/office/drawing/2014/main" id="{A904A643-8841-4015-8CD7-C51DE743A0E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476" t="2209" r="17425" b="46541"/>
                <a:stretch/>
              </p:blipFill>
              <p:spPr bwMode="auto">
                <a:xfrm>
                  <a:off x="5564249" y="2267872"/>
                  <a:ext cx="781209" cy="767998"/>
                </a:xfrm>
                <a:prstGeom prst="ellipse">
                  <a:avLst/>
                </a:prstGeom>
                <a:ln w="63500" cap="rnd">
                  <a:noFill/>
                </a:ln>
                <a:effectLst/>
                <a:scene3d>
                  <a:camera prst="orthographicFront"/>
                  <a:lightRig rig="contrasting" dir="t">
                    <a:rot lat="0" lon="0" rev="3000000"/>
                  </a:lightRig>
                </a:scene3d>
                <a:sp3d contourW="7620">
                  <a:bevelT w="95250" h="31750"/>
                  <a:contourClr>
                    <a:srgbClr val="333333"/>
                  </a:contourClr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9" name="CuadroTexto 68">
                  <a:extLst>
                    <a:ext uri="{FF2B5EF4-FFF2-40B4-BE49-F238E27FC236}">
                      <a16:creationId xmlns:a16="http://schemas.microsoft.com/office/drawing/2014/main" id="{6D07BC0F-0704-4162-A00B-C1A0F86C23FC}"/>
                    </a:ext>
                  </a:extLst>
                </p:cNvPr>
                <p:cNvSpPr txBox="1"/>
                <p:nvPr/>
              </p:nvSpPr>
              <p:spPr>
                <a:xfrm>
                  <a:off x="5270890" y="3024106"/>
                  <a:ext cx="1280124" cy="4719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s-ES_tradnl" sz="619" b="1" dirty="0">
                      <a:solidFill>
                        <a:prstClr val="black"/>
                      </a:solidFill>
                      <a:latin typeface="Calibri"/>
                    </a:rPr>
                    <a:t>Dr. Luis Morales</a:t>
                  </a:r>
                  <a:endParaRPr lang="es-ES" sz="619" b="1" dirty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 defTabSz="685800">
                    <a:defRPr/>
                  </a:pPr>
                  <a:r>
                    <a:rPr lang="es-ES" sz="506" dirty="0">
                      <a:solidFill>
                        <a:prstClr val="black"/>
                      </a:solidFill>
                      <a:latin typeface="Calibri"/>
                    </a:rPr>
                    <a:t>Universidad de Chile</a:t>
                  </a:r>
                </a:p>
              </p:txBody>
            </p:sp>
          </p:grpSp>
        </p:grp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8850281D-D87C-41B8-BF53-98007E652114}"/>
              </a:ext>
            </a:extLst>
          </p:cNvPr>
          <p:cNvGrpSpPr/>
          <p:nvPr/>
        </p:nvGrpSpPr>
        <p:grpSpPr>
          <a:xfrm>
            <a:off x="5549196" y="2789351"/>
            <a:ext cx="3413228" cy="2893953"/>
            <a:chOff x="6716629" y="-104803"/>
            <a:chExt cx="6067967" cy="5144802"/>
          </a:xfrm>
        </p:grpSpPr>
        <p:grpSp>
          <p:nvGrpSpPr>
            <p:cNvPr id="112" name="Agrupar 111"/>
            <p:cNvGrpSpPr/>
            <p:nvPr/>
          </p:nvGrpSpPr>
          <p:grpSpPr>
            <a:xfrm>
              <a:off x="6905960" y="1517923"/>
              <a:ext cx="1453963" cy="1184989"/>
              <a:chOff x="1553430" y="5944137"/>
              <a:chExt cx="1453963" cy="1184989"/>
            </a:xfrm>
          </p:grpSpPr>
          <p:sp>
            <p:nvSpPr>
              <p:cNvPr id="61" name="CuadroTexto 60"/>
              <p:cNvSpPr txBox="1"/>
              <p:nvPr/>
            </p:nvSpPr>
            <p:spPr>
              <a:xfrm>
                <a:off x="1553430" y="6657203"/>
                <a:ext cx="1453963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Richard Allen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University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of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Idaho, USA</a:t>
                </a:r>
              </a:p>
            </p:txBody>
          </p:sp>
          <p:pic>
            <p:nvPicPr>
              <p:cNvPr id="111" name="Imagen 11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098362">
                <a:off x="1935989" y="5944137"/>
                <a:ext cx="663996" cy="648186"/>
              </a:xfrm>
              <a:prstGeom prst="rect">
                <a:avLst/>
              </a:prstGeom>
            </p:spPr>
          </p:pic>
        </p:grpSp>
        <p:grpSp>
          <p:nvGrpSpPr>
            <p:cNvPr id="120" name="Agrupar 119"/>
            <p:cNvGrpSpPr/>
            <p:nvPr/>
          </p:nvGrpSpPr>
          <p:grpSpPr>
            <a:xfrm>
              <a:off x="8136410" y="486316"/>
              <a:ext cx="1627800" cy="1124317"/>
              <a:chOff x="1740545" y="4187432"/>
              <a:chExt cx="1627800" cy="1124317"/>
            </a:xfrm>
          </p:grpSpPr>
          <p:sp>
            <p:nvSpPr>
              <p:cNvPr id="62" name="CuadroTexto 61"/>
              <p:cNvSpPr txBox="1"/>
              <p:nvPr/>
            </p:nvSpPr>
            <p:spPr>
              <a:xfrm>
                <a:off x="1740545" y="4839825"/>
                <a:ext cx="1627800" cy="471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Ayse </a:t>
                </a:r>
                <a:r>
                  <a:rPr lang="es-ES_tradnl" sz="619" b="1" dirty="0" err="1">
                    <a:solidFill>
                      <a:prstClr val="black"/>
                    </a:solidFill>
                    <a:latin typeface="Calibri"/>
                  </a:rPr>
                  <a:t>Kilic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University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of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Nebraska, USA</a:t>
                </a:r>
              </a:p>
            </p:txBody>
          </p:sp>
          <p:pic>
            <p:nvPicPr>
              <p:cNvPr id="119" name="Imagen 11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055119">
                <a:off x="2183047" y="4187432"/>
                <a:ext cx="712286" cy="673149"/>
              </a:xfrm>
              <a:prstGeom prst="rect">
                <a:avLst/>
              </a:prstGeom>
            </p:spPr>
          </p:pic>
        </p:grpSp>
        <p:sp>
          <p:nvSpPr>
            <p:cNvPr id="117" name="CuadroTexto 116">
              <a:extLst>
                <a:ext uri="{FF2B5EF4-FFF2-40B4-BE49-F238E27FC236}">
                  <a16:creationId xmlns:a16="http://schemas.microsoft.com/office/drawing/2014/main" id="{10354710-2E64-459C-84D9-B1C2E023D13A}"/>
                </a:ext>
              </a:extLst>
            </p:cNvPr>
            <p:cNvSpPr txBox="1"/>
            <p:nvPr/>
          </p:nvSpPr>
          <p:spPr>
            <a:xfrm>
              <a:off x="6742807" y="-104803"/>
              <a:ext cx="4851594" cy="3898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s-ES" sz="825" b="1" dirty="0">
                  <a:solidFill>
                    <a:schemeClr val="tx2">
                      <a:lumMod val="50000"/>
                    </a:schemeClr>
                  </a:solidFill>
                  <a:latin typeface="Calibri"/>
                </a:rPr>
                <a:t>INVESTIGADORES  ASOCIADOS INTERNACIONALES</a:t>
              </a:r>
            </a:p>
          </p:txBody>
        </p:sp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812033AF-0A5E-47F3-B61A-0395EDF2D0C1}"/>
                </a:ext>
              </a:extLst>
            </p:cNvPr>
            <p:cNvGrpSpPr/>
            <p:nvPr/>
          </p:nvGrpSpPr>
          <p:grpSpPr>
            <a:xfrm>
              <a:off x="8110762" y="1625046"/>
              <a:ext cx="1679096" cy="1155540"/>
              <a:chOff x="9085248" y="3170708"/>
              <a:chExt cx="1679096" cy="1155540"/>
            </a:xfrm>
          </p:grpSpPr>
          <p:pic>
            <p:nvPicPr>
              <p:cNvPr id="1026" name="Picture 2" descr="Fei TIAN | Ms Scientist (○'◡'○) | Ph.D | China Agricultural University,  Beijing | CAU | College of Water Conservancy and Civil Engineering">
                <a:extLst>
                  <a:ext uri="{FF2B5EF4-FFF2-40B4-BE49-F238E27FC236}">
                    <a16:creationId xmlns:a16="http://schemas.microsoft.com/office/drawing/2014/main" id="{0F7CA637-B929-4ECE-9BF0-D1C85EFD74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66702" y="3170708"/>
                <a:ext cx="685677" cy="685677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8" name="CuadroTexto 57">
                <a:extLst>
                  <a:ext uri="{FF2B5EF4-FFF2-40B4-BE49-F238E27FC236}">
                    <a16:creationId xmlns:a16="http://schemas.microsoft.com/office/drawing/2014/main" id="{334E1A63-A929-440B-9646-2283031EFB58}"/>
                  </a:ext>
                </a:extLst>
              </p:cNvPr>
              <p:cNvSpPr txBox="1"/>
              <p:nvPr/>
            </p:nvSpPr>
            <p:spPr>
              <a:xfrm>
                <a:off x="9085248" y="3854325"/>
                <a:ext cx="1679096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</a:t>
                </a:r>
                <a:r>
                  <a:rPr lang="es-ES_tradnl" sz="619" b="1" dirty="0" err="1">
                    <a:solidFill>
                      <a:prstClr val="black"/>
                    </a:solidFill>
                    <a:latin typeface="Calibri"/>
                  </a:rPr>
                  <a:t>Fei</a:t>
                </a: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_tradnl" sz="619" b="1" dirty="0" err="1">
                    <a:solidFill>
                      <a:prstClr val="black"/>
                    </a:solidFill>
                    <a:latin typeface="Calibri"/>
                  </a:rPr>
                  <a:t>Tian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China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Agricultural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University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.</a:t>
                </a:r>
              </a:p>
            </p:txBody>
          </p:sp>
        </p:grpSp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9BFB045E-73B0-4464-9502-D768A2222127}"/>
                </a:ext>
              </a:extLst>
            </p:cNvPr>
            <p:cNvGrpSpPr/>
            <p:nvPr/>
          </p:nvGrpSpPr>
          <p:grpSpPr>
            <a:xfrm>
              <a:off x="8064794" y="2827471"/>
              <a:ext cx="1693344" cy="1112594"/>
              <a:chOff x="1886497" y="5327315"/>
              <a:chExt cx="1693344" cy="1112594"/>
            </a:xfrm>
          </p:grpSpPr>
          <p:pic>
            <p:nvPicPr>
              <p:cNvPr id="114720" name="Picture 32" descr="Direção realiza reunião para homenagear ex-diretores e marcar início da  nova gestão - Campus Bento Gonçalves">
                <a:extLst>
                  <a:ext uri="{FF2B5EF4-FFF2-40B4-BE49-F238E27FC236}">
                    <a16:creationId xmlns:a16="http://schemas.microsoft.com/office/drawing/2014/main" id="{5D7226EA-4B9D-4128-AC04-9474CC06C6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26" t="4150" b="32012"/>
              <a:stretch/>
            </p:blipFill>
            <p:spPr bwMode="auto">
              <a:xfrm>
                <a:off x="2409508" y="5327315"/>
                <a:ext cx="686140" cy="669599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5" name="CuadroTexto 64">
                <a:extLst>
                  <a:ext uri="{FF2B5EF4-FFF2-40B4-BE49-F238E27FC236}">
                    <a16:creationId xmlns:a16="http://schemas.microsoft.com/office/drawing/2014/main" id="{43A83CEC-D9A4-4368-A7C7-7592848085CD}"/>
                  </a:ext>
                </a:extLst>
              </p:cNvPr>
              <p:cNvSpPr txBox="1"/>
              <p:nvPr/>
            </p:nvSpPr>
            <p:spPr>
              <a:xfrm>
                <a:off x="1886497" y="5967986"/>
                <a:ext cx="1693344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Dr. Rodrigo </a:t>
                </a:r>
                <a:r>
                  <a:rPr lang="es-ES_tradnl" sz="619" b="1" dirty="0" err="1">
                    <a:solidFill>
                      <a:prstClr val="black"/>
                    </a:solidFill>
                    <a:latin typeface="Calibri"/>
                  </a:rPr>
                  <a:t>Camara</a:t>
                </a:r>
                <a:endParaRPr lang="es-ES_tradnl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Inst. Federal de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Educação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. BR</a:t>
                </a:r>
              </a:p>
            </p:txBody>
          </p:sp>
        </p:grpSp>
        <p:grpSp>
          <p:nvGrpSpPr>
            <p:cNvPr id="16" name="Grupo 15">
              <a:extLst>
                <a:ext uri="{FF2B5EF4-FFF2-40B4-BE49-F238E27FC236}">
                  <a16:creationId xmlns:a16="http://schemas.microsoft.com/office/drawing/2014/main" id="{0A669E71-7EE2-42F8-8342-97B6C597E9D5}"/>
                </a:ext>
              </a:extLst>
            </p:cNvPr>
            <p:cNvGrpSpPr/>
            <p:nvPr/>
          </p:nvGrpSpPr>
          <p:grpSpPr>
            <a:xfrm>
              <a:off x="8216097" y="3875522"/>
              <a:ext cx="1636349" cy="1164477"/>
              <a:chOff x="10318442" y="7393639"/>
              <a:chExt cx="1636349" cy="1164477"/>
            </a:xfrm>
          </p:grpSpPr>
          <p:pic>
            <p:nvPicPr>
              <p:cNvPr id="114716" name="Picture 28" descr="Gaia PASQUALOTTO | PostDoc Position | Ph.D. in Land Environment Resources  and Health | University of Padova, Padova | UNIPD | Department of Land,  Environment, Agriculture and Forestry TESAF">
                <a:extLst>
                  <a:ext uri="{FF2B5EF4-FFF2-40B4-BE49-F238E27FC236}">
                    <a16:creationId xmlns:a16="http://schemas.microsoft.com/office/drawing/2014/main" id="{68A14EAC-4339-4ECC-B24A-E15F8CFC18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29" t="9055" r="13487" b="25845"/>
              <a:stretch/>
            </p:blipFill>
            <p:spPr bwMode="auto">
              <a:xfrm rot="360956">
                <a:off x="10650372" y="7393639"/>
                <a:ext cx="723574" cy="693899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7" name="CuadroTexto 66">
                <a:extLst>
                  <a:ext uri="{FF2B5EF4-FFF2-40B4-BE49-F238E27FC236}">
                    <a16:creationId xmlns:a16="http://schemas.microsoft.com/office/drawing/2014/main" id="{D66D3F18-3CA7-4CD4-8715-416F93306928}"/>
                  </a:ext>
                </a:extLst>
              </p:cNvPr>
              <p:cNvSpPr txBox="1"/>
              <p:nvPr/>
            </p:nvSpPr>
            <p:spPr>
              <a:xfrm>
                <a:off x="10318442" y="8086192"/>
                <a:ext cx="1636349" cy="471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Gaia Pasqualotto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University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of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Padova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, IT</a:t>
                </a:r>
              </a:p>
            </p:txBody>
          </p:sp>
        </p:grpSp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9A240D6B-418D-4042-B0D8-9FB2B12EEAE0}"/>
                </a:ext>
              </a:extLst>
            </p:cNvPr>
            <p:cNvGrpSpPr/>
            <p:nvPr/>
          </p:nvGrpSpPr>
          <p:grpSpPr>
            <a:xfrm>
              <a:off x="9766496" y="477633"/>
              <a:ext cx="1234529" cy="1124639"/>
              <a:chOff x="6535851" y="2122111"/>
              <a:chExt cx="1234529" cy="1124639"/>
            </a:xfrm>
          </p:grpSpPr>
          <p:pic>
            <p:nvPicPr>
              <p:cNvPr id="114708" name="Picture 20" descr="Bill Kustas: Advancing Water Research Drop by Drop | Landsat Science">
                <a:extLst>
                  <a:ext uri="{FF2B5EF4-FFF2-40B4-BE49-F238E27FC236}">
                    <a16:creationId xmlns:a16="http://schemas.microsoft.com/office/drawing/2014/main" id="{D580D0DE-0C03-44C5-9A4C-E6B355589C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88" t="9615" r="13929" b="42663"/>
              <a:stretch/>
            </p:blipFill>
            <p:spPr bwMode="auto">
              <a:xfrm>
                <a:off x="6757426" y="2122111"/>
                <a:ext cx="722011" cy="687296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2" name="CuadroTexto 71">
                <a:extLst>
                  <a:ext uri="{FF2B5EF4-FFF2-40B4-BE49-F238E27FC236}">
                    <a16:creationId xmlns:a16="http://schemas.microsoft.com/office/drawing/2014/main" id="{8037AA87-27DC-4B5D-881C-A701F066F42C}"/>
                  </a:ext>
                </a:extLst>
              </p:cNvPr>
              <p:cNvSpPr txBox="1"/>
              <p:nvPr/>
            </p:nvSpPr>
            <p:spPr>
              <a:xfrm>
                <a:off x="6535851" y="2774826"/>
                <a:ext cx="1234529" cy="4719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Bill </a:t>
                </a:r>
                <a:r>
                  <a:rPr lang="es-ES_tradnl" sz="619" b="1" dirty="0" err="1">
                    <a:solidFill>
                      <a:prstClr val="black"/>
                    </a:solidFill>
                    <a:latin typeface="Calibri"/>
                  </a:rPr>
                  <a:t>Kustas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USDA, USA</a:t>
                </a:r>
              </a:p>
            </p:txBody>
          </p:sp>
        </p:grpSp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0553871B-83AA-4C3C-9584-AD1B628041C3}"/>
                </a:ext>
              </a:extLst>
            </p:cNvPr>
            <p:cNvGrpSpPr/>
            <p:nvPr/>
          </p:nvGrpSpPr>
          <p:grpSpPr>
            <a:xfrm>
              <a:off x="10891766" y="1642090"/>
              <a:ext cx="1892830" cy="1149335"/>
              <a:chOff x="7958624" y="2286444"/>
              <a:chExt cx="1892830" cy="1149335"/>
            </a:xfrm>
          </p:grpSpPr>
          <p:pic>
            <p:nvPicPr>
              <p:cNvPr id="114710" name="Picture 22" descr="80+ &amp;quot;Ramírez Cuesta&amp;quot; profiles | LinkedIn">
                <a:extLst>
                  <a:ext uri="{FF2B5EF4-FFF2-40B4-BE49-F238E27FC236}">
                    <a16:creationId xmlns:a16="http://schemas.microsoft.com/office/drawing/2014/main" id="{17584D5B-FCC4-4C2A-B61F-6468542795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17" t="7432" r="12433" b="19851"/>
              <a:stretch/>
            </p:blipFill>
            <p:spPr bwMode="auto">
              <a:xfrm>
                <a:off x="8478026" y="2286444"/>
                <a:ext cx="734835" cy="703557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3" name="CuadroTexto 72">
                <a:extLst>
                  <a:ext uri="{FF2B5EF4-FFF2-40B4-BE49-F238E27FC236}">
                    <a16:creationId xmlns:a16="http://schemas.microsoft.com/office/drawing/2014/main" id="{416C42B7-BA16-430C-A1C4-D1DCAD986590}"/>
                  </a:ext>
                </a:extLst>
              </p:cNvPr>
              <p:cNvSpPr txBox="1"/>
              <p:nvPr/>
            </p:nvSpPr>
            <p:spPr>
              <a:xfrm>
                <a:off x="7958624" y="2963856"/>
                <a:ext cx="1892830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Juan Manuel Ramirez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CSIC, España</a:t>
                </a:r>
              </a:p>
            </p:txBody>
          </p:sp>
        </p:grpSp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CDCB0724-D08B-44CE-B012-6E90C73416F7}"/>
                </a:ext>
              </a:extLst>
            </p:cNvPr>
            <p:cNvGrpSpPr/>
            <p:nvPr/>
          </p:nvGrpSpPr>
          <p:grpSpPr>
            <a:xfrm>
              <a:off x="6716629" y="476316"/>
              <a:ext cx="1462510" cy="1035624"/>
              <a:chOff x="4188751" y="-264448"/>
              <a:chExt cx="1462510" cy="1035624"/>
            </a:xfrm>
          </p:grpSpPr>
          <p:pic>
            <p:nvPicPr>
              <p:cNvPr id="114712" name="Picture 24" descr="Associate Professor Sigfredo Fuentes receives the 2019 ASPS Teaching Award  - The Vineyard of The Future">
                <a:extLst>
                  <a:ext uri="{FF2B5EF4-FFF2-40B4-BE49-F238E27FC236}">
                    <a16:creationId xmlns:a16="http://schemas.microsoft.com/office/drawing/2014/main" id="{59389BA6-34B9-4B09-A20D-BC5DFA45F0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20" t="986" r="347" b="7150"/>
              <a:stretch/>
            </p:blipFill>
            <p:spPr bwMode="auto">
              <a:xfrm>
                <a:off x="4592741" y="-264448"/>
                <a:ext cx="707408" cy="683101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5" name="CuadroTexto 74">
                <a:extLst>
                  <a:ext uri="{FF2B5EF4-FFF2-40B4-BE49-F238E27FC236}">
                    <a16:creationId xmlns:a16="http://schemas.microsoft.com/office/drawing/2014/main" id="{FF24313D-DC00-43DC-A087-B3632B333FAB}"/>
                  </a:ext>
                </a:extLst>
              </p:cNvPr>
              <p:cNvSpPr txBox="1"/>
              <p:nvPr/>
            </p:nvSpPr>
            <p:spPr>
              <a:xfrm>
                <a:off x="4188751" y="299253"/>
                <a:ext cx="1462510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Sigfredo Fuentes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University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of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Melbourne</a:t>
                </a:r>
              </a:p>
            </p:txBody>
          </p:sp>
        </p:grp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88EF1FC1-9AAF-4444-AF83-E347CF3E0875}"/>
                </a:ext>
              </a:extLst>
            </p:cNvPr>
            <p:cNvGrpSpPr/>
            <p:nvPr/>
          </p:nvGrpSpPr>
          <p:grpSpPr>
            <a:xfrm>
              <a:off x="9690267" y="3911591"/>
              <a:ext cx="1399815" cy="1128408"/>
              <a:chOff x="10465176" y="6624734"/>
              <a:chExt cx="1399815" cy="1128408"/>
            </a:xfrm>
          </p:grpSpPr>
          <p:pic>
            <p:nvPicPr>
              <p:cNvPr id="114714" name="Picture 26" descr="Eloy SUAREZ | R&amp;amp;D Agronomist | Agri Competence Center">
                <a:extLst>
                  <a:ext uri="{FF2B5EF4-FFF2-40B4-BE49-F238E27FC236}">
                    <a16:creationId xmlns:a16="http://schemas.microsoft.com/office/drawing/2014/main" id="{6D2BF31F-49F3-4E3E-9E5E-CEA3AD6857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834" t="20206" r="32238" b="40779"/>
              <a:stretch/>
            </p:blipFill>
            <p:spPr bwMode="auto">
              <a:xfrm>
                <a:off x="10787667" y="6624734"/>
                <a:ext cx="685677" cy="687194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9" name="CuadroTexto 78">
                <a:extLst>
                  <a:ext uri="{FF2B5EF4-FFF2-40B4-BE49-F238E27FC236}">
                    <a16:creationId xmlns:a16="http://schemas.microsoft.com/office/drawing/2014/main" id="{2858EEBE-E9F6-4A7C-B8DC-A71A02F9944B}"/>
                  </a:ext>
                </a:extLst>
              </p:cNvPr>
              <p:cNvSpPr txBox="1"/>
              <p:nvPr/>
            </p:nvSpPr>
            <p:spPr>
              <a:xfrm>
                <a:off x="10465176" y="7281219"/>
                <a:ext cx="1399815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Eloy Suarez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Ferrero Co.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Luxemburg</a:t>
                </a:r>
                <a:endParaRPr lang="es-ES" sz="506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6A1297FF-6AD8-4922-BF2D-1E6C1F80AF04}"/>
                </a:ext>
              </a:extLst>
            </p:cNvPr>
            <p:cNvGrpSpPr/>
            <p:nvPr/>
          </p:nvGrpSpPr>
          <p:grpSpPr>
            <a:xfrm>
              <a:off x="10918952" y="464627"/>
              <a:ext cx="1764588" cy="1139297"/>
              <a:chOff x="6566325" y="3342585"/>
              <a:chExt cx="1764588" cy="1139297"/>
            </a:xfrm>
          </p:grpSpPr>
          <p:sp>
            <p:nvSpPr>
              <p:cNvPr id="63" name="CuadroTexto 62"/>
              <p:cNvSpPr txBox="1"/>
              <p:nvPr/>
            </p:nvSpPr>
            <p:spPr>
              <a:xfrm>
                <a:off x="6566325" y="4009959"/>
                <a:ext cx="1764588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PhD. José Chávez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Colorado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State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University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, USA</a:t>
                </a:r>
              </a:p>
            </p:txBody>
          </p:sp>
          <p:pic>
            <p:nvPicPr>
              <p:cNvPr id="33" name="Picture 2" descr="Professor Jose Chavez">
                <a:extLst>
                  <a:ext uri="{FF2B5EF4-FFF2-40B4-BE49-F238E27FC236}">
                    <a16:creationId xmlns:a16="http://schemas.microsoft.com/office/drawing/2014/main" id="{34A80E67-06AD-41AC-96F5-60EBD5F8C1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1" t="5998" r="6318" b="37346"/>
              <a:stretch/>
            </p:blipFill>
            <p:spPr bwMode="auto">
              <a:xfrm>
                <a:off x="7059109" y="3342585"/>
                <a:ext cx="695011" cy="688882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8" name="Grupo 37">
              <a:extLst>
                <a:ext uri="{FF2B5EF4-FFF2-40B4-BE49-F238E27FC236}">
                  <a16:creationId xmlns:a16="http://schemas.microsoft.com/office/drawing/2014/main" id="{36FB216B-ED6C-48FA-8229-BBE100DD839F}"/>
                </a:ext>
              </a:extLst>
            </p:cNvPr>
            <p:cNvGrpSpPr/>
            <p:nvPr/>
          </p:nvGrpSpPr>
          <p:grpSpPr>
            <a:xfrm>
              <a:off x="9448790" y="1589520"/>
              <a:ext cx="1681946" cy="1174197"/>
              <a:chOff x="4615578" y="5240694"/>
              <a:chExt cx="1681946" cy="1174197"/>
            </a:xfrm>
          </p:grpSpPr>
          <p:pic>
            <p:nvPicPr>
              <p:cNvPr id="35" name="Picture 4" descr="Miguel Ángel Moreno (@miguelETSIAMAlb) / Twitter">
                <a:extLst>
                  <a:ext uri="{FF2B5EF4-FFF2-40B4-BE49-F238E27FC236}">
                    <a16:creationId xmlns:a16="http://schemas.microsoft.com/office/drawing/2014/main" id="{DCC6D573-2333-4A7D-BCD5-98AEE6AE65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56" t="9832" r="16432" b="18705"/>
              <a:stretch/>
            </p:blipFill>
            <p:spPr bwMode="auto">
              <a:xfrm>
                <a:off x="5135534" y="5240694"/>
                <a:ext cx="747893" cy="716336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" name="CuadroTexto 102">
                <a:extLst>
                  <a:ext uri="{FF2B5EF4-FFF2-40B4-BE49-F238E27FC236}">
                    <a16:creationId xmlns:a16="http://schemas.microsoft.com/office/drawing/2014/main" id="{0D3AD0A9-191C-4B98-92CC-13069F3890BD}"/>
                  </a:ext>
                </a:extLst>
              </p:cNvPr>
              <p:cNvSpPr txBox="1"/>
              <p:nvPr/>
            </p:nvSpPr>
            <p:spPr>
              <a:xfrm>
                <a:off x="4615578" y="5942968"/>
                <a:ext cx="1681946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Dr. Miguel A. Moreno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Univ. Castilla La Mancha, ESP</a:t>
                </a:r>
              </a:p>
            </p:txBody>
          </p:sp>
        </p:grpSp>
        <p:grpSp>
          <p:nvGrpSpPr>
            <p:cNvPr id="45" name="Grupo 44">
              <a:extLst>
                <a:ext uri="{FF2B5EF4-FFF2-40B4-BE49-F238E27FC236}">
                  <a16:creationId xmlns:a16="http://schemas.microsoft.com/office/drawing/2014/main" id="{082620CB-3269-4803-AD28-CD0EF68E2523}"/>
                </a:ext>
              </a:extLst>
            </p:cNvPr>
            <p:cNvGrpSpPr/>
            <p:nvPr/>
          </p:nvGrpSpPr>
          <p:grpSpPr>
            <a:xfrm>
              <a:off x="9494386" y="2769791"/>
              <a:ext cx="1590752" cy="1183496"/>
              <a:chOff x="9456502" y="5505918"/>
              <a:chExt cx="1590752" cy="1183496"/>
            </a:xfrm>
          </p:grpSpPr>
          <p:sp>
            <p:nvSpPr>
              <p:cNvPr id="110" name="CuadroTexto 109">
                <a:extLst>
                  <a:ext uri="{FF2B5EF4-FFF2-40B4-BE49-F238E27FC236}">
                    <a16:creationId xmlns:a16="http://schemas.microsoft.com/office/drawing/2014/main" id="{1C101F29-9D6A-47ED-A12B-A1025D00A2B8}"/>
                  </a:ext>
                </a:extLst>
              </p:cNvPr>
              <p:cNvSpPr txBox="1"/>
              <p:nvPr/>
            </p:nvSpPr>
            <p:spPr>
              <a:xfrm>
                <a:off x="9456502" y="6217491"/>
                <a:ext cx="1590752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Dr- Julio Rodriguez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Universidad de Sonora, MX</a:t>
                </a:r>
              </a:p>
            </p:txBody>
          </p:sp>
          <p:pic>
            <p:nvPicPr>
              <p:cNvPr id="1030" name="Picture 6" descr="Julio Cesar Rodriguez | Universidad de Sonora - Academia.edu">
                <a:extLst>
                  <a:ext uri="{FF2B5EF4-FFF2-40B4-BE49-F238E27FC236}">
                    <a16:creationId xmlns:a16="http://schemas.microsoft.com/office/drawing/2014/main" id="{516E2B3F-BE75-4920-AB91-E214A83CA1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71458" y="5505918"/>
                <a:ext cx="666698" cy="666698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6" name="Grupo 45">
              <a:extLst>
                <a:ext uri="{FF2B5EF4-FFF2-40B4-BE49-F238E27FC236}">
                  <a16:creationId xmlns:a16="http://schemas.microsoft.com/office/drawing/2014/main" id="{5AB665AC-EBA5-4CEA-B069-45D84E5A71CA}"/>
                </a:ext>
              </a:extLst>
            </p:cNvPr>
            <p:cNvGrpSpPr/>
            <p:nvPr/>
          </p:nvGrpSpPr>
          <p:grpSpPr>
            <a:xfrm>
              <a:off x="10959068" y="2767540"/>
              <a:ext cx="1667696" cy="1185747"/>
              <a:chOff x="10853020" y="5534410"/>
              <a:chExt cx="1667696" cy="1185747"/>
            </a:xfrm>
          </p:grpSpPr>
          <p:sp>
            <p:nvSpPr>
              <p:cNvPr id="107" name="CuadroTexto 106">
                <a:extLst>
                  <a:ext uri="{FF2B5EF4-FFF2-40B4-BE49-F238E27FC236}">
                    <a16:creationId xmlns:a16="http://schemas.microsoft.com/office/drawing/2014/main" id="{28F3CEB1-2153-48C6-8337-CBCA95F282D9}"/>
                  </a:ext>
                </a:extLst>
              </p:cNvPr>
              <p:cNvSpPr txBox="1"/>
              <p:nvPr/>
            </p:nvSpPr>
            <p:spPr>
              <a:xfrm>
                <a:off x="10853020" y="6248234"/>
                <a:ext cx="1667696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Dr. Jorge Souza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Inst.Federal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de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Educação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. BR</a:t>
                </a:r>
              </a:p>
            </p:txBody>
          </p:sp>
          <p:pic>
            <p:nvPicPr>
              <p:cNvPr id="1034" name="Picture 10" descr="Perfil de usuario 2018 in.sight conferencia de usuario + expo negocio  predeterminado, negocio, ángulo, Servicio, gente png | PNGWing">
                <a:extLst>
                  <a:ext uri="{FF2B5EF4-FFF2-40B4-BE49-F238E27FC236}">
                    <a16:creationId xmlns:a16="http://schemas.microsoft.com/office/drawing/2014/main" id="{8BB15818-D6E5-4CDC-BAE4-8C0BB66302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01" r="21631"/>
              <a:stretch/>
            </p:blipFill>
            <p:spPr bwMode="auto">
              <a:xfrm>
                <a:off x="11258044" y="5534410"/>
                <a:ext cx="692063" cy="701065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2" name="Picture 2" descr="Programa de Gestión Hídrica">
            <a:extLst>
              <a:ext uri="{FF2B5EF4-FFF2-40B4-BE49-F238E27FC236}">
                <a16:creationId xmlns:a16="http://schemas.microsoft.com/office/drawing/2014/main" id="{49572891-8D11-A96F-69A0-BAA06231F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82" y="886328"/>
            <a:ext cx="915903" cy="915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851828B-C2EE-04A2-122A-3E54FDA0FA2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63941" y="940990"/>
            <a:ext cx="1037217" cy="1044370"/>
          </a:xfrm>
          <a:prstGeom prst="rect">
            <a:avLst/>
          </a:prstGeom>
        </p:spPr>
      </p:pic>
      <p:pic>
        <p:nvPicPr>
          <p:cNvPr id="24" name="Picture 2" descr="Documentos – Facultad de Ciencias Agrarias">
            <a:extLst>
              <a:ext uri="{FF2B5EF4-FFF2-40B4-BE49-F238E27FC236}">
                <a16:creationId xmlns:a16="http://schemas.microsoft.com/office/drawing/2014/main" id="{C4598250-8A62-FAF6-1FD6-D2F6D6097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692" y="872499"/>
            <a:ext cx="899189" cy="89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A1BFFB71-08CB-B4CB-9032-39332A0686ED}"/>
              </a:ext>
            </a:extLst>
          </p:cNvPr>
          <p:cNvGrpSpPr/>
          <p:nvPr/>
        </p:nvGrpSpPr>
        <p:grpSpPr>
          <a:xfrm>
            <a:off x="192011" y="1949199"/>
            <a:ext cx="2791707" cy="1137790"/>
            <a:chOff x="1918311" y="1584660"/>
            <a:chExt cx="3722276" cy="1517053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CE78C8D6-149A-D471-338E-C0D48B6F4F47}"/>
                </a:ext>
              </a:extLst>
            </p:cNvPr>
            <p:cNvSpPr txBox="1"/>
            <p:nvPr/>
          </p:nvSpPr>
          <p:spPr>
            <a:xfrm>
              <a:off x="2010883" y="1584660"/>
              <a:ext cx="362970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s-ES" sz="825" b="1" dirty="0">
                  <a:solidFill>
                    <a:schemeClr val="tx2">
                      <a:lumMod val="50000"/>
                    </a:schemeClr>
                  </a:solidFill>
                  <a:latin typeface="Calibri"/>
                </a:rPr>
                <a:t>PROFESORES INVESTIGADORES UTALCA</a:t>
              </a:r>
            </a:p>
          </p:txBody>
        </p: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B016145C-2C1B-1213-0A18-DC84AB32EDDE}"/>
                </a:ext>
              </a:extLst>
            </p:cNvPr>
            <p:cNvGrpSpPr/>
            <p:nvPr/>
          </p:nvGrpSpPr>
          <p:grpSpPr>
            <a:xfrm>
              <a:off x="1918311" y="2041915"/>
              <a:ext cx="1173826" cy="1059798"/>
              <a:chOff x="43603" y="1225942"/>
              <a:chExt cx="1565101" cy="1413059"/>
            </a:xfrm>
          </p:grpSpPr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E5CFDF8F-B588-1F49-9F31-21089537A359}"/>
                  </a:ext>
                </a:extLst>
              </p:cNvPr>
              <p:cNvSpPr txBox="1"/>
              <p:nvPr/>
            </p:nvSpPr>
            <p:spPr>
              <a:xfrm>
                <a:off x="43603" y="2028694"/>
                <a:ext cx="1565101" cy="610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" sz="619" b="1" dirty="0">
                    <a:solidFill>
                      <a:prstClr val="black"/>
                    </a:solidFill>
                    <a:latin typeface="Calibri"/>
                  </a:rPr>
                  <a:t>Samuel Ortega </a:t>
                </a:r>
                <a:r>
                  <a:rPr lang="es-ES" sz="619" b="1" dirty="0" err="1">
                    <a:solidFill>
                      <a:prstClr val="black"/>
                    </a:solidFill>
                    <a:latin typeface="Calibri"/>
                  </a:rPr>
                  <a:t>Far</a:t>
                </a: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í</a:t>
                </a:r>
                <a:r>
                  <a:rPr lang="es-ES" sz="619" b="1" dirty="0">
                    <a:solidFill>
                      <a:prstClr val="black"/>
                    </a:solidFill>
                    <a:latin typeface="Calibri"/>
                  </a:rPr>
                  <a:t>as</a:t>
                </a: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Director CITRA</a:t>
                </a: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M.S.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Ph.D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.</a:t>
                </a:r>
              </a:p>
            </p:txBody>
          </p:sp>
          <p:pic>
            <p:nvPicPr>
              <p:cNvPr id="20" name="Picture 6">
                <a:extLst>
                  <a:ext uri="{FF2B5EF4-FFF2-40B4-BE49-F238E27FC236}">
                    <a16:creationId xmlns:a16="http://schemas.microsoft.com/office/drawing/2014/main" id="{EC39CC98-DC02-6FFB-4F3D-8B33D7D4F0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59" t="1039" r="14496" b="42620"/>
              <a:stretch/>
            </p:blipFill>
            <p:spPr bwMode="auto">
              <a:xfrm>
                <a:off x="455658" y="1225942"/>
                <a:ext cx="812548" cy="767998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55C0B32C-30FC-B016-B24C-A8AAE03317FC}"/>
                </a:ext>
              </a:extLst>
            </p:cNvPr>
            <p:cNvGrpSpPr/>
            <p:nvPr/>
          </p:nvGrpSpPr>
          <p:grpSpPr>
            <a:xfrm rot="21280589">
              <a:off x="3454131" y="2076956"/>
              <a:ext cx="1004976" cy="961484"/>
              <a:chOff x="1475840" y="1232304"/>
              <a:chExt cx="1339967" cy="1281976"/>
            </a:xfrm>
          </p:grpSpPr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22C205EF-7EE5-B7BE-DF6A-87895FC63503}"/>
                  </a:ext>
                </a:extLst>
              </p:cNvPr>
              <p:cNvSpPr txBox="1"/>
              <p:nvPr/>
            </p:nvSpPr>
            <p:spPr>
              <a:xfrm rot="319411">
                <a:off x="1475840" y="2042358"/>
                <a:ext cx="1339967" cy="471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" sz="619" b="1" dirty="0">
                    <a:solidFill>
                      <a:prstClr val="black"/>
                    </a:solidFill>
                    <a:latin typeface="Calibri"/>
                  </a:rPr>
                  <a:t>Patricio González</a:t>
                </a: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M.S.</a:t>
                </a:r>
              </a:p>
            </p:txBody>
          </p:sp>
          <p:pic>
            <p:nvPicPr>
              <p:cNvPr id="18" name="Picture 8">
                <a:extLst>
                  <a:ext uri="{FF2B5EF4-FFF2-40B4-BE49-F238E27FC236}">
                    <a16:creationId xmlns:a16="http://schemas.microsoft.com/office/drawing/2014/main" id="{3230B186-1046-7C39-DE26-41298D15F8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23" t="1040" r="15910" b="34477"/>
              <a:stretch/>
            </p:blipFill>
            <p:spPr bwMode="auto">
              <a:xfrm>
                <a:off x="1824979" y="1232304"/>
                <a:ext cx="792618" cy="767999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5D6A0497-AE4E-CE0F-01C7-B4A2BB5B8294}"/>
              </a:ext>
            </a:extLst>
          </p:cNvPr>
          <p:cNvGrpSpPr/>
          <p:nvPr/>
        </p:nvGrpSpPr>
        <p:grpSpPr>
          <a:xfrm>
            <a:off x="3084063" y="1957725"/>
            <a:ext cx="932548" cy="973787"/>
            <a:chOff x="4112083" y="1437804"/>
            <a:chExt cx="1243397" cy="1298383"/>
          </a:xfrm>
        </p:grpSpPr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43DE8933-5D39-70CB-BF2E-B36AD1C559DF}"/>
                </a:ext>
              </a:extLst>
            </p:cNvPr>
            <p:cNvGrpSpPr/>
            <p:nvPr/>
          </p:nvGrpSpPr>
          <p:grpSpPr>
            <a:xfrm>
              <a:off x="4271154" y="1858017"/>
              <a:ext cx="994289" cy="878170"/>
              <a:chOff x="4249852" y="-21996"/>
              <a:chExt cx="1325718" cy="1170892"/>
            </a:xfrm>
          </p:grpSpPr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8D362CA5-A986-805B-5379-AA213CCC6664}"/>
                  </a:ext>
                </a:extLst>
              </p:cNvPr>
              <p:cNvSpPr txBox="1"/>
              <p:nvPr/>
            </p:nvSpPr>
            <p:spPr>
              <a:xfrm>
                <a:off x="4249852" y="676973"/>
                <a:ext cx="1325718" cy="471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Karina Quinteros</a:t>
                </a:r>
              </a:p>
              <a:p>
                <a:pPr algn="ctr" defTabSz="685800">
                  <a:defRPr/>
                </a:pPr>
                <a:r>
                  <a:rPr lang="es-ES_tradnl" sz="506" dirty="0">
                    <a:solidFill>
                      <a:prstClr val="black"/>
                    </a:solidFill>
                    <a:latin typeface="Calibri"/>
                  </a:rPr>
                  <a:t>Asistente</a:t>
                </a:r>
                <a:endParaRPr lang="es-ES" sz="338" dirty="0">
                  <a:solidFill>
                    <a:prstClr val="black"/>
                  </a:solidFill>
                  <a:latin typeface="Calibri"/>
                </a:endParaRPr>
              </a:p>
            </p:txBody>
          </p:sp>
          <p:pic>
            <p:nvPicPr>
              <p:cNvPr id="31" name="Imagen 30">
                <a:extLst>
                  <a:ext uri="{FF2B5EF4-FFF2-40B4-BE49-F238E27FC236}">
                    <a16:creationId xmlns:a16="http://schemas.microsoft.com/office/drawing/2014/main" id="{6EFB40FF-07D7-A7BE-8DA1-2146950DD6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3"/>
              <a:srcRect l="10804" t="2156" r="11703" b="29556"/>
              <a:stretch/>
            </p:blipFill>
            <p:spPr>
              <a:xfrm>
                <a:off x="4455363" y="-21996"/>
                <a:ext cx="729275" cy="742277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D2914F6D-2B1D-BEC6-E90E-466E4FE31D5E}"/>
                </a:ext>
              </a:extLst>
            </p:cNvPr>
            <p:cNvSpPr txBox="1"/>
            <p:nvPr/>
          </p:nvSpPr>
          <p:spPr>
            <a:xfrm>
              <a:off x="4112083" y="1437804"/>
              <a:ext cx="124339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s-ES" sz="825" b="1" dirty="0">
                  <a:solidFill>
                    <a:schemeClr val="tx2">
                      <a:lumMod val="50000"/>
                    </a:schemeClr>
                  </a:solidFill>
                  <a:latin typeface="Calibri"/>
                </a:rPr>
                <a:t>ASISTENTE CITRA</a:t>
              </a:r>
            </a:p>
          </p:txBody>
        </p: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E08FA57E-340D-7807-5669-138B38F6566B}"/>
              </a:ext>
            </a:extLst>
          </p:cNvPr>
          <p:cNvGrpSpPr/>
          <p:nvPr/>
        </p:nvGrpSpPr>
        <p:grpSpPr>
          <a:xfrm>
            <a:off x="871159" y="3105366"/>
            <a:ext cx="2847472" cy="912656"/>
            <a:chOff x="4186110" y="2906470"/>
            <a:chExt cx="3796630" cy="1216874"/>
          </a:xfrm>
        </p:grpSpPr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64269C32-7E8F-1B50-A691-316485A1E7A0}"/>
                </a:ext>
              </a:extLst>
            </p:cNvPr>
            <p:cNvSpPr txBox="1"/>
            <p:nvPr/>
          </p:nvSpPr>
          <p:spPr>
            <a:xfrm>
              <a:off x="4335043" y="2906470"/>
              <a:ext cx="296919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s-ES" sz="825" b="1" dirty="0">
                  <a:solidFill>
                    <a:schemeClr val="tx2">
                      <a:lumMod val="50000"/>
                    </a:schemeClr>
                  </a:solidFill>
                  <a:latin typeface="Calibri"/>
                </a:rPr>
                <a:t>EQUIPO DE INVESTIGACIÓN Y TRANSFERENCIA</a:t>
              </a:r>
            </a:p>
          </p:txBody>
        </p:sp>
        <p:grpSp>
          <p:nvGrpSpPr>
            <p:cNvPr id="39" name="Grupo 38">
              <a:extLst>
                <a:ext uri="{FF2B5EF4-FFF2-40B4-BE49-F238E27FC236}">
                  <a16:creationId xmlns:a16="http://schemas.microsoft.com/office/drawing/2014/main" id="{A49AD215-52E6-3689-A507-789E7254E614}"/>
                </a:ext>
              </a:extLst>
            </p:cNvPr>
            <p:cNvGrpSpPr/>
            <p:nvPr/>
          </p:nvGrpSpPr>
          <p:grpSpPr>
            <a:xfrm>
              <a:off x="4186110" y="3226142"/>
              <a:ext cx="977191" cy="896062"/>
              <a:chOff x="109805" y="4174022"/>
              <a:chExt cx="1302921" cy="1194747"/>
            </a:xfrm>
            <a:effectLst/>
          </p:grpSpPr>
          <p:sp>
            <p:nvSpPr>
              <p:cNvPr id="53" name="CuadroTexto 52">
                <a:extLst>
                  <a:ext uri="{FF2B5EF4-FFF2-40B4-BE49-F238E27FC236}">
                    <a16:creationId xmlns:a16="http://schemas.microsoft.com/office/drawing/2014/main" id="{D34654FE-EA37-7B98-7537-AB0AED5BCE84}"/>
                  </a:ext>
                </a:extLst>
              </p:cNvPr>
              <p:cNvSpPr txBox="1"/>
              <p:nvPr/>
            </p:nvSpPr>
            <p:spPr>
              <a:xfrm>
                <a:off x="109805" y="4896847"/>
                <a:ext cx="1302921" cy="471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Rodrigo Morales</a:t>
                </a: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</a:t>
                </a:r>
              </a:p>
            </p:txBody>
          </p:sp>
          <p:pic>
            <p:nvPicPr>
              <p:cNvPr id="54" name="Picture 12">
                <a:extLst>
                  <a:ext uri="{FF2B5EF4-FFF2-40B4-BE49-F238E27FC236}">
                    <a16:creationId xmlns:a16="http://schemas.microsoft.com/office/drawing/2014/main" id="{71D85B82-1DB0-17CD-321B-81138B6AAA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51" t="3269" r="16101" b="34477"/>
              <a:stretch/>
            </p:blipFill>
            <p:spPr bwMode="auto">
              <a:xfrm>
                <a:off x="406546" y="4174022"/>
                <a:ext cx="735338" cy="768000"/>
              </a:xfrm>
              <a:prstGeom prst="ellipse">
                <a:avLst/>
              </a:prstGeom>
              <a:ln w="63500" cap="rnd">
                <a:noFill/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7D542CD8-1416-083B-E5A5-DE2E2E67CCAC}"/>
                </a:ext>
              </a:extLst>
            </p:cNvPr>
            <p:cNvGrpSpPr/>
            <p:nvPr/>
          </p:nvGrpSpPr>
          <p:grpSpPr>
            <a:xfrm>
              <a:off x="5530459" y="3184724"/>
              <a:ext cx="1092607" cy="938620"/>
              <a:chOff x="7759" y="3103753"/>
              <a:chExt cx="1456810" cy="1251490"/>
            </a:xfrm>
          </p:grpSpPr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8A405A1B-244A-42E0-8607-9F9A89757706}"/>
                  </a:ext>
                </a:extLst>
              </p:cNvPr>
              <p:cNvSpPr txBox="1"/>
              <p:nvPr/>
            </p:nvSpPr>
            <p:spPr>
              <a:xfrm>
                <a:off x="7759" y="3883321"/>
                <a:ext cx="1456810" cy="471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Daniel de la Fuente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Mg. Dr.</a:t>
                </a:r>
              </a:p>
            </p:txBody>
          </p:sp>
          <p:pic>
            <p:nvPicPr>
              <p:cNvPr id="50" name="Picture 14">
                <a:extLst>
                  <a:ext uri="{FF2B5EF4-FFF2-40B4-BE49-F238E27FC236}">
                    <a16:creationId xmlns:a16="http://schemas.microsoft.com/office/drawing/2014/main" id="{C736CEA7-8F62-2C11-2757-74529B4E62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80" t="768" r="13727" b="38465"/>
              <a:stretch/>
            </p:blipFill>
            <p:spPr bwMode="auto">
              <a:xfrm>
                <a:off x="389156" y="3103753"/>
                <a:ext cx="750556" cy="767999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1" name="Grupo 40">
              <a:extLst>
                <a:ext uri="{FF2B5EF4-FFF2-40B4-BE49-F238E27FC236}">
                  <a16:creationId xmlns:a16="http://schemas.microsoft.com/office/drawing/2014/main" id="{9DA1520B-E99B-5FC3-6E8A-359B2E1EC6B0}"/>
                </a:ext>
              </a:extLst>
            </p:cNvPr>
            <p:cNvGrpSpPr/>
            <p:nvPr/>
          </p:nvGrpSpPr>
          <p:grpSpPr>
            <a:xfrm>
              <a:off x="7054708" y="3170352"/>
              <a:ext cx="928032" cy="940191"/>
              <a:chOff x="1558846" y="5033188"/>
              <a:chExt cx="928032" cy="940191"/>
            </a:xfrm>
          </p:grpSpPr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0F292B8A-63AF-750A-1F3D-B3509AF03ABE}"/>
                  </a:ext>
                </a:extLst>
              </p:cNvPr>
              <p:cNvSpPr txBox="1"/>
              <p:nvPr/>
            </p:nvSpPr>
            <p:spPr>
              <a:xfrm>
                <a:off x="1558846" y="5619436"/>
                <a:ext cx="928032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Lucas Céspedes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Mg. </a:t>
                </a:r>
              </a:p>
            </p:txBody>
          </p:sp>
          <p:pic>
            <p:nvPicPr>
              <p:cNvPr id="47" name="Imagen 46">
                <a:extLst>
                  <a:ext uri="{FF2B5EF4-FFF2-40B4-BE49-F238E27FC236}">
                    <a16:creationId xmlns:a16="http://schemas.microsoft.com/office/drawing/2014/main" id="{BCDA44DD-3DF4-CB83-C386-C1F95DCE3A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6"/>
              <a:srcRect l="6909" t="829" r="13112" b="-829"/>
              <a:stretch/>
            </p:blipFill>
            <p:spPr>
              <a:xfrm rot="1317734">
                <a:off x="1748183" y="5033188"/>
                <a:ext cx="537798" cy="576000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C9CD1729-36EB-F091-42CF-E850F7FBFF68}"/>
              </a:ext>
            </a:extLst>
          </p:cNvPr>
          <p:cNvGrpSpPr/>
          <p:nvPr/>
        </p:nvGrpSpPr>
        <p:grpSpPr>
          <a:xfrm>
            <a:off x="30987" y="4072696"/>
            <a:ext cx="1627485" cy="1813924"/>
            <a:chOff x="1786371" y="4161114"/>
            <a:chExt cx="2169979" cy="2418564"/>
          </a:xfrm>
        </p:grpSpPr>
        <p:grpSp>
          <p:nvGrpSpPr>
            <p:cNvPr id="57" name="Grupo 56">
              <a:extLst>
                <a:ext uri="{FF2B5EF4-FFF2-40B4-BE49-F238E27FC236}">
                  <a16:creationId xmlns:a16="http://schemas.microsoft.com/office/drawing/2014/main" id="{82060524-ACF7-EE10-20D7-DBFCF3B7011D}"/>
                </a:ext>
              </a:extLst>
            </p:cNvPr>
            <p:cNvGrpSpPr/>
            <p:nvPr/>
          </p:nvGrpSpPr>
          <p:grpSpPr>
            <a:xfrm>
              <a:off x="2857330" y="4549856"/>
              <a:ext cx="1099020" cy="910673"/>
              <a:chOff x="2459046" y="4225084"/>
              <a:chExt cx="1099020" cy="910673"/>
            </a:xfrm>
          </p:grpSpPr>
          <p:sp>
            <p:nvSpPr>
              <p:cNvPr id="114705" name="CuadroTexto 114704">
                <a:extLst>
                  <a:ext uri="{FF2B5EF4-FFF2-40B4-BE49-F238E27FC236}">
                    <a16:creationId xmlns:a16="http://schemas.microsoft.com/office/drawing/2014/main" id="{94B44192-7B83-BDA6-7088-82C4A3914289}"/>
                  </a:ext>
                </a:extLst>
              </p:cNvPr>
              <p:cNvSpPr txBox="1"/>
              <p:nvPr/>
            </p:nvSpPr>
            <p:spPr>
              <a:xfrm>
                <a:off x="2459046" y="4781814"/>
                <a:ext cx="109902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Débora Lavanderos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Dr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(c)</a:t>
                </a:r>
              </a:p>
            </p:txBody>
          </p:sp>
          <p:pic>
            <p:nvPicPr>
              <p:cNvPr id="114707" name="Imagen 114706">
                <a:extLst>
                  <a:ext uri="{FF2B5EF4-FFF2-40B4-BE49-F238E27FC236}">
                    <a16:creationId xmlns:a16="http://schemas.microsoft.com/office/drawing/2014/main" id="{22CE0E3F-08A0-F123-C7E5-210324DAB1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7"/>
              <a:srcRect l="14115" t="-1561" r="12090" b="1561"/>
              <a:stretch/>
            </p:blipFill>
            <p:spPr>
              <a:xfrm>
                <a:off x="2760950" y="4225084"/>
                <a:ext cx="555619" cy="576000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grpSp>
          <p:nvGrpSpPr>
            <p:cNvPr id="114689" name="Grupo 114688">
              <a:extLst>
                <a:ext uri="{FF2B5EF4-FFF2-40B4-BE49-F238E27FC236}">
                  <a16:creationId xmlns:a16="http://schemas.microsoft.com/office/drawing/2014/main" id="{95412CEE-955F-309D-B939-3A3E188C41F0}"/>
                </a:ext>
              </a:extLst>
            </p:cNvPr>
            <p:cNvGrpSpPr/>
            <p:nvPr/>
          </p:nvGrpSpPr>
          <p:grpSpPr>
            <a:xfrm>
              <a:off x="1900079" y="5646244"/>
              <a:ext cx="900248" cy="927966"/>
              <a:chOff x="3668870" y="4219989"/>
              <a:chExt cx="900248" cy="927966"/>
            </a:xfrm>
          </p:grpSpPr>
          <p:sp>
            <p:nvSpPr>
              <p:cNvPr id="114700" name="CuadroTexto 114699">
                <a:extLst>
                  <a:ext uri="{FF2B5EF4-FFF2-40B4-BE49-F238E27FC236}">
                    <a16:creationId xmlns:a16="http://schemas.microsoft.com/office/drawing/2014/main" id="{0A747865-A0EB-6A00-4829-3719A9994AA6}"/>
                  </a:ext>
                </a:extLst>
              </p:cNvPr>
              <p:cNvSpPr txBox="1"/>
              <p:nvPr/>
            </p:nvSpPr>
            <p:spPr>
              <a:xfrm>
                <a:off x="3668870" y="4794012"/>
                <a:ext cx="900248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Miguel Pirrone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Dr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(c)</a:t>
                </a:r>
              </a:p>
            </p:txBody>
          </p:sp>
          <p:pic>
            <p:nvPicPr>
              <p:cNvPr id="114702" name="Imagen 114701" descr="Un joven sentado en un escritorio&#10;&#10;Descripción generada automáticamente">
                <a:extLst>
                  <a:ext uri="{FF2B5EF4-FFF2-40B4-BE49-F238E27FC236}">
                    <a16:creationId xmlns:a16="http://schemas.microsoft.com/office/drawing/2014/main" id="{0DD7B92F-FE22-1539-955E-0AD2F123A6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022" t="21387" r="22869" b="45107"/>
              <a:stretch/>
            </p:blipFill>
            <p:spPr>
              <a:xfrm>
                <a:off x="3812150" y="4219989"/>
                <a:ext cx="607397" cy="576000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grpSp>
          <p:nvGrpSpPr>
            <p:cNvPr id="114691" name="Grupo 114690">
              <a:extLst>
                <a:ext uri="{FF2B5EF4-FFF2-40B4-BE49-F238E27FC236}">
                  <a16:creationId xmlns:a16="http://schemas.microsoft.com/office/drawing/2014/main" id="{071D77DC-F101-D54A-33F3-7B86C68F9F2D}"/>
                </a:ext>
              </a:extLst>
            </p:cNvPr>
            <p:cNvGrpSpPr/>
            <p:nvPr/>
          </p:nvGrpSpPr>
          <p:grpSpPr>
            <a:xfrm>
              <a:off x="1786371" y="4554939"/>
              <a:ext cx="990015" cy="905590"/>
              <a:chOff x="4664228" y="3207893"/>
              <a:chExt cx="990015" cy="905590"/>
            </a:xfrm>
          </p:grpSpPr>
          <p:sp>
            <p:nvSpPr>
              <p:cNvPr id="114696" name="CuadroTexto 114695">
                <a:extLst>
                  <a:ext uri="{FF2B5EF4-FFF2-40B4-BE49-F238E27FC236}">
                    <a16:creationId xmlns:a16="http://schemas.microsoft.com/office/drawing/2014/main" id="{77ABCCE8-2C3D-441B-F4D4-CCF5DDFFAB1E}"/>
                  </a:ext>
                </a:extLst>
              </p:cNvPr>
              <p:cNvSpPr txBox="1"/>
              <p:nvPr/>
            </p:nvSpPr>
            <p:spPr>
              <a:xfrm>
                <a:off x="4664228" y="3759540"/>
                <a:ext cx="990015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Sebastián Vargas</a:t>
                </a: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Mg. Dr(c)</a:t>
                </a:r>
              </a:p>
            </p:txBody>
          </p:sp>
          <p:pic>
            <p:nvPicPr>
              <p:cNvPr id="114697" name="Imagen 114696" descr="Dibujo de una persona&#10;&#10;Descripción generada automáticamente con confianza media">
                <a:extLst>
                  <a:ext uri="{FF2B5EF4-FFF2-40B4-BE49-F238E27FC236}">
                    <a16:creationId xmlns:a16="http://schemas.microsoft.com/office/drawing/2014/main" id="{B269BC7F-CFA2-8B5B-A3FC-C9F63DC53CE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88" t="36346" r="27940" b="46924"/>
              <a:stretch/>
            </p:blipFill>
            <p:spPr>
              <a:xfrm>
                <a:off x="4917450" y="3207893"/>
                <a:ext cx="627722" cy="576000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grpSp>
          <p:nvGrpSpPr>
            <p:cNvPr id="114692" name="Grupo 114691">
              <a:extLst>
                <a:ext uri="{FF2B5EF4-FFF2-40B4-BE49-F238E27FC236}">
                  <a16:creationId xmlns:a16="http://schemas.microsoft.com/office/drawing/2014/main" id="{9628A0F9-CED9-8D09-EC80-6E35D3C3D16A}"/>
                </a:ext>
              </a:extLst>
            </p:cNvPr>
            <p:cNvGrpSpPr/>
            <p:nvPr/>
          </p:nvGrpSpPr>
          <p:grpSpPr>
            <a:xfrm>
              <a:off x="2987706" y="5612331"/>
              <a:ext cx="938720" cy="967347"/>
              <a:chOff x="2881741" y="5475286"/>
              <a:chExt cx="938720" cy="967347"/>
            </a:xfrm>
          </p:grpSpPr>
          <p:pic>
            <p:nvPicPr>
              <p:cNvPr id="114694" name="Imagen 114693">
                <a:extLst>
                  <a:ext uri="{FF2B5EF4-FFF2-40B4-BE49-F238E27FC236}">
                    <a16:creationId xmlns:a16="http://schemas.microsoft.com/office/drawing/2014/main" id="{81EF62D2-A15A-F8AD-5C92-744E00EF9D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0"/>
              <a:srcRect l="9543" t="27439" r="18927"/>
              <a:stretch/>
            </p:blipFill>
            <p:spPr>
              <a:xfrm>
                <a:off x="3031723" y="5475286"/>
                <a:ext cx="565260" cy="576000"/>
              </a:xfrm>
              <a:prstGeom prst="ellipse">
                <a:avLst/>
              </a:prstGeom>
              <a:ln w="3175" cap="rnd">
                <a:noFill/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sp>
            <p:nvSpPr>
              <p:cNvPr id="114695" name="CuadroTexto 114694">
                <a:extLst>
                  <a:ext uri="{FF2B5EF4-FFF2-40B4-BE49-F238E27FC236}">
                    <a16:creationId xmlns:a16="http://schemas.microsoft.com/office/drawing/2014/main" id="{628F85D4-18DD-53B8-3796-FF8713778F7A}"/>
                  </a:ext>
                </a:extLst>
              </p:cNvPr>
              <p:cNvSpPr txBox="1"/>
              <p:nvPr/>
            </p:nvSpPr>
            <p:spPr>
              <a:xfrm>
                <a:off x="2881741" y="6088690"/>
                <a:ext cx="93872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AR" sz="619" b="1" dirty="0">
                    <a:solidFill>
                      <a:prstClr val="black"/>
                    </a:solidFill>
                    <a:latin typeface="Calibri"/>
                  </a:rPr>
                  <a:t>Manuel Barrera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 </a:t>
                </a:r>
                <a:r>
                  <a:rPr lang="es-ES" sz="506" dirty="0" err="1">
                    <a:solidFill>
                      <a:prstClr val="black"/>
                    </a:solidFill>
                    <a:latin typeface="Calibri"/>
                  </a:rPr>
                  <a:t>Dr</a:t>
                </a: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 (c)</a:t>
                </a:r>
              </a:p>
            </p:txBody>
          </p:sp>
        </p:grpSp>
        <p:sp>
          <p:nvSpPr>
            <p:cNvPr id="114693" name="CuadroTexto 114692">
              <a:extLst>
                <a:ext uri="{FF2B5EF4-FFF2-40B4-BE49-F238E27FC236}">
                  <a16:creationId xmlns:a16="http://schemas.microsoft.com/office/drawing/2014/main" id="{44B7EEFC-51C9-8B67-75AE-79231069960A}"/>
                </a:ext>
              </a:extLst>
            </p:cNvPr>
            <p:cNvSpPr txBox="1"/>
            <p:nvPr/>
          </p:nvSpPr>
          <p:spPr>
            <a:xfrm>
              <a:off x="1877598" y="4161114"/>
              <a:ext cx="205440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s-ES" sz="825" b="1" dirty="0">
                  <a:solidFill>
                    <a:schemeClr val="tx2">
                      <a:lumMod val="50000"/>
                    </a:schemeClr>
                  </a:solidFill>
                  <a:latin typeface="Calibri"/>
                </a:rPr>
                <a:t>ESTUDIANTES DE DOCTORADO</a:t>
              </a:r>
            </a:p>
          </p:txBody>
        </p:sp>
      </p:grpSp>
      <p:grpSp>
        <p:nvGrpSpPr>
          <p:cNvPr id="114709" name="Grupo 114708">
            <a:extLst>
              <a:ext uri="{FF2B5EF4-FFF2-40B4-BE49-F238E27FC236}">
                <a16:creationId xmlns:a16="http://schemas.microsoft.com/office/drawing/2014/main" id="{9989CBD3-9758-5221-A4A7-9AB6F69C92E2}"/>
              </a:ext>
            </a:extLst>
          </p:cNvPr>
          <p:cNvGrpSpPr/>
          <p:nvPr/>
        </p:nvGrpSpPr>
        <p:grpSpPr>
          <a:xfrm>
            <a:off x="1823441" y="4084372"/>
            <a:ext cx="1612063" cy="1787300"/>
            <a:chOff x="4697647" y="4171994"/>
            <a:chExt cx="2149417" cy="2383066"/>
          </a:xfrm>
        </p:grpSpPr>
        <p:grpSp>
          <p:nvGrpSpPr>
            <p:cNvPr id="114711" name="Grupo 114710">
              <a:extLst>
                <a:ext uri="{FF2B5EF4-FFF2-40B4-BE49-F238E27FC236}">
                  <a16:creationId xmlns:a16="http://schemas.microsoft.com/office/drawing/2014/main" id="{918C9A6F-819C-8A3E-922E-74E989C1DBFC}"/>
                </a:ext>
              </a:extLst>
            </p:cNvPr>
            <p:cNvGrpSpPr/>
            <p:nvPr/>
          </p:nvGrpSpPr>
          <p:grpSpPr>
            <a:xfrm>
              <a:off x="4697647" y="4563334"/>
              <a:ext cx="975052" cy="916102"/>
              <a:chOff x="5127123" y="5050468"/>
              <a:chExt cx="975052" cy="916102"/>
            </a:xfrm>
          </p:grpSpPr>
          <p:sp>
            <p:nvSpPr>
              <p:cNvPr id="94" name="CuadroTexto 93">
                <a:extLst>
                  <a:ext uri="{FF2B5EF4-FFF2-40B4-BE49-F238E27FC236}">
                    <a16:creationId xmlns:a16="http://schemas.microsoft.com/office/drawing/2014/main" id="{35B4A9F8-9C4A-A38E-5B57-90AAD3A59E90}"/>
                  </a:ext>
                </a:extLst>
              </p:cNvPr>
              <p:cNvSpPr txBox="1"/>
              <p:nvPr/>
            </p:nvSpPr>
            <p:spPr>
              <a:xfrm>
                <a:off x="5127123" y="5612627"/>
                <a:ext cx="975052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Angélica Rosales</a:t>
                </a: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 (c)</a:t>
                </a:r>
              </a:p>
            </p:txBody>
          </p:sp>
          <p:pic>
            <p:nvPicPr>
              <p:cNvPr id="95" name="Imagen 94" descr="Mujer sonriendo junto a un cuerpo de agua&#10;&#10;Descripción generada automáticamente">
                <a:extLst>
                  <a:ext uri="{FF2B5EF4-FFF2-40B4-BE49-F238E27FC236}">
                    <a16:creationId xmlns:a16="http://schemas.microsoft.com/office/drawing/2014/main" id="{81DF1DC3-CCA4-3E42-E32F-7A252C01A2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24" t="4463" r="17247" b="21034"/>
              <a:stretch/>
            </p:blipFill>
            <p:spPr>
              <a:xfrm>
                <a:off x="5313754" y="5050468"/>
                <a:ext cx="623171" cy="576000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grpSp>
          <p:nvGrpSpPr>
            <p:cNvPr id="64" name="Grupo 63">
              <a:extLst>
                <a:ext uri="{FF2B5EF4-FFF2-40B4-BE49-F238E27FC236}">
                  <a16:creationId xmlns:a16="http://schemas.microsoft.com/office/drawing/2014/main" id="{9D4F6F8A-6C9C-E629-614D-5641EA21BE30}"/>
                </a:ext>
              </a:extLst>
            </p:cNvPr>
            <p:cNvGrpSpPr/>
            <p:nvPr/>
          </p:nvGrpSpPr>
          <p:grpSpPr>
            <a:xfrm>
              <a:off x="5726672" y="4585619"/>
              <a:ext cx="1120392" cy="914841"/>
              <a:chOff x="5831592" y="4111557"/>
              <a:chExt cx="1120392" cy="914841"/>
            </a:xfrm>
          </p:grpSpPr>
          <p:sp>
            <p:nvSpPr>
              <p:cNvPr id="92" name="CuadroTexto 91">
                <a:extLst>
                  <a:ext uri="{FF2B5EF4-FFF2-40B4-BE49-F238E27FC236}">
                    <a16:creationId xmlns:a16="http://schemas.microsoft.com/office/drawing/2014/main" id="{61286496-FDCC-96E4-82D3-F6A9C48AFEA3}"/>
                  </a:ext>
                </a:extLst>
              </p:cNvPr>
              <p:cNvSpPr txBox="1"/>
              <p:nvPr/>
            </p:nvSpPr>
            <p:spPr>
              <a:xfrm>
                <a:off x="5831592" y="4672455"/>
                <a:ext cx="1120392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ES_tradnl" sz="619" b="1" dirty="0">
                    <a:solidFill>
                      <a:prstClr val="black"/>
                    </a:solidFill>
                    <a:latin typeface="Calibri"/>
                  </a:rPr>
                  <a:t>M. Ignacia Gonzalez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 (c)</a:t>
                </a:r>
              </a:p>
            </p:txBody>
          </p:sp>
          <p:pic>
            <p:nvPicPr>
              <p:cNvPr id="93" name="Imagen 92" descr="Mujer sonriendo y posando para fotografía&#10;&#10;Descripción generada automáticamente">
                <a:extLst>
                  <a:ext uri="{FF2B5EF4-FFF2-40B4-BE49-F238E27FC236}">
                    <a16:creationId xmlns:a16="http://schemas.microsoft.com/office/drawing/2014/main" id="{EB747BF5-E791-C7FA-4C1E-A3FC9D2E56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76" t="4724" r="20146" b="40249"/>
              <a:stretch/>
            </p:blipFill>
            <p:spPr>
              <a:xfrm>
                <a:off x="6056127" y="4111557"/>
                <a:ext cx="622827" cy="576000"/>
              </a:xfrm>
              <a:prstGeom prst="ellipse">
                <a:avLst/>
              </a:prstGeom>
              <a:ln w="63500" cap="rnd">
                <a:noFill/>
              </a:ln>
              <a:effectLst/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</p:grpSp>
        <p:grpSp>
          <p:nvGrpSpPr>
            <p:cNvPr id="70" name="Grupo 69">
              <a:extLst>
                <a:ext uri="{FF2B5EF4-FFF2-40B4-BE49-F238E27FC236}">
                  <a16:creationId xmlns:a16="http://schemas.microsoft.com/office/drawing/2014/main" id="{1A64C933-9B8A-47BA-4AE1-D113E64193F4}"/>
                </a:ext>
              </a:extLst>
            </p:cNvPr>
            <p:cNvGrpSpPr/>
            <p:nvPr/>
          </p:nvGrpSpPr>
          <p:grpSpPr>
            <a:xfrm>
              <a:off x="5277751" y="5626165"/>
              <a:ext cx="795516" cy="928895"/>
              <a:chOff x="5442123" y="5007042"/>
              <a:chExt cx="795516" cy="928895"/>
            </a:xfrm>
          </p:grpSpPr>
          <p:pic>
            <p:nvPicPr>
              <p:cNvPr id="90" name="Imagen 89">
                <a:extLst>
                  <a:ext uri="{FF2B5EF4-FFF2-40B4-BE49-F238E27FC236}">
                    <a16:creationId xmlns:a16="http://schemas.microsoft.com/office/drawing/2014/main" id="{697D8D9C-A084-07BB-838D-BE9DB8FCC37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/>
              <a:srcRect l="20655" t="17186" r="28042" b="31109"/>
              <a:stretch/>
            </p:blipFill>
            <p:spPr>
              <a:xfrm>
                <a:off x="5540870" y="5007042"/>
                <a:ext cx="567651" cy="576000"/>
              </a:xfrm>
              <a:prstGeom prst="ellipse">
                <a:avLst/>
              </a:prstGeom>
              <a:ln w="3175" cap="rnd">
                <a:noFill/>
              </a:ln>
              <a:effectLst>
                <a:outerShdw blurRad="381000" dist="292100" dir="5400000" sx="-80000" sy="-18000" rotWithShape="0">
                  <a:srgbClr val="000000">
                    <a:alpha val="22000"/>
                  </a:srgbClr>
                </a:outerShdw>
              </a:effectLst>
              <a:scene3d>
                <a:camera prst="orthographicFront"/>
                <a:lightRig rig="contrasting" dir="t">
                  <a:rot lat="0" lon="0" rev="3000000"/>
                </a:lightRig>
              </a:scene3d>
              <a:sp3d contourW="7620">
                <a:bevelT w="95250" h="31750"/>
                <a:contourClr>
                  <a:srgbClr val="333333"/>
                </a:contourClr>
              </a:sp3d>
            </p:spPr>
          </p:pic>
          <p:sp>
            <p:nvSpPr>
              <p:cNvPr id="91" name="CuadroTexto 90">
                <a:extLst>
                  <a:ext uri="{FF2B5EF4-FFF2-40B4-BE49-F238E27FC236}">
                    <a16:creationId xmlns:a16="http://schemas.microsoft.com/office/drawing/2014/main" id="{44A03278-4676-FFDC-A8A0-269D1D06EFAC}"/>
                  </a:ext>
                </a:extLst>
              </p:cNvPr>
              <p:cNvSpPr txBox="1"/>
              <p:nvPr/>
            </p:nvSpPr>
            <p:spPr>
              <a:xfrm>
                <a:off x="5442123" y="5581994"/>
                <a:ext cx="795516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AR" sz="619" b="1" dirty="0">
                    <a:solidFill>
                      <a:prstClr val="black"/>
                    </a:solidFill>
                    <a:latin typeface="Calibri"/>
                  </a:rPr>
                  <a:t>Bruno Rossi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Mg  (c)</a:t>
                </a:r>
              </a:p>
            </p:txBody>
          </p:sp>
        </p:grpSp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054F074B-9368-B2B8-6CFB-03ECF654397F}"/>
                </a:ext>
              </a:extLst>
            </p:cNvPr>
            <p:cNvSpPr txBox="1"/>
            <p:nvPr/>
          </p:nvSpPr>
          <p:spPr>
            <a:xfrm>
              <a:off x="4774163" y="4171994"/>
              <a:ext cx="189838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s-ES" sz="825" b="1" dirty="0">
                  <a:solidFill>
                    <a:schemeClr val="tx2">
                      <a:lumMod val="50000"/>
                    </a:schemeClr>
                  </a:solidFill>
                  <a:latin typeface="Calibri"/>
                </a:rPr>
                <a:t>ESTUDIANTES DE MAGISTER</a:t>
              </a:r>
            </a:p>
          </p:txBody>
        </p:sp>
      </p:grpSp>
      <p:grpSp>
        <p:nvGrpSpPr>
          <p:cNvPr id="96" name="Grupo 95">
            <a:extLst>
              <a:ext uri="{FF2B5EF4-FFF2-40B4-BE49-F238E27FC236}">
                <a16:creationId xmlns:a16="http://schemas.microsoft.com/office/drawing/2014/main" id="{AC41AC50-6B5D-A1E6-EE0C-7F95B4EB13A8}"/>
              </a:ext>
            </a:extLst>
          </p:cNvPr>
          <p:cNvGrpSpPr/>
          <p:nvPr/>
        </p:nvGrpSpPr>
        <p:grpSpPr>
          <a:xfrm>
            <a:off x="3403911" y="4073932"/>
            <a:ext cx="2355934" cy="1808587"/>
            <a:chOff x="7705605" y="4190371"/>
            <a:chExt cx="3141244" cy="2411448"/>
          </a:xfrm>
        </p:grpSpPr>
        <p:grpSp>
          <p:nvGrpSpPr>
            <p:cNvPr id="97" name="Grupo 96">
              <a:extLst>
                <a:ext uri="{FF2B5EF4-FFF2-40B4-BE49-F238E27FC236}">
                  <a16:creationId xmlns:a16="http://schemas.microsoft.com/office/drawing/2014/main" id="{375D0EF6-56F8-C72C-8373-715C2629496F}"/>
                </a:ext>
              </a:extLst>
            </p:cNvPr>
            <p:cNvGrpSpPr/>
            <p:nvPr/>
          </p:nvGrpSpPr>
          <p:grpSpPr>
            <a:xfrm>
              <a:off x="7705605" y="4190371"/>
              <a:ext cx="2138151" cy="2411448"/>
              <a:chOff x="7705605" y="4190371"/>
              <a:chExt cx="2138151" cy="2411448"/>
            </a:xfrm>
          </p:grpSpPr>
          <p:sp>
            <p:nvSpPr>
              <p:cNvPr id="100" name="CuadroTexto 99">
                <a:extLst>
                  <a:ext uri="{FF2B5EF4-FFF2-40B4-BE49-F238E27FC236}">
                    <a16:creationId xmlns:a16="http://schemas.microsoft.com/office/drawing/2014/main" id="{0EB611C4-9578-5EB7-3512-18C1D59F384E}"/>
                  </a:ext>
                </a:extLst>
              </p:cNvPr>
              <p:cNvSpPr txBox="1"/>
              <p:nvPr/>
            </p:nvSpPr>
            <p:spPr>
              <a:xfrm>
                <a:off x="7821295" y="4190371"/>
                <a:ext cx="1938992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>
                  <a:defRPr/>
                </a:pPr>
                <a:r>
                  <a:rPr lang="es-ES" sz="825" b="1" dirty="0">
                    <a:solidFill>
                      <a:schemeClr val="tx2">
                        <a:lumMod val="50000"/>
                      </a:schemeClr>
                    </a:solidFill>
                    <a:latin typeface="Calibri"/>
                  </a:rPr>
                  <a:t>ESTUDIANTES DE PREGRADO</a:t>
                </a:r>
              </a:p>
            </p:txBody>
          </p:sp>
          <p:grpSp>
            <p:nvGrpSpPr>
              <p:cNvPr id="101" name="Grupo 100">
                <a:extLst>
                  <a:ext uri="{FF2B5EF4-FFF2-40B4-BE49-F238E27FC236}">
                    <a16:creationId xmlns:a16="http://schemas.microsoft.com/office/drawing/2014/main" id="{654CD4E5-7393-D34C-9673-8381D658CE9E}"/>
                  </a:ext>
                </a:extLst>
              </p:cNvPr>
              <p:cNvGrpSpPr/>
              <p:nvPr/>
            </p:nvGrpSpPr>
            <p:grpSpPr>
              <a:xfrm>
                <a:off x="8801595" y="4530701"/>
                <a:ext cx="930171" cy="960551"/>
                <a:chOff x="7447246" y="4563673"/>
                <a:chExt cx="930171" cy="960551"/>
              </a:xfrm>
            </p:grpSpPr>
            <p:pic>
              <p:nvPicPr>
                <p:cNvPr id="121" name="Imagen 120" descr="Mujer sonriendo con lentes y sombrero&#10;&#10;Descripción generada automáticamente">
                  <a:extLst>
                    <a:ext uri="{FF2B5EF4-FFF2-40B4-BE49-F238E27FC236}">
                      <a16:creationId xmlns:a16="http://schemas.microsoft.com/office/drawing/2014/main" id="{A12F7F19-E08A-3780-0758-E6567872F4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916" b="16730"/>
                <a:stretch/>
              </p:blipFill>
              <p:spPr>
                <a:xfrm>
                  <a:off x="7664878" y="4563673"/>
                  <a:ext cx="555871" cy="576000"/>
                </a:xfrm>
                <a:prstGeom prst="ellipse">
                  <a:avLst/>
                </a:prstGeom>
                <a:ln w="63500" cap="rnd">
                  <a:noFill/>
                </a:ln>
                <a:effectLst>
                  <a:outerShdw blurRad="381000" dist="292100" dir="5400000" sx="-80000" sy="-18000" rotWithShape="0">
                    <a:srgbClr val="000000">
                      <a:alpha val="22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3000000"/>
                  </a:lightRig>
                </a:scene3d>
                <a:sp3d contourW="7620">
                  <a:bevelT w="95250" h="31750"/>
                  <a:contourClr>
                    <a:srgbClr val="333333"/>
                  </a:contourClr>
                </a:sp3d>
              </p:spPr>
            </p:pic>
            <p:sp>
              <p:nvSpPr>
                <p:cNvPr id="122" name="CuadroTexto 121">
                  <a:extLst>
                    <a:ext uri="{FF2B5EF4-FFF2-40B4-BE49-F238E27FC236}">
                      <a16:creationId xmlns:a16="http://schemas.microsoft.com/office/drawing/2014/main" id="{C7345694-8E7F-D4CF-CEA9-7899840BAAE7}"/>
                    </a:ext>
                  </a:extLst>
                </p:cNvPr>
                <p:cNvSpPr txBox="1"/>
                <p:nvPr/>
              </p:nvSpPr>
              <p:spPr>
                <a:xfrm>
                  <a:off x="7447246" y="5170281"/>
                  <a:ext cx="930171" cy="3539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s-AR" sz="619" b="1" dirty="0">
                      <a:solidFill>
                        <a:prstClr val="black"/>
                      </a:solidFill>
                      <a:latin typeface="Calibri"/>
                    </a:rPr>
                    <a:t>Camila Moyano</a:t>
                  </a:r>
                  <a:endParaRPr lang="es-ES" sz="619" b="1" dirty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 defTabSz="685800">
                    <a:defRPr/>
                  </a:pPr>
                  <a:r>
                    <a:rPr lang="es-ES" sz="506" dirty="0">
                      <a:solidFill>
                        <a:prstClr val="black"/>
                      </a:solidFill>
                      <a:latin typeface="Calibri"/>
                    </a:rPr>
                    <a:t>Ing. Agr.  (c)</a:t>
                  </a:r>
                </a:p>
              </p:txBody>
            </p:sp>
          </p:grpSp>
          <p:grpSp>
            <p:nvGrpSpPr>
              <p:cNvPr id="102" name="Grupo 101">
                <a:extLst>
                  <a:ext uri="{FF2B5EF4-FFF2-40B4-BE49-F238E27FC236}">
                    <a16:creationId xmlns:a16="http://schemas.microsoft.com/office/drawing/2014/main" id="{169FF133-4846-25F3-BE34-BA8BFBC371DC}"/>
                  </a:ext>
                </a:extLst>
              </p:cNvPr>
              <p:cNvGrpSpPr/>
              <p:nvPr/>
            </p:nvGrpSpPr>
            <p:grpSpPr>
              <a:xfrm>
                <a:off x="7705605" y="4526023"/>
                <a:ext cx="913071" cy="986629"/>
                <a:chOff x="8640436" y="4526023"/>
                <a:chExt cx="913071" cy="986629"/>
              </a:xfrm>
            </p:grpSpPr>
            <p:pic>
              <p:nvPicPr>
                <p:cNvPr id="109" name="Imagen 108" descr="Cara de un hombre con lentes sonriendo&#10;&#10;Descripción generada automáticamente">
                  <a:extLst>
                    <a:ext uri="{FF2B5EF4-FFF2-40B4-BE49-F238E27FC236}">
                      <a16:creationId xmlns:a16="http://schemas.microsoft.com/office/drawing/2014/main" id="{D8507326-9FAF-B976-13E3-5F3F6CECCEF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20675" y="4526023"/>
                  <a:ext cx="493245" cy="576000"/>
                </a:xfrm>
                <a:prstGeom prst="ellipse">
                  <a:avLst/>
                </a:prstGeom>
                <a:ln w="63500" cap="rnd">
                  <a:noFill/>
                </a:ln>
                <a:effectLst>
                  <a:outerShdw blurRad="381000" dist="292100" dir="5400000" sx="-80000" sy="-18000" rotWithShape="0">
                    <a:srgbClr val="000000">
                      <a:alpha val="22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3000000"/>
                  </a:lightRig>
                </a:scene3d>
                <a:sp3d contourW="7620">
                  <a:bevelT w="95250" h="31750"/>
                  <a:contourClr>
                    <a:srgbClr val="333333"/>
                  </a:contourClr>
                </a:sp3d>
              </p:spPr>
            </p:pic>
            <p:sp>
              <p:nvSpPr>
                <p:cNvPr id="118" name="CuadroTexto 117">
                  <a:extLst>
                    <a:ext uri="{FF2B5EF4-FFF2-40B4-BE49-F238E27FC236}">
                      <a16:creationId xmlns:a16="http://schemas.microsoft.com/office/drawing/2014/main" id="{014AB32C-5ECE-01DA-5D1A-FEAA14023F5C}"/>
                    </a:ext>
                  </a:extLst>
                </p:cNvPr>
                <p:cNvSpPr txBox="1"/>
                <p:nvPr/>
              </p:nvSpPr>
              <p:spPr>
                <a:xfrm>
                  <a:off x="8640436" y="5158709"/>
                  <a:ext cx="913071" cy="3539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s-AR" sz="619" b="1" dirty="0">
                      <a:solidFill>
                        <a:prstClr val="black"/>
                      </a:solidFill>
                      <a:latin typeface="Calibri"/>
                    </a:rPr>
                    <a:t>Victor del Valle</a:t>
                  </a:r>
                  <a:endParaRPr lang="es-ES" sz="619" b="1" dirty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 defTabSz="685800">
                    <a:defRPr/>
                  </a:pPr>
                  <a:r>
                    <a:rPr lang="es-ES" sz="506" dirty="0">
                      <a:solidFill>
                        <a:prstClr val="black"/>
                      </a:solidFill>
                      <a:latin typeface="Calibri"/>
                    </a:rPr>
                    <a:t>Ing. Agr.  (c)</a:t>
                  </a:r>
                </a:p>
              </p:txBody>
            </p:sp>
          </p:grpSp>
          <p:grpSp>
            <p:nvGrpSpPr>
              <p:cNvPr id="104" name="Grupo 103">
                <a:extLst>
                  <a:ext uri="{FF2B5EF4-FFF2-40B4-BE49-F238E27FC236}">
                    <a16:creationId xmlns:a16="http://schemas.microsoft.com/office/drawing/2014/main" id="{CC82F489-D2CD-491C-88EA-740C7E8EEFA4}"/>
                  </a:ext>
                </a:extLst>
              </p:cNvPr>
              <p:cNvGrpSpPr/>
              <p:nvPr/>
            </p:nvGrpSpPr>
            <p:grpSpPr>
              <a:xfrm>
                <a:off x="7741937" y="5618529"/>
                <a:ext cx="742084" cy="969354"/>
                <a:chOff x="7741937" y="5618529"/>
                <a:chExt cx="742084" cy="969354"/>
              </a:xfrm>
            </p:grpSpPr>
            <p:pic>
              <p:nvPicPr>
                <p:cNvPr id="106" name="Imagen 105" descr="Un hombre con lentes y barba&#10;&#10;Descripción generada automáticamente">
                  <a:extLst>
                    <a:ext uri="{FF2B5EF4-FFF2-40B4-BE49-F238E27FC236}">
                      <a16:creationId xmlns:a16="http://schemas.microsoft.com/office/drawing/2014/main" id="{ED389975-A84C-BA66-3F83-2100BF4268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1124"/>
                <a:stretch/>
              </p:blipFill>
              <p:spPr>
                <a:xfrm>
                  <a:off x="7885843" y="5618529"/>
                  <a:ext cx="478174" cy="576000"/>
                </a:xfrm>
                <a:prstGeom prst="ellipse">
                  <a:avLst/>
                </a:prstGeom>
                <a:ln w="63500" cap="rnd">
                  <a:noFill/>
                </a:ln>
                <a:effectLst>
                  <a:outerShdw blurRad="381000" dist="292100" dir="5400000" sx="-80000" sy="-18000" rotWithShape="0">
                    <a:srgbClr val="000000">
                      <a:alpha val="22000"/>
                    </a:srgbClr>
                  </a:outerShdw>
                </a:effectLst>
                <a:scene3d>
                  <a:camera prst="orthographicFront"/>
                  <a:lightRig rig="contrasting" dir="t">
                    <a:rot lat="0" lon="0" rev="3000000"/>
                  </a:lightRig>
                </a:scene3d>
                <a:sp3d contourW="7620">
                  <a:bevelT w="95250" h="31750"/>
                  <a:contourClr>
                    <a:srgbClr val="333333"/>
                  </a:contourClr>
                </a:sp3d>
              </p:spPr>
            </p:pic>
            <p:sp>
              <p:nvSpPr>
                <p:cNvPr id="108" name="CuadroTexto 107">
                  <a:extLst>
                    <a:ext uri="{FF2B5EF4-FFF2-40B4-BE49-F238E27FC236}">
                      <a16:creationId xmlns:a16="http://schemas.microsoft.com/office/drawing/2014/main" id="{CC292CF5-959E-11D1-C2EC-C46987C1A9AE}"/>
                    </a:ext>
                  </a:extLst>
                </p:cNvPr>
                <p:cNvSpPr txBox="1"/>
                <p:nvPr/>
              </p:nvSpPr>
              <p:spPr>
                <a:xfrm>
                  <a:off x="7741937" y="6233940"/>
                  <a:ext cx="742084" cy="3539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85800">
                    <a:defRPr/>
                  </a:pPr>
                  <a:r>
                    <a:rPr lang="es-AR" sz="619" b="1" dirty="0">
                      <a:solidFill>
                        <a:prstClr val="black"/>
                      </a:solidFill>
                      <a:latin typeface="Calibri"/>
                    </a:rPr>
                    <a:t>José Torres</a:t>
                  </a:r>
                  <a:endParaRPr lang="es-ES" sz="619" b="1" dirty="0">
                    <a:solidFill>
                      <a:prstClr val="black"/>
                    </a:solidFill>
                    <a:latin typeface="Calibri"/>
                  </a:endParaRPr>
                </a:p>
                <a:p>
                  <a:pPr algn="ctr" defTabSz="685800">
                    <a:defRPr/>
                  </a:pPr>
                  <a:r>
                    <a:rPr lang="es-ES" sz="506" dirty="0">
                      <a:solidFill>
                        <a:prstClr val="black"/>
                      </a:solidFill>
                      <a:latin typeface="Calibri"/>
                    </a:rPr>
                    <a:t>Ing. Agr.  (c)</a:t>
                  </a:r>
                </a:p>
              </p:txBody>
            </p:sp>
          </p:grpSp>
          <p:sp>
            <p:nvSpPr>
              <p:cNvPr id="105" name="CuadroTexto 104">
                <a:extLst>
                  <a:ext uri="{FF2B5EF4-FFF2-40B4-BE49-F238E27FC236}">
                    <a16:creationId xmlns:a16="http://schemas.microsoft.com/office/drawing/2014/main" id="{94AE6B9C-0AB5-AFD6-5601-3104EE1A67EA}"/>
                  </a:ext>
                </a:extLst>
              </p:cNvPr>
              <p:cNvSpPr txBox="1"/>
              <p:nvPr/>
            </p:nvSpPr>
            <p:spPr>
              <a:xfrm>
                <a:off x="8791758" y="6247877"/>
                <a:ext cx="1051998" cy="353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685800">
                  <a:defRPr/>
                </a:pPr>
                <a:r>
                  <a:rPr lang="es-AR" sz="619" b="1" dirty="0">
                    <a:solidFill>
                      <a:prstClr val="black"/>
                    </a:solidFill>
                    <a:latin typeface="Calibri"/>
                  </a:rPr>
                  <a:t>Á</a:t>
                </a:r>
                <a:r>
                  <a:rPr lang="es-AR" sz="619" b="1" dirty="0" err="1">
                    <a:solidFill>
                      <a:prstClr val="black"/>
                    </a:solidFill>
                    <a:latin typeface="Calibri"/>
                  </a:rPr>
                  <a:t>lvaro</a:t>
                </a:r>
                <a:r>
                  <a:rPr lang="es-AR" sz="619" b="1" dirty="0">
                    <a:solidFill>
                      <a:prstClr val="black"/>
                    </a:solidFill>
                    <a:latin typeface="Calibri"/>
                  </a:rPr>
                  <a:t> Domínguez</a:t>
                </a:r>
                <a:endParaRPr lang="es-ES" sz="619" b="1" dirty="0">
                  <a:solidFill>
                    <a:prstClr val="black"/>
                  </a:solidFill>
                  <a:latin typeface="Calibri"/>
                </a:endParaRPr>
              </a:p>
              <a:p>
                <a:pPr algn="ctr" defTabSz="685800">
                  <a:defRPr/>
                </a:pPr>
                <a:r>
                  <a:rPr lang="es-ES" sz="506" dirty="0">
                    <a:solidFill>
                      <a:prstClr val="black"/>
                    </a:solidFill>
                    <a:latin typeface="Calibri"/>
                  </a:rPr>
                  <a:t>Ing. Agr.  (c)</a:t>
                </a:r>
              </a:p>
            </p:txBody>
          </p:sp>
        </p:grpSp>
        <p:pic>
          <p:nvPicPr>
            <p:cNvPr id="98" name="Imagen 97" descr="Hombre con la boca abierta&#10;&#10;Descripción generada automáticamente">
              <a:extLst>
                <a:ext uri="{FF2B5EF4-FFF2-40B4-BE49-F238E27FC236}">
                  <a16:creationId xmlns:a16="http://schemas.microsoft.com/office/drawing/2014/main" id="{D66C49CE-9CD6-107C-8F7F-47FC4F3C0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5948" y="4510165"/>
              <a:ext cx="504000" cy="620236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99" name="CuadroTexto 98">
              <a:extLst>
                <a:ext uri="{FF2B5EF4-FFF2-40B4-BE49-F238E27FC236}">
                  <a16:creationId xmlns:a16="http://schemas.microsoft.com/office/drawing/2014/main" id="{1888FD6E-B379-A278-575B-C7CD7AA77561}"/>
                </a:ext>
              </a:extLst>
            </p:cNvPr>
            <p:cNvSpPr txBox="1"/>
            <p:nvPr/>
          </p:nvSpPr>
          <p:spPr>
            <a:xfrm>
              <a:off x="9931641" y="5154130"/>
              <a:ext cx="915208" cy="353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es-ES" sz="619" b="1" dirty="0">
                  <a:solidFill>
                    <a:prstClr val="black"/>
                  </a:solidFill>
                  <a:latin typeface="Calibri"/>
                </a:rPr>
                <a:t>Manuel Muñoz</a:t>
              </a:r>
            </a:p>
            <a:p>
              <a:pPr algn="ctr" defTabSz="685800">
                <a:defRPr/>
              </a:pPr>
              <a:r>
                <a:rPr lang="es-ES" sz="506" dirty="0">
                  <a:solidFill>
                    <a:prstClr val="black"/>
                  </a:solidFill>
                  <a:latin typeface="Calibri"/>
                </a:rPr>
                <a:t>Ing. Agr.  (c)</a:t>
              </a:r>
            </a:p>
          </p:txBody>
        </p:sp>
      </p:grpSp>
      <p:pic>
        <p:nvPicPr>
          <p:cNvPr id="21" name="Imagen 20">
            <a:extLst>
              <a:ext uri="{FF2B5EF4-FFF2-40B4-BE49-F238E27FC236}">
                <a16:creationId xmlns:a16="http://schemas.microsoft.com/office/drawing/2014/main" id="{543D0FF7-BFC2-3DB7-7F64-3FA41C611A8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602479" y="5179186"/>
            <a:ext cx="365122" cy="432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EBE37D64-F0D1-BB82-9FCA-C2685492954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t="12923" r="7454" b="3135"/>
          <a:stretch/>
        </p:blipFill>
        <p:spPr>
          <a:xfrm>
            <a:off x="7662999" y="2098162"/>
            <a:ext cx="426143" cy="432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3925848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/>
        </p:nvSpPr>
        <p:spPr bwMode="auto">
          <a:xfrm>
            <a:off x="1692275" y="476250"/>
            <a:ext cx="571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_tradnl" sz="2000" b="1">
              <a:latin typeface="Times New Roman" pitchFamily="18" charset="0"/>
            </a:endParaRPr>
          </a:p>
        </p:txBody>
      </p:sp>
      <p:sp>
        <p:nvSpPr>
          <p:cNvPr id="11" name="6 Rectángulo"/>
          <p:cNvSpPr>
            <a:spLocks noChangeArrowheads="1"/>
          </p:cNvSpPr>
          <p:nvPr/>
        </p:nvSpPr>
        <p:spPr bwMode="auto">
          <a:xfrm>
            <a:off x="4067944" y="272475"/>
            <a:ext cx="25346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9pPr>
          </a:lstStyle>
          <a:p>
            <a:r>
              <a:rPr lang="en-US" altLang="es-CL" sz="3200" b="1" dirty="0">
                <a:latin typeface="Times New Roman" pitchFamily="18" charset="0"/>
                <a:cs typeface="Times New Roman" pitchFamily="18" charset="0"/>
              </a:rPr>
              <a:t>CITRA, 2024</a:t>
            </a:r>
            <a:endParaRPr lang="en-US" altLang="es-CL" sz="3200" dirty="0">
              <a:cs typeface="Times New Roman" pitchFamily="18" charset="0"/>
            </a:endParaRPr>
          </a:p>
        </p:txBody>
      </p:sp>
      <p:pic>
        <p:nvPicPr>
          <p:cNvPr id="3" name="Imagen 2" descr="Un grupo de personas en un parque&#10;&#10;Descripción generada automáticamente">
            <a:extLst>
              <a:ext uri="{FF2B5EF4-FFF2-40B4-BE49-F238E27FC236}">
                <a16:creationId xmlns:a16="http://schemas.microsoft.com/office/drawing/2014/main" id="{10A5A8D7-E8F0-4E36-A452-79FC4B533E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25105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99112"/>
            <a:ext cx="6858000" cy="235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B45F379-F546-6E68-A085-42A865B612BD}"/>
              </a:ext>
            </a:extLst>
          </p:cNvPr>
          <p:cNvSpPr txBox="1"/>
          <p:nvPr/>
        </p:nvSpPr>
        <p:spPr>
          <a:xfrm>
            <a:off x="539552" y="4149080"/>
            <a:ext cx="10903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 años</a:t>
            </a:r>
            <a:endParaRPr lang="es-CL" sz="135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6CCB85A-4A96-81D1-3161-ABDAEB28D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9590" y="158244"/>
            <a:ext cx="4322610" cy="3296148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EF47D06-27E9-AA7A-FAAE-261320465EEE}"/>
              </a:ext>
            </a:extLst>
          </p:cNvPr>
          <p:cNvSpPr txBox="1"/>
          <p:nvPr/>
        </p:nvSpPr>
        <p:spPr>
          <a:xfrm>
            <a:off x="868498" y="1376772"/>
            <a:ext cx="10903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3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2007 años</a:t>
            </a:r>
            <a:endParaRPr lang="es-CL" sz="135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40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8492BBB-F23E-D43F-2D9E-3911825BD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2" y="2497493"/>
            <a:ext cx="8303810" cy="161918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9D15592-A6DD-290E-D5BA-014319AA6872}"/>
              </a:ext>
            </a:extLst>
          </p:cNvPr>
          <p:cNvSpPr txBox="1"/>
          <p:nvPr/>
        </p:nvSpPr>
        <p:spPr>
          <a:xfrm>
            <a:off x="559972" y="1071101"/>
            <a:ext cx="8303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/>
              <a:t>Superficie frutícola bajo riego por provincia-Región del Maule y sistema de riego (ha)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CC05DA1-71B7-CEFA-6B93-63B9CF1250DA}"/>
              </a:ext>
            </a:extLst>
          </p:cNvPr>
          <p:cNvSpPr txBox="1"/>
          <p:nvPr/>
        </p:nvSpPr>
        <p:spPr>
          <a:xfrm>
            <a:off x="486696" y="4321780"/>
            <a:ext cx="77134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50" dirty="0"/>
              <a:t>*Otros considera: bordes, cintas, curva de nivel, platabandas y tazas.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AR" sz="135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B8F328D-B90A-A85F-4D62-992280F550AC}"/>
              </a:ext>
            </a:extLst>
          </p:cNvPr>
          <p:cNvSpPr txBox="1"/>
          <p:nvPr/>
        </p:nvSpPr>
        <p:spPr>
          <a:xfrm>
            <a:off x="3222055" y="5671482"/>
            <a:ext cx="592194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50" b="1" i="1" dirty="0"/>
              <a:t>Fuente: </a:t>
            </a:r>
            <a:r>
              <a:rPr lang="es-CL" sz="1050" b="1" dirty="0"/>
              <a:t>Elaborado por ODEPA a partir de información del catastro frutícola 2022; ODEPA-CIREN</a:t>
            </a:r>
            <a:endParaRPr lang="es-AR" sz="1050" b="1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DF79C89-736E-5318-A7E8-E548BEA35397}"/>
              </a:ext>
            </a:extLst>
          </p:cNvPr>
          <p:cNvSpPr/>
          <p:nvPr/>
        </p:nvSpPr>
        <p:spPr>
          <a:xfrm>
            <a:off x="1828801" y="2317340"/>
            <a:ext cx="1002890" cy="195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 sz="1350"/>
          </a:p>
        </p:txBody>
      </p:sp>
    </p:spTree>
    <p:extLst>
      <p:ext uri="{BB962C8B-B14F-4D97-AF65-F5344CB8AC3E}">
        <p14:creationId xmlns:p14="http://schemas.microsoft.com/office/powerpoint/2010/main" val="38260792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13" y="1132914"/>
            <a:ext cx="473075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9" name="Rectangle 5"/>
          <p:cNvSpPr>
            <a:spLocks/>
          </p:cNvSpPr>
          <p:nvPr/>
        </p:nvSpPr>
        <p:spPr bwMode="auto">
          <a:xfrm>
            <a:off x="3707904" y="1409531"/>
            <a:ext cx="640873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9pPr>
          </a:lstStyle>
          <a:p>
            <a:pPr marL="285750" indent="-285750">
              <a:buFontTx/>
              <a:buChar char="-"/>
            </a:pPr>
            <a:r>
              <a:rPr lang="en-US" altLang="es-CL" sz="1800" dirty="0">
                <a:latin typeface="Tahoma" pitchFamily="34" charset="0"/>
                <a:cs typeface="Tahoma" pitchFamily="34" charset="0"/>
              </a:rPr>
              <a:t>FONDECYT </a:t>
            </a:r>
          </a:p>
          <a:p>
            <a:pPr marL="285750" indent="-285750">
              <a:buFontTx/>
              <a:buChar char="-"/>
            </a:pPr>
            <a:r>
              <a:rPr lang="en-US" altLang="es-CL" sz="1800" dirty="0">
                <a:latin typeface="Tahoma" pitchFamily="34" charset="0"/>
                <a:cs typeface="Tahoma" pitchFamily="34" charset="0"/>
              </a:rPr>
              <a:t>FONDEF </a:t>
            </a:r>
          </a:p>
          <a:p>
            <a:pPr marL="285750" indent="-285750">
              <a:buFontTx/>
              <a:buChar char="-"/>
            </a:pPr>
            <a:r>
              <a:rPr lang="en-US" altLang="es-CL" sz="1800" dirty="0">
                <a:latin typeface="Tahoma" pitchFamily="34" charset="0"/>
                <a:cs typeface="Tahoma" pitchFamily="34" charset="0"/>
              </a:rPr>
              <a:t>FIA</a:t>
            </a:r>
          </a:p>
          <a:p>
            <a:pPr marL="285750" indent="-285750">
              <a:buFontTx/>
              <a:buChar char="-"/>
            </a:pPr>
            <a:r>
              <a:rPr lang="en-US" altLang="es-CL" sz="1800" dirty="0">
                <a:latin typeface="Tahoma" pitchFamily="34" charset="0"/>
                <a:cs typeface="Tahoma" pitchFamily="34" charset="0"/>
              </a:rPr>
              <a:t>CORFO </a:t>
            </a:r>
          </a:p>
          <a:p>
            <a:pPr marL="285750" indent="-285750">
              <a:buFontTx/>
              <a:buChar char="-"/>
            </a:pPr>
            <a:r>
              <a:rPr lang="en-US" altLang="es-CL" sz="1800" dirty="0">
                <a:latin typeface="Tahoma" pitchFamily="34" charset="0"/>
                <a:cs typeface="Tahoma" pitchFamily="34" charset="0"/>
              </a:rPr>
              <a:t>FIC Regional</a:t>
            </a:r>
          </a:p>
          <a:p>
            <a:endParaRPr lang="en-US" altLang="es-CL" sz="1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5540" name="6 Rectángulo"/>
          <p:cNvSpPr>
            <a:spLocks noChangeArrowheads="1"/>
          </p:cNvSpPr>
          <p:nvPr/>
        </p:nvSpPr>
        <p:spPr bwMode="auto">
          <a:xfrm>
            <a:off x="2721830" y="435933"/>
            <a:ext cx="31486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" charset="0"/>
                <a:sym typeface="Lucida Grande" charset="0"/>
              </a:defRPr>
            </a:lvl9pPr>
          </a:lstStyle>
          <a:p>
            <a:r>
              <a:rPr lang="en-US" altLang="es-CL" sz="3200" b="1" dirty="0" err="1">
                <a:latin typeface="Times New Roman" pitchFamily="18" charset="0"/>
                <a:cs typeface="Times New Roman" pitchFamily="18" charset="0"/>
              </a:rPr>
              <a:t>Agradecimientos</a:t>
            </a:r>
            <a:endParaRPr lang="en-US" altLang="es-CL" sz="3200" dirty="0">
              <a:cs typeface="Times New Roman" pitchFamily="18" charset="0"/>
            </a:endParaRPr>
          </a:p>
        </p:txBody>
      </p:sp>
      <p:pic>
        <p:nvPicPr>
          <p:cNvPr id="65541" name="7 Imagen" descr="Logotipo A2C2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2" y="3440097"/>
            <a:ext cx="3581400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10 Imagen" descr="http://www.piquiras.com/blog/wp-content/uploads/2012/11/terranob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200" y="3335198"/>
            <a:ext cx="1603375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8 Imagen" descr="http://www.systemonline.cl/logos/olivares%20de%20quepu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623" y="3334925"/>
            <a:ext cx="17335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9 Imagen" descr="https://encrypted-tbn3.gstatic.com/images?q=tbn:ANd9GcTJ2KUJ4JzYryUkFw_oEzOTX0ul-f2jMawKQPwfK4YnaSAHfpM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190" y="5032520"/>
            <a:ext cx="18383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E1A81E8-7A3D-4466-8DD7-D4E63067B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51693"/>
            <a:ext cx="2356732" cy="1185619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975F87F-E4EE-4611-961B-CB95A6A25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40866"/>
            <a:ext cx="2309113" cy="56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160416"/>
      </p:ext>
    </p:extLst>
  </p:cSld>
  <p:clrMapOvr>
    <a:masterClrMapping/>
  </p:clrMapOvr>
  <p:transition spd="med"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9E01FAA-0AA0-446B-ACDD-C095AC842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513" y="1826612"/>
            <a:ext cx="3990975" cy="36004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21EDC8B-F609-9CC0-0BF0-720EE234D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026" y="1122082"/>
            <a:ext cx="5829300" cy="60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48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E86D1724-02DA-6B29-FEE4-D7646A103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366" y="1494420"/>
            <a:ext cx="4238972" cy="3373549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37E87553-9255-A5E5-72B0-6575ADDF4420}"/>
              </a:ext>
            </a:extLst>
          </p:cNvPr>
          <p:cNvSpPr txBox="1"/>
          <p:nvPr/>
        </p:nvSpPr>
        <p:spPr>
          <a:xfrm>
            <a:off x="95692" y="4867968"/>
            <a:ext cx="3516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900" b="1" dirty="0"/>
              <a:t>Fuente: </a:t>
            </a:r>
            <a:r>
              <a:rPr lang="es-CL" sz="900" dirty="0"/>
              <a:t>elaborado por </a:t>
            </a:r>
            <a:r>
              <a:rPr lang="es-CL" sz="900" dirty="0" err="1"/>
              <a:t>Odepa</a:t>
            </a:r>
            <a:r>
              <a:rPr lang="es-CL" sz="900" dirty="0"/>
              <a:t> a partir de información del Maule Censo Nacional Agropecuario y Forestal; </a:t>
            </a:r>
            <a:r>
              <a:rPr lang="es-CL" sz="900" dirty="0" err="1"/>
              <a:t>Odepa</a:t>
            </a:r>
            <a:r>
              <a:rPr lang="es-CL" sz="900" dirty="0"/>
              <a:t> - INE, 2007.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3C63311-332D-8FF5-7155-CEBE036AA1E3}"/>
              </a:ext>
            </a:extLst>
          </p:cNvPr>
          <p:cNvSpPr txBox="1"/>
          <p:nvPr/>
        </p:nvSpPr>
        <p:spPr>
          <a:xfrm>
            <a:off x="4641031" y="4867969"/>
            <a:ext cx="458130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900" b="1" dirty="0"/>
              <a:t>Fuente: </a:t>
            </a:r>
            <a:r>
              <a:rPr lang="es-CL" sz="900" dirty="0"/>
              <a:t>elaborado por </a:t>
            </a:r>
            <a:r>
              <a:rPr lang="es-CL" sz="900" dirty="0" err="1"/>
              <a:t>Odepa</a:t>
            </a:r>
            <a:r>
              <a:rPr lang="es-CL" sz="900" dirty="0"/>
              <a:t> a partir de información del catastro frutícola 2019;</a:t>
            </a:r>
          </a:p>
          <a:p>
            <a:r>
              <a:rPr lang="es-CL" sz="900" dirty="0" err="1"/>
              <a:t>Odepa</a:t>
            </a:r>
            <a:r>
              <a:rPr lang="es-CL" sz="900" dirty="0"/>
              <a:t> - </a:t>
            </a:r>
            <a:r>
              <a:rPr lang="es-CL" sz="900" dirty="0" err="1"/>
              <a:t>Ciren</a:t>
            </a:r>
            <a:r>
              <a:rPr lang="es-CL" sz="900" dirty="0"/>
              <a:t>.</a:t>
            </a:r>
            <a:br>
              <a:rPr lang="es-CL" sz="900" dirty="0"/>
            </a:br>
            <a:r>
              <a:rPr lang="es-CL" sz="900" dirty="0"/>
              <a:t>*Otros considera: bordes, cintas, curva de nivel, platabanda y tazas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88AB44A-F438-2652-4BDA-C1B5D6D2000F}"/>
              </a:ext>
            </a:extLst>
          </p:cNvPr>
          <p:cNvGrpSpPr/>
          <p:nvPr/>
        </p:nvGrpSpPr>
        <p:grpSpPr>
          <a:xfrm>
            <a:off x="86105" y="1505285"/>
            <a:ext cx="4338531" cy="3285110"/>
            <a:chOff x="114807" y="864046"/>
            <a:chExt cx="5784708" cy="4380147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AC8AB51C-E8A9-41AD-A436-F3E1C757C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807" y="864046"/>
              <a:ext cx="5784708" cy="4380147"/>
            </a:xfrm>
            <a:prstGeom prst="rect">
              <a:avLst/>
            </a:prstGeom>
          </p:spPr>
        </p:pic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C82B889C-BEC2-C659-B90C-7C85A16E6A7B}"/>
                </a:ext>
              </a:extLst>
            </p:cNvPr>
            <p:cNvSpPr txBox="1"/>
            <p:nvPr/>
          </p:nvSpPr>
          <p:spPr>
            <a:xfrm>
              <a:off x="2131826" y="1127118"/>
              <a:ext cx="134053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CL" sz="600" dirty="0">
                  <a:latin typeface="DejaVu Sans ExtraLight" panose="020B0203030804020204" pitchFamily="34" charset="0"/>
                  <a:ea typeface="DejaVu Sans ExtraLight" panose="020B0203030804020204" pitchFamily="34" charset="0"/>
                  <a:cs typeface="DejaVu Sans ExtraLight" panose="020B0203030804020204" pitchFamily="34" charset="0"/>
                </a:rPr>
                <a:t>Aspersión Tradicional</a:t>
              </a:r>
            </a:p>
          </p:txBody>
        </p:sp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367EBBEB-CC9F-CFDC-E197-6BCFB3DA5BF9}"/>
                </a:ext>
              </a:extLst>
            </p:cNvPr>
            <p:cNvSpPr txBox="1"/>
            <p:nvPr/>
          </p:nvSpPr>
          <p:spPr>
            <a:xfrm>
              <a:off x="1497338" y="1286555"/>
              <a:ext cx="150982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s-CL" sz="600" dirty="0">
                  <a:latin typeface="DejaVu Sans ExtraLight" panose="020B0203030804020204" pitchFamily="34" charset="0"/>
                  <a:ea typeface="DejaVu Sans ExtraLight" panose="020B0203030804020204" pitchFamily="34" charset="0"/>
                  <a:cs typeface="DejaVu Sans ExtraLight" panose="020B0203030804020204" pitchFamily="34" charset="0"/>
                </a:rPr>
                <a:t>Carrete o Pivote Central</a:t>
              </a:r>
            </a:p>
          </p:txBody>
        </p:sp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3B47EC90-0A59-70AE-5A0B-F21D6144E255}"/>
                </a:ext>
              </a:extLst>
            </p:cNvPr>
            <p:cNvSpPr txBox="1"/>
            <p:nvPr/>
          </p:nvSpPr>
          <p:spPr>
            <a:xfrm>
              <a:off x="1474298" y="1452347"/>
              <a:ext cx="99777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s-CL" sz="600" dirty="0">
                  <a:latin typeface="DejaVu Sans ExtraLight" panose="020B0203030804020204" pitchFamily="34" charset="0"/>
                  <a:ea typeface="DejaVu Sans ExtraLight" panose="020B0203030804020204" pitchFamily="34" charset="0"/>
                  <a:cs typeface="DejaVu Sans ExtraLight" panose="020B0203030804020204" pitchFamily="34" charset="0"/>
                </a:rPr>
                <a:t>Goteo o Cinta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2092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ChangeArrowheads="1"/>
          </p:cNvSpPr>
          <p:nvPr/>
        </p:nvSpPr>
        <p:spPr bwMode="auto">
          <a:xfrm>
            <a:off x="457200" y="765175"/>
            <a:ext cx="8229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CL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s-E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Nivel de Educación </a:t>
            </a:r>
          </a:p>
        </p:txBody>
      </p:sp>
    </p:spTree>
    <p:extLst>
      <p:ext uri="{BB962C8B-B14F-4D97-AF65-F5344CB8AC3E}">
        <p14:creationId xmlns:p14="http://schemas.microsoft.com/office/powerpoint/2010/main" val="391624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69DD2D0-FB12-89D0-9CC9-95F8EE537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" y="192205"/>
            <a:ext cx="8946741" cy="573776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F539F37-FFDD-BBCD-8036-95FB53168C33}"/>
              </a:ext>
            </a:extLst>
          </p:cNvPr>
          <p:cNvSpPr txBox="1"/>
          <p:nvPr/>
        </p:nvSpPr>
        <p:spPr>
          <a:xfrm>
            <a:off x="177378" y="6093296"/>
            <a:ext cx="89666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Distribución de la población de mayor de 18 años según el nivel educacional  </a:t>
            </a:r>
          </a:p>
        </p:txBody>
      </p:sp>
    </p:spTree>
    <p:extLst>
      <p:ext uri="{BB962C8B-B14F-4D97-AF65-F5344CB8AC3E}">
        <p14:creationId xmlns:p14="http://schemas.microsoft.com/office/powerpoint/2010/main" val="388151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ChangeArrowheads="1"/>
          </p:cNvSpPr>
          <p:nvPr/>
        </p:nvSpPr>
        <p:spPr bwMode="auto">
          <a:xfrm>
            <a:off x="457200" y="765175"/>
            <a:ext cx="8229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CL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</a:pPr>
            <a:endParaRPr lang="es-E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s-ES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s-ES" sz="3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Impacto del Cambio Climático </a:t>
            </a:r>
          </a:p>
        </p:txBody>
      </p:sp>
    </p:spTree>
    <p:extLst>
      <p:ext uri="{BB962C8B-B14F-4D97-AF65-F5344CB8AC3E}">
        <p14:creationId xmlns:p14="http://schemas.microsoft.com/office/powerpoint/2010/main" val="36508705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4218</TotalTime>
  <Words>1949</Words>
  <Application>Microsoft Office PowerPoint</Application>
  <PresentationFormat>Presentación en pantalla (4:3)</PresentationFormat>
  <Paragraphs>337</Paragraphs>
  <Slides>40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Arial</vt:lpstr>
      <vt:lpstr>Calibri</vt:lpstr>
      <vt:lpstr>Century Gothic</vt:lpstr>
      <vt:lpstr>DejaVu Sans ExtraLight</vt:lpstr>
      <vt:lpstr>Futura XBlk BT</vt:lpstr>
      <vt:lpstr>Lucida Grande</vt:lpstr>
      <vt:lpstr>Oswald</vt:lpstr>
      <vt:lpstr>Source Sans Pro</vt:lpstr>
      <vt:lpstr>Tahoma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Determinación de las necesidades de riego en Chile:  Mapa dinámico de la Evapotranspiración de Referencia (ETo)</vt:lpstr>
      <vt:lpstr>Presentación de PowerPoint</vt:lpstr>
      <vt:lpstr>PERCEPCIÓN REMOTA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Rodrigo</dc:creator>
  <cp:lastModifiedBy>Ingrid Acosta</cp:lastModifiedBy>
  <cp:revision>127</cp:revision>
  <dcterms:created xsi:type="dcterms:W3CDTF">2013-04-29T20:18:22Z</dcterms:created>
  <dcterms:modified xsi:type="dcterms:W3CDTF">2025-01-22T19:21:30Z</dcterms:modified>
</cp:coreProperties>
</file>