
<file path=[Content_Types].xml><?xml version="1.0" encoding="utf-8"?>
<Types xmlns="http://schemas.openxmlformats.org/package/2006/content-types">
  <Default Extension="emf" ContentType="image/x-emf"/>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0" r:id="rId4"/>
    <p:sldId id="261" r:id="rId5"/>
    <p:sldId id="262" r:id="rId6"/>
    <p:sldId id="263" r:id="rId7"/>
    <p:sldId id="264" r:id="rId8"/>
    <p:sldId id="265" r:id="rId9"/>
    <p:sldId id="266" r:id="rId10"/>
    <p:sldId id="268" r:id="rId11"/>
    <p:sldId id="269" r:id="rId12"/>
    <p:sldId id="267" r:id="rId13"/>
    <p:sldId id="273" r:id="rId14"/>
    <p:sldId id="271" r:id="rId15"/>
    <p:sldId id="272" r:id="rId16"/>
    <p:sldId id="258" r:id="rId17"/>
    <p:sldId id="259" r:id="rId18"/>
  </p:sldIdLst>
  <p:sldSz cx="12192000" cy="6858000"/>
  <p:notesSz cx="6888163" cy="100203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7" d="100"/>
          <a:sy n="67" d="100"/>
        </p:scale>
        <p:origin x="644"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2D1783B4-543A-49C0-8389-09072B263DEB}" type="datetimeFigureOut">
              <a:rPr lang="es-CL" smtClean="0"/>
              <a:t>15-12-2022</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21730F86-E81E-4A68-88B8-37E0A2BBA76A}" type="slidenum">
              <a:rPr lang="es-CL" smtClean="0"/>
              <a:t>‹Nº›</a:t>
            </a:fld>
            <a:endParaRPr lang="es-CL"/>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15954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2D1783B4-543A-49C0-8389-09072B263DEB}" type="datetimeFigureOut">
              <a:rPr lang="es-CL" smtClean="0"/>
              <a:t>15-12-2022</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21730F86-E81E-4A68-88B8-37E0A2BBA76A}" type="slidenum">
              <a:rPr lang="es-CL" smtClean="0"/>
              <a:t>‹Nº›</a:t>
            </a:fld>
            <a:endParaRPr lang="es-CL"/>
          </a:p>
        </p:txBody>
      </p:sp>
    </p:spTree>
    <p:extLst>
      <p:ext uri="{BB962C8B-B14F-4D97-AF65-F5344CB8AC3E}">
        <p14:creationId xmlns:p14="http://schemas.microsoft.com/office/powerpoint/2010/main" val="30957546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2D1783B4-543A-49C0-8389-09072B263DEB}" type="datetimeFigureOut">
              <a:rPr lang="es-CL" smtClean="0"/>
              <a:t>15-12-2022</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21730F86-E81E-4A68-88B8-37E0A2BBA76A}" type="slidenum">
              <a:rPr lang="es-CL" smtClean="0"/>
              <a:t>‹Nº›</a:t>
            </a:fld>
            <a:endParaRPr lang="es-CL"/>
          </a:p>
        </p:txBody>
      </p:sp>
    </p:spTree>
    <p:extLst>
      <p:ext uri="{BB962C8B-B14F-4D97-AF65-F5344CB8AC3E}">
        <p14:creationId xmlns:p14="http://schemas.microsoft.com/office/powerpoint/2010/main" val="29056565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2D1783B4-543A-49C0-8389-09072B263DEB}" type="datetimeFigureOut">
              <a:rPr lang="es-CL" smtClean="0"/>
              <a:t>15-12-2022</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21730F86-E81E-4A68-88B8-37E0A2BBA76A}" type="slidenum">
              <a:rPr lang="es-CL" smtClean="0"/>
              <a:t>‹Nº›</a:t>
            </a:fld>
            <a:endParaRPr lang="es-CL"/>
          </a:p>
        </p:txBody>
      </p:sp>
    </p:spTree>
    <p:extLst>
      <p:ext uri="{BB962C8B-B14F-4D97-AF65-F5344CB8AC3E}">
        <p14:creationId xmlns:p14="http://schemas.microsoft.com/office/powerpoint/2010/main" val="24265659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2D1783B4-543A-49C0-8389-09072B263DEB}" type="datetimeFigureOut">
              <a:rPr lang="es-CL" smtClean="0"/>
              <a:t>15-12-2022</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21730F86-E81E-4A68-88B8-37E0A2BBA76A}" type="slidenum">
              <a:rPr lang="es-CL" smtClean="0"/>
              <a:t>‹Nº›</a:t>
            </a:fld>
            <a:endParaRPr lang="es-CL"/>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7311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2D1783B4-543A-49C0-8389-09072B263DEB}" type="datetimeFigureOut">
              <a:rPr lang="es-CL" smtClean="0"/>
              <a:t>15-12-2022</a:t>
            </a:fld>
            <a:endParaRPr lang="es-CL"/>
          </a:p>
        </p:txBody>
      </p:sp>
      <p:sp>
        <p:nvSpPr>
          <p:cNvPr id="6" name="Footer Placeholder 5"/>
          <p:cNvSpPr>
            <a:spLocks noGrp="1"/>
          </p:cNvSpPr>
          <p:nvPr>
            <p:ph type="ftr" sz="quarter" idx="11"/>
          </p:nvPr>
        </p:nvSpPr>
        <p:spPr/>
        <p:txBody>
          <a:bodyPr/>
          <a:lstStyle/>
          <a:p>
            <a:endParaRPr lang="es-CL"/>
          </a:p>
        </p:txBody>
      </p:sp>
      <p:sp>
        <p:nvSpPr>
          <p:cNvPr id="7" name="Slide Number Placeholder 6"/>
          <p:cNvSpPr>
            <a:spLocks noGrp="1"/>
          </p:cNvSpPr>
          <p:nvPr>
            <p:ph type="sldNum" sz="quarter" idx="12"/>
          </p:nvPr>
        </p:nvSpPr>
        <p:spPr/>
        <p:txBody>
          <a:bodyPr/>
          <a:lstStyle/>
          <a:p>
            <a:fld id="{21730F86-E81E-4A68-88B8-37E0A2BBA76A}" type="slidenum">
              <a:rPr lang="es-CL" smtClean="0"/>
              <a:t>‹Nº›</a:t>
            </a:fld>
            <a:endParaRPr lang="es-CL"/>
          </a:p>
        </p:txBody>
      </p:sp>
    </p:spTree>
    <p:extLst>
      <p:ext uri="{BB962C8B-B14F-4D97-AF65-F5344CB8AC3E}">
        <p14:creationId xmlns:p14="http://schemas.microsoft.com/office/powerpoint/2010/main" val="1443076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4" name="Content Placeholder 3"/>
          <p:cNvSpPr>
            <a:spLocks noGrp="1"/>
          </p:cNvSpPr>
          <p:nvPr>
            <p:ph sz="half" idx="2"/>
          </p:nvPr>
        </p:nvSpPr>
        <p:spPr>
          <a:xfrm>
            <a:off x="1097280" y="2582334"/>
            <a:ext cx="4937760" cy="3378200"/>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6" name="Content Placeholder 5"/>
          <p:cNvSpPr>
            <a:spLocks noGrp="1"/>
          </p:cNvSpPr>
          <p:nvPr>
            <p:ph sz="quarter" idx="4"/>
          </p:nvPr>
        </p:nvSpPr>
        <p:spPr>
          <a:xfrm>
            <a:off x="6217920" y="2582334"/>
            <a:ext cx="4937760" cy="3378200"/>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2D1783B4-543A-49C0-8389-09072B263DEB}" type="datetimeFigureOut">
              <a:rPr lang="es-CL" smtClean="0"/>
              <a:t>15-12-2022</a:t>
            </a:fld>
            <a:endParaRPr lang="es-CL"/>
          </a:p>
        </p:txBody>
      </p:sp>
      <p:sp>
        <p:nvSpPr>
          <p:cNvPr id="8" name="Footer Placeholder 7"/>
          <p:cNvSpPr>
            <a:spLocks noGrp="1"/>
          </p:cNvSpPr>
          <p:nvPr>
            <p:ph type="ftr" sz="quarter" idx="11"/>
          </p:nvPr>
        </p:nvSpPr>
        <p:spPr/>
        <p:txBody>
          <a:bodyPr/>
          <a:lstStyle/>
          <a:p>
            <a:endParaRPr lang="es-CL"/>
          </a:p>
        </p:txBody>
      </p:sp>
      <p:sp>
        <p:nvSpPr>
          <p:cNvPr id="9" name="Slide Number Placeholder 8"/>
          <p:cNvSpPr>
            <a:spLocks noGrp="1"/>
          </p:cNvSpPr>
          <p:nvPr>
            <p:ph type="sldNum" sz="quarter" idx="12"/>
          </p:nvPr>
        </p:nvSpPr>
        <p:spPr/>
        <p:txBody>
          <a:bodyPr/>
          <a:lstStyle/>
          <a:p>
            <a:fld id="{21730F86-E81E-4A68-88B8-37E0A2BBA76A}" type="slidenum">
              <a:rPr lang="es-CL" smtClean="0"/>
              <a:t>‹Nº›</a:t>
            </a:fld>
            <a:endParaRPr lang="es-CL"/>
          </a:p>
        </p:txBody>
      </p:sp>
    </p:spTree>
    <p:extLst>
      <p:ext uri="{BB962C8B-B14F-4D97-AF65-F5344CB8AC3E}">
        <p14:creationId xmlns:p14="http://schemas.microsoft.com/office/powerpoint/2010/main" val="15155871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2D1783B4-543A-49C0-8389-09072B263DEB}" type="datetimeFigureOut">
              <a:rPr lang="es-CL" smtClean="0"/>
              <a:t>15-12-2022</a:t>
            </a:fld>
            <a:endParaRPr lang="es-CL"/>
          </a:p>
        </p:txBody>
      </p:sp>
      <p:sp>
        <p:nvSpPr>
          <p:cNvPr id="4" name="Footer Placeholder 3"/>
          <p:cNvSpPr>
            <a:spLocks noGrp="1"/>
          </p:cNvSpPr>
          <p:nvPr>
            <p:ph type="ftr" sz="quarter" idx="11"/>
          </p:nvPr>
        </p:nvSpPr>
        <p:spPr/>
        <p:txBody>
          <a:bodyPr/>
          <a:lstStyle/>
          <a:p>
            <a:endParaRPr lang="es-CL"/>
          </a:p>
        </p:txBody>
      </p:sp>
      <p:sp>
        <p:nvSpPr>
          <p:cNvPr id="5" name="Slide Number Placeholder 4"/>
          <p:cNvSpPr>
            <a:spLocks noGrp="1"/>
          </p:cNvSpPr>
          <p:nvPr>
            <p:ph type="sldNum" sz="quarter" idx="12"/>
          </p:nvPr>
        </p:nvSpPr>
        <p:spPr/>
        <p:txBody>
          <a:bodyPr/>
          <a:lstStyle/>
          <a:p>
            <a:fld id="{21730F86-E81E-4A68-88B8-37E0A2BBA76A}" type="slidenum">
              <a:rPr lang="es-CL" smtClean="0"/>
              <a:t>‹Nº›</a:t>
            </a:fld>
            <a:endParaRPr lang="es-CL"/>
          </a:p>
        </p:txBody>
      </p:sp>
    </p:spTree>
    <p:extLst>
      <p:ext uri="{BB962C8B-B14F-4D97-AF65-F5344CB8AC3E}">
        <p14:creationId xmlns:p14="http://schemas.microsoft.com/office/powerpoint/2010/main" val="37923097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2D1783B4-543A-49C0-8389-09072B263DEB}" type="datetimeFigureOut">
              <a:rPr lang="es-CL" smtClean="0"/>
              <a:t>15-12-2022</a:t>
            </a:fld>
            <a:endParaRPr lang="es-CL"/>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s-CL"/>
          </a:p>
        </p:txBody>
      </p:sp>
      <p:sp>
        <p:nvSpPr>
          <p:cNvPr id="9" name="Slide Number Placeholder 8"/>
          <p:cNvSpPr>
            <a:spLocks noGrp="1"/>
          </p:cNvSpPr>
          <p:nvPr>
            <p:ph type="sldNum" sz="quarter" idx="12"/>
          </p:nvPr>
        </p:nvSpPr>
        <p:spPr/>
        <p:txBody>
          <a:bodyPr/>
          <a:lstStyle/>
          <a:p>
            <a:fld id="{21730F86-E81E-4A68-88B8-37E0A2BBA76A}" type="slidenum">
              <a:rPr lang="es-CL" smtClean="0"/>
              <a:t>‹Nº›</a:t>
            </a:fld>
            <a:endParaRPr lang="es-CL"/>
          </a:p>
        </p:txBody>
      </p:sp>
    </p:spTree>
    <p:extLst>
      <p:ext uri="{BB962C8B-B14F-4D97-AF65-F5344CB8AC3E}">
        <p14:creationId xmlns:p14="http://schemas.microsoft.com/office/powerpoint/2010/main" val="10950357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s-ES"/>
              <a:t>Haga clic para modificar el estilo de título del patrón</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2D1783B4-543A-49C0-8389-09072B263DEB}" type="datetimeFigureOut">
              <a:rPr lang="es-CL" smtClean="0"/>
              <a:t>15-12-2022</a:t>
            </a:fld>
            <a:endParaRPr lang="es-CL"/>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s-CL"/>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21730F86-E81E-4A68-88B8-37E0A2BBA76A}" type="slidenum">
              <a:rPr lang="es-CL" smtClean="0"/>
              <a:t>‹Nº›</a:t>
            </a:fld>
            <a:endParaRPr lang="es-CL"/>
          </a:p>
        </p:txBody>
      </p:sp>
    </p:spTree>
    <p:extLst>
      <p:ext uri="{BB962C8B-B14F-4D97-AF65-F5344CB8AC3E}">
        <p14:creationId xmlns:p14="http://schemas.microsoft.com/office/powerpoint/2010/main" val="12263217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sp>
        <p:nvSpPr>
          <p:cNvPr id="5" name="Date Placeholder 4"/>
          <p:cNvSpPr>
            <a:spLocks noGrp="1"/>
          </p:cNvSpPr>
          <p:nvPr>
            <p:ph type="dt" sz="half" idx="10"/>
          </p:nvPr>
        </p:nvSpPr>
        <p:spPr/>
        <p:txBody>
          <a:bodyPr/>
          <a:lstStyle/>
          <a:p>
            <a:fld id="{2D1783B4-543A-49C0-8389-09072B263DEB}" type="datetimeFigureOut">
              <a:rPr lang="es-CL" smtClean="0"/>
              <a:t>15-12-2022</a:t>
            </a:fld>
            <a:endParaRPr lang="es-CL"/>
          </a:p>
        </p:txBody>
      </p:sp>
      <p:sp>
        <p:nvSpPr>
          <p:cNvPr id="6" name="Footer Placeholder 5"/>
          <p:cNvSpPr>
            <a:spLocks noGrp="1"/>
          </p:cNvSpPr>
          <p:nvPr>
            <p:ph type="ftr" sz="quarter" idx="11"/>
          </p:nvPr>
        </p:nvSpPr>
        <p:spPr/>
        <p:txBody>
          <a:bodyPr/>
          <a:lstStyle/>
          <a:p>
            <a:endParaRPr lang="es-CL"/>
          </a:p>
        </p:txBody>
      </p:sp>
      <p:sp>
        <p:nvSpPr>
          <p:cNvPr id="7" name="Slide Number Placeholder 6"/>
          <p:cNvSpPr>
            <a:spLocks noGrp="1"/>
          </p:cNvSpPr>
          <p:nvPr>
            <p:ph type="sldNum" sz="quarter" idx="12"/>
          </p:nvPr>
        </p:nvSpPr>
        <p:spPr/>
        <p:txBody>
          <a:bodyPr/>
          <a:lstStyle/>
          <a:p>
            <a:fld id="{21730F86-E81E-4A68-88B8-37E0A2BBA76A}" type="slidenum">
              <a:rPr lang="es-CL" smtClean="0"/>
              <a:t>‹Nº›</a:t>
            </a:fld>
            <a:endParaRPr lang="es-CL"/>
          </a:p>
        </p:txBody>
      </p:sp>
    </p:spTree>
    <p:extLst>
      <p:ext uri="{BB962C8B-B14F-4D97-AF65-F5344CB8AC3E}">
        <p14:creationId xmlns:p14="http://schemas.microsoft.com/office/powerpoint/2010/main" val="25207823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2D1783B4-543A-49C0-8389-09072B263DEB}" type="datetimeFigureOut">
              <a:rPr lang="es-CL" smtClean="0"/>
              <a:t>15-12-2022</a:t>
            </a:fld>
            <a:endParaRPr lang="es-CL"/>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s-CL"/>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21730F86-E81E-4A68-88B8-37E0A2BBA76A}" type="slidenum">
              <a:rPr lang="es-CL" smtClean="0"/>
              <a:t>‹Nº›</a:t>
            </a:fld>
            <a:endParaRPr lang="es-CL"/>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9989458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emf"/></Relationships>
</file>

<file path=ppt/slides/_rels/slide5.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0182F701-1D9A-4047-A9CA-73A707EA0A1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Rectangle 13">
            <a:extLst>
              <a:ext uri="{FF2B5EF4-FFF2-40B4-BE49-F238E27FC236}">
                <a16:creationId xmlns:a16="http://schemas.microsoft.com/office/drawing/2014/main" id="{FD46288E-4C86-4ADB-893C-3C29FDE84B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16" name="Straight Connector 15">
            <a:extLst>
              <a:ext uri="{FF2B5EF4-FFF2-40B4-BE49-F238E27FC236}">
                <a16:creationId xmlns:a16="http://schemas.microsoft.com/office/drawing/2014/main" id="{318EA713-6EC5-4E3B-9ABC-DDF657C87A8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useBgFill="1">
        <p:nvSpPr>
          <p:cNvPr id="18" name="Rectangle 17">
            <a:extLst>
              <a:ext uri="{FF2B5EF4-FFF2-40B4-BE49-F238E27FC236}">
                <a16:creationId xmlns:a16="http://schemas.microsoft.com/office/drawing/2014/main" id="{7D23A9E9-0C14-4106-BCA5-A3462E948F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23F208B9-B1CE-41A9-BFFF-4F29F62FCAD3}"/>
              </a:ext>
            </a:extLst>
          </p:cNvPr>
          <p:cNvSpPr>
            <a:spLocks noGrp="1"/>
          </p:cNvSpPr>
          <p:nvPr>
            <p:ph type="ctrTitle"/>
          </p:nvPr>
        </p:nvSpPr>
        <p:spPr>
          <a:xfrm>
            <a:off x="4124325" y="4473597"/>
            <a:ext cx="7685572" cy="1450757"/>
          </a:xfrm>
        </p:spPr>
        <p:txBody>
          <a:bodyPr vert="horz" lIns="91440" tIns="45720" rIns="91440" bIns="45720" rtlCol="0" anchor="ctr">
            <a:normAutofit fontScale="90000"/>
          </a:bodyPr>
          <a:lstStyle/>
          <a:p>
            <a:br>
              <a:rPr lang="en-US" sz="4800" dirty="0">
                <a:solidFill>
                  <a:schemeClr val="tx1">
                    <a:lumMod val="75000"/>
                    <a:lumOff val="25000"/>
                  </a:schemeClr>
                </a:solidFill>
              </a:rPr>
            </a:br>
            <a:r>
              <a:rPr lang="en-US" sz="4800" dirty="0">
                <a:solidFill>
                  <a:schemeClr val="tx1">
                    <a:lumMod val="75000"/>
                    <a:lumOff val="25000"/>
                  </a:schemeClr>
                </a:solidFill>
              </a:rPr>
              <a:t>MANEJO DE ORDEÑADORA MANUAL</a:t>
            </a:r>
            <a:br>
              <a:rPr lang="en-US" sz="4800" dirty="0">
                <a:solidFill>
                  <a:schemeClr val="tx1">
                    <a:lumMod val="75000"/>
                    <a:lumOff val="25000"/>
                  </a:schemeClr>
                </a:solidFill>
              </a:rPr>
            </a:br>
            <a:endParaRPr lang="en-US" sz="4800" dirty="0">
              <a:solidFill>
                <a:schemeClr val="tx1">
                  <a:lumMod val="75000"/>
                  <a:lumOff val="25000"/>
                </a:schemeClr>
              </a:solidFill>
            </a:endParaRPr>
          </a:p>
        </p:txBody>
      </p:sp>
      <p:sp>
        <p:nvSpPr>
          <p:cNvPr id="3" name="Subtítulo 2">
            <a:extLst>
              <a:ext uri="{FF2B5EF4-FFF2-40B4-BE49-F238E27FC236}">
                <a16:creationId xmlns:a16="http://schemas.microsoft.com/office/drawing/2014/main" id="{9D512118-EA85-4054-BCF4-5EEB5FB17F58}"/>
              </a:ext>
            </a:extLst>
          </p:cNvPr>
          <p:cNvSpPr>
            <a:spLocks noGrp="1"/>
          </p:cNvSpPr>
          <p:nvPr>
            <p:ph type="subTitle" idx="1"/>
          </p:nvPr>
        </p:nvSpPr>
        <p:spPr>
          <a:xfrm>
            <a:off x="847725" y="793701"/>
            <a:ext cx="3806571" cy="5075393"/>
          </a:xfrm>
        </p:spPr>
        <p:txBody>
          <a:bodyPr vert="horz" lIns="0" tIns="45720" rIns="0" bIns="45720" rtlCol="0" anchor="t">
            <a:normAutofit/>
          </a:bodyPr>
          <a:lstStyle/>
          <a:p>
            <a:endParaRPr lang="en-US" sz="1800" dirty="0">
              <a:solidFill>
                <a:schemeClr val="tx1">
                  <a:lumMod val="75000"/>
                  <a:lumOff val="25000"/>
                </a:schemeClr>
              </a:solidFill>
              <a:latin typeface="+mn-lt"/>
            </a:endParaRPr>
          </a:p>
          <a:p>
            <a:endParaRPr lang="en-US" sz="1800" dirty="0">
              <a:solidFill>
                <a:schemeClr val="tx1">
                  <a:lumMod val="75000"/>
                  <a:lumOff val="25000"/>
                </a:schemeClr>
              </a:solidFill>
              <a:latin typeface="+mn-lt"/>
            </a:endParaRPr>
          </a:p>
          <a:p>
            <a:r>
              <a:rPr lang="en-US" sz="1800" dirty="0">
                <a:solidFill>
                  <a:schemeClr val="tx1">
                    <a:lumMod val="75000"/>
                    <a:lumOff val="25000"/>
                  </a:schemeClr>
                </a:solidFill>
                <a:latin typeface="+mn-lt"/>
              </a:rPr>
              <a:t>Karen Sandoval </a:t>
            </a:r>
            <a:r>
              <a:rPr lang="en-US" sz="1800" dirty="0" err="1">
                <a:solidFill>
                  <a:schemeClr val="tx1">
                    <a:lumMod val="75000"/>
                    <a:lumOff val="25000"/>
                  </a:schemeClr>
                </a:solidFill>
                <a:latin typeface="+mn-lt"/>
              </a:rPr>
              <a:t>Olavarría</a:t>
            </a:r>
            <a:endParaRPr lang="en-US" sz="1800" dirty="0">
              <a:solidFill>
                <a:schemeClr val="tx1">
                  <a:lumMod val="75000"/>
                  <a:lumOff val="25000"/>
                </a:schemeClr>
              </a:solidFill>
              <a:latin typeface="+mn-lt"/>
            </a:endParaRPr>
          </a:p>
          <a:p>
            <a:r>
              <a:rPr lang="en-US" sz="1800" dirty="0">
                <a:solidFill>
                  <a:schemeClr val="tx1">
                    <a:lumMod val="75000"/>
                    <a:lumOff val="25000"/>
                  </a:schemeClr>
                </a:solidFill>
                <a:latin typeface="+mn-lt"/>
              </a:rPr>
              <a:t>JUEVES  27 de JUNIO</a:t>
            </a:r>
          </a:p>
          <a:p>
            <a:endParaRPr lang="en-US" sz="1800" dirty="0">
              <a:solidFill>
                <a:schemeClr val="tx1">
                  <a:lumMod val="75000"/>
                  <a:lumOff val="25000"/>
                </a:schemeClr>
              </a:solidFill>
              <a:latin typeface="+mn-lt"/>
            </a:endParaRPr>
          </a:p>
        </p:txBody>
      </p:sp>
      <p:pic>
        <p:nvPicPr>
          <p:cNvPr id="6" name="Imagen 5" descr="Imagen que contiene texto&#10;&#10;Descripción generada automáticamente">
            <a:extLst>
              <a:ext uri="{FF2B5EF4-FFF2-40B4-BE49-F238E27FC236}">
                <a16:creationId xmlns:a16="http://schemas.microsoft.com/office/drawing/2014/main" id="{98F0EC4F-F74A-4A61-8070-91093CBF2668}"/>
              </a:ext>
            </a:extLst>
          </p:cNvPr>
          <p:cNvPicPr>
            <a:picLocks noChangeAspect="1"/>
          </p:cNvPicPr>
          <p:nvPr/>
        </p:nvPicPr>
        <p:blipFill>
          <a:blip r:embed="rId2"/>
          <a:stretch>
            <a:fillRect/>
          </a:stretch>
        </p:blipFill>
        <p:spPr>
          <a:xfrm>
            <a:off x="5248656" y="1469343"/>
            <a:ext cx="1992545" cy="2119728"/>
          </a:xfrm>
          <a:prstGeom prst="rect">
            <a:avLst/>
          </a:prstGeom>
        </p:spPr>
      </p:pic>
      <p:pic>
        <p:nvPicPr>
          <p:cNvPr id="7" name="Imagen 6">
            <a:extLst>
              <a:ext uri="{FF2B5EF4-FFF2-40B4-BE49-F238E27FC236}">
                <a16:creationId xmlns:a16="http://schemas.microsoft.com/office/drawing/2014/main" id="{0EA717F8-FEFC-417B-940B-A92C00139504}"/>
              </a:ext>
            </a:extLst>
          </p:cNvPr>
          <p:cNvPicPr>
            <a:picLocks noChangeAspect="1"/>
          </p:cNvPicPr>
          <p:nvPr/>
        </p:nvPicPr>
        <p:blipFill>
          <a:blip r:embed="rId3"/>
          <a:stretch>
            <a:fillRect/>
          </a:stretch>
        </p:blipFill>
        <p:spPr>
          <a:xfrm>
            <a:off x="7402068" y="1848366"/>
            <a:ext cx="1995139" cy="1361682"/>
          </a:xfrm>
          <a:prstGeom prst="rect">
            <a:avLst/>
          </a:prstGeom>
        </p:spPr>
      </p:pic>
      <p:pic>
        <p:nvPicPr>
          <p:cNvPr id="4" name="Imagen 3">
            <a:extLst>
              <a:ext uri="{FF2B5EF4-FFF2-40B4-BE49-F238E27FC236}">
                <a16:creationId xmlns:a16="http://schemas.microsoft.com/office/drawing/2014/main" id="{D2E80C9E-685C-4BCD-A6FE-80C78DA47A50}"/>
              </a:ext>
            </a:extLst>
          </p:cNvPr>
          <p:cNvPicPr>
            <a:picLocks noChangeAspect="1"/>
          </p:cNvPicPr>
          <p:nvPr/>
        </p:nvPicPr>
        <p:blipFill>
          <a:blip r:embed="rId4"/>
          <a:stretch>
            <a:fillRect/>
          </a:stretch>
        </p:blipFill>
        <p:spPr>
          <a:xfrm>
            <a:off x="9558075" y="1731669"/>
            <a:ext cx="1993845" cy="1595075"/>
          </a:xfrm>
          <a:prstGeom prst="rect">
            <a:avLst/>
          </a:prstGeom>
        </p:spPr>
      </p:pic>
      <p:sp>
        <p:nvSpPr>
          <p:cNvPr id="20" name="Rectangle 19">
            <a:extLst>
              <a:ext uri="{FF2B5EF4-FFF2-40B4-BE49-F238E27FC236}">
                <a16:creationId xmlns:a16="http://schemas.microsoft.com/office/drawing/2014/main" id="{9611F52D-1ABB-47FF-A480-1564ACBB9D2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2" name="Rectangle 21">
            <a:extLst>
              <a:ext uri="{FF2B5EF4-FFF2-40B4-BE49-F238E27FC236}">
                <a16:creationId xmlns:a16="http://schemas.microsoft.com/office/drawing/2014/main" id="{C6CB1B3D-A605-4D85-9B0A-D72C281660B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8200757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CBAE827-43F6-4CD7-8DB9-158F9A21AF23}"/>
              </a:ext>
            </a:extLst>
          </p:cNvPr>
          <p:cNvSpPr>
            <a:spLocks noGrp="1"/>
          </p:cNvSpPr>
          <p:nvPr>
            <p:ph type="title"/>
          </p:nvPr>
        </p:nvSpPr>
        <p:spPr/>
        <p:txBody>
          <a:bodyPr>
            <a:normAutofit/>
          </a:bodyPr>
          <a:lstStyle/>
          <a:p>
            <a:r>
              <a:rPr lang="es-ES" sz="1800" dirty="0"/>
              <a:t>En el reflejo neuroendocrino de eyección se puede distinguir dos fases , una primera fase nerviosa, cuya misión es la apertura de esfínteres, y una segunda fase hormonal para la contracción de los alveolos.</a:t>
            </a:r>
            <a:endParaRPr lang="es-CL" sz="1800" dirty="0"/>
          </a:p>
        </p:txBody>
      </p:sp>
      <p:pic>
        <p:nvPicPr>
          <p:cNvPr id="4" name="Marcador de contenido 3">
            <a:extLst>
              <a:ext uri="{FF2B5EF4-FFF2-40B4-BE49-F238E27FC236}">
                <a16:creationId xmlns:a16="http://schemas.microsoft.com/office/drawing/2014/main" id="{22E4A688-7723-4DA3-8C32-5FB05AD574F1}"/>
              </a:ext>
            </a:extLst>
          </p:cNvPr>
          <p:cNvPicPr>
            <a:picLocks noGrp="1" noChangeAspect="1"/>
          </p:cNvPicPr>
          <p:nvPr>
            <p:ph idx="1"/>
          </p:nvPr>
        </p:nvPicPr>
        <p:blipFill>
          <a:blip r:embed="rId2"/>
          <a:stretch>
            <a:fillRect/>
          </a:stretch>
        </p:blipFill>
        <p:spPr>
          <a:xfrm>
            <a:off x="671941" y="2468334"/>
            <a:ext cx="5245083" cy="3807011"/>
          </a:xfrm>
          <a:prstGeom prst="rect">
            <a:avLst/>
          </a:prstGeom>
        </p:spPr>
      </p:pic>
      <p:pic>
        <p:nvPicPr>
          <p:cNvPr id="5" name="Imagen 4">
            <a:extLst>
              <a:ext uri="{FF2B5EF4-FFF2-40B4-BE49-F238E27FC236}">
                <a16:creationId xmlns:a16="http://schemas.microsoft.com/office/drawing/2014/main" id="{E0F89D41-DB79-4957-9EEC-50D47860E0ED}"/>
              </a:ext>
            </a:extLst>
          </p:cNvPr>
          <p:cNvPicPr>
            <a:picLocks noChangeAspect="1"/>
          </p:cNvPicPr>
          <p:nvPr/>
        </p:nvPicPr>
        <p:blipFill>
          <a:blip r:embed="rId3"/>
          <a:stretch>
            <a:fillRect/>
          </a:stretch>
        </p:blipFill>
        <p:spPr>
          <a:xfrm>
            <a:off x="6664260" y="2468334"/>
            <a:ext cx="5281819" cy="3719106"/>
          </a:xfrm>
          <a:prstGeom prst="rect">
            <a:avLst/>
          </a:prstGeom>
        </p:spPr>
      </p:pic>
    </p:spTree>
    <p:extLst>
      <p:ext uri="{BB962C8B-B14F-4D97-AF65-F5344CB8AC3E}">
        <p14:creationId xmlns:p14="http://schemas.microsoft.com/office/powerpoint/2010/main" val="32909997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EDB2434-5D86-4EB4-B60A-98F34365D181}"/>
              </a:ext>
            </a:extLst>
          </p:cNvPr>
          <p:cNvSpPr>
            <a:spLocks noGrp="1"/>
          </p:cNvSpPr>
          <p:nvPr>
            <p:ph type="title"/>
          </p:nvPr>
        </p:nvSpPr>
        <p:spPr>
          <a:xfrm>
            <a:off x="1097280" y="267553"/>
            <a:ext cx="10058400" cy="1450757"/>
          </a:xfrm>
        </p:spPr>
        <p:txBody>
          <a:bodyPr/>
          <a:lstStyle/>
          <a:p>
            <a:r>
              <a:rPr lang="es-CL" dirty="0"/>
              <a:t>Movimiento de salida de la leche</a:t>
            </a:r>
          </a:p>
        </p:txBody>
      </p:sp>
      <p:sp>
        <p:nvSpPr>
          <p:cNvPr id="3" name="Marcador de contenido 2">
            <a:extLst>
              <a:ext uri="{FF2B5EF4-FFF2-40B4-BE49-F238E27FC236}">
                <a16:creationId xmlns:a16="http://schemas.microsoft.com/office/drawing/2014/main" id="{E941DFD9-97C7-452F-9018-4D9E7D8BF921}"/>
              </a:ext>
            </a:extLst>
          </p:cNvPr>
          <p:cNvSpPr>
            <a:spLocks noGrp="1"/>
          </p:cNvSpPr>
          <p:nvPr>
            <p:ph idx="1"/>
          </p:nvPr>
        </p:nvSpPr>
        <p:spPr>
          <a:xfrm>
            <a:off x="609600" y="1845733"/>
            <a:ext cx="11315700" cy="4725663"/>
          </a:xfrm>
        </p:spPr>
        <p:txBody>
          <a:bodyPr>
            <a:noAutofit/>
          </a:bodyPr>
          <a:lstStyle/>
          <a:p>
            <a:pPr algn="just"/>
            <a:r>
              <a:rPr lang="es-ES" sz="1800" dirty="0"/>
              <a:t>La curva de emisión de la leche en cabras se parece a la de la vaca. En la raza Saanen se presenta un pick de emisión a los 10 segundos de la aparición del primer chorro de leche.</a:t>
            </a:r>
          </a:p>
          <a:p>
            <a:pPr algn="just"/>
            <a:r>
              <a:rPr lang="es-ES" sz="1800" dirty="0"/>
              <a:t>Posteriormente, se observa un segundo pick, no tan marcado como el primero, entre los 30-50 segundos, posiblemente producto de la liberación de la leche alveolar, cuando ya se ha obtenido más del 50% de la leche extraída a máquina.</a:t>
            </a:r>
          </a:p>
          <a:p>
            <a:pPr algn="just"/>
            <a:r>
              <a:rPr lang="es-ES" sz="1800" dirty="0"/>
              <a:t>El tiempo de ordeño es el periodo que transcurre entre la colocación de las pezoneras y la siguiente manipulación del operario sobre el animal, que coincide con el tiempo de extracción de la fracción de la leche a máquina. </a:t>
            </a:r>
          </a:p>
          <a:p>
            <a:pPr algn="just"/>
            <a:r>
              <a:rPr lang="es-ES" sz="1800" dirty="0"/>
              <a:t>De forma general, oscila entre 50 y 90 segundos, pero depende de la cantidad de leche ordeñada, pudiéndose llegar hasta valores superiores a los dos minutos en grandes productoras. </a:t>
            </a:r>
          </a:p>
          <a:p>
            <a:pPr algn="just"/>
            <a:r>
              <a:rPr lang="es-ES" sz="1800" dirty="0"/>
              <a:t>En este sentido, existe una correlación positiva entre producción de leche y tiempo de ordeño, pero también hay que tener en cuenta la facilidad de ordeño, que está relacionada con el caudal de emisión de leche, y que tiene una alta heredabilidad.</a:t>
            </a:r>
          </a:p>
          <a:p>
            <a:pPr algn="just"/>
            <a:r>
              <a:rPr lang="es-ES" sz="1800" dirty="0"/>
              <a:t>Los caudales medios para la raza Murciano-Granadina son de unos 500 ml/minuto, más bajos que los de las cabras Alpina y Saanen, que oscilan entre 600-950 ml/minuto, pero aún no se tienen medidas fiables de los caudales de otras razas.</a:t>
            </a:r>
          </a:p>
          <a:p>
            <a:r>
              <a:rPr lang="es-ES" sz="1800" dirty="0"/>
              <a:t> </a:t>
            </a:r>
            <a:endParaRPr lang="es-CL" sz="1800" dirty="0"/>
          </a:p>
        </p:txBody>
      </p:sp>
    </p:spTree>
    <p:extLst>
      <p:ext uri="{BB962C8B-B14F-4D97-AF65-F5344CB8AC3E}">
        <p14:creationId xmlns:p14="http://schemas.microsoft.com/office/powerpoint/2010/main" val="37897718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F7A99D9-3158-481E-A78F-A3A94AADB7EE}"/>
              </a:ext>
            </a:extLst>
          </p:cNvPr>
          <p:cNvSpPr>
            <a:spLocks noGrp="1"/>
          </p:cNvSpPr>
          <p:nvPr>
            <p:ph type="title"/>
          </p:nvPr>
        </p:nvSpPr>
        <p:spPr/>
        <p:txBody>
          <a:bodyPr/>
          <a:lstStyle/>
          <a:p>
            <a:r>
              <a:rPr lang="es-CL" dirty="0"/>
              <a:t>Método de ordeño y rutina</a:t>
            </a:r>
          </a:p>
        </p:txBody>
      </p:sp>
      <p:sp>
        <p:nvSpPr>
          <p:cNvPr id="3" name="Marcador de contenido 2">
            <a:extLst>
              <a:ext uri="{FF2B5EF4-FFF2-40B4-BE49-F238E27FC236}">
                <a16:creationId xmlns:a16="http://schemas.microsoft.com/office/drawing/2014/main" id="{2AF9870E-89F8-49EA-B7F2-106CB6218EA0}"/>
              </a:ext>
            </a:extLst>
          </p:cNvPr>
          <p:cNvSpPr>
            <a:spLocks noGrp="1"/>
          </p:cNvSpPr>
          <p:nvPr>
            <p:ph idx="1"/>
          </p:nvPr>
        </p:nvSpPr>
        <p:spPr>
          <a:xfrm>
            <a:off x="819151" y="1845733"/>
            <a:ext cx="10658474" cy="4450291"/>
          </a:xfrm>
        </p:spPr>
        <p:txBody>
          <a:bodyPr>
            <a:normAutofit fontScale="92500" lnSpcReduction="20000"/>
          </a:bodyPr>
          <a:lstStyle/>
          <a:p>
            <a:r>
              <a:rPr lang="es-ES" dirty="0"/>
              <a:t>La rutina de ordeño, que se define como “El conjunto de operaciones a realizar antes, durante y después del ordeño, con la finalidad de obtener la máxima eficacia e higiene e higiene en la obtención de la leche de la ubre”. Para ello hay que considerar:</a:t>
            </a:r>
          </a:p>
          <a:p>
            <a:r>
              <a:rPr lang="es-ES" dirty="0"/>
              <a:t>-Tiempo medio de ordeño/cabra (80-100 segundos)</a:t>
            </a:r>
          </a:p>
          <a:p>
            <a:r>
              <a:rPr lang="es-ES" dirty="0"/>
              <a:t>-Operaciones complementarias</a:t>
            </a:r>
          </a:p>
          <a:p>
            <a:r>
              <a:rPr lang="es-ES" dirty="0"/>
              <a:t>La rutina de ordeño engloba por tanto, las operaciones de ordeño y las complementarias, y se debe evitar el </a:t>
            </a:r>
            <a:r>
              <a:rPr lang="es-ES" dirty="0" err="1"/>
              <a:t>sobreordeño</a:t>
            </a:r>
            <a:r>
              <a:rPr lang="es-ES" dirty="0"/>
              <a:t>, que puede provocar traumatismo a nivel del esfínter del pezón. La rutina de ordeño engloba en cabras las siguientes operaciones:</a:t>
            </a:r>
          </a:p>
          <a:p>
            <a:r>
              <a:rPr lang="es-ES" dirty="0"/>
              <a:t>-Extracción de los primeros chorros de leche</a:t>
            </a:r>
          </a:p>
          <a:p>
            <a:r>
              <a:rPr lang="es-ES" dirty="0"/>
              <a:t>-Puesta de pezoneras</a:t>
            </a:r>
          </a:p>
          <a:p>
            <a:r>
              <a:rPr lang="es-ES" dirty="0"/>
              <a:t>-Ordeño a máquina</a:t>
            </a:r>
          </a:p>
          <a:p>
            <a:r>
              <a:rPr lang="es-ES" dirty="0"/>
              <a:t>-Retirada de pezoneras</a:t>
            </a:r>
          </a:p>
          <a:p>
            <a:r>
              <a:rPr lang="es-ES" dirty="0"/>
              <a:t>-Aplicación de desinfectante sobre los pezones</a:t>
            </a:r>
            <a:endParaRPr lang="es-CL" dirty="0"/>
          </a:p>
        </p:txBody>
      </p:sp>
    </p:spTree>
    <p:extLst>
      <p:ext uri="{BB962C8B-B14F-4D97-AF65-F5344CB8AC3E}">
        <p14:creationId xmlns:p14="http://schemas.microsoft.com/office/powerpoint/2010/main" val="21703105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CBF81C0-7F7F-414E-A6C2-A6F755BC7B23}"/>
              </a:ext>
            </a:extLst>
          </p:cNvPr>
          <p:cNvSpPr>
            <a:spLocks noGrp="1"/>
          </p:cNvSpPr>
          <p:nvPr>
            <p:ph type="title"/>
          </p:nvPr>
        </p:nvSpPr>
        <p:spPr>
          <a:xfrm>
            <a:off x="1097280" y="447675"/>
            <a:ext cx="9980295" cy="600075"/>
          </a:xfrm>
        </p:spPr>
        <p:txBody>
          <a:bodyPr>
            <a:noAutofit/>
          </a:bodyPr>
          <a:lstStyle/>
          <a:p>
            <a:br>
              <a:rPr lang="es-ES" dirty="0"/>
            </a:br>
            <a:br>
              <a:rPr lang="es-ES" dirty="0"/>
            </a:br>
            <a:br>
              <a:rPr lang="es-ES" dirty="0"/>
            </a:br>
            <a:br>
              <a:rPr lang="es-ES" dirty="0"/>
            </a:br>
            <a:br>
              <a:rPr lang="es-ES" dirty="0"/>
            </a:br>
            <a:r>
              <a:rPr lang="es-ES" dirty="0"/>
              <a:t>Protocolo de ordeño</a:t>
            </a:r>
            <a:endParaRPr lang="es-CL" dirty="0"/>
          </a:p>
        </p:txBody>
      </p:sp>
      <p:sp>
        <p:nvSpPr>
          <p:cNvPr id="3" name="Marcador de contenido 2">
            <a:extLst>
              <a:ext uri="{FF2B5EF4-FFF2-40B4-BE49-F238E27FC236}">
                <a16:creationId xmlns:a16="http://schemas.microsoft.com/office/drawing/2014/main" id="{4353DDF5-CF1C-4985-9BE2-B7AACA5F07E6}"/>
              </a:ext>
            </a:extLst>
          </p:cNvPr>
          <p:cNvSpPr>
            <a:spLocks noGrp="1"/>
          </p:cNvSpPr>
          <p:nvPr>
            <p:ph idx="1"/>
          </p:nvPr>
        </p:nvSpPr>
        <p:spPr>
          <a:xfrm>
            <a:off x="1097280" y="1142999"/>
            <a:ext cx="10058400" cy="5267325"/>
          </a:xfrm>
        </p:spPr>
        <p:txBody>
          <a:bodyPr>
            <a:normAutofit fontScale="92500" lnSpcReduction="20000"/>
          </a:bodyPr>
          <a:lstStyle/>
          <a:p>
            <a:pPr marL="457200" indent="-457200" algn="just">
              <a:buFont typeface="+mj-lt"/>
              <a:buAutoNum type="arabicPeriod"/>
            </a:pPr>
            <a:r>
              <a:rPr lang="es-ES" dirty="0"/>
              <a:t>Transportar a los animales calmadamente a los corrales de espera.</a:t>
            </a:r>
          </a:p>
          <a:p>
            <a:pPr marL="457200" indent="-457200" algn="just">
              <a:buFont typeface="+mj-lt"/>
              <a:buAutoNum type="arabicPeriod"/>
            </a:pPr>
            <a:r>
              <a:rPr lang="es-ES" dirty="0"/>
              <a:t>Subirlos calmadamente a la manga de ordeña hasta que se complete.</a:t>
            </a:r>
          </a:p>
          <a:p>
            <a:pPr marL="457200" indent="-457200" algn="just">
              <a:buFont typeface="+mj-lt"/>
              <a:buAutoNum type="arabicPeriod"/>
            </a:pPr>
            <a:r>
              <a:rPr lang="es-ES" dirty="0"/>
              <a:t>Empezar con los tres primeros animales, lavándoles los pezones con agua potable y secar.</a:t>
            </a:r>
          </a:p>
          <a:p>
            <a:pPr marL="457200" indent="-457200" algn="just">
              <a:buFont typeface="+mj-lt"/>
              <a:buAutoNum type="arabicPeriod"/>
            </a:pPr>
            <a:r>
              <a:rPr lang="es-ES" dirty="0"/>
              <a:t>Estimular con masajes los pezones para facilitar la bajada de leche.</a:t>
            </a:r>
          </a:p>
          <a:p>
            <a:pPr marL="457200" indent="-457200" algn="just">
              <a:buFont typeface="+mj-lt"/>
              <a:buAutoNum type="arabicPeriod"/>
            </a:pPr>
            <a:r>
              <a:rPr lang="es-ES" dirty="0"/>
              <a:t>Observar y detectar si la ubre está caliente  más de lo normal o el animal presenta dolor o molestias al masajear. Puede ser índice de mastitis.</a:t>
            </a:r>
          </a:p>
          <a:p>
            <a:pPr marL="457200" indent="-457200" algn="just">
              <a:buFont typeface="+mj-lt"/>
              <a:buAutoNum type="arabicPeriod"/>
            </a:pPr>
            <a:r>
              <a:rPr lang="es-ES" dirty="0"/>
              <a:t>Botar los primeros tres chorros para limpiar el canal del pezón.</a:t>
            </a:r>
          </a:p>
          <a:p>
            <a:pPr marL="457200" indent="-457200" algn="just">
              <a:buFont typeface="+mj-lt"/>
              <a:buAutoNum type="arabicPeriod"/>
            </a:pPr>
            <a:r>
              <a:rPr lang="es-ES" dirty="0"/>
              <a:t>Lavar y secar los pezones con agua potable o agua con desinfectante.</a:t>
            </a:r>
          </a:p>
          <a:p>
            <a:pPr marL="457200" indent="-457200" algn="just">
              <a:buFont typeface="+mj-lt"/>
              <a:buAutoNum type="arabicPeriod"/>
            </a:pPr>
            <a:r>
              <a:rPr lang="es-ES" dirty="0"/>
              <a:t>Ordeñar.</a:t>
            </a:r>
          </a:p>
          <a:p>
            <a:pPr marL="457200" indent="-457200" algn="just">
              <a:buFont typeface="+mj-lt"/>
              <a:buAutoNum type="arabicPeriod"/>
            </a:pPr>
            <a:r>
              <a:rPr lang="es-ES" dirty="0"/>
              <a:t>Continuar con la segunda y tercera cabra, repitiendo el procedimiento anterior.</a:t>
            </a:r>
          </a:p>
          <a:p>
            <a:pPr marL="457200" indent="-457200" algn="just">
              <a:buFont typeface="+mj-lt"/>
              <a:buAutoNum type="arabicPeriod"/>
            </a:pPr>
            <a:r>
              <a:rPr lang="es-ES" dirty="0"/>
              <a:t>Terminada la ordeña, sellar los pezones con desinfectante.</a:t>
            </a:r>
          </a:p>
          <a:p>
            <a:pPr marL="457200" indent="-457200" algn="just">
              <a:buFont typeface="+mj-lt"/>
              <a:buAutoNum type="arabicPeriod"/>
            </a:pPr>
            <a:r>
              <a:rPr lang="es-ES" dirty="0"/>
              <a:t>Sacar los animales de la manga y subir otro grupo para repetir el procedimiento.</a:t>
            </a:r>
          </a:p>
          <a:p>
            <a:pPr marL="457200" indent="-457200" algn="just">
              <a:buFont typeface="+mj-lt"/>
              <a:buAutoNum type="arabicPeriod"/>
            </a:pPr>
            <a:r>
              <a:rPr lang="es-ES" dirty="0"/>
              <a:t>Finalmente, al terminar con todos los animales, limpiar los implementos y la sala de ordeña hasta la siguiente ordeña.</a:t>
            </a:r>
            <a:endParaRPr lang="es-CL" dirty="0"/>
          </a:p>
        </p:txBody>
      </p:sp>
    </p:spTree>
    <p:extLst>
      <p:ext uri="{BB962C8B-B14F-4D97-AF65-F5344CB8AC3E}">
        <p14:creationId xmlns:p14="http://schemas.microsoft.com/office/powerpoint/2010/main" val="40833022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860B716-5B63-465F-A14E-6EAFCE548676}"/>
              </a:ext>
            </a:extLst>
          </p:cNvPr>
          <p:cNvSpPr>
            <a:spLocks noGrp="1"/>
          </p:cNvSpPr>
          <p:nvPr>
            <p:ph type="title"/>
          </p:nvPr>
        </p:nvSpPr>
        <p:spPr/>
        <p:txBody>
          <a:bodyPr/>
          <a:lstStyle/>
          <a:p>
            <a:r>
              <a:rPr lang="es-CL" dirty="0"/>
              <a:t>Higiene en la ordeña</a:t>
            </a:r>
          </a:p>
        </p:txBody>
      </p:sp>
      <p:sp>
        <p:nvSpPr>
          <p:cNvPr id="3" name="Marcador de contenido 2">
            <a:extLst>
              <a:ext uri="{FF2B5EF4-FFF2-40B4-BE49-F238E27FC236}">
                <a16:creationId xmlns:a16="http://schemas.microsoft.com/office/drawing/2014/main" id="{12F1823E-E031-4D93-AF2C-A48BA7100FC7}"/>
              </a:ext>
            </a:extLst>
          </p:cNvPr>
          <p:cNvSpPr>
            <a:spLocks noGrp="1"/>
          </p:cNvSpPr>
          <p:nvPr>
            <p:ph idx="1"/>
          </p:nvPr>
        </p:nvSpPr>
        <p:spPr/>
        <p:txBody>
          <a:bodyPr>
            <a:normAutofit/>
          </a:bodyPr>
          <a:lstStyle/>
          <a:p>
            <a:pPr algn="just"/>
            <a:r>
              <a:rPr lang="es-ES" dirty="0"/>
              <a:t>La mecanización de la ordeña permite el incremento de la productividad al aumentar las cabras ordeñadas/hombre, la racionalización del trabajo, y el mejoramiento de la calidad higiénica de la leche. Los riesgos que representa la ordeña mecánica respecto al estado sanitario de la ubre, son consecuencia de su incorrecto funcionamiento, ya que puede ocasionar lesiones en los pezones, </a:t>
            </a:r>
            <a:r>
              <a:rPr lang="es-ES" dirty="0" err="1"/>
              <a:t>sobreordeña</a:t>
            </a:r>
            <a:r>
              <a:rPr lang="es-ES" dirty="0"/>
              <a:t>, o el fenómeno de reflujo inverso de la leche, los cuales constituyen factores predisponentes de la infección intramamaria.</a:t>
            </a:r>
          </a:p>
          <a:p>
            <a:pPr algn="just"/>
            <a:endParaRPr lang="es-ES" dirty="0"/>
          </a:p>
          <a:p>
            <a:pPr algn="just"/>
            <a:r>
              <a:rPr lang="es-ES" dirty="0"/>
              <a:t>No existe un efecto claro de la influencia de la ordeña mecánica o manual sobre el recuento de células somáticas de la leche. En la ordeña manual, las manos del ordeñador pueden actuar como vehículos transmisores de patógenos, esto debido a que en esta ordeña suelen realizarse ciertas prácticas que favorecen el contagio, como la lubricación de los pezones con la leche del balde, la lubricación de las manos con leche o con saliva y la falta de limpieza de las manos después de ordeñar.</a:t>
            </a:r>
            <a:endParaRPr lang="es-CL" dirty="0"/>
          </a:p>
        </p:txBody>
      </p:sp>
    </p:spTree>
    <p:extLst>
      <p:ext uri="{BB962C8B-B14F-4D97-AF65-F5344CB8AC3E}">
        <p14:creationId xmlns:p14="http://schemas.microsoft.com/office/powerpoint/2010/main" val="33832162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90F35747-2822-4D06-BE10-CD33AC6B09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045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C2C4466-5B1B-4361-B9D9-39ED9A8A34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 y="0"/>
            <a:ext cx="754787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ítulo 1">
            <a:extLst>
              <a:ext uri="{FF2B5EF4-FFF2-40B4-BE49-F238E27FC236}">
                <a16:creationId xmlns:a16="http://schemas.microsoft.com/office/drawing/2014/main" id="{A4CBBC0C-94C1-405E-B208-1587FE2BC550}"/>
              </a:ext>
            </a:extLst>
          </p:cNvPr>
          <p:cNvSpPr>
            <a:spLocks noGrp="1"/>
          </p:cNvSpPr>
          <p:nvPr>
            <p:ph type="title"/>
          </p:nvPr>
        </p:nvSpPr>
        <p:spPr>
          <a:xfrm>
            <a:off x="1097280" y="516835"/>
            <a:ext cx="5977937" cy="1666501"/>
          </a:xfrm>
        </p:spPr>
        <p:txBody>
          <a:bodyPr>
            <a:normAutofit/>
          </a:bodyPr>
          <a:lstStyle/>
          <a:p>
            <a:r>
              <a:rPr lang="es-CL" sz="4000" dirty="0">
                <a:solidFill>
                  <a:srgbClr val="FFFFFF"/>
                </a:solidFill>
              </a:rPr>
              <a:t>Desinfección de pezones</a:t>
            </a:r>
          </a:p>
        </p:txBody>
      </p:sp>
      <p:sp>
        <p:nvSpPr>
          <p:cNvPr id="3" name="Marcador de contenido 2">
            <a:extLst>
              <a:ext uri="{FF2B5EF4-FFF2-40B4-BE49-F238E27FC236}">
                <a16:creationId xmlns:a16="http://schemas.microsoft.com/office/drawing/2014/main" id="{8106679E-6B16-4086-8EBA-714025C9253D}"/>
              </a:ext>
            </a:extLst>
          </p:cNvPr>
          <p:cNvSpPr>
            <a:spLocks noGrp="1"/>
          </p:cNvSpPr>
          <p:nvPr>
            <p:ph idx="1"/>
          </p:nvPr>
        </p:nvSpPr>
        <p:spPr>
          <a:xfrm>
            <a:off x="1097279" y="2236304"/>
            <a:ext cx="5977938" cy="4137063"/>
          </a:xfrm>
        </p:spPr>
        <p:txBody>
          <a:bodyPr>
            <a:normAutofit fontScale="85000" lnSpcReduction="20000"/>
          </a:bodyPr>
          <a:lstStyle/>
          <a:p>
            <a:pPr algn="just"/>
            <a:r>
              <a:rPr lang="es-ES" sz="2400" dirty="0">
                <a:solidFill>
                  <a:srgbClr val="FFFFFF"/>
                </a:solidFill>
              </a:rPr>
              <a:t>El lavado previo incorrecto favorece la infección de la glándula mamaria, ya que la concentración en el esfínter del pezón, de materia orgánica disuelta, facilita la penetración de los microorganismos. Por ello, es imprescindible el secado de los pezones con toallitas desechables después del lavado de la ubre con una solución desinfectante.</a:t>
            </a:r>
          </a:p>
          <a:p>
            <a:pPr algn="just"/>
            <a:r>
              <a:rPr lang="es-ES" sz="2400" dirty="0">
                <a:solidFill>
                  <a:srgbClr val="FFFFFF"/>
                </a:solidFill>
              </a:rPr>
              <a:t>La eliminación de suciedades del pezón, en el proceso de ordeña, debe ser con agua potable, en lo posible tibia. Como alternativa  a la falta de agua potable, puede utilizarse una mezcla de agua con yodo al 1,5% (5 litros de agua más 75 </a:t>
            </a:r>
            <a:r>
              <a:rPr lang="es-ES" sz="2400" dirty="0" err="1">
                <a:solidFill>
                  <a:srgbClr val="FFFFFF"/>
                </a:solidFill>
              </a:rPr>
              <a:t>cc</a:t>
            </a:r>
            <a:r>
              <a:rPr lang="es-ES" sz="2400" dirty="0">
                <a:solidFill>
                  <a:srgbClr val="FFFFFF"/>
                </a:solidFill>
              </a:rPr>
              <a:t> de yodo). Solo debe lavarse el pezón y secarse  con papel absorbente o un paño limpio. Si la ubre se lava completa, se aplica un exceso de agua que al escurrir puede contaminar los pezones y posteriormente escurrir al tarro de leche</a:t>
            </a:r>
            <a:r>
              <a:rPr lang="es-ES" sz="1600" dirty="0">
                <a:solidFill>
                  <a:srgbClr val="FFFFFF"/>
                </a:solidFill>
              </a:rPr>
              <a:t>.</a:t>
            </a:r>
          </a:p>
          <a:p>
            <a:endParaRPr lang="es-ES" sz="1600" dirty="0">
              <a:solidFill>
                <a:srgbClr val="FFFFFF"/>
              </a:solidFill>
            </a:endParaRPr>
          </a:p>
          <a:p>
            <a:endParaRPr lang="es-ES" sz="1600" dirty="0">
              <a:solidFill>
                <a:srgbClr val="FFFFFF"/>
              </a:solidFill>
            </a:endParaRPr>
          </a:p>
          <a:p>
            <a:endParaRPr lang="es-CL" sz="1600" dirty="0">
              <a:solidFill>
                <a:srgbClr val="FFFFFF"/>
              </a:solidFill>
            </a:endParaRPr>
          </a:p>
        </p:txBody>
      </p:sp>
      <p:sp>
        <p:nvSpPr>
          <p:cNvPr id="14" name="Rectangle 13">
            <a:extLst>
              <a:ext uri="{FF2B5EF4-FFF2-40B4-BE49-F238E27FC236}">
                <a16:creationId xmlns:a16="http://schemas.microsoft.com/office/drawing/2014/main" id="{FD745DAE-5A8A-44FA-937C-CD65CF7AE6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47894"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4" name="Imagen 3" descr="Imagen que contiene texto, libro&#10;&#10;Descripción generada automáticamente">
            <a:extLst>
              <a:ext uri="{FF2B5EF4-FFF2-40B4-BE49-F238E27FC236}">
                <a16:creationId xmlns:a16="http://schemas.microsoft.com/office/drawing/2014/main" id="{167FCC7D-2F11-4599-9814-219371A25F85}"/>
              </a:ext>
            </a:extLst>
          </p:cNvPr>
          <p:cNvPicPr>
            <a:picLocks noChangeAspect="1"/>
          </p:cNvPicPr>
          <p:nvPr/>
        </p:nvPicPr>
        <p:blipFill>
          <a:blip r:embed="rId2"/>
          <a:stretch>
            <a:fillRect/>
          </a:stretch>
        </p:blipFill>
        <p:spPr>
          <a:xfrm>
            <a:off x="8132864" y="484631"/>
            <a:ext cx="3512724" cy="2590634"/>
          </a:xfrm>
          <a:prstGeom prst="rect">
            <a:avLst/>
          </a:prstGeom>
        </p:spPr>
      </p:pic>
      <p:sp>
        <p:nvSpPr>
          <p:cNvPr id="16" name="Rectangle 15">
            <a:extLst>
              <a:ext uri="{FF2B5EF4-FFF2-40B4-BE49-F238E27FC236}">
                <a16:creationId xmlns:a16="http://schemas.microsoft.com/office/drawing/2014/main" id="{67696AA1-B1DD-4C75-9AC1-69EE9F65FF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47894" y="3396996"/>
            <a:ext cx="464256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Imagen 4" descr="Imagen que contiene texto, dibujo con líneas, libro&#10;&#10;Descripción generada automáticamente">
            <a:extLst>
              <a:ext uri="{FF2B5EF4-FFF2-40B4-BE49-F238E27FC236}">
                <a16:creationId xmlns:a16="http://schemas.microsoft.com/office/drawing/2014/main" id="{F15B2198-3E38-4759-8CEF-EF2DE1CD2912}"/>
              </a:ext>
            </a:extLst>
          </p:cNvPr>
          <p:cNvPicPr>
            <a:picLocks noChangeAspect="1"/>
          </p:cNvPicPr>
          <p:nvPr/>
        </p:nvPicPr>
        <p:blipFill>
          <a:blip r:embed="rId3"/>
          <a:stretch>
            <a:fillRect/>
          </a:stretch>
        </p:blipFill>
        <p:spPr>
          <a:xfrm>
            <a:off x="8223224" y="3782735"/>
            <a:ext cx="3332003" cy="2590632"/>
          </a:xfrm>
          <a:prstGeom prst="rect">
            <a:avLst/>
          </a:prstGeom>
        </p:spPr>
      </p:pic>
    </p:spTree>
    <p:extLst>
      <p:ext uri="{BB962C8B-B14F-4D97-AF65-F5344CB8AC3E}">
        <p14:creationId xmlns:p14="http://schemas.microsoft.com/office/powerpoint/2010/main" val="13539209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E4490D0-3672-446A-AC12-B4830333BD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a:extLst>
              <a:ext uri="{FF2B5EF4-FFF2-40B4-BE49-F238E27FC236}">
                <a16:creationId xmlns:a16="http://schemas.microsoft.com/office/drawing/2014/main" id="{39CB82C2-DF65-4EC1-8280-F201D50F57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13" name="Straight Connector 12">
            <a:extLst>
              <a:ext uri="{FF2B5EF4-FFF2-40B4-BE49-F238E27FC236}">
                <a16:creationId xmlns:a16="http://schemas.microsoft.com/office/drawing/2014/main" id="{7E1D4427-852B-4B37-8E76-0E9F1810BA2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useBgFill="1">
        <p:nvSpPr>
          <p:cNvPr id="15" name="Rectangle 14">
            <a:extLst>
              <a:ext uri="{FF2B5EF4-FFF2-40B4-BE49-F238E27FC236}">
                <a16:creationId xmlns:a16="http://schemas.microsoft.com/office/drawing/2014/main" id="{9971ECC5-51D9-4E70-89C1-3DCF3A3725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E8D8354D-B135-4606-A3BE-C830B4676AF0}"/>
              </a:ext>
            </a:extLst>
          </p:cNvPr>
          <p:cNvSpPr>
            <a:spLocks noGrp="1"/>
          </p:cNvSpPr>
          <p:nvPr>
            <p:ph type="title"/>
          </p:nvPr>
        </p:nvSpPr>
        <p:spPr>
          <a:xfrm>
            <a:off x="638423" y="3766457"/>
            <a:ext cx="10909073" cy="1654629"/>
          </a:xfrm>
        </p:spPr>
        <p:txBody>
          <a:bodyPr vert="horz" lIns="91440" tIns="45720" rIns="91440" bIns="45720" rtlCol="0" anchor="b">
            <a:normAutofit/>
          </a:bodyPr>
          <a:lstStyle/>
          <a:p>
            <a:pPr algn="ctr"/>
            <a:r>
              <a:rPr lang="en-US" sz="6000" dirty="0" err="1">
                <a:solidFill>
                  <a:schemeClr val="tx1">
                    <a:lumMod val="85000"/>
                    <a:lumOff val="15000"/>
                  </a:schemeClr>
                </a:solidFill>
              </a:rPr>
              <a:t>Máquina</a:t>
            </a:r>
            <a:r>
              <a:rPr lang="en-US" sz="6000" dirty="0">
                <a:solidFill>
                  <a:schemeClr val="tx1">
                    <a:lumMod val="85000"/>
                    <a:lumOff val="15000"/>
                  </a:schemeClr>
                </a:solidFill>
              </a:rPr>
              <a:t> de </a:t>
            </a:r>
            <a:r>
              <a:rPr lang="en-US" sz="6000" dirty="0" err="1">
                <a:solidFill>
                  <a:schemeClr val="tx1">
                    <a:lumMod val="85000"/>
                    <a:lumOff val="15000"/>
                  </a:schemeClr>
                </a:solidFill>
              </a:rPr>
              <a:t>ordeña</a:t>
            </a:r>
            <a:endParaRPr lang="en-US" sz="6000" dirty="0">
              <a:solidFill>
                <a:schemeClr val="tx1">
                  <a:lumMod val="85000"/>
                  <a:lumOff val="15000"/>
                </a:schemeClr>
              </a:solidFill>
            </a:endParaRPr>
          </a:p>
        </p:txBody>
      </p:sp>
      <p:pic>
        <p:nvPicPr>
          <p:cNvPr id="4" name="Marcador de contenido 3" descr="Imagen que contiene aparato&#10;&#10;Descripción generada automáticamente">
            <a:extLst>
              <a:ext uri="{FF2B5EF4-FFF2-40B4-BE49-F238E27FC236}">
                <a16:creationId xmlns:a16="http://schemas.microsoft.com/office/drawing/2014/main" id="{74B83235-B441-4552-9CFA-64F06E8FF804}"/>
              </a:ext>
            </a:extLst>
          </p:cNvPr>
          <p:cNvPicPr>
            <a:picLocks noGrp="1" noChangeAspect="1"/>
          </p:cNvPicPr>
          <p:nvPr>
            <p:ph idx="1"/>
          </p:nvPr>
        </p:nvPicPr>
        <p:blipFill>
          <a:blip r:embed="rId2"/>
          <a:stretch>
            <a:fillRect/>
          </a:stretch>
        </p:blipFill>
        <p:spPr>
          <a:xfrm>
            <a:off x="3360539" y="932016"/>
            <a:ext cx="7208224" cy="3310121"/>
          </a:xfrm>
          <a:prstGeom prst="rect">
            <a:avLst/>
          </a:prstGeom>
        </p:spPr>
      </p:pic>
      <p:cxnSp>
        <p:nvCxnSpPr>
          <p:cNvPr id="17" name="Straight Connector 16">
            <a:extLst>
              <a:ext uri="{FF2B5EF4-FFF2-40B4-BE49-F238E27FC236}">
                <a16:creationId xmlns:a16="http://schemas.microsoft.com/office/drawing/2014/main" id="{432529AB-8F99-47FB-91B5-93565E543B5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35159" y="5433708"/>
            <a:ext cx="10515600" cy="0"/>
          </a:xfrm>
          <a:prstGeom prst="line">
            <a:avLst/>
          </a:prstGeom>
          <a:ln w="6350">
            <a:solidFill>
              <a:schemeClr val="tx2">
                <a:alpha val="90000"/>
              </a:schemeClr>
            </a:solidFill>
          </a:ln>
        </p:spPr>
        <p:style>
          <a:lnRef idx="1">
            <a:schemeClr val="accent1"/>
          </a:lnRef>
          <a:fillRef idx="0">
            <a:schemeClr val="accent1"/>
          </a:fillRef>
          <a:effectRef idx="0">
            <a:schemeClr val="accent1"/>
          </a:effectRef>
          <a:fontRef idx="minor">
            <a:schemeClr val="tx1"/>
          </a:fontRef>
        </p:style>
      </p:cxnSp>
      <p:sp>
        <p:nvSpPr>
          <p:cNvPr id="19" name="Rectangle 18">
            <a:extLst>
              <a:ext uri="{FF2B5EF4-FFF2-40B4-BE49-F238E27FC236}">
                <a16:creationId xmlns:a16="http://schemas.microsoft.com/office/drawing/2014/main" id="{7E11F890-74C3-40C9-9A8B-A80E3870435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1" name="Rectangle 20">
            <a:extLst>
              <a:ext uri="{FF2B5EF4-FFF2-40B4-BE49-F238E27FC236}">
                <a16:creationId xmlns:a16="http://schemas.microsoft.com/office/drawing/2014/main" id="{27874070-078A-470B-9C8C-BD1BCB55A0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4103651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2579DAE-C141-48DB-810E-C070C30081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a:extLst>
              <a:ext uri="{FF2B5EF4-FFF2-40B4-BE49-F238E27FC236}">
                <a16:creationId xmlns:a16="http://schemas.microsoft.com/office/drawing/2014/main" id="{02FD90C3-6350-4D5B-9738-6E94EDF30F7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a:extLst>
              <a:ext uri="{FF2B5EF4-FFF2-40B4-BE49-F238E27FC236}">
                <a16:creationId xmlns:a16="http://schemas.microsoft.com/office/drawing/2014/main" id="{2C7211D9-E545-4D00-9874-641EC7C7BD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5DBBC34A-8C43-4368-951E-A04EB7C00E3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chemeClr val="bg1"/>
          </a:solidFill>
          <a:ln w="22225">
            <a:solidFill>
              <a:srgbClr val="5684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Marcador de contenido 3">
            <a:extLst>
              <a:ext uri="{FF2B5EF4-FFF2-40B4-BE49-F238E27FC236}">
                <a16:creationId xmlns:a16="http://schemas.microsoft.com/office/drawing/2014/main" id="{A1DF71D3-6A0C-466B-AA12-12D00E0FC57E}"/>
              </a:ext>
            </a:extLst>
          </p:cNvPr>
          <p:cNvPicPr>
            <a:picLocks noGrp="1" noChangeAspect="1"/>
          </p:cNvPicPr>
          <p:nvPr>
            <p:ph idx="1"/>
          </p:nvPr>
        </p:nvPicPr>
        <p:blipFill>
          <a:blip r:embed="rId2"/>
          <a:stretch>
            <a:fillRect/>
          </a:stretch>
        </p:blipFill>
        <p:spPr>
          <a:xfrm>
            <a:off x="3160618" y="801793"/>
            <a:ext cx="5865175" cy="5249332"/>
          </a:xfrm>
          <a:prstGeom prst="rect">
            <a:avLst/>
          </a:prstGeom>
        </p:spPr>
      </p:pic>
    </p:spTree>
    <p:extLst>
      <p:ext uri="{BB962C8B-B14F-4D97-AF65-F5344CB8AC3E}">
        <p14:creationId xmlns:p14="http://schemas.microsoft.com/office/powerpoint/2010/main" val="36835993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D887CB9-35CD-4138-8A60-C00C8F0B8AC8}"/>
              </a:ext>
            </a:extLst>
          </p:cNvPr>
          <p:cNvSpPr>
            <a:spLocks noGrp="1"/>
          </p:cNvSpPr>
          <p:nvPr>
            <p:ph type="title"/>
          </p:nvPr>
        </p:nvSpPr>
        <p:spPr/>
        <p:txBody>
          <a:bodyPr/>
          <a:lstStyle/>
          <a:p>
            <a:r>
              <a:rPr lang="es-CL" dirty="0"/>
              <a:t>ORDEÑA DE CABRAS LECHERAS</a:t>
            </a:r>
          </a:p>
        </p:txBody>
      </p:sp>
      <p:sp>
        <p:nvSpPr>
          <p:cNvPr id="3" name="Marcador de contenido 2">
            <a:extLst>
              <a:ext uri="{FF2B5EF4-FFF2-40B4-BE49-F238E27FC236}">
                <a16:creationId xmlns:a16="http://schemas.microsoft.com/office/drawing/2014/main" id="{64E1F462-967C-4616-B36B-CBA1BA04C4D0}"/>
              </a:ext>
            </a:extLst>
          </p:cNvPr>
          <p:cNvSpPr>
            <a:spLocks noGrp="1"/>
          </p:cNvSpPr>
          <p:nvPr>
            <p:ph idx="1"/>
          </p:nvPr>
        </p:nvSpPr>
        <p:spPr/>
        <p:txBody>
          <a:bodyPr>
            <a:normAutofit/>
          </a:bodyPr>
          <a:lstStyle/>
          <a:p>
            <a:pPr algn="just"/>
            <a:r>
              <a:rPr lang="es-CL" dirty="0"/>
              <a:t>Para la obtención de leche de cabra de buena calidad, se deben considerar practicas de manejo durante la ordeña, aspecto  importante que si se realiza de mala forma puede producir contaminación de la leche con agentes patógenos que pondrán en riesgo la salud de los consumidores y consecuentemente el negocio de los productores. </a:t>
            </a:r>
          </a:p>
          <a:p>
            <a:pPr algn="just"/>
            <a:r>
              <a:rPr lang="es-CL" dirty="0"/>
              <a:t>En el ser humano las enfermedades causadas por salmonellas o </a:t>
            </a:r>
            <a:r>
              <a:rPr lang="es-CL" dirty="0" err="1"/>
              <a:t>colibacterias</a:t>
            </a:r>
            <a:r>
              <a:rPr lang="es-CL" dirty="0"/>
              <a:t>, </a:t>
            </a:r>
            <a:r>
              <a:rPr lang="es-CL" dirty="0" err="1"/>
              <a:t>intoxicciones</a:t>
            </a:r>
            <a:r>
              <a:rPr lang="es-CL" dirty="0"/>
              <a:t> alimentarias  son comunes. </a:t>
            </a:r>
          </a:p>
          <a:p>
            <a:pPr algn="just"/>
            <a:r>
              <a:rPr lang="es-CL" dirty="0"/>
              <a:t>Es por esto que es necesario tener normas de higiene mínimas durante la ordeña que aseguren la calidad higiénica de la leche. </a:t>
            </a:r>
          </a:p>
          <a:p>
            <a:pPr algn="just"/>
            <a:r>
              <a:rPr lang="es-CL" b="1" dirty="0"/>
              <a:t>Los problemas con la leche de cabra se deben principalmente a una higiene defectuosa durante y después de la ordeña que a contaminación bacteriana desde la cabra. </a:t>
            </a:r>
          </a:p>
          <a:p>
            <a:endParaRPr lang="es-CL" dirty="0"/>
          </a:p>
        </p:txBody>
      </p:sp>
    </p:spTree>
    <p:extLst>
      <p:ext uri="{BB962C8B-B14F-4D97-AF65-F5344CB8AC3E}">
        <p14:creationId xmlns:p14="http://schemas.microsoft.com/office/powerpoint/2010/main" val="34273759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5F85905-F220-4F8E-9380-777853CBEA77}"/>
              </a:ext>
            </a:extLst>
          </p:cNvPr>
          <p:cNvSpPr>
            <a:spLocks noGrp="1"/>
          </p:cNvSpPr>
          <p:nvPr>
            <p:ph type="title"/>
          </p:nvPr>
        </p:nvSpPr>
        <p:spPr/>
        <p:txBody>
          <a:bodyPr/>
          <a:lstStyle/>
          <a:p>
            <a:r>
              <a:rPr lang="es-CL" dirty="0"/>
              <a:t>Morfología de la ubre</a:t>
            </a:r>
          </a:p>
        </p:txBody>
      </p:sp>
      <p:sp>
        <p:nvSpPr>
          <p:cNvPr id="3" name="Marcador de contenido 2">
            <a:extLst>
              <a:ext uri="{FF2B5EF4-FFF2-40B4-BE49-F238E27FC236}">
                <a16:creationId xmlns:a16="http://schemas.microsoft.com/office/drawing/2014/main" id="{5CA1693F-FF8B-4F2F-A38B-7C849766F4C6}"/>
              </a:ext>
            </a:extLst>
          </p:cNvPr>
          <p:cNvSpPr>
            <a:spLocks noGrp="1"/>
          </p:cNvSpPr>
          <p:nvPr>
            <p:ph idx="1"/>
          </p:nvPr>
        </p:nvSpPr>
        <p:spPr/>
        <p:txBody>
          <a:bodyPr/>
          <a:lstStyle/>
          <a:p>
            <a:pPr algn="just"/>
            <a:endParaRPr lang="es-CL" dirty="0"/>
          </a:p>
          <a:p>
            <a:pPr algn="just"/>
            <a:r>
              <a:rPr lang="es-ES" dirty="0"/>
              <a:t>En capacitaciones anteriores y</a:t>
            </a:r>
            <a:r>
              <a:rPr lang="es-ES" b="1" dirty="0"/>
              <a:t>a hemos  visto la importancia de la ubre en la valoración morfológica del caprino lechero, y esto es debido a la importancia que tiene este parámetro para el ordeño mecánico. </a:t>
            </a:r>
          </a:p>
          <a:p>
            <a:pPr algn="just"/>
            <a:r>
              <a:rPr lang="es-ES" b="1" dirty="0"/>
              <a:t>En caprinos existe una mayor variabilidad, tanto individual como racial, en el tamaño y morfología de la ubre que en otras hembras de ordeño, existiendo muchos animales con ubres muy grandes y profundas, que junto a pezones de tamaño muy grande o muy pequeño y mal implantados, hacen del ordeño mecánico una tarea casi imposible. </a:t>
            </a:r>
          </a:p>
          <a:p>
            <a:pPr algn="just"/>
            <a:r>
              <a:rPr lang="es-ES" b="1" dirty="0"/>
              <a:t>Es por esto la  importancia de la selección de hembras aptas  con  estos aspectos.</a:t>
            </a:r>
            <a:endParaRPr lang="es-CL" dirty="0"/>
          </a:p>
        </p:txBody>
      </p:sp>
    </p:spTree>
    <p:extLst>
      <p:ext uri="{BB962C8B-B14F-4D97-AF65-F5344CB8AC3E}">
        <p14:creationId xmlns:p14="http://schemas.microsoft.com/office/powerpoint/2010/main" val="2377314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93337D8-8E6C-405F-9CB3-B5E0ECCA62D9}"/>
              </a:ext>
            </a:extLst>
          </p:cNvPr>
          <p:cNvSpPr>
            <a:spLocks noGrp="1"/>
          </p:cNvSpPr>
          <p:nvPr>
            <p:ph type="title"/>
          </p:nvPr>
        </p:nvSpPr>
        <p:spPr/>
        <p:txBody>
          <a:bodyPr/>
          <a:lstStyle/>
          <a:p>
            <a:endParaRPr lang="es-CL"/>
          </a:p>
        </p:txBody>
      </p:sp>
      <p:pic>
        <p:nvPicPr>
          <p:cNvPr id="4" name="Marcador de contenido 3">
            <a:extLst>
              <a:ext uri="{FF2B5EF4-FFF2-40B4-BE49-F238E27FC236}">
                <a16:creationId xmlns:a16="http://schemas.microsoft.com/office/drawing/2014/main" id="{AECC099E-D087-4581-B3C2-AF5845E1882C}"/>
              </a:ext>
            </a:extLst>
          </p:cNvPr>
          <p:cNvPicPr>
            <a:picLocks noGrp="1" noChangeAspect="1"/>
          </p:cNvPicPr>
          <p:nvPr>
            <p:ph idx="1"/>
          </p:nvPr>
        </p:nvPicPr>
        <p:blipFill rotWithShape="1">
          <a:blip r:embed="rId2"/>
          <a:srcRect l="15800" t="19709" r="70714" b="43109"/>
          <a:stretch/>
        </p:blipFill>
        <p:spPr>
          <a:xfrm>
            <a:off x="1036320" y="1011981"/>
            <a:ext cx="2560320" cy="3970666"/>
          </a:xfrm>
          <a:prstGeom prst="rect">
            <a:avLst/>
          </a:prstGeom>
        </p:spPr>
      </p:pic>
      <p:sp>
        <p:nvSpPr>
          <p:cNvPr id="5" name="CuadroTexto 4">
            <a:extLst>
              <a:ext uri="{FF2B5EF4-FFF2-40B4-BE49-F238E27FC236}">
                <a16:creationId xmlns:a16="http://schemas.microsoft.com/office/drawing/2014/main" id="{7F216D48-5434-4012-A374-A6E05A24B3F7}"/>
              </a:ext>
            </a:extLst>
          </p:cNvPr>
          <p:cNvSpPr txBox="1"/>
          <p:nvPr/>
        </p:nvSpPr>
        <p:spPr>
          <a:xfrm>
            <a:off x="1036320" y="4982647"/>
            <a:ext cx="3038475" cy="1200329"/>
          </a:xfrm>
          <a:prstGeom prst="rect">
            <a:avLst/>
          </a:prstGeom>
          <a:noFill/>
        </p:spPr>
        <p:txBody>
          <a:bodyPr wrap="square" rtlCol="0">
            <a:spAutoFit/>
          </a:bodyPr>
          <a:lstStyle/>
          <a:p>
            <a:pPr algn="just"/>
            <a:r>
              <a:rPr lang="es-CL" dirty="0"/>
              <a:t>Ubre ideal para ordeño mecánico, en profundidad, colocación y tamaño de pezones.</a:t>
            </a:r>
          </a:p>
        </p:txBody>
      </p:sp>
      <p:pic>
        <p:nvPicPr>
          <p:cNvPr id="6" name="Imagen 5">
            <a:extLst>
              <a:ext uri="{FF2B5EF4-FFF2-40B4-BE49-F238E27FC236}">
                <a16:creationId xmlns:a16="http://schemas.microsoft.com/office/drawing/2014/main" id="{ADBD61B5-4C7F-4FEA-BF96-9117FE169CFD}"/>
              </a:ext>
            </a:extLst>
          </p:cNvPr>
          <p:cNvPicPr>
            <a:picLocks noChangeAspect="1"/>
          </p:cNvPicPr>
          <p:nvPr/>
        </p:nvPicPr>
        <p:blipFill>
          <a:blip r:embed="rId3"/>
          <a:stretch>
            <a:fillRect/>
          </a:stretch>
        </p:blipFill>
        <p:spPr>
          <a:xfrm>
            <a:off x="4209750" y="1162800"/>
            <a:ext cx="3296250" cy="2475000"/>
          </a:xfrm>
          <a:prstGeom prst="rect">
            <a:avLst/>
          </a:prstGeom>
        </p:spPr>
      </p:pic>
      <p:sp>
        <p:nvSpPr>
          <p:cNvPr id="7" name="CuadroTexto 6">
            <a:extLst>
              <a:ext uri="{FF2B5EF4-FFF2-40B4-BE49-F238E27FC236}">
                <a16:creationId xmlns:a16="http://schemas.microsoft.com/office/drawing/2014/main" id="{F38B64D7-A18A-47AD-8A8A-3F3A018D6FB6}"/>
              </a:ext>
            </a:extLst>
          </p:cNvPr>
          <p:cNvSpPr txBox="1"/>
          <p:nvPr/>
        </p:nvSpPr>
        <p:spPr>
          <a:xfrm>
            <a:off x="4209750" y="3782318"/>
            <a:ext cx="3038475" cy="923330"/>
          </a:xfrm>
          <a:prstGeom prst="rect">
            <a:avLst/>
          </a:prstGeom>
          <a:noFill/>
        </p:spPr>
        <p:txBody>
          <a:bodyPr wrap="square" rtlCol="0">
            <a:spAutoFit/>
          </a:bodyPr>
          <a:lstStyle/>
          <a:p>
            <a:pPr algn="just"/>
            <a:r>
              <a:rPr lang="es-CL" dirty="0"/>
              <a:t>Pezón pequeño y lateral, imposibilita la ordeña mecánica, </a:t>
            </a:r>
          </a:p>
        </p:txBody>
      </p:sp>
      <p:pic>
        <p:nvPicPr>
          <p:cNvPr id="8" name="Imagen 7">
            <a:extLst>
              <a:ext uri="{FF2B5EF4-FFF2-40B4-BE49-F238E27FC236}">
                <a16:creationId xmlns:a16="http://schemas.microsoft.com/office/drawing/2014/main" id="{E3524095-49A3-4101-980B-73A3F15C8BFC}"/>
              </a:ext>
            </a:extLst>
          </p:cNvPr>
          <p:cNvPicPr>
            <a:picLocks noChangeAspect="1"/>
          </p:cNvPicPr>
          <p:nvPr/>
        </p:nvPicPr>
        <p:blipFill>
          <a:blip r:embed="rId4"/>
          <a:stretch>
            <a:fillRect/>
          </a:stretch>
        </p:blipFill>
        <p:spPr>
          <a:xfrm>
            <a:off x="8036145" y="1162800"/>
            <a:ext cx="3296250" cy="2475000"/>
          </a:xfrm>
          <a:prstGeom prst="rect">
            <a:avLst/>
          </a:prstGeom>
        </p:spPr>
      </p:pic>
      <p:sp>
        <p:nvSpPr>
          <p:cNvPr id="11" name="CuadroTexto 10">
            <a:extLst>
              <a:ext uri="{FF2B5EF4-FFF2-40B4-BE49-F238E27FC236}">
                <a16:creationId xmlns:a16="http://schemas.microsoft.com/office/drawing/2014/main" id="{FDC86B43-416B-45B6-A9BF-89357C476082}"/>
              </a:ext>
            </a:extLst>
          </p:cNvPr>
          <p:cNvSpPr txBox="1"/>
          <p:nvPr/>
        </p:nvSpPr>
        <p:spPr>
          <a:xfrm>
            <a:off x="8293920" y="3782318"/>
            <a:ext cx="3038475" cy="1200329"/>
          </a:xfrm>
          <a:prstGeom prst="rect">
            <a:avLst/>
          </a:prstGeom>
          <a:noFill/>
        </p:spPr>
        <p:txBody>
          <a:bodyPr wrap="square" rtlCol="0">
            <a:spAutoFit/>
          </a:bodyPr>
          <a:lstStyle/>
          <a:p>
            <a:pPr algn="just"/>
            <a:r>
              <a:rPr lang="es-CL" dirty="0"/>
              <a:t>Ubre profunda y pezones gruesos, y no definidos, imposibilita en buen ordeño mecánico.</a:t>
            </a:r>
          </a:p>
        </p:txBody>
      </p:sp>
    </p:spTree>
    <p:extLst>
      <p:ext uri="{BB962C8B-B14F-4D97-AF65-F5344CB8AC3E}">
        <p14:creationId xmlns:p14="http://schemas.microsoft.com/office/powerpoint/2010/main" val="23448180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a:extLst>
              <a:ext uri="{FF2B5EF4-FFF2-40B4-BE49-F238E27FC236}">
                <a16:creationId xmlns:a16="http://schemas.microsoft.com/office/drawing/2014/main" id="{E40A4647-E2F2-4AEF-8ACD-A119516C84FB}"/>
              </a:ext>
            </a:extLst>
          </p:cNvPr>
          <p:cNvPicPr>
            <a:picLocks noGrp="1" noChangeAspect="1"/>
          </p:cNvPicPr>
          <p:nvPr>
            <p:ph idx="1"/>
          </p:nvPr>
        </p:nvPicPr>
        <p:blipFill>
          <a:blip r:embed="rId2"/>
          <a:stretch>
            <a:fillRect/>
          </a:stretch>
        </p:blipFill>
        <p:spPr>
          <a:xfrm>
            <a:off x="2085975" y="1861371"/>
            <a:ext cx="2878775" cy="3580729"/>
          </a:xfrm>
          <a:prstGeom prst="rect">
            <a:avLst/>
          </a:prstGeom>
        </p:spPr>
      </p:pic>
      <p:sp>
        <p:nvSpPr>
          <p:cNvPr id="5" name="CuadroTexto 4">
            <a:extLst>
              <a:ext uri="{FF2B5EF4-FFF2-40B4-BE49-F238E27FC236}">
                <a16:creationId xmlns:a16="http://schemas.microsoft.com/office/drawing/2014/main" id="{F7A0A31C-10D1-4D1A-9070-73FAEDD2B5CC}"/>
              </a:ext>
            </a:extLst>
          </p:cNvPr>
          <p:cNvSpPr txBox="1"/>
          <p:nvPr/>
        </p:nvSpPr>
        <p:spPr>
          <a:xfrm>
            <a:off x="5181300" y="2728405"/>
            <a:ext cx="3038475" cy="923330"/>
          </a:xfrm>
          <a:prstGeom prst="rect">
            <a:avLst/>
          </a:prstGeom>
          <a:noFill/>
        </p:spPr>
        <p:txBody>
          <a:bodyPr wrap="square" rtlCol="0">
            <a:spAutoFit/>
          </a:bodyPr>
          <a:lstStyle/>
          <a:p>
            <a:pPr algn="just"/>
            <a:r>
              <a:rPr lang="es-CL" dirty="0"/>
              <a:t>Ubre muy profunda, incompatible con el ordeño mecánico.</a:t>
            </a:r>
          </a:p>
        </p:txBody>
      </p:sp>
    </p:spTree>
    <p:extLst>
      <p:ext uri="{BB962C8B-B14F-4D97-AF65-F5344CB8AC3E}">
        <p14:creationId xmlns:p14="http://schemas.microsoft.com/office/powerpoint/2010/main" val="9231437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4984FFE9-CD12-4DC6-B39C-CD4475A77365}"/>
              </a:ext>
            </a:extLst>
          </p:cNvPr>
          <p:cNvSpPr>
            <a:spLocks noGrp="1"/>
          </p:cNvSpPr>
          <p:nvPr>
            <p:ph idx="1"/>
          </p:nvPr>
        </p:nvSpPr>
        <p:spPr/>
        <p:txBody>
          <a:bodyPr/>
          <a:lstStyle/>
          <a:p>
            <a:pPr marL="0" indent="0" algn="just">
              <a:buNone/>
            </a:pPr>
            <a:r>
              <a:rPr lang="es-ES" dirty="0"/>
              <a:t>El volumen de la ubre y su relación con la producción lechera ha sido ampliamente estudiado en caprino, resultando una relación positiva entre ambos, entre el volumen y la prolificidad y entre el volumen y el </a:t>
            </a:r>
            <a:r>
              <a:rPr lang="es-ES" dirty="0" err="1"/>
              <a:t>nº</a:t>
            </a:r>
            <a:r>
              <a:rPr lang="es-ES" dirty="0"/>
              <a:t> de lactación.</a:t>
            </a:r>
          </a:p>
          <a:p>
            <a:pPr marL="0" indent="0" algn="just">
              <a:buNone/>
            </a:pPr>
            <a:r>
              <a:rPr lang="es-ES" dirty="0"/>
              <a:t> No obstante, lo importantes es el volumen de tejido secretor, y no el de la ubre total, por lo que parece claro que lo conveniente son animales que alberguen en la ubre una gran cantidad de tejido glandular, pero con poco tejido conectivo en el parénquima, todo ello en una ubre bien insertada y de profundidad media que facilite al máximo el ordeño mecánico.</a:t>
            </a:r>
            <a:endParaRPr lang="es-CL" dirty="0"/>
          </a:p>
        </p:txBody>
      </p:sp>
    </p:spTree>
    <p:extLst>
      <p:ext uri="{BB962C8B-B14F-4D97-AF65-F5344CB8AC3E}">
        <p14:creationId xmlns:p14="http://schemas.microsoft.com/office/powerpoint/2010/main" val="29849575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6DAB08D-7BFD-4107-BCC5-23EF734B514A}"/>
              </a:ext>
            </a:extLst>
          </p:cNvPr>
          <p:cNvSpPr>
            <a:spLocks noGrp="1"/>
          </p:cNvSpPr>
          <p:nvPr>
            <p:ph type="title"/>
          </p:nvPr>
        </p:nvSpPr>
        <p:spPr/>
        <p:txBody>
          <a:bodyPr/>
          <a:lstStyle/>
          <a:p>
            <a:r>
              <a:rPr lang="es-ES" dirty="0"/>
              <a:t>Fraccionamiento de la leche </a:t>
            </a:r>
            <a:endParaRPr lang="es-CL" dirty="0"/>
          </a:p>
        </p:txBody>
      </p:sp>
      <p:sp>
        <p:nvSpPr>
          <p:cNvPr id="3" name="Marcador de contenido 2">
            <a:extLst>
              <a:ext uri="{FF2B5EF4-FFF2-40B4-BE49-F238E27FC236}">
                <a16:creationId xmlns:a16="http://schemas.microsoft.com/office/drawing/2014/main" id="{0CF27F5E-CC84-4008-B1E5-EB2621B3D8EE}"/>
              </a:ext>
            </a:extLst>
          </p:cNvPr>
          <p:cNvSpPr>
            <a:spLocks noGrp="1"/>
          </p:cNvSpPr>
          <p:nvPr>
            <p:ph idx="1"/>
          </p:nvPr>
        </p:nvSpPr>
        <p:spPr/>
        <p:txBody>
          <a:bodyPr/>
          <a:lstStyle/>
          <a:p>
            <a:pPr algn="just"/>
            <a:r>
              <a:rPr lang="es-ES" dirty="0"/>
              <a:t>El fraccionamiento de la leche en el ordeño mecánico está muy relacionada con el distribución de los diferentes tipos de leche en la ubre. En cabras la leche alveolar alojada en el tejido glandular es del 30-40 %, mientras que la leche cisternal llega al 60-70 %, lo que la convierte en la especie mejor adaptada a un solo ordeño día.</a:t>
            </a:r>
          </a:p>
          <a:p>
            <a:pPr algn="just"/>
            <a:endParaRPr lang="es-CL" dirty="0"/>
          </a:p>
        </p:txBody>
      </p:sp>
      <p:pic>
        <p:nvPicPr>
          <p:cNvPr id="4" name="Imagen 3">
            <a:extLst>
              <a:ext uri="{FF2B5EF4-FFF2-40B4-BE49-F238E27FC236}">
                <a16:creationId xmlns:a16="http://schemas.microsoft.com/office/drawing/2014/main" id="{19F89C34-A8CD-4DF5-86DE-5CA339383476}"/>
              </a:ext>
            </a:extLst>
          </p:cNvPr>
          <p:cNvPicPr>
            <a:picLocks noChangeAspect="1"/>
          </p:cNvPicPr>
          <p:nvPr/>
        </p:nvPicPr>
        <p:blipFill rotWithShape="1">
          <a:blip r:embed="rId2"/>
          <a:srcRect l="15001" t="64444" r="38281" b="6806"/>
          <a:stretch/>
        </p:blipFill>
        <p:spPr>
          <a:xfrm>
            <a:off x="3278504" y="3238500"/>
            <a:ext cx="6493933" cy="2247900"/>
          </a:xfrm>
          <a:prstGeom prst="rect">
            <a:avLst/>
          </a:prstGeom>
        </p:spPr>
      </p:pic>
    </p:spTree>
    <p:extLst>
      <p:ext uri="{BB962C8B-B14F-4D97-AF65-F5344CB8AC3E}">
        <p14:creationId xmlns:p14="http://schemas.microsoft.com/office/powerpoint/2010/main" val="22769585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a:extLst>
              <a:ext uri="{FF2B5EF4-FFF2-40B4-BE49-F238E27FC236}">
                <a16:creationId xmlns:a16="http://schemas.microsoft.com/office/drawing/2014/main" id="{B7C84422-03CD-4673-9C87-64221EA4D9F8}"/>
              </a:ext>
            </a:extLst>
          </p:cNvPr>
          <p:cNvPicPr>
            <a:picLocks noGrp="1" noChangeAspect="1"/>
          </p:cNvPicPr>
          <p:nvPr>
            <p:ph idx="1"/>
          </p:nvPr>
        </p:nvPicPr>
        <p:blipFill rotWithShape="1">
          <a:blip r:embed="rId2"/>
          <a:srcRect l="9356" t="31942" r="33640" b="6616"/>
          <a:stretch/>
        </p:blipFill>
        <p:spPr>
          <a:xfrm>
            <a:off x="1409700" y="737831"/>
            <a:ext cx="8839200" cy="5369607"/>
          </a:xfrm>
          <a:prstGeom prst="rect">
            <a:avLst/>
          </a:prstGeom>
        </p:spPr>
      </p:pic>
    </p:spTree>
    <p:extLst>
      <p:ext uri="{BB962C8B-B14F-4D97-AF65-F5344CB8AC3E}">
        <p14:creationId xmlns:p14="http://schemas.microsoft.com/office/powerpoint/2010/main" val="38371871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78849DF-3F01-45ED-8D18-851157564577}"/>
              </a:ext>
            </a:extLst>
          </p:cNvPr>
          <p:cNvSpPr>
            <a:spLocks noGrp="1"/>
          </p:cNvSpPr>
          <p:nvPr>
            <p:ph type="title"/>
          </p:nvPr>
        </p:nvSpPr>
        <p:spPr/>
        <p:txBody>
          <a:bodyPr>
            <a:normAutofit fontScale="90000"/>
          </a:bodyPr>
          <a:lstStyle/>
          <a:p>
            <a:r>
              <a:rPr lang="es-ES" dirty="0"/>
              <a:t>Producción, secreción y eyección de la leche</a:t>
            </a:r>
            <a:br>
              <a:rPr lang="es-ES" dirty="0"/>
            </a:br>
            <a:endParaRPr lang="es-CL" dirty="0"/>
          </a:p>
        </p:txBody>
      </p:sp>
      <p:sp>
        <p:nvSpPr>
          <p:cNvPr id="3" name="Marcador de contenido 2">
            <a:extLst>
              <a:ext uri="{FF2B5EF4-FFF2-40B4-BE49-F238E27FC236}">
                <a16:creationId xmlns:a16="http://schemas.microsoft.com/office/drawing/2014/main" id="{64A852F9-938E-436D-A9C6-65FC41249EAC}"/>
              </a:ext>
            </a:extLst>
          </p:cNvPr>
          <p:cNvSpPr>
            <a:spLocks noGrp="1"/>
          </p:cNvSpPr>
          <p:nvPr>
            <p:ph idx="1"/>
          </p:nvPr>
        </p:nvSpPr>
        <p:spPr/>
        <p:txBody>
          <a:bodyPr/>
          <a:lstStyle/>
          <a:p>
            <a:pPr algn="just"/>
            <a:r>
              <a:rPr lang="es-ES" dirty="0"/>
              <a:t>La leche sintetizada en la lactogénesis es secretada por las células que tapizan la pared interna de los alveolos de los </a:t>
            </a:r>
            <a:r>
              <a:rPr lang="es-ES" dirty="0" err="1"/>
              <a:t>acinis</a:t>
            </a:r>
            <a:r>
              <a:rPr lang="es-ES" dirty="0"/>
              <a:t> mamarios. Cada alveolo está rodeado de células mioepiteliales que con su contracción determinan la eyección de la leche, que finalmente va a ser evacuada al exterior. La evacuación puede ser pasiva (salida de la leche cisternal) , que se extrae por gravedad una vez abierto el esfínter del pezón, y activa, (salida de la leche alveolar) que precisa de un mecanismo </a:t>
            </a:r>
            <a:r>
              <a:rPr lang="es-ES" dirty="0" err="1"/>
              <a:t>neurohormonal</a:t>
            </a:r>
            <a:r>
              <a:rPr lang="es-ES" dirty="0"/>
              <a:t>.</a:t>
            </a:r>
          </a:p>
          <a:p>
            <a:pPr algn="just"/>
            <a:r>
              <a:rPr lang="es-ES" dirty="0"/>
              <a:t>El reflejo neuroendocrino para la eyección y evacuación de la leche depende de los estímulos (colocación de pezoneras, voz del ordeñador). Estos estímulos ordenan la liberación de oxitocina a la sangre que actúa sobre las células mioepiteliales de los alveolos, contrayéndolas y obligando a la leche a salir a la cisterna.</a:t>
            </a:r>
          </a:p>
          <a:p>
            <a:pPr algn="just"/>
            <a:r>
              <a:rPr lang="es-ES" dirty="0"/>
              <a:t>Por otro lado, el estrés inhibe la eyección de la leche, ya que se activa la secreción de adrenalina, cuya función es contraria a la oxitocina y reduce la síntesis y liberación de esta hormona.</a:t>
            </a:r>
            <a:endParaRPr lang="es-CL" dirty="0"/>
          </a:p>
        </p:txBody>
      </p:sp>
    </p:spTree>
    <p:extLst>
      <p:ext uri="{BB962C8B-B14F-4D97-AF65-F5344CB8AC3E}">
        <p14:creationId xmlns:p14="http://schemas.microsoft.com/office/powerpoint/2010/main" val="178895447"/>
      </p:ext>
    </p:extLst>
  </p:cSld>
  <p:clrMapOvr>
    <a:masterClrMapping/>
  </p:clrMapOvr>
</p:sld>
</file>

<file path=ppt/theme/theme1.xml><?xml version="1.0" encoding="utf-8"?>
<a:theme xmlns:a="http://schemas.openxmlformats.org/drawingml/2006/main" name="Retrospección">
  <a:themeElements>
    <a:clrScheme name="Retrospección">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ción">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ción">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docProps/app.xml><?xml version="1.0" encoding="utf-8"?>
<Properties xmlns="http://schemas.openxmlformats.org/officeDocument/2006/extended-properties" xmlns:vt="http://schemas.openxmlformats.org/officeDocument/2006/docPropsVTypes">
  <TotalTime>125</TotalTime>
  <Words>1646</Words>
  <Application>Microsoft Office PowerPoint</Application>
  <PresentationFormat>Panorámica</PresentationFormat>
  <Paragraphs>68</Paragraphs>
  <Slides>17</Slides>
  <Notes>0</Notes>
  <HiddenSlides>0</HiddenSlides>
  <MMClips>0</MMClips>
  <ScaleCrop>false</ScaleCrop>
  <HeadingPairs>
    <vt:vector size="6" baseType="variant">
      <vt:variant>
        <vt:lpstr>Fuentes usadas</vt:lpstr>
      </vt:variant>
      <vt:variant>
        <vt:i4>2</vt:i4>
      </vt:variant>
      <vt:variant>
        <vt:lpstr>Tema</vt:lpstr>
      </vt:variant>
      <vt:variant>
        <vt:i4>1</vt:i4>
      </vt:variant>
      <vt:variant>
        <vt:lpstr>Títulos de diapositiva</vt:lpstr>
      </vt:variant>
      <vt:variant>
        <vt:i4>17</vt:i4>
      </vt:variant>
    </vt:vector>
  </HeadingPairs>
  <TitlesOfParts>
    <vt:vector size="20" baseType="lpstr">
      <vt:lpstr>Calibri</vt:lpstr>
      <vt:lpstr>Calibri Light</vt:lpstr>
      <vt:lpstr>Retrospección</vt:lpstr>
      <vt:lpstr> MANEJO DE ORDEÑADORA MANUAL </vt:lpstr>
      <vt:lpstr>ORDEÑA DE CABRAS LECHERAS</vt:lpstr>
      <vt:lpstr>Morfología de la ubre</vt:lpstr>
      <vt:lpstr>Presentación de PowerPoint</vt:lpstr>
      <vt:lpstr>Presentación de PowerPoint</vt:lpstr>
      <vt:lpstr>Presentación de PowerPoint</vt:lpstr>
      <vt:lpstr>Fraccionamiento de la leche </vt:lpstr>
      <vt:lpstr>Presentación de PowerPoint</vt:lpstr>
      <vt:lpstr>Producción, secreción y eyección de la leche </vt:lpstr>
      <vt:lpstr>En el reflejo neuroendocrino de eyección se puede distinguir dos fases , una primera fase nerviosa, cuya misión es la apertura de esfínteres, y una segunda fase hormonal para la contracción de los alveolos.</vt:lpstr>
      <vt:lpstr>Movimiento de salida de la leche</vt:lpstr>
      <vt:lpstr>Método de ordeño y rutina</vt:lpstr>
      <vt:lpstr>     Protocolo de ordeño</vt:lpstr>
      <vt:lpstr>Higiene en la ordeña</vt:lpstr>
      <vt:lpstr>Desinfección de pezones</vt:lpstr>
      <vt:lpstr>Máquina de ordeña</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MANEJO DE ORDEÑADORA MANUAL</dc:title>
  <dc:creator>KAREN CHERY</dc:creator>
  <cp:lastModifiedBy>Ingrid Acosta</cp:lastModifiedBy>
  <cp:revision>9</cp:revision>
  <dcterms:created xsi:type="dcterms:W3CDTF">2019-06-26T23:48:13Z</dcterms:created>
  <dcterms:modified xsi:type="dcterms:W3CDTF">2022-12-15T19:06:36Z</dcterms:modified>
</cp:coreProperties>
</file>