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tiff" ContentType="image/tif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2"/>
  </p:notesMasterIdLst>
  <p:handoutMasterIdLst>
    <p:handoutMasterId r:id="rId23"/>
  </p:handoutMasterIdLst>
  <p:sldIdLst>
    <p:sldId id="299" r:id="rId2"/>
    <p:sldId id="294" r:id="rId3"/>
    <p:sldId id="297" r:id="rId4"/>
    <p:sldId id="311" r:id="rId5"/>
    <p:sldId id="312" r:id="rId6"/>
    <p:sldId id="314" r:id="rId7"/>
    <p:sldId id="316" r:id="rId8"/>
    <p:sldId id="317" r:id="rId9"/>
    <p:sldId id="318" r:id="rId10"/>
    <p:sldId id="320" r:id="rId11"/>
    <p:sldId id="321" r:id="rId12"/>
    <p:sldId id="322" r:id="rId13"/>
    <p:sldId id="326" r:id="rId14"/>
    <p:sldId id="324" r:id="rId15"/>
    <p:sldId id="323" r:id="rId16"/>
    <p:sldId id="325" r:id="rId17"/>
    <p:sldId id="327" r:id="rId18"/>
    <p:sldId id="328" r:id="rId19"/>
    <p:sldId id="295" r:id="rId20"/>
    <p:sldId id="292" r:id="rId21"/>
  </p:sldIdLst>
  <p:sldSz cx="9144000" cy="6858000" type="letter"/>
  <p:notesSz cx="6858000" cy="9296400"/>
  <p:defaultTextStyle>
    <a:defPPr>
      <a:defRPr lang="es-ES_tradnl"/>
    </a:defPPr>
    <a:lvl1pPr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CC66"/>
    <a:srgbClr val="0000FF"/>
    <a:srgbClr val="FFFFCC"/>
    <a:srgbClr val="006E53"/>
    <a:srgbClr val="E3E3E5"/>
    <a:srgbClr val="FFE4CC"/>
    <a:srgbClr val="CCFFFF"/>
    <a:srgbClr val="663300"/>
    <a:srgbClr val="5F5F5F"/>
    <a:srgbClr val="1F497D"/>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18603FDC-E32A-4AB5-989C-0864C3EAD2B8}" styleName="Estilo temático 2 - Énfasis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562" autoAdjust="0"/>
    <p:restoredTop sz="94729" autoAdjust="0"/>
  </p:normalViewPr>
  <p:slideViewPr>
    <p:cSldViewPr>
      <p:cViewPr>
        <p:scale>
          <a:sx n="75" d="100"/>
          <a:sy n="75" d="100"/>
        </p:scale>
        <p:origin x="-1296" y="-3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802" name="Rectangle 2"/>
          <p:cNvSpPr>
            <a:spLocks noGrp="1" noChangeArrowheads="1"/>
          </p:cNvSpPr>
          <p:nvPr>
            <p:ph type="hdr" sz="quarter"/>
          </p:nvPr>
        </p:nvSpPr>
        <p:spPr bwMode="auto">
          <a:xfrm>
            <a:off x="0" y="0"/>
            <a:ext cx="2971800" cy="4648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s-CL"/>
          </a:p>
        </p:txBody>
      </p:sp>
      <p:sp>
        <p:nvSpPr>
          <p:cNvPr id="76803" name="Rectangle 3"/>
          <p:cNvSpPr>
            <a:spLocks noGrp="1" noChangeArrowheads="1"/>
          </p:cNvSpPr>
          <p:nvPr>
            <p:ph type="dt" sz="quarter" idx="1"/>
          </p:nvPr>
        </p:nvSpPr>
        <p:spPr bwMode="auto">
          <a:xfrm>
            <a:off x="3884613" y="0"/>
            <a:ext cx="2971800" cy="4648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s-CL"/>
          </a:p>
        </p:txBody>
      </p:sp>
      <p:sp>
        <p:nvSpPr>
          <p:cNvPr id="76804" name="Rectangle 4"/>
          <p:cNvSpPr>
            <a:spLocks noGrp="1" noChangeArrowheads="1"/>
          </p:cNvSpPr>
          <p:nvPr>
            <p:ph type="ftr" sz="quarter" idx="2"/>
          </p:nvPr>
        </p:nvSpPr>
        <p:spPr bwMode="auto">
          <a:xfrm>
            <a:off x="0" y="8829967"/>
            <a:ext cx="2971800" cy="4648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s-CL"/>
          </a:p>
        </p:txBody>
      </p:sp>
      <p:sp>
        <p:nvSpPr>
          <p:cNvPr id="76805" name="Rectangle 5"/>
          <p:cNvSpPr>
            <a:spLocks noGrp="1" noChangeArrowheads="1"/>
          </p:cNvSpPr>
          <p:nvPr>
            <p:ph type="sldNum" sz="quarter" idx="3"/>
          </p:nvPr>
        </p:nvSpPr>
        <p:spPr bwMode="auto">
          <a:xfrm>
            <a:off x="3884613" y="8829967"/>
            <a:ext cx="2971800" cy="4648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vl1pPr>
          </a:lstStyle>
          <a:p>
            <a:pPr>
              <a:defRPr/>
            </a:pPr>
            <a:fld id="{EA956E53-4325-4260-85C9-DA411FEEC890}" type="slidenum">
              <a:rPr lang="es-CL"/>
              <a:pPr>
                <a:defRPr/>
              </a:pPr>
              <a:t>‹Nº›</a:t>
            </a:fld>
            <a:endParaRPr lang="es-CL"/>
          </a:p>
        </p:txBody>
      </p:sp>
    </p:spTree>
    <p:extLst>
      <p:ext uri="{BB962C8B-B14F-4D97-AF65-F5344CB8AC3E}">
        <p14:creationId xmlns:p14="http://schemas.microsoft.com/office/powerpoint/2010/main" xmlns="" val="29457457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6482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s-ES_tradnl"/>
          </a:p>
        </p:txBody>
      </p:sp>
      <p:sp>
        <p:nvSpPr>
          <p:cNvPr id="4099" name="Rectangle 3"/>
          <p:cNvSpPr>
            <a:spLocks noGrp="1" noChangeArrowheads="1"/>
          </p:cNvSpPr>
          <p:nvPr>
            <p:ph type="dt" idx="1"/>
          </p:nvPr>
        </p:nvSpPr>
        <p:spPr bwMode="auto">
          <a:xfrm>
            <a:off x="3886200" y="0"/>
            <a:ext cx="2971800" cy="46482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s-ES_tradnl"/>
          </a:p>
        </p:txBody>
      </p:sp>
      <p:sp>
        <p:nvSpPr>
          <p:cNvPr id="22532" name="Rectangle 4"/>
          <p:cNvSpPr>
            <a:spLocks noGrp="1" noRot="1" noChangeAspect="1" noChangeArrowheads="1" noTextEdit="1"/>
          </p:cNvSpPr>
          <p:nvPr>
            <p:ph type="sldImg" idx="2"/>
          </p:nvPr>
        </p:nvSpPr>
        <p:spPr bwMode="auto">
          <a:xfrm>
            <a:off x="1104900" y="696913"/>
            <a:ext cx="4648200" cy="3486150"/>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914400" y="4415791"/>
            <a:ext cx="5029200" cy="418338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_tradnl" noProof="0" smtClean="0"/>
              <a:t>Click to edit Master text styles</a:t>
            </a:r>
          </a:p>
          <a:p>
            <a:pPr lvl="1"/>
            <a:r>
              <a:rPr lang="es-ES_tradnl" noProof="0" smtClean="0"/>
              <a:t>Second level</a:t>
            </a:r>
          </a:p>
          <a:p>
            <a:pPr lvl="2"/>
            <a:r>
              <a:rPr lang="es-ES_tradnl" noProof="0" smtClean="0"/>
              <a:t>Third level</a:t>
            </a:r>
          </a:p>
          <a:p>
            <a:pPr lvl="3"/>
            <a:r>
              <a:rPr lang="es-ES_tradnl" noProof="0" smtClean="0"/>
              <a:t>Fourth level</a:t>
            </a:r>
          </a:p>
          <a:p>
            <a:pPr lvl="4"/>
            <a:r>
              <a:rPr lang="es-ES_tradnl" noProof="0" smtClean="0"/>
              <a:t>Fifth level</a:t>
            </a:r>
          </a:p>
        </p:txBody>
      </p:sp>
      <p:sp>
        <p:nvSpPr>
          <p:cNvPr id="4102" name="Rectangle 6"/>
          <p:cNvSpPr>
            <a:spLocks noGrp="1" noChangeArrowheads="1"/>
          </p:cNvSpPr>
          <p:nvPr>
            <p:ph type="ftr" sz="quarter" idx="4"/>
          </p:nvPr>
        </p:nvSpPr>
        <p:spPr bwMode="auto">
          <a:xfrm>
            <a:off x="0" y="8831580"/>
            <a:ext cx="2971800" cy="46482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s-ES_tradnl"/>
          </a:p>
        </p:txBody>
      </p:sp>
      <p:sp>
        <p:nvSpPr>
          <p:cNvPr id="4103" name="Rectangle 7"/>
          <p:cNvSpPr>
            <a:spLocks noGrp="1" noChangeArrowheads="1"/>
          </p:cNvSpPr>
          <p:nvPr>
            <p:ph type="sldNum" sz="quarter" idx="5"/>
          </p:nvPr>
        </p:nvSpPr>
        <p:spPr bwMode="auto">
          <a:xfrm>
            <a:off x="3886200" y="8831580"/>
            <a:ext cx="2971800" cy="46482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sz="1200" smtClean="0"/>
            </a:lvl1pPr>
          </a:lstStyle>
          <a:p>
            <a:pPr>
              <a:defRPr/>
            </a:pPr>
            <a:fld id="{A7FA4811-0088-4741-BEC5-D08FD4ECAF47}" type="slidenum">
              <a:rPr lang="es-ES_tradnl"/>
              <a:pPr>
                <a:defRPr/>
              </a:pPr>
              <a:t>‹Nº›</a:t>
            </a:fld>
            <a:endParaRPr lang="es-ES_tradnl"/>
          </a:p>
        </p:txBody>
      </p:sp>
    </p:spTree>
    <p:extLst>
      <p:ext uri="{BB962C8B-B14F-4D97-AF65-F5344CB8AC3E}">
        <p14:creationId xmlns:p14="http://schemas.microsoft.com/office/powerpoint/2010/main" xmlns="" val="262689828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ＭＳ Ｐゴシック" pitchFamily="34" charset="-128"/>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ＭＳ Ｐゴシック" pitchFamily="34" charset="-128"/>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ＭＳ Ｐゴシック" pitchFamily="34" charset="-128"/>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ＭＳ Ｐゴシック" pitchFamily="34" charset="-128"/>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901252D5-0264-4960-BEBD-4ECEF604DEDC}" type="slidenum">
              <a:rPr lang="es-ES_tradnl"/>
              <a:pPr>
                <a:defRPr/>
              </a:pPr>
              <a:t>‹Nº›</a:t>
            </a:fld>
            <a:endParaRPr lang="es-ES_trad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AC9C1939-535D-47BE-863A-A11CD68C7AB6}" type="slidenum">
              <a:rPr lang="es-ES_tradnl"/>
              <a:pPr>
                <a:defRPr/>
              </a:pPr>
              <a:t>‹Nº›</a:t>
            </a:fld>
            <a:endParaRPr lang="es-ES_trad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FA1788ED-0313-43FC-BC4D-FF19DFA55931}" type="slidenum">
              <a:rPr lang="es-ES_tradnl"/>
              <a:pPr>
                <a:defRPr/>
              </a:pPr>
              <a:t>‹Nº›</a:t>
            </a:fld>
            <a:endParaRPr lang="es-ES_trad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18766FC5-B0A7-4852-B283-1699628DCCE7}" type="slidenum">
              <a:rPr lang="es-ES_tradnl"/>
              <a:pPr>
                <a:defRPr/>
              </a:pPr>
              <a:t>‹Nº›</a:t>
            </a:fld>
            <a:endParaRPr lang="es-ES_trad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CB140CB2-B1AF-48E5-AAA6-26D48CB0F3D4}" type="slidenum">
              <a:rPr lang="es-ES_tradnl"/>
              <a:pPr>
                <a:defRPr/>
              </a:pPr>
              <a:t>‹Nº›</a:t>
            </a:fld>
            <a:endParaRPr lang="es-ES_trad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6"/>
          <p:cNvSpPr>
            <a:spLocks noGrp="1" noChangeArrowheads="1"/>
          </p:cNvSpPr>
          <p:nvPr>
            <p:ph type="sldNum" sz="quarter" idx="12"/>
          </p:nvPr>
        </p:nvSpPr>
        <p:spPr>
          <a:ln/>
        </p:spPr>
        <p:txBody>
          <a:bodyPr/>
          <a:lstStyle>
            <a:lvl1pPr>
              <a:defRPr/>
            </a:lvl1pPr>
          </a:lstStyle>
          <a:p>
            <a:pPr>
              <a:defRPr/>
            </a:pPr>
            <a:fld id="{0D4D5B25-3CBF-485D-9E56-4D37F2EAD008}" type="slidenum">
              <a:rPr lang="es-ES_tradnl"/>
              <a:pPr>
                <a:defRPr/>
              </a:pPr>
              <a:t>‹Nº›</a:t>
            </a:fld>
            <a:endParaRPr lang="es-ES_trad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endParaRPr lang="es-ES_tradnl"/>
          </a:p>
        </p:txBody>
      </p:sp>
      <p:sp>
        <p:nvSpPr>
          <p:cNvPr id="8"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9" name="Rectangle 6"/>
          <p:cNvSpPr>
            <a:spLocks noGrp="1" noChangeArrowheads="1"/>
          </p:cNvSpPr>
          <p:nvPr>
            <p:ph type="sldNum" sz="quarter" idx="12"/>
          </p:nvPr>
        </p:nvSpPr>
        <p:spPr>
          <a:ln/>
        </p:spPr>
        <p:txBody>
          <a:bodyPr/>
          <a:lstStyle>
            <a:lvl1pPr>
              <a:defRPr/>
            </a:lvl1pPr>
          </a:lstStyle>
          <a:p>
            <a:pPr>
              <a:defRPr/>
            </a:pPr>
            <a:fld id="{F37B1549-70E1-4EEF-8609-E3B38456ED5B}" type="slidenum">
              <a:rPr lang="es-ES_tradnl"/>
              <a:pPr>
                <a:defRPr/>
              </a:pPr>
              <a:t>‹Nº›</a:t>
            </a:fld>
            <a:endParaRPr lang="es-ES_trad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s-ES_tradnl"/>
          </a:p>
        </p:txBody>
      </p:sp>
      <p:sp>
        <p:nvSpPr>
          <p:cNvPr id="4"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5" name="Rectangle 6"/>
          <p:cNvSpPr>
            <a:spLocks noGrp="1" noChangeArrowheads="1"/>
          </p:cNvSpPr>
          <p:nvPr>
            <p:ph type="sldNum" sz="quarter" idx="12"/>
          </p:nvPr>
        </p:nvSpPr>
        <p:spPr>
          <a:ln/>
        </p:spPr>
        <p:txBody>
          <a:bodyPr/>
          <a:lstStyle>
            <a:lvl1pPr>
              <a:defRPr/>
            </a:lvl1pPr>
          </a:lstStyle>
          <a:p>
            <a:pPr>
              <a:defRPr/>
            </a:pPr>
            <a:fld id="{E3F10150-2339-4FF8-A6F7-D9AD3FE38E64}" type="slidenum">
              <a:rPr lang="es-ES_tradnl"/>
              <a:pPr>
                <a:defRPr/>
              </a:pPr>
              <a:t>‹Nº›</a:t>
            </a:fld>
            <a:endParaRPr lang="es-ES_trad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_tradnl"/>
          </a:p>
        </p:txBody>
      </p:sp>
      <p:sp>
        <p:nvSpPr>
          <p:cNvPr id="3"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4" name="Rectangle 6"/>
          <p:cNvSpPr>
            <a:spLocks noGrp="1" noChangeArrowheads="1"/>
          </p:cNvSpPr>
          <p:nvPr>
            <p:ph type="sldNum" sz="quarter" idx="12"/>
          </p:nvPr>
        </p:nvSpPr>
        <p:spPr>
          <a:ln/>
        </p:spPr>
        <p:txBody>
          <a:bodyPr/>
          <a:lstStyle>
            <a:lvl1pPr>
              <a:defRPr/>
            </a:lvl1pPr>
          </a:lstStyle>
          <a:p>
            <a:pPr>
              <a:defRPr/>
            </a:pPr>
            <a:fld id="{5D67A7FD-AD51-474D-BF24-6B0C839A0EB3}" type="slidenum">
              <a:rPr lang="es-ES_tradnl"/>
              <a:pPr>
                <a:defRPr/>
              </a:pPr>
              <a:t>‹Nº›</a:t>
            </a:fld>
            <a:endParaRPr lang="es-ES_trad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6"/>
          <p:cNvSpPr>
            <a:spLocks noGrp="1" noChangeArrowheads="1"/>
          </p:cNvSpPr>
          <p:nvPr>
            <p:ph type="sldNum" sz="quarter" idx="12"/>
          </p:nvPr>
        </p:nvSpPr>
        <p:spPr>
          <a:ln/>
        </p:spPr>
        <p:txBody>
          <a:bodyPr/>
          <a:lstStyle>
            <a:lvl1pPr>
              <a:defRPr/>
            </a:lvl1pPr>
          </a:lstStyle>
          <a:p>
            <a:pPr>
              <a:defRPr/>
            </a:pPr>
            <a:fld id="{4343B585-FCFE-47E2-A983-100E2773D91B}" type="slidenum">
              <a:rPr lang="es-ES_tradnl"/>
              <a:pPr>
                <a:defRPr/>
              </a:pPr>
              <a:t>‹Nº›</a:t>
            </a:fld>
            <a:endParaRPr lang="es-ES_trad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6"/>
          <p:cNvSpPr>
            <a:spLocks noGrp="1" noChangeArrowheads="1"/>
          </p:cNvSpPr>
          <p:nvPr>
            <p:ph type="sldNum" sz="quarter" idx="12"/>
          </p:nvPr>
        </p:nvSpPr>
        <p:spPr>
          <a:ln/>
        </p:spPr>
        <p:txBody>
          <a:bodyPr/>
          <a:lstStyle>
            <a:lvl1pPr>
              <a:defRPr/>
            </a:lvl1pPr>
          </a:lstStyle>
          <a:p>
            <a:pPr>
              <a:defRPr/>
            </a:pPr>
            <a:fld id="{8FD4CAF8-081E-4209-86B8-B495EE4463E1}" type="slidenum">
              <a:rPr lang="es-ES_tradnl"/>
              <a:pPr>
                <a:defRPr/>
              </a:pPr>
              <a:t>‹Nº›</a:t>
            </a:fld>
            <a:endParaRPr lang="es-ES_trad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14" tIns="45706" rIns="91414" bIns="45706" numCol="1" anchor="ctr" anchorCtr="0" compatLnSpc="1">
            <a:prstTxWarp prst="textNoShape">
              <a:avLst/>
            </a:prstTxWarp>
          </a:bodyPr>
          <a:lstStyle/>
          <a:p>
            <a:pPr lvl="0"/>
            <a:r>
              <a:rPr lang="es-ES_tradnl"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14" tIns="45706" rIns="91414" bIns="45706" numCol="1" anchor="t" anchorCtr="0" compatLnSpc="1">
            <a:prstTxWarp prst="textNoShape">
              <a:avLst/>
            </a:prstTxWarp>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14" tIns="45706" rIns="91414" bIns="45706" numCol="1" anchor="t" anchorCtr="0" compatLnSpc="1">
            <a:prstTxWarp prst="textNoShape">
              <a:avLst/>
            </a:prstTxWarp>
          </a:bodyPr>
          <a:lstStyle>
            <a:lvl1pPr>
              <a:defRPr sz="1400" smtClean="0"/>
            </a:lvl1pPr>
          </a:lstStyle>
          <a:p>
            <a:pPr>
              <a:defRPr/>
            </a:pPr>
            <a:endParaRPr lang="es-ES_tradnl"/>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14" tIns="45706" rIns="91414" bIns="45706" numCol="1" anchor="t" anchorCtr="0" compatLnSpc="1">
            <a:prstTxWarp prst="textNoShape">
              <a:avLst/>
            </a:prstTxWarp>
          </a:bodyPr>
          <a:lstStyle>
            <a:lvl1pPr algn="ctr">
              <a:defRPr sz="1400" smtClean="0"/>
            </a:lvl1pPr>
          </a:lstStyle>
          <a:p>
            <a:pPr>
              <a:defRPr/>
            </a:pPr>
            <a:endParaRPr lang="es-ES_tradnl"/>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14" tIns="45706" rIns="91414" bIns="45706" numCol="1" anchor="t" anchorCtr="0" compatLnSpc="1">
            <a:prstTxWarp prst="textNoShape">
              <a:avLst/>
            </a:prstTxWarp>
          </a:bodyPr>
          <a:lstStyle>
            <a:lvl1pPr algn="r">
              <a:defRPr sz="1400" smtClean="0"/>
            </a:lvl1pPr>
          </a:lstStyle>
          <a:p>
            <a:pPr>
              <a:defRPr/>
            </a:pPr>
            <a:fld id="{F41704A8-F31C-4792-AC6D-E485BB258B78}" type="slidenum">
              <a:rPr lang="es-ES_tradnl"/>
              <a:pPr>
                <a:defRPr/>
              </a:pPr>
              <a:t>‹Nº›</a:t>
            </a:fld>
            <a:endParaRPr lang="es-ES_trad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ea typeface="ＭＳ Ｐゴシック" pitchFamily="34" charset="-128"/>
        </a:defRPr>
      </a:lvl2pPr>
      <a:lvl3pPr algn="ctr" rtl="0" eaLnBrk="0" fontAlgn="base" hangingPunct="0">
        <a:spcBef>
          <a:spcPct val="0"/>
        </a:spcBef>
        <a:spcAft>
          <a:spcPct val="0"/>
        </a:spcAft>
        <a:defRPr sz="4400">
          <a:solidFill>
            <a:schemeClr val="tx2"/>
          </a:solidFill>
          <a:latin typeface="Arial" pitchFamily="34" charset="0"/>
          <a:ea typeface="ＭＳ Ｐゴシック" pitchFamily="34" charset="-128"/>
        </a:defRPr>
      </a:lvl3pPr>
      <a:lvl4pPr algn="ctr" rtl="0" eaLnBrk="0" fontAlgn="base" hangingPunct="0">
        <a:spcBef>
          <a:spcPct val="0"/>
        </a:spcBef>
        <a:spcAft>
          <a:spcPct val="0"/>
        </a:spcAft>
        <a:defRPr sz="4400">
          <a:solidFill>
            <a:schemeClr val="tx2"/>
          </a:solidFill>
          <a:latin typeface="Arial" pitchFamily="34" charset="0"/>
          <a:ea typeface="ＭＳ Ｐゴシック" pitchFamily="34" charset="-128"/>
        </a:defRPr>
      </a:lvl4pPr>
      <a:lvl5pPr algn="ctr" rtl="0" eaLnBrk="0" fontAlgn="base" hangingPunct="0">
        <a:spcBef>
          <a:spcPct val="0"/>
        </a:spcBef>
        <a:spcAft>
          <a:spcPct val="0"/>
        </a:spcAft>
        <a:defRPr sz="4400">
          <a:solidFill>
            <a:schemeClr val="tx2"/>
          </a:solidFill>
          <a:latin typeface="Arial" pitchFamily="34" charset="0"/>
          <a:ea typeface="ＭＳ Ｐゴシック" pitchFamily="34" charset="-128"/>
        </a:defRPr>
      </a:lvl5pPr>
      <a:lvl6pPr marL="457200" algn="ctr" rtl="0" fontAlgn="base">
        <a:spcBef>
          <a:spcPct val="0"/>
        </a:spcBef>
        <a:spcAft>
          <a:spcPct val="0"/>
        </a:spcAft>
        <a:defRPr sz="4400">
          <a:solidFill>
            <a:schemeClr val="tx2"/>
          </a:solidFill>
          <a:latin typeface="Arial" pitchFamily="34" charset="0"/>
          <a:ea typeface="ＭＳ Ｐゴシック" pitchFamily="34" charset="-128"/>
        </a:defRPr>
      </a:lvl6pPr>
      <a:lvl7pPr marL="914400" algn="ctr" rtl="0" fontAlgn="base">
        <a:spcBef>
          <a:spcPct val="0"/>
        </a:spcBef>
        <a:spcAft>
          <a:spcPct val="0"/>
        </a:spcAft>
        <a:defRPr sz="4400">
          <a:solidFill>
            <a:schemeClr val="tx2"/>
          </a:solidFill>
          <a:latin typeface="Arial" pitchFamily="34" charset="0"/>
          <a:ea typeface="ＭＳ Ｐゴシック" pitchFamily="34" charset="-128"/>
        </a:defRPr>
      </a:lvl7pPr>
      <a:lvl8pPr marL="1371600" algn="ctr" rtl="0" fontAlgn="base">
        <a:spcBef>
          <a:spcPct val="0"/>
        </a:spcBef>
        <a:spcAft>
          <a:spcPct val="0"/>
        </a:spcAft>
        <a:defRPr sz="4400">
          <a:solidFill>
            <a:schemeClr val="tx2"/>
          </a:solidFill>
          <a:latin typeface="Arial" pitchFamily="34" charset="0"/>
          <a:ea typeface="ＭＳ Ｐゴシック" pitchFamily="34" charset="-128"/>
        </a:defRPr>
      </a:lvl8pPr>
      <a:lvl9pPr marL="1828800" algn="ctr" rtl="0" fontAlgn="base">
        <a:spcBef>
          <a:spcPct val="0"/>
        </a:spcBef>
        <a:spcAft>
          <a:spcPct val="0"/>
        </a:spcAft>
        <a:defRPr sz="4400">
          <a:solidFill>
            <a:schemeClr val="tx2"/>
          </a:solidFill>
          <a:latin typeface="Arial" pitchFamily="34" charset="0"/>
          <a:ea typeface="ＭＳ Ｐゴシック" pitchFamily="34" charset="-128"/>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30188" algn="l" rtl="0" eaLnBrk="0" fontAlgn="base" hangingPunct="0">
        <a:spcBef>
          <a:spcPct val="20000"/>
        </a:spcBef>
        <a:spcAft>
          <a:spcPct val="0"/>
        </a:spcAft>
        <a:buChar char="»"/>
        <a:defRPr sz="2000">
          <a:solidFill>
            <a:schemeClr val="tx1"/>
          </a:solidFill>
          <a:latin typeface="+mn-lt"/>
          <a:ea typeface="+mn-ea"/>
        </a:defRPr>
      </a:lvl5pPr>
      <a:lvl6pPr marL="2514600" indent="-230188" algn="l" rtl="0" fontAlgn="base">
        <a:spcBef>
          <a:spcPct val="20000"/>
        </a:spcBef>
        <a:spcAft>
          <a:spcPct val="0"/>
        </a:spcAft>
        <a:buChar char="»"/>
        <a:defRPr sz="2000">
          <a:solidFill>
            <a:schemeClr val="tx1"/>
          </a:solidFill>
          <a:latin typeface="+mn-lt"/>
          <a:ea typeface="+mn-ea"/>
        </a:defRPr>
      </a:lvl6pPr>
      <a:lvl7pPr marL="2971800" indent="-230188" algn="l" rtl="0" fontAlgn="base">
        <a:spcBef>
          <a:spcPct val="20000"/>
        </a:spcBef>
        <a:spcAft>
          <a:spcPct val="0"/>
        </a:spcAft>
        <a:buChar char="»"/>
        <a:defRPr sz="2000">
          <a:solidFill>
            <a:schemeClr val="tx1"/>
          </a:solidFill>
          <a:latin typeface="+mn-lt"/>
          <a:ea typeface="+mn-ea"/>
        </a:defRPr>
      </a:lvl7pPr>
      <a:lvl8pPr marL="3429000" indent="-230188" algn="l" rtl="0" fontAlgn="base">
        <a:spcBef>
          <a:spcPct val="20000"/>
        </a:spcBef>
        <a:spcAft>
          <a:spcPct val="0"/>
        </a:spcAft>
        <a:buChar char="»"/>
        <a:defRPr sz="2000">
          <a:solidFill>
            <a:schemeClr val="tx1"/>
          </a:solidFill>
          <a:latin typeface="+mn-lt"/>
          <a:ea typeface="+mn-ea"/>
        </a:defRPr>
      </a:lvl8pPr>
      <a:lvl9pPr marL="3886200" indent="-230188" algn="l" rtl="0" fontAlgn="base">
        <a:spcBef>
          <a:spcPct val="20000"/>
        </a:spcBef>
        <a:spcAft>
          <a:spcPct val="0"/>
        </a:spcAft>
        <a:buChar char="»"/>
        <a:defRPr sz="2000">
          <a:solidFill>
            <a:schemeClr val="tx1"/>
          </a:solidFill>
          <a:latin typeface="+mn-lt"/>
          <a:ea typeface="+mn-ea"/>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png"/><Relationship Id="rId1" Type="http://schemas.openxmlformats.org/officeDocument/2006/relationships/slideLayout" Target="../slideLayouts/slideLayout7.xml"/><Relationship Id="rId4" Type="http://schemas.openxmlformats.org/officeDocument/2006/relationships/image" Target="../media/image29.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tiff"/></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2.tif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4 Imagen" descr="pptttt.jpg"/>
          <p:cNvPicPr>
            <a:picLocks noChangeAspect="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Text Box 6"/>
          <p:cNvSpPr txBox="1">
            <a:spLocks noChangeArrowheads="1"/>
          </p:cNvSpPr>
          <p:nvPr/>
        </p:nvSpPr>
        <p:spPr bwMode="auto">
          <a:xfrm>
            <a:off x="0" y="1772816"/>
            <a:ext cx="9144000" cy="1200329"/>
          </a:xfrm>
          <a:prstGeom prst="rect">
            <a:avLst/>
          </a:prstGeom>
          <a:noFill/>
          <a:ln w="9525">
            <a:noFill/>
            <a:miter lim="800000"/>
            <a:headEnd/>
            <a:tailEnd/>
          </a:ln>
        </p:spPr>
        <p:txBody>
          <a:bodyPr wrap="square">
            <a:spAutoFit/>
          </a:bodyPr>
          <a:lstStyle/>
          <a:p>
            <a:pPr algn="ctr"/>
            <a:r>
              <a:rPr lang="es-MX" b="1" dirty="0">
                <a:solidFill>
                  <a:schemeClr val="bg1"/>
                </a:solidFill>
              </a:rPr>
              <a:t>COLOQUIO AVANCES INICIATIVAS </a:t>
            </a:r>
            <a:r>
              <a:rPr lang="es-MX" b="1" dirty="0" smtClean="0">
                <a:solidFill>
                  <a:schemeClr val="bg1"/>
                </a:solidFill>
              </a:rPr>
              <a:t>INNOVACION</a:t>
            </a:r>
          </a:p>
          <a:p>
            <a:pPr algn="ctr"/>
            <a:r>
              <a:rPr lang="es-ES" b="1" dirty="0" smtClean="0">
                <a:solidFill>
                  <a:schemeClr val="bg1"/>
                </a:solidFill>
              </a:rPr>
              <a:t> </a:t>
            </a:r>
            <a:endParaRPr lang="es-ES" dirty="0">
              <a:solidFill>
                <a:schemeClr val="bg1"/>
              </a:solidFill>
            </a:endParaRPr>
          </a:p>
          <a:p>
            <a:pPr algn="ctr"/>
            <a:r>
              <a:rPr lang="es-MX" b="1" dirty="0">
                <a:solidFill>
                  <a:schemeClr val="bg1"/>
                </a:solidFill>
              </a:rPr>
              <a:t>REGIÓN ARICA Y PARINACOTA</a:t>
            </a:r>
            <a:endParaRPr lang="es-ES" dirty="0">
              <a:solidFill>
                <a:schemeClr val="bg1"/>
              </a:solidFill>
            </a:endParaRPr>
          </a:p>
        </p:txBody>
      </p:sp>
      <p:sp>
        <p:nvSpPr>
          <p:cNvPr id="4" name="Text Box 11"/>
          <p:cNvSpPr txBox="1">
            <a:spLocks noChangeArrowheads="1"/>
          </p:cNvSpPr>
          <p:nvPr/>
        </p:nvSpPr>
        <p:spPr bwMode="auto">
          <a:xfrm>
            <a:off x="4139952" y="5949280"/>
            <a:ext cx="4464050" cy="338554"/>
          </a:xfrm>
          <a:prstGeom prst="rect">
            <a:avLst/>
          </a:prstGeom>
          <a:noFill/>
          <a:ln w="9525">
            <a:noFill/>
            <a:miter lim="800000"/>
            <a:headEnd/>
            <a:tailEnd/>
          </a:ln>
          <a:effectLst/>
        </p:spPr>
        <p:txBody>
          <a:bodyPr>
            <a:spAutoFit/>
          </a:bodyPr>
          <a:lstStyle/>
          <a:p>
            <a:pPr algn="ctr">
              <a:spcBef>
                <a:spcPct val="50000"/>
              </a:spcBef>
            </a:pPr>
            <a:r>
              <a:rPr lang="es-MX" sz="1600" b="1" dirty="0" smtClean="0">
                <a:solidFill>
                  <a:schemeClr val="bg1"/>
                </a:solidFill>
              </a:rPr>
              <a:t>Arica, 26 de octubre 2011</a:t>
            </a:r>
            <a:endParaRPr lang="es-CL" sz="1600" b="1" dirty="0">
              <a:solidFill>
                <a:schemeClr val="bg1"/>
              </a:solidFill>
            </a:endParaRPr>
          </a:p>
        </p:txBody>
      </p:sp>
      <p:sp>
        <p:nvSpPr>
          <p:cNvPr id="5" name="4 Rectángulo"/>
          <p:cNvSpPr/>
          <p:nvPr/>
        </p:nvSpPr>
        <p:spPr>
          <a:xfrm>
            <a:off x="3851920" y="3717032"/>
            <a:ext cx="5040560" cy="1631216"/>
          </a:xfrm>
          <a:prstGeom prst="rect">
            <a:avLst/>
          </a:prstGeom>
        </p:spPr>
        <p:txBody>
          <a:bodyPr wrap="square">
            <a:spAutoFit/>
          </a:bodyPr>
          <a:lstStyle/>
          <a:p>
            <a:pPr algn="ctr"/>
            <a:r>
              <a:rPr lang="es-CL" sz="2000" dirty="0" smtClean="0">
                <a:solidFill>
                  <a:schemeClr val="bg1"/>
                </a:solidFill>
                <a:effectLst>
                  <a:outerShdw blurRad="50800" dist="38100" algn="l" rotWithShape="0">
                    <a:prstClr val="black">
                      <a:alpha val="40000"/>
                    </a:prstClr>
                  </a:outerShdw>
                </a:effectLst>
              </a:rPr>
              <a:t>Resultados preliminares y comerciales en derivados cárnicos del “Programa de Innovación Territorial en la Región de Arica y Parinacota de la AFC Ganadera </a:t>
            </a:r>
            <a:r>
              <a:rPr lang="es-CL" sz="2000" dirty="0" err="1" smtClean="0">
                <a:solidFill>
                  <a:schemeClr val="bg1"/>
                </a:solidFill>
                <a:effectLst>
                  <a:outerShdw blurRad="50800" dist="38100" algn="l" rotWithShape="0">
                    <a:prstClr val="black">
                      <a:alpha val="40000"/>
                    </a:prstClr>
                  </a:outerShdw>
                </a:effectLst>
              </a:rPr>
              <a:t>Aymará</a:t>
            </a:r>
            <a:r>
              <a:rPr lang="es-CL" sz="2000" dirty="0" smtClean="0">
                <a:solidFill>
                  <a:schemeClr val="bg1"/>
                </a:solidFill>
                <a:effectLst>
                  <a:outerShdw blurRad="50800" dist="38100" algn="l" rotWithShape="0">
                    <a:prstClr val="black">
                      <a:alpha val="40000"/>
                    </a:prstClr>
                  </a:outerShdw>
                </a:effectLst>
              </a:rPr>
              <a:t> en Camélidos Domésticos y Silvestres”</a:t>
            </a:r>
            <a:endParaRPr lang="es-CL" sz="2000" dirty="0">
              <a:solidFill>
                <a:schemeClr val="bg1"/>
              </a:solidFill>
              <a:effectLst>
                <a:outerShdw blurRad="50800" dist="38100" algn="l" rotWithShape="0">
                  <a:prstClr val="black">
                    <a:alpha val="40000"/>
                  </a:prstClr>
                </a:outerShdw>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755576" y="303039"/>
            <a:ext cx="7992888" cy="461665"/>
          </a:xfrm>
          <a:prstGeom prst="rect">
            <a:avLst/>
          </a:prstGeom>
          <a:noFill/>
        </p:spPr>
        <p:txBody>
          <a:bodyPr wrap="square" rtlCol="0">
            <a:spAutoFit/>
          </a:bodyPr>
          <a:lstStyle/>
          <a:p>
            <a:pPr algn="ctr"/>
            <a:r>
              <a:rPr lang="es-ES" b="1" dirty="0" smtClean="0"/>
              <a:t>RESULTADOS: FASE INDUSTRIAL Y COMERCIAL</a:t>
            </a:r>
            <a:endParaRPr lang="es-ES" b="1" dirty="0"/>
          </a:p>
        </p:txBody>
      </p:sp>
      <p:sp>
        <p:nvSpPr>
          <p:cNvPr id="11" name="10 Rectángulo"/>
          <p:cNvSpPr/>
          <p:nvPr/>
        </p:nvSpPr>
        <p:spPr>
          <a:xfrm>
            <a:off x="323528" y="980728"/>
            <a:ext cx="8496944" cy="369332"/>
          </a:xfrm>
          <a:prstGeom prst="rect">
            <a:avLst/>
          </a:prstGeom>
        </p:spPr>
        <p:txBody>
          <a:bodyPr wrap="square">
            <a:spAutoFit/>
          </a:bodyPr>
          <a:lstStyle/>
          <a:p>
            <a:pPr lvl="0" algn="just" eaLnBrk="1" hangingPunct="1"/>
            <a:r>
              <a:rPr lang="es-CL" sz="1800" b="1" dirty="0" smtClean="0">
                <a:ea typeface="Times New Roman" pitchFamily="18" charset="0"/>
                <a:cs typeface="Arial" pitchFamily="34" charset="0"/>
              </a:rPr>
              <a:t>3</a:t>
            </a:r>
            <a:r>
              <a:rPr lang="es-CL" sz="1800" b="1" dirty="0" smtClean="0">
                <a:ea typeface="Times New Roman" pitchFamily="18" charset="0"/>
                <a:cs typeface="Arial" pitchFamily="34" charset="0"/>
              </a:rPr>
              <a:t>.  MIX DE PRODUCTOS ELABORADOS</a:t>
            </a:r>
            <a:endParaRPr lang="es-CL" sz="1800" b="1" dirty="0" smtClean="0">
              <a:ea typeface="Times New Roman" pitchFamily="18" charset="0"/>
              <a:cs typeface="Arial" pitchFamily="34" charset="0"/>
            </a:endParaRPr>
          </a:p>
        </p:txBody>
      </p:sp>
      <p:sp>
        <p:nvSpPr>
          <p:cNvPr id="62" name="5 Marcador de contenido"/>
          <p:cNvSpPr txBox="1">
            <a:spLocks/>
          </p:cNvSpPr>
          <p:nvPr/>
        </p:nvSpPr>
        <p:spPr>
          <a:xfrm>
            <a:off x="313498" y="1628800"/>
            <a:ext cx="4860032" cy="1944216"/>
          </a:xfrm>
          <a:prstGeom prst="rect">
            <a:avLst/>
          </a:prstGeom>
        </p:spPr>
        <p:txBody>
          <a:bodyPr anchor="ctr" anchorCtr="0"/>
          <a:lstStyle/>
          <a:p>
            <a:pPr marL="355600" marR="0" indent="-355600" algn="r" defTabSz="914400" eaLnBrk="1" latinLnBrk="0" hangingPunct="1">
              <a:lnSpc>
                <a:spcPct val="100000"/>
              </a:lnSpc>
              <a:buClr>
                <a:srgbClr val="C00000"/>
              </a:buClr>
              <a:buSzTx/>
              <a:buFont typeface="Wingdings" pitchFamily="2" charset="2"/>
              <a:buNone/>
              <a:tabLst>
                <a:tab pos="355600" algn="l"/>
              </a:tabLst>
              <a:defRPr/>
            </a:pPr>
            <a:r>
              <a:rPr lang="es-CL" sz="18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rPr>
              <a:t>BUTIFARRA CATALANA</a:t>
            </a:r>
          </a:p>
          <a:p>
            <a:pPr marL="355600" marR="0" indent="-355600" algn="r" defTabSz="914400" eaLnBrk="1" latinLnBrk="0" hangingPunct="1">
              <a:lnSpc>
                <a:spcPct val="100000"/>
              </a:lnSpc>
              <a:buClr>
                <a:srgbClr val="C00000"/>
              </a:buClr>
              <a:buSzTx/>
              <a:buFont typeface="Wingdings" pitchFamily="2" charset="2"/>
              <a:buNone/>
              <a:tabLst>
                <a:tab pos="355600" algn="l"/>
              </a:tabLst>
              <a:defRPr/>
            </a:pPr>
            <a:endParaRPr lang="es-CL" sz="18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endParaRPr>
          </a:p>
          <a:p>
            <a:pPr algn="r">
              <a:buClr>
                <a:srgbClr val="C00000"/>
              </a:buClr>
              <a:buSzPct val="85000"/>
              <a:defRPr/>
            </a:pPr>
            <a:r>
              <a:rPr lang="es-ES" altLang="en-US" sz="1800" dirty="0" smtClean="0">
                <a:solidFill>
                  <a:srgbClr val="000000"/>
                </a:solidFill>
                <a:ea typeface="Times New Roman" pitchFamily="18" charset="0"/>
                <a:cs typeface="Arial" pitchFamily="34" charset="0"/>
              </a:rPr>
              <a:t>Embutido de carne cocida</a:t>
            </a:r>
          </a:p>
          <a:p>
            <a:pPr algn="r">
              <a:buClr>
                <a:srgbClr val="C00000"/>
              </a:buClr>
              <a:buSzPct val="85000"/>
              <a:defRPr/>
            </a:pPr>
            <a:r>
              <a:rPr lang="es-ES" altLang="en-US" sz="1800" dirty="0" smtClean="0">
                <a:solidFill>
                  <a:srgbClr val="000000"/>
                </a:solidFill>
                <a:ea typeface="Times New Roman" pitchFamily="18" charset="0"/>
                <a:cs typeface="Arial" pitchFamily="34" charset="0"/>
              </a:rPr>
              <a:t>Ingredientes: carne de llama, tocino de cerdo, sal, sal </a:t>
            </a:r>
            <a:r>
              <a:rPr lang="es-ES" altLang="en-US" sz="1800" dirty="0" err="1" smtClean="0">
                <a:solidFill>
                  <a:srgbClr val="000000"/>
                </a:solidFill>
                <a:ea typeface="Times New Roman" pitchFamily="18" charset="0"/>
                <a:cs typeface="Arial" pitchFamily="34" charset="0"/>
              </a:rPr>
              <a:t>nitrificada</a:t>
            </a:r>
            <a:r>
              <a:rPr lang="es-ES" altLang="en-US" sz="1800" dirty="0" smtClean="0">
                <a:solidFill>
                  <a:srgbClr val="000000"/>
                </a:solidFill>
                <a:ea typeface="Times New Roman" pitchFamily="18" charset="0"/>
                <a:cs typeface="Arial" pitchFamily="34" charset="0"/>
              </a:rPr>
              <a:t>, pimienta, orégano</a:t>
            </a:r>
            <a:r>
              <a:rPr lang="es-ES" altLang="en-US" sz="1800" dirty="0" smtClean="0">
                <a:solidFill>
                  <a:srgbClr val="000000"/>
                </a:solidFill>
                <a:ea typeface="Times New Roman" pitchFamily="18" charset="0"/>
                <a:cs typeface="Arial" pitchFamily="34" charset="0"/>
              </a:rPr>
              <a:t>.</a:t>
            </a:r>
          </a:p>
          <a:p>
            <a:pPr algn="r">
              <a:buClr>
                <a:srgbClr val="C00000"/>
              </a:buClr>
              <a:buSzPct val="85000"/>
              <a:defRPr/>
            </a:pPr>
            <a:r>
              <a:rPr lang="es-CL" altLang="en-US" sz="1800" dirty="0" smtClean="0">
                <a:solidFill>
                  <a:srgbClr val="000000"/>
                </a:solidFill>
                <a:ea typeface="Times New Roman" pitchFamily="18" charset="0"/>
                <a:cs typeface="Arial" pitchFamily="34" charset="0"/>
              </a:rPr>
              <a:t>Duración: 30 días refrigerado a </a:t>
            </a:r>
            <a:r>
              <a:rPr lang="es-CL" altLang="en-US" sz="1800" dirty="0" smtClean="0">
                <a:solidFill>
                  <a:srgbClr val="000000"/>
                </a:solidFill>
                <a:ea typeface="Times New Roman" pitchFamily="18" charset="0"/>
                <a:cs typeface="Arial" pitchFamily="34" charset="0"/>
              </a:rPr>
              <a:t>4ºC</a:t>
            </a:r>
            <a:endParaRPr lang="es-CL" altLang="en-US" sz="1800" dirty="0" smtClean="0">
              <a:solidFill>
                <a:srgbClr val="000000"/>
              </a:solidFill>
              <a:ea typeface="Times New Roman" pitchFamily="18" charset="0"/>
              <a:cs typeface="Arial" pitchFamily="34" charset="0"/>
            </a:endParaRPr>
          </a:p>
        </p:txBody>
      </p:sp>
      <p:pic>
        <p:nvPicPr>
          <p:cNvPr id="24" name="Picture 5" descr="D:\Mis documentos\SERGIO LARA BTA\camélidos\unidad de negocios\fotos cecinas\Copia de DSCN0228.JPG"/>
          <p:cNvPicPr>
            <a:picLocks noChangeAspect="1" noChangeArrowheads="1"/>
          </p:cNvPicPr>
          <p:nvPr/>
        </p:nvPicPr>
        <p:blipFill>
          <a:blip r:embed="rId2" cstate="print"/>
          <a:srcRect/>
          <a:stretch>
            <a:fillRect/>
          </a:stretch>
        </p:blipFill>
        <p:spPr bwMode="auto">
          <a:xfrm>
            <a:off x="5461562" y="1556792"/>
            <a:ext cx="3070878" cy="2304256"/>
          </a:xfrm>
          <a:prstGeom prst="roundRect">
            <a:avLst>
              <a:gd name="adj" fmla="val 6830"/>
            </a:avLst>
          </a:prstGeom>
          <a:noFill/>
          <a:effectLst>
            <a:softEdge rad="31750"/>
          </a:effectLst>
        </p:spPr>
      </p:pic>
      <p:pic>
        <p:nvPicPr>
          <p:cNvPr id="25" name="Picture 2" descr="D:\Mis documentos\SERGIO LARA BTA\camélidos\unidad de negocios\fotos cecinas\Copia de DSCN0220.JPG"/>
          <p:cNvPicPr>
            <a:picLocks noChangeAspect="1" noChangeArrowheads="1"/>
          </p:cNvPicPr>
          <p:nvPr/>
        </p:nvPicPr>
        <p:blipFill>
          <a:blip r:embed="rId3" cstate="print"/>
          <a:srcRect l="8702" r="7760"/>
          <a:stretch>
            <a:fillRect/>
          </a:stretch>
        </p:blipFill>
        <p:spPr bwMode="auto">
          <a:xfrm>
            <a:off x="395536" y="4149661"/>
            <a:ext cx="2808312" cy="2519699"/>
          </a:xfrm>
          <a:prstGeom prst="roundRect">
            <a:avLst>
              <a:gd name="adj" fmla="val 6830"/>
            </a:avLst>
          </a:prstGeom>
          <a:noFill/>
          <a:effectLst>
            <a:softEdge rad="31750"/>
          </a:effectLst>
        </p:spPr>
      </p:pic>
      <p:sp>
        <p:nvSpPr>
          <p:cNvPr id="27" name="5 Marcador de contenido"/>
          <p:cNvSpPr txBox="1">
            <a:spLocks/>
          </p:cNvSpPr>
          <p:nvPr/>
        </p:nvSpPr>
        <p:spPr>
          <a:xfrm>
            <a:off x="3419872" y="4437112"/>
            <a:ext cx="5400600" cy="1944216"/>
          </a:xfrm>
          <a:prstGeom prst="rect">
            <a:avLst/>
          </a:prstGeom>
        </p:spPr>
        <p:txBody>
          <a:bodyPr anchor="ctr" anchorCtr="0"/>
          <a:lstStyle/>
          <a:p>
            <a:pPr marL="355600" marR="0" indent="-355600" defTabSz="914400" eaLnBrk="1" latinLnBrk="0" hangingPunct="1">
              <a:lnSpc>
                <a:spcPct val="100000"/>
              </a:lnSpc>
              <a:buClr>
                <a:srgbClr val="C00000"/>
              </a:buClr>
              <a:buSzTx/>
              <a:buFont typeface="Wingdings" pitchFamily="2" charset="2"/>
              <a:buNone/>
              <a:tabLst>
                <a:tab pos="355600" algn="l"/>
              </a:tabLst>
              <a:defRPr/>
            </a:pPr>
            <a:r>
              <a:rPr lang="es-CL" sz="18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rPr>
              <a:t>CHORIZO </a:t>
            </a:r>
            <a:r>
              <a:rPr lang="es-CL" sz="18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rPr>
              <a:t>RIOJANO</a:t>
            </a:r>
            <a:endParaRPr lang="es-CL" sz="18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endParaRPr>
          </a:p>
          <a:p>
            <a:pPr marL="355600" marR="0" indent="-355600" defTabSz="914400" eaLnBrk="1" latinLnBrk="0" hangingPunct="1">
              <a:lnSpc>
                <a:spcPct val="100000"/>
              </a:lnSpc>
              <a:buClr>
                <a:srgbClr val="C00000"/>
              </a:buClr>
              <a:buSzTx/>
              <a:buFont typeface="Wingdings" pitchFamily="2" charset="2"/>
              <a:buNone/>
              <a:tabLst>
                <a:tab pos="355600" algn="l"/>
              </a:tabLst>
              <a:defRPr/>
            </a:pPr>
            <a:endParaRPr lang="es-CL" sz="18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endParaRPr>
          </a:p>
          <a:p>
            <a:pPr>
              <a:buClr>
                <a:srgbClr val="C00000"/>
              </a:buClr>
              <a:buSzPct val="85000"/>
              <a:defRPr/>
            </a:pPr>
            <a:r>
              <a:rPr lang="es-CL" altLang="en-US" sz="1800" dirty="0" smtClean="0">
                <a:solidFill>
                  <a:srgbClr val="000000"/>
                </a:solidFill>
                <a:ea typeface="Times New Roman" pitchFamily="18" charset="0"/>
                <a:cs typeface="Arial" pitchFamily="34" charset="0"/>
              </a:rPr>
              <a:t>Embutido crudo con 10-12 días de maduración.</a:t>
            </a:r>
          </a:p>
          <a:p>
            <a:pPr>
              <a:buClr>
                <a:srgbClr val="C00000"/>
              </a:buClr>
              <a:buSzPct val="85000"/>
              <a:defRPr/>
            </a:pPr>
            <a:r>
              <a:rPr lang="es-CL" altLang="en-US" sz="1800" dirty="0" smtClean="0">
                <a:solidFill>
                  <a:srgbClr val="000000"/>
                </a:solidFill>
                <a:ea typeface="Times New Roman" pitchFamily="18" charset="0"/>
                <a:cs typeface="Arial" pitchFamily="34" charset="0"/>
              </a:rPr>
              <a:t>Ingredientes: carne de llama, tocino de cerdo, sal, sal </a:t>
            </a:r>
            <a:r>
              <a:rPr lang="es-CL" altLang="en-US" sz="1800" dirty="0" err="1" smtClean="0">
                <a:solidFill>
                  <a:srgbClr val="000000"/>
                </a:solidFill>
                <a:ea typeface="Times New Roman" pitchFamily="18" charset="0"/>
                <a:cs typeface="Arial" pitchFamily="34" charset="0"/>
              </a:rPr>
              <a:t>nitrificada</a:t>
            </a:r>
            <a:r>
              <a:rPr lang="es-CL" altLang="en-US" sz="1800" dirty="0" smtClean="0">
                <a:solidFill>
                  <a:srgbClr val="000000"/>
                </a:solidFill>
                <a:ea typeface="Times New Roman" pitchFamily="18" charset="0"/>
                <a:cs typeface="Arial" pitchFamily="34" charset="0"/>
              </a:rPr>
              <a:t>, pimentón, pimienta, lactosa</a:t>
            </a:r>
            <a:r>
              <a:rPr lang="es-CL" altLang="en-US" sz="1800" dirty="0" smtClean="0">
                <a:solidFill>
                  <a:srgbClr val="000000"/>
                </a:solidFill>
                <a:ea typeface="Times New Roman" pitchFamily="18" charset="0"/>
                <a:cs typeface="Arial" pitchFamily="34" charset="0"/>
              </a:rPr>
              <a:t>.</a:t>
            </a:r>
          </a:p>
          <a:p>
            <a:pPr>
              <a:buClr>
                <a:srgbClr val="C00000"/>
              </a:buClr>
              <a:buSzPct val="85000"/>
              <a:defRPr/>
            </a:pPr>
            <a:r>
              <a:rPr lang="es-CL" altLang="en-US" sz="1800" dirty="0" smtClean="0">
                <a:solidFill>
                  <a:srgbClr val="000000"/>
                </a:solidFill>
                <a:ea typeface="Times New Roman" pitchFamily="18" charset="0"/>
                <a:cs typeface="Arial" pitchFamily="34" charset="0"/>
              </a:rPr>
              <a:t>Duración: 3 meses en lugar fresco y seco</a:t>
            </a:r>
            <a:r>
              <a:rPr lang="es-CL" altLang="en-US" sz="1800" dirty="0" smtClean="0">
                <a:solidFill>
                  <a:srgbClr val="000000"/>
                </a:solidFill>
                <a:ea typeface="Times New Roman" pitchFamily="18" charset="0"/>
                <a:cs typeface="Arial" pitchFamily="34" charset="0"/>
              </a:rPr>
              <a:t>.</a:t>
            </a:r>
            <a:endParaRPr lang="es-CL" altLang="en-US" sz="1800" dirty="0" smtClean="0">
              <a:solidFill>
                <a:srgbClr val="000000"/>
              </a:solidFill>
              <a:ea typeface="Times New Roman" pitchFamily="18" charset="0"/>
              <a:cs typeface="Arial" pitchFamily="34" charset="0"/>
            </a:endParaRPr>
          </a:p>
        </p:txBody>
      </p:sp>
    </p:spTree>
    <p:extLst>
      <p:ext uri="{BB962C8B-B14F-4D97-AF65-F5344CB8AC3E}">
        <p14:creationId xmlns:p14="http://schemas.microsoft.com/office/powerpoint/2010/main" xmlns="" val="27037088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755576" y="303039"/>
            <a:ext cx="7992888" cy="461665"/>
          </a:xfrm>
          <a:prstGeom prst="rect">
            <a:avLst/>
          </a:prstGeom>
          <a:noFill/>
        </p:spPr>
        <p:txBody>
          <a:bodyPr wrap="square" rtlCol="0">
            <a:spAutoFit/>
          </a:bodyPr>
          <a:lstStyle/>
          <a:p>
            <a:pPr algn="ctr"/>
            <a:r>
              <a:rPr lang="es-ES" b="1" dirty="0" smtClean="0"/>
              <a:t>RESULTADOS: FASE INDUSTRIAL Y COMERCIAL</a:t>
            </a:r>
            <a:endParaRPr lang="es-ES" b="1" dirty="0"/>
          </a:p>
        </p:txBody>
      </p:sp>
      <p:sp>
        <p:nvSpPr>
          <p:cNvPr id="11" name="10 Rectángulo"/>
          <p:cNvSpPr/>
          <p:nvPr/>
        </p:nvSpPr>
        <p:spPr>
          <a:xfrm>
            <a:off x="323528" y="980728"/>
            <a:ext cx="8496944" cy="369332"/>
          </a:xfrm>
          <a:prstGeom prst="rect">
            <a:avLst/>
          </a:prstGeom>
        </p:spPr>
        <p:txBody>
          <a:bodyPr wrap="square">
            <a:spAutoFit/>
          </a:bodyPr>
          <a:lstStyle/>
          <a:p>
            <a:pPr lvl="0" algn="just" eaLnBrk="1" hangingPunct="1"/>
            <a:r>
              <a:rPr lang="es-CL" sz="1800" b="1" dirty="0" smtClean="0">
                <a:ea typeface="Times New Roman" pitchFamily="18" charset="0"/>
                <a:cs typeface="Arial" pitchFamily="34" charset="0"/>
              </a:rPr>
              <a:t>3</a:t>
            </a:r>
            <a:r>
              <a:rPr lang="es-CL" sz="1800" b="1" dirty="0" smtClean="0">
                <a:ea typeface="Times New Roman" pitchFamily="18" charset="0"/>
                <a:cs typeface="Arial" pitchFamily="34" charset="0"/>
              </a:rPr>
              <a:t>.  MIX DE PRODUCTOS ELABORADOS</a:t>
            </a:r>
            <a:endParaRPr lang="es-CL" sz="1800" b="1" dirty="0" smtClean="0">
              <a:ea typeface="Times New Roman" pitchFamily="18" charset="0"/>
              <a:cs typeface="Arial" pitchFamily="34" charset="0"/>
            </a:endParaRPr>
          </a:p>
        </p:txBody>
      </p:sp>
      <p:sp>
        <p:nvSpPr>
          <p:cNvPr id="62" name="5 Marcador de contenido"/>
          <p:cNvSpPr txBox="1">
            <a:spLocks/>
          </p:cNvSpPr>
          <p:nvPr/>
        </p:nvSpPr>
        <p:spPr>
          <a:xfrm>
            <a:off x="323375" y="1772816"/>
            <a:ext cx="5040713" cy="2016224"/>
          </a:xfrm>
          <a:prstGeom prst="rect">
            <a:avLst/>
          </a:prstGeom>
        </p:spPr>
        <p:txBody>
          <a:bodyPr anchor="ctr" anchorCtr="0"/>
          <a:lstStyle/>
          <a:p>
            <a:pPr marL="355600" marR="0" indent="-355600" algn="r" defTabSz="914400" eaLnBrk="1" latinLnBrk="0" hangingPunct="1">
              <a:lnSpc>
                <a:spcPct val="100000"/>
              </a:lnSpc>
              <a:buClr>
                <a:srgbClr val="C00000"/>
              </a:buClr>
              <a:buSzTx/>
              <a:buFont typeface="Wingdings" pitchFamily="2" charset="2"/>
              <a:buNone/>
              <a:tabLst>
                <a:tab pos="355600" algn="l"/>
              </a:tabLst>
              <a:defRPr/>
            </a:pPr>
            <a:r>
              <a:rPr lang="es-CL" sz="18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rPr>
              <a:t>SNACK DE CARNE (</a:t>
            </a:r>
            <a:r>
              <a:rPr lang="es-CL" sz="1800" b="1" dirty="0" err="1"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rPr>
              <a:t>beef</a:t>
            </a:r>
            <a:r>
              <a:rPr lang="es-CL" sz="18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rPr>
              <a:t> </a:t>
            </a:r>
            <a:r>
              <a:rPr lang="es-CL" sz="1800" b="1" dirty="0" err="1"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rPr>
              <a:t>jerky</a:t>
            </a:r>
            <a:r>
              <a:rPr lang="es-CL" sz="18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rPr>
              <a:t>)</a:t>
            </a:r>
          </a:p>
          <a:p>
            <a:pPr marL="355600" marR="0" indent="-355600" algn="r" defTabSz="914400" eaLnBrk="1" latinLnBrk="0" hangingPunct="1">
              <a:lnSpc>
                <a:spcPct val="100000"/>
              </a:lnSpc>
              <a:buClr>
                <a:srgbClr val="C00000"/>
              </a:buClr>
              <a:buSzTx/>
              <a:buFont typeface="Wingdings" pitchFamily="2" charset="2"/>
              <a:buNone/>
              <a:tabLst>
                <a:tab pos="355600" algn="l"/>
              </a:tabLst>
              <a:defRPr/>
            </a:pPr>
            <a:endParaRPr lang="es-CL" sz="18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endParaRPr>
          </a:p>
          <a:p>
            <a:pPr marR="0" algn="r" defTabSz="914400" latinLnBrk="0">
              <a:lnSpc>
                <a:spcPct val="100000"/>
              </a:lnSpc>
              <a:buClr>
                <a:srgbClr val="C00000"/>
              </a:buClr>
              <a:buSzPct val="85000"/>
              <a:buFont typeface="Wingdings" pitchFamily="2" charset="2"/>
              <a:buNone/>
              <a:tabLst>
                <a:tab pos="355600" algn="l"/>
              </a:tabLst>
              <a:defRPr/>
            </a:pPr>
            <a:r>
              <a:rPr lang="es-CL" altLang="en-US" sz="1800" dirty="0" smtClean="0">
                <a:solidFill>
                  <a:srgbClr val="000000"/>
                </a:solidFill>
                <a:ea typeface="Times New Roman" pitchFamily="18" charset="0"/>
                <a:cs typeface="Arial" pitchFamily="34" charset="0"/>
              </a:rPr>
              <a:t>Láminas de </a:t>
            </a:r>
            <a:r>
              <a:rPr lang="es-CL" altLang="en-US" sz="1800" dirty="0" smtClean="0">
                <a:solidFill>
                  <a:srgbClr val="000000"/>
                </a:solidFill>
                <a:ea typeface="Times New Roman" pitchFamily="18" charset="0"/>
                <a:cs typeface="Arial" pitchFamily="34" charset="0"/>
              </a:rPr>
              <a:t>carne saladas y secadas al horno.</a:t>
            </a:r>
            <a:endParaRPr lang="es-CL" altLang="en-US" sz="1800" dirty="0" smtClean="0">
              <a:solidFill>
                <a:srgbClr val="000000"/>
              </a:solidFill>
              <a:ea typeface="Times New Roman" pitchFamily="18" charset="0"/>
              <a:cs typeface="Arial" pitchFamily="34" charset="0"/>
            </a:endParaRPr>
          </a:p>
          <a:p>
            <a:pPr marR="0" algn="r" defTabSz="914400" latinLnBrk="0">
              <a:lnSpc>
                <a:spcPct val="100000"/>
              </a:lnSpc>
              <a:buClr>
                <a:srgbClr val="C00000"/>
              </a:buClr>
              <a:buSzPct val="85000"/>
              <a:buFont typeface="Wingdings" pitchFamily="2" charset="2"/>
              <a:buNone/>
              <a:tabLst>
                <a:tab pos="355600" algn="l"/>
              </a:tabLst>
              <a:defRPr/>
            </a:pPr>
            <a:r>
              <a:rPr lang="es-CL" altLang="en-US" sz="1800" dirty="0" smtClean="0">
                <a:solidFill>
                  <a:srgbClr val="000000"/>
                </a:solidFill>
                <a:ea typeface="Times New Roman" pitchFamily="18" charset="0"/>
                <a:cs typeface="Arial" pitchFamily="34" charset="0"/>
              </a:rPr>
              <a:t>Ingredientes: carne 100% llama, sal, </a:t>
            </a:r>
            <a:r>
              <a:rPr lang="es-CL" altLang="en-US" sz="1800" dirty="0" err="1" smtClean="0">
                <a:solidFill>
                  <a:srgbClr val="000000"/>
                </a:solidFill>
                <a:ea typeface="Times New Roman" pitchFamily="18" charset="0"/>
                <a:cs typeface="Arial" pitchFamily="34" charset="0"/>
              </a:rPr>
              <a:t>merkén</a:t>
            </a:r>
            <a:r>
              <a:rPr lang="es-CL" altLang="en-US" sz="1800" dirty="0" smtClean="0">
                <a:solidFill>
                  <a:srgbClr val="000000"/>
                </a:solidFill>
                <a:ea typeface="Times New Roman" pitchFamily="18" charset="0"/>
                <a:cs typeface="Arial" pitchFamily="34" charset="0"/>
              </a:rPr>
              <a:t>, orégano, pimienta, </a:t>
            </a:r>
            <a:r>
              <a:rPr lang="es-CL" altLang="en-US" sz="1800" dirty="0" err="1" smtClean="0">
                <a:solidFill>
                  <a:srgbClr val="000000"/>
                </a:solidFill>
                <a:ea typeface="Times New Roman" pitchFamily="18" charset="0"/>
                <a:cs typeface="Arial" pitchFamily="34" charset="0"/>
              </a:rPr>
              <a:t>glutamato</a:t>
            </a:r>
            <a:r>
              <a:rPr lang="es-CL" altLang="en-US" sz="1800" dirty="0" smtClean="0">
                <a:solidFill>
                  <a:srgbClr val="000000"/>
                </a:solidFill>
                <a:ea typeface="Times New Roman" pitchFamily="18" charset="0"/>
                <a:cs typeface="Arial" pitchFamily="34" charset="0"/>
              </a:rPr>
              <a:t> </a:t>
            </a:r>
            <a:r>
              <a:rPr lang="es-CL" altLang="en-US" sz="1800" dirty="0" err="1" smtClean="0">
                <a:solidFill>
                  <a:srgbClr val="000000"/>
                </a:solidFill>
                <a:ea typeface="Times New Roman" pitchFamily="18" charset="0"/>
                <a:cs typeface="Arial" pitchFamily="34" charset="0"/>
              </a:rPr>
              <a:t>monosódico</a:t>
            </a:r>
            <a:r>
              <a:rPr lang="es-CL" altLang="en-US" sz="1800" dirty="0" smtClean="0">
                <a:solidFill>
                  <a:srgbClr val="000000"/>
                </a:solidFill>
                <a:ea typeface="Times New Roman" pitchFamily="18" charset="0"/>
                <a:cs typeface="Arial" pitchFamily="34" charset="0"/>
              </a:rPr>
              <a:t>.</a:t>
            </a:r>
          </a:p>
          <a:p>
            <a:pPr algn="r">
              <a:buClr>
                <a:srgbClr val="C00000"/>
              </a:buClr>
              <a:buSzPct val="85000"/>
              <a:tabLst>
                <a:tab pos="355600" algn="l"/>
              </a:tabLst>
              <a:defRPr/>
            </a:pPr>
            <a:r>
              <a:rPr lang="es-CL" altLang="en-US" sz="1800" dirty="0" smtClean="0">
                <a:solidFill>
                  <a:srgbClr val="000000"/>
                </a:solidFill>
                <a:ea typeface="Times New Roman" pitchFamily="18" charset="0"/>
                <a:cs typeface="Arial" pitchFamily="34" charset="0"/>
              </a:rPr>
              <a:t>Duración: 3 meses en lugar fresco y seco</a:t>
            </a:r>
            <a:r>
              <a:rPr lang="es-CL" altLang="en-US" sz="1800" dirty="0" smtClean="0">
                <a:solidFill>
                  <a:srgbClr val="000000"/>
                </a:solidFill>
                <a:ea typeface="Times New Roman" pitchFamily="18" charset="0"/>
                <a:cs typeface="Arial" pitchFamily="34" charset="0"/>
              </a:rPr>
              <a:t>.</a:t>
            </a:r>
            <a:endParaRPr lang="es-CL" altLang="en-US" sz="1800" dirty="0" smtClean="0">
              <a:solidFill>
                <a:srgbClr val="000000"/>
              </a:solidFill>
              <a:ea typeface="Times New Roman" pitchFamily="18" charset="0"/>
              <a:cs typeface="Arial" pitchFamily="34" charset="0"/>
            </a:endParaRPr>
          </a:p>
        </p:txBody>
      </p:sp>
      <p:sp>
        <p:nvSpPr>
          <p:cNvPr id="27" name="5 Marcador de contenido"/>
          <p:cNvSpPr txBox="1">
            <a:spLocks/>
          </p:cNvSpPr>
          <p:nvPr/>
        </p:nvSpPr>
        <p:spPr>
          <a:xfrm>
            <a:off x="3779912" y="4581128"/>
            <a:ext cx="5040560" cy="1944216"/>
          </a:xfrm>
          <a:prstGeom prst="rect">
            <a:avLst/>
          </a:prstGeom>
        </p:spPr>
        <p:txBody>
          <a:bodyPr anchor="ctr" anchorCtr="0"/>
          <a:lstStyle/>
          <a:p>
            <a:pPr marL="355600" marR="0" indent="-355600" defTabSz="914400" eaLnBrk="1" latinLnBrk="0" hangingPunct="1">
              <a:lnSpc>
                <a:spcPct val="100000"/>
              </a:lnSpc>
              <a:buClr>
                <a:srgbClr val="C00000"/>
              </a:buClr>
              <a:buSzTx/>
              <a:buFont typeface="Wingdings" pitchFamily="2" charset="2"/>
              <a:buNone/>
              <a:tabLst>
                <a:tab pos="355600" algn="l"/>
              </a:tabLst>
              <a:defRPr/>
            </a:pPr>
            <a:r>
              <a:rPr lang="es-CL" sz="18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rPr>
              <a:t>JAMÓN AHUMADO</a:t>
            </a:r>
          </a:p>
          <a:p>
            <a:pPr>
              <a:buClr>
                <a:srgbClr val="C00000"/>
              </a:buClr>
              <a:buSzPct val="85000"/>
              <a:defRPr/>
            </a:pPr>
            <a:endParaRPr lang="es-CL" altLang="en-US" sz="1800" dirty="0" smtClean="0">
              <a:solidFill>
                <a:srgbClr val="000000"/>
              </a:solidFill>
              <a:ea typeface="Times New Roman" pitchFamily="18" charset="0"/>
              <a:cs typeface="Arial" pitchFamily="34" charset="0"/>
            </a:endParaRPr>
          </a:p>
          <a:p>
            <a:pPr>
              <a:buClr>
                <a:srgbClr val="C00000"/>
              </a:buClr>
              <a:buSzPct val="85000"/>
              <a:defRPr/>
            </a:pPr>
            <a:r>
              <a:rPr lang="es-CL" altLang="en-US" sz="1800" dirty="0" smtClean="0">
                <a:solidFill>
                  <a:srgbClr val="000000"/>
                </a:solidFill>
                <a:ea typeface="Times New Roman" pitchFamily="18" charset="0"/>
                <a:cs typeface="Arial" pitchFamily="34" charset="0"/>
              </a:rPr>
              <a:t>Cortes de </a:t>
            </a:r>
            <a:r>
              <a:rPr lang="es-CL" altLang="en-US" sz="1800" dirty="0" smtClean="0">
                <a:solidFill>
                  <a:srgbClr val="000000"/>
                </a:solidFill>
                <a:ea typeface="Times New Roman" pitchFamily="18" charset="0"/>
                <a:cs typeface="Arial" pitchFamily="34" charset="0"/>
              </a:rPr>
              <a:t>carne crudos y salados, ahumado de 2 días.</a:t>
            </a:r>
          </a:p>
          <a:p>
            <a:pPr>
              <a:buClr>
                <a:srgbClr val="C00000"/>
              </a:buClr>
              <a:buSzPct val="85000"/>
              <a:defRPr/>
            </a:pPr>
            <a:r>
              <a:rPr lang="es-CL" altLang="en-US" sz="1800" dirty="0" smtClean="0">
                <a:solidFill>
                  <a:srgbClr val="000000"/>
                </a:solidFill>
                <a:ea typeface="Times New Roman" pitchFamily="18" charset="0"/>
                <a:cs typeface="Arial" pitchFamily="34" charset="0"/>
              </a:rPr>
              <a:t>Ingredientes: carne 100% de llama, sal, sal </a:t>
            </a:r>
            <a:r>
              <a:rPr lang="es-CL" altLang="en-US" sz="1800" dirty="0" err="1" smtClean="0">
                <a:solidFill>
                  <a:srgbClr val="000000"/>
                </a:solidFill>
                <a:ea typeface="Times New Roman" pitchFamily="18" charset="0"/>
                <a:cs typeface="Arial" pitchFamily="34" charset="0"/>
              </a:rPr>
              <a:t>nitrificada</a:t>
            </a:r>
            <a:r>
              <a:rPr lang="es-CL" altLang="en-US" sz="1800" dirty="0" smtClean="0">
                <a:solidFill>
                  <a:srgbClr val="000000"/>
                </a:solidFill>
                <a:ea typeface="Times New Roman" pitchFamily="18" charset="0"/>
                <a:cs typeface="Arial" pitchFamily="34" charset="0"/>
              </a:rPr>
              <a:t>, </a:t>
            </a:r>
            <a:r>
              <a:rPr lang="es-CL" altLang="en-US" sz="1800" dirty="0" err="1" smtClean="0">
                <a:solidFill>
                  <a:srgbClr val="000000"/>
                </a:solidFill>
                <a:ea typeface="Times New Roman" pitchFamily="18" charset="0"/>
                <a:cs typeface="Arial" pitchFamily="34" charset="0"/>
              </a:rPr>
              <a:t>merkén</a:t>
            </a:r>
            <a:r>
              <a:rPr lang="es-CL" altLang="en-US" sz="1800" dirty="0" smtClean="0">
                <a:solidFill>
                  <a:srgbClr val="000000"/>
                </a:solidFill>
                <a:ea typeface="Times New Roman" pitchFamily="18" charset="0"/>
                <a:cs typeface="Arial" pitchFamily="34" charset="0"/>
              </a:rPr>
              <a:t>.</a:t>
            </a:r>
          </a:p>
          <a:p>
            <a:pPr lvl="0">
              <a:buClr>
                <a:srgbClr val="C00000"/>
              </a:buClr>
              <a:buSzPct val="85000"/>
              <a:defRPr/>
            </a:pPr>
            <a:r>
              <a:rPr lang="es-ES" sz="1800" dirty="0" smtClean="0">
                <a:solidFill>
                  <a:srgbClr val="000000"/>
                </a:solidFill>
                <a:ea typeface="Times New Roman" pitchFamily="18" charset="0"/>
                <a:cs typeface="Arial" pitchFamily="34" charset="0"/>
              </a:rPr>
              <a:t>Duración: 60 días en lugar fresco y </a:t>
            </a:r>
            <a:r>
              <a:rPr lang="es-ES" sz="1800" dirty="0" smtClean="0">
                <a:solidFill>
                  <a:srgbClr val="000000"/>
                </a:solidFill>
                <a:ea typeface="Times New Roman" pitchFamily="18" charset="0"/>
                <a:cs typeface="Arial" pitchFamily="34" charset="0"/>
              </a:rPr>
              <a:t>seco</a:t>
            </a:r>
            <a:endParaRPr lang="es-ES" sz="2800" dirty="0" smtClean="0"/>
          </a:p>
        </p:txBody>
      </p:sp>
      <p:pic>
        <p:nvPicPr>
          <p:cNvPr id="8" name="Picture 3" descr="D:\Mis documentos\SERGIO LARA BTA\camélidos\unidad de negocios\fotos cecinas\Copia de DSCN0229.JPG"/>
          <p:cNvPicPr>
            <a:picLocks noChangeAspect="1" noChangeArrowheads="1"/>
          </p:cNvPicPr>
          <p:nvPr/>
        </p:nvPicPr>
        <p:blipFill>
          <a:blip r:embed="rId2" cstate="print"/>
          <a:srcRect l="8941" t="4178" r="7085" b="9987"/>
          <a:stretch>
            <a:fillRect/>
          </a:stretch>
        </p:blipFill>
        <p:spPr bwMode="auto">
          <a:xfrm>
            <a:off x="5508257" y="1628800"/>
            <a:ext cx="3168199" cy="2425351"/>
          </a:xfrm>
          <a:prstGeom prst="roundRect">
            <a:avLst>
              <a:gd name="adj" fmla="val 6830"/>
            </a:avLst>
          </a:prstGeom>
          <a:noFill/>
          <a:effectLst>
            <a:softEdge rad="31750"/>
          </a:effectLst>
        </p:spPr>
      </p:pic>
      <p:pic>
        <p:nvPicPr>
          <p:cNvPr id="9" name="Picture 1" descr="D:\Mis documentos\SERGIO LARA BTA\camélidos\unidad de negocios\fotos cecinas\Copia de DSCN0218.JPG"/>
          <p:cNvPicPr>
            <a:picLocks noChangeAspect="1" noChangeArrowheads="1"/>
          </p:cNvPicPr>
          <p:nvPr/>
        </p:nvPicPr>
        <p:blipFill>
          <a:blip r:embed="rId3" cstate="print"/>
          <a:srcRect/>
          <a:stretch>
            <a:fillRect/>
          </a:stretch>
        </p:blipFill>
        <p:spPr bwMode="auto">
          <a:xfrm>
            <a:off x="395536" y="4293096"/>
            <a:ext cx="3168352" cy="2377398"/>
          </a:xfrm>
          <a:prstGeom prst="roundRect">
            <a:avLst>
              <a:gd name="adj" fmla="val 6830"/>
            </a:avLst>
          </a:prstGeom>
          <a:noFill/>
          <a:effectLst>
            <a:softEdge rad="31750"/>
          </a:effectLst>
        </p:spPr>
      </p:pic>
    </p:spTree>
    <p:extLst>
      <p:ext uri="{BB962C8B-B14F-4D97-AF65-F5344CB8AC3E}">
        <p14:creationId xmlns:p14="http://schemas.microsoft.com/office/powerpoint/2010/main" xmlns="" val="27037088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755576" y="303039"/>
            <a:ext cx="7992888" cy="461665"/>
          </a:xfrm>
          <a:prstGeom prst="rect">
            <a:avLst/>
          </a:prstGeom>
          <a:noFill/>
        </p:spPr>
        <p:txBody>
          <a:bodyPr wrap="square" rtlCol="0">
            <a:spAutoFit/>
          </a:bodyPr>
          <a:lstStyle/>
          <a:p>
            <a:pPr algn="ctr"/>
            <a:r>
              <a:rPr lang="es-ES" b="1" dirty="0" smtClean="0"/>
              <a:t>RESULTADOS: FASE INDUSTRIAL Y COMERCIAL</a:t>
            </a:r>
            <a:endParaRPr lang="es-ES" b="1" dirty="0"/>
          </a:p>
        </p:txBody>
      </p:sp>
      <p:sp>
        <p:nvSpPr>
          <p:cNvPr id="11" name="10 Rectángulo"/>
          <p:cNvSpPr/>
          <p:nvPr/>
        </p:nvSpPr>
        <p:spPr>
          <a:xfrm>
            <a:off x="323528" y="980728"/>
            <a:ext cx="8496944" cy="369332"/>
          </a:xfrm>
          <a:prstGeom prst="rect">
            <a:avLst/>
          </a:prstGeom>
        </p:spPr>
        <p:txBody>
          <a:bodyPr wrap="square">
            <a:spAutoFit/>
          </a:bodyPr>
          <a:lstStyle/>
          <a:p>
            <a:pPr lvl="0" algn="just" eaLnBrk="1" hangingPunct="1"/>
            <a:r>
              <a:rPr lang="es-CL" sz="1800" b="1" dirty="0" smtClean="0">
                <a:ea typeface="Times New Roman" pitchFamily="18" charset="0"/>
                <a:cs typeface="Arial" pitchFamily="34" charset="0"/>
              </a:rPr>
              <a:t>3</a:t>
            </a:r>
            <a:r>
              <a:rPr lang="es-CL" sz="1800" b="1" dirty="0" smtClean="0">
                <a:ea typeface="Times New Roman" pitchFamily="18" charset="0"/>
                <a:cs typeface="Arial" pitchFamily="34" charset="0"/>
              </a:rPr>
              <a:t>.  MIX DE PRODUCTOS ELABORADOS</a:t>
            </a:r>
            <a:endParaRPr lang="es-CL" sz="1800" b="1" dirty="0" smtClean="0">
              <a:ea typeface="Times New Roman" pitchFamily="18" charset="0"/>
              <a:cs typeface="Arial" pitchFamily="34" charset="0"/>
            </a:endParaRPr>
          </a:p>
        </p:txBody>
      </p:sp>
      <p:sp>
        <p:nvSpPr>
          <p:cNvPr id="62" name="5 Marcador de contenido"/>
          <p:cNvSpPr txBox="1">
            <a:spLocks/>
          </p:cNvSpPr>
          <p:nvPr/>
        </p:nvSpPr>
        <p:spPr>
          <a:xfrm>
            <a:off x="539552" y="4077072"/>
            <a:ext cx="4464496" cy="2376264"/>
          </a:xfrm>
          <a:prstGeom prst="rect">
            <a:avLst/>
          </a:prstGeom>
        </p:spPr>
        <p:txBody>
          <a:bodyPr anchor="ctr" anchorCtr="0"/>
          <a:lstStyle/>
          <a:p>
            <a:pPr marL="355600" marR="0" indent="-355600" algn="r" defTabSz="914400" eaLnBrk="1" latinLnBrk="0" hangingPunct="1">
              <a:lnSpc>
                <a:spcPct val="100000"/>
              </a:lnSpc>
              <a:buClr>
                <a:srgbClr val="C00000"/>
              </a:buClr>
              <a:buSzTx/>
              <a:buFont typeface="Wingdings" pitchFamily="2" charset="2"/>
              <a:buNone/>
              <a:tabLst>
                <a:tab pos="355600" algn="l"/>
              </a:tabLst>
              <a:defRPr/>
            </a:pPr>
            <a:r>
              <a:rPr lang="es-CL" sz="18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rPr>
              <a:t>JAMÓN SERRANO</a:t>
            </a:r>
          </a:p>
          <a:p>
            <a:pPr marL="355600" marR="0" indent="-355600" algn="r" defTabSz="914400" eaLnBrk="1" latinLnBrk="0" hangingPunct="1">
              <a:lnSpc>
                <a:spcPct val="100000"/>
              </a:lnSpc>
              <a:buClr>
                <a:srgbClr val="C00000"/>
              </a:buClr>
              <a:buSzTx/>
              <a:buFont typeface="Wingdings" pitchFamily="2" charset="2"/>
              <a:buNone/>
              <a:tabLst>
                <a:tab pos="355600" algn="l"/>
              </a:tabLst>
              <a:defRPr/>
            </a:pPr>
            <a:endParaRPr lang="es-CL" sz="18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endParaRPr>
          </a:p>
          <a:p>
            <a:pPr marR="0" algn="r" defTabSz="914400" latinLnBrk="0">
              <a:lnSpc>
                <a:spcPct val="100000"/>
              </a:lnSpc>
              <a:buClr>
                <a:srgbClr val="C00000"/>
              </a:buClr>
              <a:buSzPct val="85000"/>
              <a:buFont typeface="Wingdings" pitchFamily="2" charset="2"/>
              <a:buNone/>
              <a:tabLst>
                <a:tab pos="355600" algn="l"/>
              </a:tabLst>
              <a:defRPr/>
            </a:pPr>
            <a:r>
              <a:rPr lang="es-CL" altLang="en-US" sz="1800" dirty="0" smtClean="0">
                <a:solidFill>
                  <a:srgbClr val="000000"/>
                </a:solidFill>
                <a:ea typeface="Times New Roman" pitchFamily="18" charset="0"/>
                <a:cs typeface="Arial" pitchFamily="34" charset="0"/>
              </a:rPr>
              <a:t>Pierna de </a:t>
            </a:r>
            <a:r>
              <a:rPr lang="es-CL" altLang="en-US" sz="1800" dirty="0" smtClean="0">
                <a:solidFill>
                  <a:srgbClr val="000000"/>
                </a:solidFill>
                <a:ea typeface="Times New Roman" pitchFamily="18" charset="0"/>
                <a:cs typeface="Arial" pitchFamily="34" charset="0"/>
              </a:rPr>
              <a:t>llama cruda, salada y curada durante 4 meses.</a:t>
            </a:r>
          </a:p>
          <a:p>
            <a:pPr marR="0" algn="r" defTabSz="914400" latinLnBrk="0">
              <a:lnSpc>
                <a:spcPct val="100000"/>
              </a:lnSpc>
              <a:buClr>
                <a:srgbClr val="C00000"/>
              </a:buClr>
              <a:buSzPct val="85000"/>
              <a:buFont typeface="Wingdings" pitchFamily="2" charset="2"/>
              <a:buNone/>
              <a:tabLst>
                <a:tab pos="355600" algn="l"/>
              </a:tabLst>
              <a:defRPr/>
            </a:pPr>
            <a:r>
              <a:rPr lang="es-CL" altLang="en-US" sz="1800" dirty="0" smtClean="0">
                <a:solidFill>
                  <a:srgbClr val="000000"/>
                </a:solidFill>
                <a:ea typeface="Times New Roman" pitchFamily="18" charset="0"/>
                <a:cs typeface="Arial" pitchFamily="34" charset="0"/>
              </a:rPr>
              <a:t>Ingredientes: carne 100% de llama, sal, sal </a:t>
            </a:r>
            <a:r>
              <a:rPr lang="es-CL" altLang="en-US" sz="1800" dirty="0" err="1" smtClean="0">
                <a:solidFill>
                  <a:srgbClr val="000000"/>
                </a:solidFill>
                <a:ea typeface="Times New Roman" pitchFamily="18" charset="0"/>
                <a:cs typeface="Arial" pitchFamily="34" charset="0"/>
              </a:rPr>
              <a:t>nitrificada</a:t>
            </a:r>
            <a:r>
              <a:rPr lang="es-CL" altLang="en-US" sz="1800" dirty="0" smtClean="0">
                <a:solidFill>
                  <a:srgbClr val="000000"/>
                </a:solidFill>
                <a:ea typeface="Times New Roman" pitchFamily="18" charset="0"/>
                <a:cs typeface="Arial" pitchFamily="34" charset="0"/>
              </a:rPr>
              <a:t>.</a:t>
            </a:r>
          </a:p>
          <a:p>
            <a:pPr lvl="0" algn="r">
              <a:buClr>
                <a:srgbClr val="C00000"/>
              </a:buClr>
              <a:buSzPct val="85000"/>
              <a:tabLst>
                <a:tab pos="355600" algn="l"/>
              </a:tabLst>
              <a:defRPr/>
            </a:pPr>
            <a:r>
              <a:rPr lang="es-ES" sz="1800" dirty="0" smtClean="0">
                <a:solidFill>
                  <a:srgbClr val="000000"/>
                </a:solidFill>
                <a:ea typeface="Times New Roman" pitchFamily="18" charset="0"/>
                <a:cs typeface="Arial" pitchFamily="34" charset="0"/>
              </a:rPr>
              <a:t>Duración: 3 meses en lugar fresco y </a:t>
            </a:r>
            <a:r>
              <a:rPr lang="es-ES" sz="1800" dirty="0" smtClean="0">
                <a:solidFill>
                  <a:srgbClr val="000000"/>
                </a:solidFill>
                <a:ea typeface="Times New Roman" pitchFamily="18" charset="0"/>
                <a:cs typeface="Arial" pitchFamily="34" charset="0"/>
              </a:rPr>
              <a:t>seco</a:t>
            </a:r>
            <a:endParaRPr lang="es-ES" sz="2800" dirty="0" smtClean="0"/>
          </a:p>
        </p:txBody>
      </p:sp>
      <p:sp>
        <p:nvSpPr>
          <p:cNvPr id="27" name="5 Marcador de contenido"/>
          <p:cNvSpPr txBox="1">
            <a:spLocks/>
          </p:cNvSpPr>
          <p:nvPr/>
        </p:nvSpPr>
        <p:spPr>
          <a:xfrm>
            <a:off x="3491880" y="1556792"/>
            <a:ext cx="5256584" cy="1944216"/>
          </a:xfrm>
          <a:prstGeom prst="rect">
            <a:avLst/>
          </a:prstGeom>
        </p:spPr>
        <p:txBody>
          <a:bodyPr anchor="ctr" anchorCtr="0"/>
          <a:lstStyle/>
          <a:p>
            <a:pPr marL="355600" marR="0" indent="-355600" defTabSz="914400" eaLnBrk="1" latinLnBrk="0" hangingPunct="1">
              <a:lnSpc>
                <a:spcPct val="100000"/>
              </a:lnSpc>
              <a:buClr>
                <a:srgbClr val="C00000"/>
              </a:buClr>
              <a:buSzTx/>
              <a:buFont typeface="Wingdings" pitchFamily="2" charset="2"/>
              <a:buNone/>
              <a:tabLst>
                <a:tab pos="355600" algn="l"/>
              </a:tabLst>
              <a:defRPr/>
            </a:pPr>
            <a:r>
              <a:rPr lang="es-CL" sz="18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rPr>
              <a:t>CHISTORRA</a:t>
            </a:r>
          </a:p>
          <a:p>
            <a:pPr marL="355600" marR="0" indent="-355600" defTabSz="914400" eaLnBrk="1" latinLnBrk="0" hangingPunct="1">
              <a:lnSpc>
                <a:spcPct val="100000"/>
              </a:lnSpc>
              <a:buClr>
                <a:srgbClr val="C00000"/>
              </a:buClr>
              <a:buSzTx/>
              <a:buFont typeface="Wingdings" pitchFamily="2" charset="2"/>
              <a:buNone/>
              <a:tabLst>
                <a:tab pos="355600" algn="l"/>
              </a:tabLst>
              <a:defRPr/>
            </a:pPr>
            <a:endParaRPr lang="es-CL" altLang="en-US" sz="1800" dirty="0" smtClean="0">
              <a:solidFill>
                <a:srgbClr val="000000"/>
              </a:solidFill>
              <a:ea typeface="Times New Roman" pitchFamily="18" charset="0"/>
              <a:cs typeface="Arial" pitchFamily="34" charset="0"/>
            </a:endParaRPr>
          </a:p>
          <a:p>
            <a:pPr lvl="0" algn="just" eaLnBrk="1" hangingPunct="1"/>
            <a:r>
              <a:rPr lang="es-ES" sz="1800" dirty="0" smtClean="0">
                <a:solidFill>
                  <a:srgbClr val="000000"/>
                </a:solidFill>
                <a:ea typeface="Times New Roman" pitchFamily="18" charset="0"/>
                <a:cs typeface="Arial" pitchFamily="34" charset="0"/>
              </a:rPr>
              <a:t>Embutido de </a:t>
            </a:r>
            <a:r>
              <a:rPr lang="es-ES" sz="1800" dirty="0" smtClean="0">
                <a:solidFill>
                  <a:srgbClr val="000000"/>
                </a:solidFill>
                <a:ea typeface="Times New Roman" pitchFamily="18" charset="0"/>
                <a:cs typeface="Arial" pitchFamily="34" charset="0"/>
              </a:rPr>
              <a:t>carne madurada.</a:t>
            </a:r>
            <a:endParaRPr lang="es-CL" sz="1050" dirty="0" smtClean="0"/>
          </a:p>
          <a:p>
            <a:pPr algn="just" eaLnBrk="1" hangingPunct="1"/>
            <a:r>
              <a:rPr lang="es-ES" sz="1800" dirty="0" smtClean="0">
                <a:solidFill>
                  <a:srgbClr val="000000"/>
                </a:solidFill>
                <a:ea typeface="Times New Roman" pitchFamily="18" charset="0"/>
                <a:cs typeface="Arial" pitchFamily="34" charset="0"/>
              </a:rPr>
              <a:t>Ingredientes: carne de llama, tocino de cerdo, sal, sal </a:t>
            </a:r>
            <a:r>
              <a:rPr lang="es-ES" sz="1800" dirty="0" err="1" smtClean="0">
                <a:solidFill>
                  <a:srgbClr val="000000"/>
                </a:solidFill>
                <a:ea typeface="Times New Roman" pitchFamily="18" charset="0"/>
                <a:cs typeface="Arial" pitchFamily="34" charset="0"/>
              </a:rPr>
              <a:t>nitrificada</a:t>
            </a:r>
            <a:r>
              <a:rPr lang="es-ES" sz="1800" dirty="0" smtClean="0">
                <a:solidFill>
                  <a:srgbClr val="000000"/>
                </a:solidFill>
                <a:ea typeface="Times New Roman" pitchFamily="18" charset="0"/>
                <a:cs typeface="Arial" pitchFamily="34" charset="0"/>
              </a:rPr>
              <a:t>, pimentón, pimienta, lactosa, orégano.</a:t>
            </a:r>
          </a:p>
          <a:p>
            <a:pPr algn="just" eaLnBrk="1" hangingPunct="1"/>
            <a:r>
              <a:rPr lang="es-CL" sz="1800" dirty="0" smtClean="0">
                <a:solidFill>
                  <a:srgbClr val="000000"/>
                </a:solidFill>
                <a:ea typeface="Times New Roman" pitchFamily="18" charset="0"/>
                <a:cs typeface="Arial" pitchFamily="34" charset="0"/>
              </a:rPr>
              <a:t>Duración: 30 días a 4ºC</a:t>
            </a:r>
            <a:r>
              <a:rPr lang="es-CL" sz="1800" dirty="0" smtClean="0">
                <a:solidFill>
                  <a:srgbClr val="000000"/>
                </a:solidFill>
                <a:ea typeface="Times New Roman" pitchFamily="18" charset="0"/>
                <a:cs typeface="Arial" pitchFamily="34" charset="0"/>
              </a:rPr>
              <a:t>.</a:t>
            </a:r>
            <a:endParaRPr lang="es-CL" sz="1800" dirty="0" smtClean="0">
              <a:solidFill>
                <a:srgbClr val="000000"/>
              </a:solidFill>
              <a:ea typeface="Times New Roman" pitchFamily="18" charset="0"/>
              <a:cs typeface="Arial" pitchFamily="34" charset="0"/>
            </a:endParaRPr>
          </a:p>
        </p:txBody>
      </p:sp>
      <p:pic>
        <p:nvPicPr>
          <p:cNvPr id="10" name="Picture 2" descr="http://www.embutidosaldaz.com/img/img_home_02.jpg"/>
          <p:cNvPicPr>
            <a:picLocks noChangeAspect="1" noChangeArrowheads="1"/>
          </p:cNvPicPr>
          <p:nvPr/>
        </p:nvPicPr>
        <p:blipFill>
          <a:blip r:embed="rId2" cstate="print"/>
          <a:srcRect l="19236" t="11631" r="35558" b="24401"/>
          <a:stretch>
            <a:fillRect/>
          </a:stretch>
        </p:blipFill>
        <p:spPr bwMode="auto">
          <a:xfrm>
            <a:off x="395536" y="1556792"/>
            <a:ext cx="2808312" cy="1971794"/>
          </a:xfrm>
          <a:prstGeom prst="roundRect">
            <a:avLst>
              <a:gd name="adj" fmla="val 6830"/>
            </a:avLst>
          </a:prstGeom>
          <a:noFill/>
          <a:effectLst>
            <a:softEdge rad="31750"/>
          </a:effectLst>
        </p:spPr>
      </p:pic>
      <p:pic>
        <p:nvPicPr>
          <p:cNvPr id="12" name="Picture 4" descr="D:\Mis documentos\SERGIO LARA BTA\camélidos\unidad de negocios\fotos cecinas\Copia de DSCN0246.JPG"/>
          <p:cNvPicPr>
            <a:picLocks noChangeAspect="1" noChangeArrowheads="1"/>
          </p:cNvPicPr>
          <p:nvPr/>
        </p:nvPicPr>
        <p:blipFill>
          <a:blip r:embed="rId3" cstate="print"/>
          <a:srcRect l="15131" t="12263" r="20008" b="16137"/>
          <a:stretch>
            <a:fillRect/>
          </a:stretch>
        </p:blipFill>
        <p:spPr bwMode="auto">
          <a:xfrm>
            <a:off x="5220072" y="3717032"/>
            <a:ext cx="2033250" cy="2996952"/>
          </a:xfrm>
          <a:prstGeom prst="roundRect">
            <a:avLst>
              <a:gd name="adj" fmla="val 6830"/>
            </a:avLst>
          </a:prstGeom>
          <a:noFill/>
          <a:effectLst>
            <a:softEdge rad="31750"/>
          </a:effectLst>
        </p:spPr>
      </p:pic>
    </p:spTree>
    <p:extLst>
      <p:ext uri="{BB962C8B-B14F-4D97-AF65-F5344CB8AC3E}">
        <p14:creationId xmlns:p14="http://schemas.microsoft.com/office/powerpoint/2010/main" xmlns="" val="27037088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755576" y="303039"/>
            <a:ext cx="7992888" cy="461665"/>
          </a:xfrm>
          <a:prstGeom prst="rect">
            <a:avLst/>
          </a:prstGeom>
          <a:noFill/>
        </p:spPr>
        <p:txBody>
          <a:bodyPr wrap="square" rtlCol="0">
            <a:spAutoFit/>
          </a:bodyPr>
          <a:lstStyle/>
          <a:p>
            <a:pPr algn="ctr"/>
            <a:r>
              <a:rPr lang="es-ES" b="1" dirty="0" smtClean="0"/>
              <a:t>RESULTADOS: FASE INDUSTRIAL Y COMERCIAL</a:t>
            </a:r>
            <a:endParaRPr lang="es-ES" b="1" dirty="0"/>
          </a:p>
        </p:txBody>
      </p:sp>
      <p:sp>
        <p:nvSpPr>
          <p:cNvPr id="11" name="10 Rectángulo"/>
          <p:cNvSpPr/>
          <p:nvPr/>
        </p:nvSpPr>
        <p:spPr>
          <a:xfrm>
            <a:off x="323528" y="980728"/>
            <a:ext cx="8496944" cy="383823"/>
          </a:xfrm>
          <a:prstGeom prst="rect">
            <a:avLst/>
          </a:prstGeom>
        </p:spPr>
        <p:txBody>
          <a:bodyPr wrap="square">
            <a:spAutoFit/>
          </a:bodyPr>
          <a:lstStyle/>
          <a:p>
            <a:pPr lvl="0" algn="just" eaLnBrk="1" hangingPunct="1"/>
            <a:r>
              <a:rPr lang="es-CL" sz="1800" b="1" dirty="0" smtClean="0">
                <a:ea typeface="Times New Roman" pitchFamily="18" charset="0"/>
                <a:cs typeface="Arial" pitchFamily="34" charset="0"/>
              </a:rPr>
              <a:t>4. DEFINICIÓN DE FORMATOS COMERCIALES Y ENVASES</a:t>
            </a:r>
            <a:endParaRPr lang="es-CL" sz="1800" b="1" dirty="0" smtClean="0">
              <a:ea typeface="Times New Roman" pitchFamily="18" charset="0"/>
              <a:cs typeface="Arial" pitchFamily="34" charset="0"/>
            </a:endParaRPr>
          </a:p>
        </p:txBody>
      </p:sp>
      <p:sp>
        <p:nvSpPr>
          <p:cNvPr id="8" name="5 Marcador de contenido"/>
          <p:cNvSpPr txBox="1">
            <a:spLocks/>
          </p:cNvSpPr>
          <p:nvPr/>
        </p:nvSpPr>
        <p:spPr>
          <a:xfrm>
            <a:off x="323528" y="1700808"/>
            <a:ext cx="5832648" cy="1584176"/>
          </a:xfrm>
          <a:prstGeom prst="rect">
            <a:avLst/>
          </a:prstGeom>
        </p:spPr>
        <p:txBody>
          <a:bodyPr anchor="ctr" anchorCtr="0"/>
          <a:lstStyle/>
          <a:p>
            <a:pPr marL="355600" marR="0" indent="-355600" defTabSz="914400" eaLnBrk="1" latinLnBrk="0" hangingPunct="1">
              <a:lnSpc>
                <a:spcPct val="100000"/>
              </a:lnSpc>
              <a:buClr>
                <a:srgbClr val="C00000"/>
              </a:buClr>
              <a:buSzTx/>
              <a:buFont typeface="Wingdings" pitchFamily="2" charset="2"/>
              <a:buNone/>
              <a:tabLst>
                <a:tab pos="355600" algn="l"/>
              </a:tabLst>
              <a:defRPr/>
            </a:pPr>
            <a:r>
              <a:rPr lang="es-CL" sz="18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rPr>
              <a:t>Envase y </a:t>
            </a:r>
            <a:r>
              <a:rPr lang="es-CL" sz="1800" b="1" dirty="0" err="1"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rPr>
              <a:t>porcionado</a:t>
            </a:r>
            <a:endParaRPr lang="es-CL" sz="18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endParaRPr>
          </a:p>
          <a:p>
            <a:pPr marL="355600" marR="0" indent="-355600" defTabSz="914400" eaLnBrk="1" latinLnBrk="0" hangingPunct="1">
              <a:lnSpc>
                <a:spcPct val="100000"/>
              </a:lnSpc>
              <a:buClr>
                <a:srgbClr val="C00000"/>
              </a:buClr>
              <a:buSzTx/>
              <a:buFont typeface="Wingdings" pitchFamily="2" charset="2"/>
              <a:buNone/>
              <a:tabLst>
                <a:tab pos="355600" algn="l"/>
              </a:tabLst>
              <a:defRPr/>
            </a:pPr>
            <a:endParaRPr lang="es-CL" sz="11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endParaRPr>
          </a:p>
          <a:p>
            <a:pPr marL="363538" indent="-363538" algn="just" eaLnBrk="1" hangingPunct="1">
              <a:buFont typeface="Wingdings" pitchFamily="2" charset="2"/>
              <a:buChar char="Ø"/>
            </a:pPr>
            <a:r>
              <a:rPr lang="es-ES_tradnl" altLang="en-US" sz="1800" dirty="0" smtClean="0">
                <a:ea typeface="Times New Roman" pitchFamily="18" charset="0"/>
                <a:cs typeface="Arial" pitchFamily="34" charset="0"/>
              </a:rPr>
              <a:t>Plástico sellado al vacío (buena conservación, sencillo y económico</a:t>
            </a:r>
            <a:r>
              <a:rPr lang="es-ES_tradnl" altLang="en-US" sz="1800" dirty="0" smtClean="0">
                <a:ea typeface="Times New Roman" pitchFamily="18" charset="0"/>
                <a:cs typeface="Arial" pitchFamily="34" charset="0"/>
              </a:rPr>
              <a:t>)</a:t>
            </a:r>
          </a:p>
          <a:p>
            <a:pPr marL="363538" indent="-363538" algn="just" eaLnBrk="1" hangingPunct="1">
              <a:buFont typeface="Wingdings" pitchFamily="2" charset="2"/>
              <a:buChar char="Ø"/>
            </a:pPr>
            <a:r>
              <a:rPr lang="es-ES_tradnl" altLang="en-US" sz="1800" dirty="0" smtClean="0">
                <a:ea typeface="Times New Roman" pitchFamily="18" charset="0"/>
                <a:cs typeface="Arial" pitchFamily="34" charset="0"/>
              </a:rPr>
              <a:t>Reducido volumen de producto por envase (bajo precio por unidad, alto precio por </a:t>
            </a:r>
            <a:r>
              <a:rPr lang="es-ES_tradnl" altLang="en-US" sz="1800" dirty="0" smtClean="0">
                <a:ea typeface="Times New Roman" pitchFamily="18" charset="0"/>
                <a:cs typeface="Arial" pitchFamily="34" charset="0"/>
              </a:rPr>
              <a:t>k</a:t>
            </a:r>
            <a:r>
              <a:rPr lang="es-ES_tradnl" altLang="en-US" sz="1800" dirty="0" smtClean="0">
                <a:ea typeface="Times New Roman" pitchFamily="18" charset="0"/>
                <a:cs typeface="Arial" pitchFamily="34" charset="0"/>
              </a:rPr>
              <a:t>g)</a:t>
            </a:r>
            <a:endParaRPr lang="es-CL" altLang="en-US" sz="1800" dirty="0" smtClean="0">
              <a:ea typeface="Times New Roman" pitchFamily="18" charset="0"/>
              <a:cs typeface="Arial" pitchFamily="34" charset="0"/>
            </a:endParaRPr>
          </a:p>
        </p:txBody>
      </p:sp>
      <p:pic>
        <p:nvPicPr>
          <p:cNvPr id="10" name="Picture 4" descr="D:\Mis documentos\SERGIO LARA BTA\camélidos\unidad de negocios\fotos cecinas\Copia de DSCN0506.jpg"/>
          <p:cNvPicPr>
            <a:picLocks noChangeAspect="1" noChangeArrowheads="1"/>
          </p:cNvPicPr>
          <p:nvPr/>
        </p:nvPicPr>
        <p:blipFill>
          <a:blip r:embed="rId2" cstate="print"/>
          <a:srcRect t="1468" b="27181"/>
          <a:stretch>
            <a:fillRect/>
          </a:stretch>
        </p:blipFill>
        <p:spPr bwMode="auto">
          <a:xfrm>
            <a:off x="6588224" y="1484783"/>
            <a:ext cx="2339752" cy="214594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p:spPr>
      </p:pic>
      <p:pic>
        <p:nvPicPr>
          <p:cNvPr id="12" name="Picture 1"/>
          <p:cNvPicPr>
            <a:picLocks noChangeAspect="1" noChangeArrowheads="1"/>
          </p:cNvPicPr>
          <p:nvPr/>
        </p:nvPicPr>
        <p:blipFill>
          <a:blip r:embed="rId3" cstate="print"/>
          <a:srcRect l="2987" t="7966" r="3135" b="11907"/>
          <a:stretch>
            <a:fillRect/>
          </a:stretch>
        </p:blipFill>
        <p:spPr bwMode="auto">
          <a:xfrm>
            <a:off x="1043608" y="3933056"/>
            <a:ext cx="7200800" cy="2427491"/>
          </a:xfrm>
          <a:prstGeom prst="rect">
            <a:avLst/>
          </a:prstGeom>
          <a:noFill/>
          <a:ln w="9525">
            <a:noFill/>
            <a:miter lim="800000"/>
            <a:headEnd/>
            <a:tailEnd/>
          </a:ln>
          <a:effectLst/>
        </p:spPr>
      </p:pic>
      <p:sp>
        <p:nvSpPr>
          <p:cNvPr id="15" name="5 Marcador de contenido"/>
          <p:cNvSpPr txBox="1">
            <a:spLocks/>
          </p:cNvSpPr>
          <p:nvPr/>
        </p:nvSpPr>
        <p:spPr>
          <a:xfrm>
            <a:off x="251520" y="3501008"/>
            <a:ext cx="2016224" cy="432048"/>
          </a:xfrm>
          <a:prstGeom prst="rect">
            <a:avLst/>
          </a:prstGeom>
        </p:spPr>
        <p:txBody>
          <a:bodyPr anchor="ctr" anchorCtr="0"/>
          <a:lstStyle/>
          <a:p>
            <a:pPr marL="355600" marR="0" indent="-355600" defTabSz="914400" eaLnBrk="1" latinLnBrk="0" hangingPunct="1">
              <a:lnSpc>
                <a:spcPct val="100000"/>
              </a:lnSpc>
              <a:buClr>
                <a:srgbClr val="C00000"/>
              </a:buClr>
              <a:buSzTx/>
              <a:buFont typeface="Wingdings" pitchFamily="2" charset="2"/>
              <a:buNone/>
              <a:tabLst>
                <a:tab pos="355600" algn="l"/>
              </a:tabLst>
              <a:defRPr/>
            </a:pPr>
            <a:r>
              <a:rPr lang="es-CL" sz="18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rPr>
              <a:t>Diseño etiquetas</a:t>
            </a:r>
            <a:endParaRPr lang="es-CL" altLang="en-US" sz="1800" dirty="0" smtClean="0">
              <a:solidFill>
                <a:srgbClr val="000000"/>
              </a:solidFill>
              <a:ea typeface="Times New Roman" pitchFamily="18" charset="0"/>
              <a:cs typeface="Arial" pitchFamily="34" charset="0"/>
            </a:endParaRPr>
          </a:p>
        </p:txBody>
      </p:sp>
      <p:sp>
        <p:nvSpPr>
          <p:cNvPr id="19" name="18 Elipse"/>
          <p:cNvSpPr/>
          <p:nvPr/>
        </p:nvSpPr>
        <p:spPr bwMode="auto">
          <a:xfrm>
            <a:off x="1187624" y="4005320"/>
            <a:ext cx="2196000" cy="2268000"/>
          </a:xfrm>
          <a:prstGeom prst="ellipse">
            <a:avLst/>
          </a:prstGeom>
          <a:noFill/>
          <a:ln w="19050" cap="flat" cmpd="sng" algn="ctr">
            <a:solidFill>
              <a:srgbClr val="FF0000"/>
            </a:solidFill>
            <a:prstDash val="dash"/>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CL" sz="2400" b="0" i="0" u="none" strike="noStrike" cap="none" normalizeH="0" baseline="0" smtClean="0">
              <a:ln>
                <a:noFill/>
              </a:ln>
              <a:solidFill>
                <a:schemeClr val="tx1"/>
              </a:solidFill>
              <a:effectLst/>
              <a:latin typeface="Arial" pitchFamily="34" charset="0"/>
              <a:ea typeface="ＭＳ Ｐゴシック" pitchFamily="34" charset="-128"/>
            </a:endParaRPr>
          </a:p>
        </p:txBody>
      </p:sp>
      <p:sp>
        <p:nvSpPr>
          <p:cNvPr id="20" name="5 Marcador de contenido"/>
          <p:cNvSpPr txBox="1">
            <a:spLocks/>
          </p:cNvSpPr>
          <p:nvPr/>
        </p:nvSpPr>
        <p:spPr>
          <a:xfrm>
            <a:off x="251520" y="6433011"/>
            <a:ext cx="2232248" cy="369332"/>
          </a:xfrm>
          <a:prstGeom prst="rect">
            <a:avLst/>
          </a:prstGeom>
        </p:spPr>
        <p:txBody>
          <a:bodyPr wrap="square" lIns="0" tIns="0" rIns="0" bIns="0" anchor="ctr" anchorCtr="1">
            <a:spAutoFit/>
          </a:bodyPr>
          <a:lstStyle/>
          <a:p>
            <a:pPr marR="0" algn="ctr" defTabSz="914400" eaLnBrk="1" latinLnBrk="0" hangingPunct="1">
              <a:lnSpc>
                <a:spcPct val="100000"/>
              </a:lnSpc>
              <a:buClr>
                <a:srgbClr val="C00000"/>
              </a:buClr>
              <a:buSzTx/>
              <a:buFont typeface="Wingdings" pitchFamily="2" charset="2"/>
              <a:buNone/>
              <a:defRPr/>
            </a:pPr>
            <a:r>
              <a:rPr lang="es-CL" sz="1200" b="1" i="1" dirty="0" smtClean="0">
                <a:solidFill>
                  <a:srgbClr val="FF0000"/>
                </a:solidFill>
                <a:ea typeface="Times New Roman" pitchFamily="18" charset="0"/>
                <a:cs typeface="Arial" pitchFamily="34" charset="0"/>
              </a:rPr>
              <a:t>Texto atributos y origen, común a todos los productos</a:t>
            </a:r>
            <a:endParaRPr lang="es-CL" altLang="en-US" sz="1200" i="1" dirty="0" smtClean="0">
              <a:solidFill>
                <a:srgbClr val="FF0000"/>
              </a:solidFill>
              <a:ea typeface="Times New Roman" pitchFamily="18" charset="0"/>
              <a:cs typeface="Arial" pitchFamily="34" charset="0"/>
            </a:endParaRPr>
          </a:p>
        </p:txBody>
      </p:sp>
      <p:cxnSp>
        <p:nvCxnSpPr>
          <p:cNvPr id="22" name="21 Conector recto"/>
          <p:cNvCxnSpPr>
            <a:stCxn id="19" idx="3"/>
            <a:endCxn id="20" idx="0"/>
          </p:cNvCxnSpPr>
          <p:nvPr/>
        </p:nvCxnSpPr>
        <p:spPr bwMode="auto">
          <a:xfrm rot="5400000">
            <a:off x="1192517" y="6116307"/>
            <a:ext cx="491832" cy="141577"/>
          </a:xfrm>
          <a:prstGeom prst="line">
            <a:avLst/>
          </a:prstGeom>
          <a:solidFill>
            <a:schemeClr val="accent1"/>
          </a:solidFill>
          <a:ln w="19050" cap="flat" cmpd="sng" algn="ctr">
            <a:solidFill>
              <a:srgbClr val="FF0000"/>
            </a:solidFill>
            <a:prstDash val="dash"/>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25" name="24 Forma libre"/>
          <p:cNvSpPr/>
          <p:nvPr/>
        </p:nvSpPr>
        <p:spPr bwMode="auto">
          <a:xfrm>
            <a:off x="3547000" y="3996391"/>
            <a:ext cx="2273916" cy="1117600"/>
          </a:xfrm>
          <a:custGeom>
            <a:avLst/>
            <a:gdLst>
              <a:gd name="connsiteX0" fmla="*/ 889000 w 2286000"/>
              <a:gd name="connsiteY0" fmla="*/ 29633 h 1174750"/>
              <a:gd name="connsiteX1" fmla="*/ 241300 w 2286000"/>
              <a:gd name="connsiteY1" fmla="*/ 372533 h 1174750"/>
              <a:gd name="connsiteX2" fmla="*/ 12700 w 2286000"/>
              <a:gd name="connsiteY2" fmla="*/ 905933 h 1174750"/>
              <a:gd name="connsiteX3" fmla="*/ 317500 w 2286000"/>
              <a:gd name="connsiteY3" fmla="*/ 1147233 h 1174750"/>
              <a:gd name="connsiteX4" fmla="*/ 508000 w 2286000"/>
              <a:gd name="connsiteY4" fmla="*/ 1071033 h 1174750"/>
              <a:gd name="connsiteX5" fmla="*/ 584200 w 2286000"/>
              <a:gd name="connsiteY5" fmla="*/ 740833 h 1174750"/>
              <a:gd name="connsiteX6" fmla="*/ 1003300 w 2286000"/>
              <a:gd name="connsiteY6" fmla="*/ 499533 h 1174750"/>
              <a:gd name="connsiteX7" fmla="*/ 1473200 w 2286000"/>
              <a:gd name="connsiteY7" fmla="*/ 601133 h 1174750"/>
              <a:gd name="connsiteX8" fmla="*/ 1714500 w 2286000"/>
              <a:gd name="connsiteY8" fmla="*/ 944033 h 1174750"/>
              <a:gd name="connsiteX9" fmla="*/ 1866900 w 2286000"/>
              <a:gd name="connsiteY9" fmla="*/ 1083733 h 1174750"/>
              <a:gd name="connsiteX10" fmla="*/ 2108200 w 2286000"/>
              <a:gd name="connsiteY10" fmla="*/ 1083733 h 1174750"/>
              <a:gd name="connsiteX11" fmla="*/ 2247900 w 2286000"/>
              <a:gd name="connsiteY11" fmla="*/ 880533 h 1174750"/>
              <a:gd name="connsiteX12" fmla="*/ 1879600 w 2286000"/>
              <a:gd name="connsiteY12" fmla="*/ 220133 h 1174750"/>
              <a:gd name="connsiteX13" fmla="*/ 1409700 w 2286000"/>
              <a:gd name="connsiteY13" fmla="*/ 29633 h 1174750"/>
              <a:gd name="connsiteX14" fmla="*/ 838200 w 2286000"/>
              <a:gd name="connsiteY14" fmla="*/ 42333 h 1174750"/>
              <a:gd name="connsiteX0" fmla="*/ 876916 w 2273916"/>
              <a:gd name="connsiteY0" fmla="*/ 29633 h 1129026"/>
              <a:gd name="connsiteX1" fmla="*/ 229216 w 2273916"/>
              <a:gd name="connsiteY1" fmla="*/ 372533 h 1129026"/>
              <a:gd name="connsiteX2" fmla="*/ 616 w 2273916"/>
              <a:gd name="connsiteY2" fmla="*/ 905933 h 1129026"/>
              <a:gd name="connsiteX3" fmla="*/ 232912 w 2273916"/>
              <a:gd name="connsiteY3" fmla="*/ 1088793 h 1129026"/>
              <a:gd name="connsiteX4" fmla="*/ 495916 w 2273916"/>
              <a:gd name="connsiteY4" fmla="*/ 1071033 h 1129026"/>
              <a:gd name="connsiteX5" fmla="*/ 572116 w 2273916"/>
              <a:gd name="connsiteY5" fmla="*/ 740833 h 1129026"/>
              <a:gd name="connsiteX6" fmla="*/ 991216 w 2273916"/>
              <a:gd name="connsiteY6" fmla="*/ 499533 h 1129026"/>
              <a:gd name="connsiteX7" fmla="*/ 1461116 w 2273916"/>
              <a:gd name="connsiteY7" fmla="*/ 601133 h 1129026"/>
              <a:gd name="connsiteX8" fmla="*/ 1702416 w 2273916"/>
              <a:gd name="connsiteY8" fmla="*/ 944033 h 1129026"/>
              <a:gd name="connsiteX9" fmla="*/ 1854816 w 2273916"/>
              <a:gd name="connsiteY9" fmla="*/ 1083733 h 1129026"/>
              <a:gd name="connsiteX10" fmla="*/ 2096116 w 2273916"/>
              <a:gd name="connsiteY10" fmla="*/ 1083733 h 1129026"/>
              <a:gd name="connsiteX11" fmla="*/ 2235816 w 2273916"/>
              <a:gd name="connsiteY11" fmla="*/ 880533 h 1129026"/>
              <a:gd name="connsiteX12" fmla="*/ 1867516 w 2273916"/>
              <a:gd name="connsiteY12" fmla="*/ 220133 h 1129026"/>
              <a:gd name="connsiteX13" fmla="*/ 1397616 w 2273916"/>
              <a:gd name="connsiteY13" fmla="*/ 29633 h 1129026"/>
              <a:gd name="connsiteX14" fmla="*/ 826116 w 2273916"/>
              <a:gd name="connsiteY14" fmla="*/ 42333 h 1129026"/>
              <a:gd name="connsiteX0" fmla="*/ 876916 w 2273916"/>
              <a:gd name="connsiteY0" fmla="*/ 29633 h 1117600"/>
              <a:gd name="connsiteX1" fmla="*/ 229216 w 2273916"/>
              <a:gd name="connsiteY1" fmla="*/ 372533 h 1117600"/>
              <a:gd name="connsiteX2" fmla="*/ 616 w 2273916"/>
              <a:gd name="connsiteY2" fmla="*/ 905933 h 1117600"/>
              <a:gd name="connsiteX3" fmla="*/ 232912 w 2273916"/>
              <a:gd name="connsiteY3" fmla="*/ 1088793 h 1117600"/>
              <a:gd name="connsiteX4" fmla="*/ 448936 w 2273916"/>
              <a:gd name="connsiteY4" fmla="*/ 1016785 h 1117600"/>
              <a:gd name="connsiteX5" fmla="*/ 572116 w 2273916"/>
              <a:gd name="connsiteY5" fmla="*/ 740833 h 1117600"/>
              <a:gd name="connsiteX6" fmla="*/ 991216 w 2273916"/>
              <a:gd name="connsiteY6" fmla="*/ 499533 h 1117600"/>
              <a:gd name="connsiteX7" fmla="*/ 1461116 w 2273916"/>
              <a:gd name="connsiteY7" fmla="*/ 601133 h 1117600"/>
              <a:gd name="connsiteX8" fmla="*/ 1702416 w 2273916"/>
              <a:gd name="connsiteY8" fmla="*/ 944033 h 1117600"/>
              <a:gd name="connsiteX9" fmla="*/ 1854816 w 2273916"/>
              <a:gd name="connsiteY9" fmla="*/ 1083733 h 1117600"/>
              <a:gd name="connsiteX10" fmla="*/ 2096116 w 2273916"/>
              <a:gd name="connsiteY10" fmla="*/ 1083733 h 1117600"/>
              <a:gd name="connsiteX11" fmla="*/ 2235816 w 2273916"/>
              <a:gd name="connsiteY11" fmla="*/ 880533 h 1117600"/>
              <a:gd name="connsiteX12" fmla="*/ 1867516 w 2273916"/>
              <a:gd name="connsiteY12" fmla="*/ 220133 h 1117600"/>
              <a:gd name="connsiteX13" fmla="*/ 1397616 w 2273916"/>
              <a:gd name="connsiteY13" fmla="*/ 29633 h 1117600"/>
              <a:gd name="connsiteX14" fmla="*/ 826116 w 2273916"/>
              <a:gd name="connsiteY14" fmla="*/ 42333 h 111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73916" h="1117600">
                <a:moveTo>
                  <a:pt x="876916" y="29633"/>
                </a:moveTo>
                <a:cubicBezTo>
                  <a:pt x="626091" y="128058"/>
                  <a:pt x="375266" y="226483"/>
                  <a:pt x="229216" y="372533"/>
                </a:cubicBezTo>
                <a:cubicBezTo>
                  <a:pt x="83166" y="518583"/>
                  <a:pt x="0" y="786556"/>
                  <a:pt x="616" y="905933"/>
                </a:cubicBezTo>
                <a:cubicBezTo>
                  <a:pt x="1232" y="1025310"/>
                  <a:pt x="158192" y="1070318"/>
                  <a:pt x="232912" y="1088793"/>
                </a:cubicBezTo>
                <a:cubicBezTo>
                  <a:pt x="307632" y="1107268"/>
                  <a:pt x="392402" y="1074778"/>
                  <a:pt x="448936" y="1016785"/>
                </a:cubicBezTo>
                <a:cubicBezTo>
                  <a:pt x="505470" y="958792"/>
                  <a:pt x="481736" y="827042"/>
                  <a:pt x="572116" y="740833"/>
                </a:cubicBezTo>
                <a:cubicBezTo>
                  <a:pt x="662496" y="654624"/>
                  <a:pt x="843049" y="522816"/>
                  <a:pt x="991216" y="499533"/>
                </a:cubicBezTo>
                <a:cubicBezTo>
                  <a:pt x="1139383" y="476250"/>
                  <a:pt x="1342583" y="527050"/>
                  <a:pt x="1461116" y="601133"/>
                </a:cubicBezTo>
                <a:cubicBezTo>
                  <a:pt x="1579649" y="675216"/>
                  <a:pt x="1636799" y="863600"/>
                  <a:pt x="1702416" y="944033"/>
                </a:cubicBezTo>
                <a:cubicBezTo>
                  <a:pt x="1768033" y="1024466"/>
                  <a:pt x="1789199" y="1060450"/>
                  <a:pt x="1854816" y="1083733"/>
                </a:cubicBezTo>
                <a:cubicBezTo>
                  <a:pt x="1920433" y="1107016"/>
                  <a:pt x="2032616" y="1117600"/>
                  <a:pt x="2096116" y="1083733"/>
                </a:cubicBezTo>
                <a:cubicBezTo>
                  <a:pt x="2159616" y="1049866"/>
                  <a:pt x="2273916" y="1024466"/>
                  <a:pt x="2235816" y="880533"/>
                </a:cubicBezTo>
                <a:cubicBezTo>
                  <a:pt x="2197716" y="736600"/>
                  <a:pt x="2007216" y="361950"/>
                  <a:pt x="1867516" y="220133"/>
                </a:cubicBezTo>
                <a:cubicBezTo>
                  <a:pt x="1727816" y="78316"/>
                  <a:pt x="1571183" y="59266"/>
                  <a:pt x="1397616" y="29633"/>
                </a:cubicBezTo>
                <a:cubicBezTo>
                  <a:pt x="1224049" y="0"/>
                  <a:pt x="910783" y="40216"/>
                  <a:pt x="826116" y="42333"/>
                </a:cubicBezTo>
              </a:path>
            </a:pathLst>
          </a:custGeom>
          <a:noFill/>
          <a:ln w="19050" cap="flat" cmpd="sng" algn="ctr">
            <a:solidFill>
              <a:srgbClr val="FF0000"/>
            </a:solidFill>
            <a:prstDash val="dash"/>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CL" sz="2400" b="0" i="0" u="none" strike="noStrike" cap="none" normalizeH="0" baseline="0" smtClean="0">
              <a:ln>
                <a:noFill/>
              </a:ln>
              <a:solidFill>
                <a:schemeClr val="tx1"/>
              </a:solidFill>
              <a:effectLst/>
              <a:latin typeface="Arial" pitchFamily="34" charset="0"/>
              <a:ea typeface="ＭＳ Ｐゴシック" pitchFamily="34" charset="-128"/>
            </a:endParaRPr>
          </a:p>
        </p:txBody>
      </p:sp>
      <p:sp>
        <p:nvSpPr>
          <p:cNvPr id="26" name="25 Forma libre"/>
          <p:cNvSpPr/>
          <p:nvPr/>
        </p:nvSpPr>
        <p:spPr bwMode="auto">
          <a:xfrm rot="10800000">
            <a:off x="3491881" y="5229200"/>
            <a:ext cx="2273916" cy="1080120"/>
          </a:xfrm>
          <a:custGeom>
            <a:avLst/>
            <a:gdLst>
              <a:gd name="connsiteX0" fmla="*/ 889000 w 2286000"/>
              <a:gd name="connsiteY0" fmla="*/ 29633 h 1174750"/>
              <a:gd name="connsiteX1" fmla="*/ 241300 w 2286000"/>
              <a:gd name="connsiteY1" fmla="*/ 372533 h 1174750"/>
              <a:gd name="connsiteX2" fmla="*/ 12700 w 2286000"/>
              <a:gd name="connsiteY2" fmla="*/ 905933 h 1174750"/>
              <a:gd name="connsiteX3" fmla="*/ 317500 w 2286000"/>
              <a:gd name="connsiteY3" fmla="*/ 1147233 h 1174750"/>
              <a:gd name="connsiteX4" fmla="*/ 508000 w 2286000"/>
              <a:gd name="connsiteY4" fmla="*/ 1071033 h 1174750"/>
              <a:gd name="connsiteX5" fmla="*/ 584200 w 2286000"/>
              <a:gd name="connsiteY5" fmla="*/ 740833 h 1174750"/>
              <a:gd name="connsiteX6" fmla="*/ 1003300 w 2286000"/>
              <a:gd name="connsiteY6" fmla="*/ 499533 h 1174750"/>
              <a:gd name="connsiteX7" fmla="*/ 1473200 w 2286000"/>
              <a:gd name="connsiteY7" fmla="*/ 601133 h 1174750"/>
              <a:gd name="connsiteX8" fmla="*/ 1714500 w 2286000"/>
              <a:gd name="connsiteY8" fmla="*/ 944033 h 1174750"/>
              <a:gd name="connsiteX9" fmla="*/ 1866900 w 2286000"/>
              <a:gd name="connsiteY9" fmla="*/ 1083733 h 1174750"/>
              <a:gd name="connsiteX10" fmla="*/ 2108200 w 2286000"/>
              <a:gd name="connsiteY10" fmla="*/ 1083733 h 1174750"/>
              <a:gd name="connsiteX11" fmla="*/ 2247900 w 2286000"/>
              <a:gd name="connsiteY11" fmla="*/ 880533 h 1174750"/>
              <a:gd name="connsiteX12" fmla="*/ 1879600 w 2286000"/>
              <a:gd name="connsiteY12" fmla="*/ 220133 h 1174750"/>
              <a:gd name="connsiteX13" fmla="*/ 1409700 w 2286000"/>
              <a:gd name="connsiteY13" fmla="*/ 29633 h 1174750"/>
              <a:gd name="connsiteX14" fmla="*/ 838200 w 2286000"/>
              <a:gd name="connsiteY14" fmla="*/ 42333 h 1174750"/>
              <a:gd name="connsiteX0" fmla="*/ 876916 w 2273916"/>
              <a:gd name="connsiteY0" fmla="*/ 29633 h 1129026"/>
              <a:gd name="connsiteX1" fmla="*/ 229216 w 2273916"/>
              <a:gd name="connsiteY1" fmla="*/ 372533 h 1129026"/>
              <a:gd name="connsiteX2" fmla="*/ 616 w 2273916"/>
              <a:gd name="connsiteY2" fmla="*/ 905933 h 1129026"/>
              <a:gd name="connsiteX3" fmla="*/ 232912 w 2273916"/>
              <a:gd name="connsiteY3" fmla="*/ 1088793 h 1129026"/>
              <a:gd name="connsiteX4" fmla="*/ 495916 w 2273916"/>
              <a:gd name="connsiteY4" fmla="*/ 1071033 h 1129026"/>
              <a:gd name="connsiteX5" fmla="*/ 572116 w 2273916"/>
              <a:gd name="connsiteY5" fmla="*/ 740833 h 1129026"/>
              <a:gd name="connsiteX6" fmla="*/ 991216 w 2273916"/>
              <a:gd name="connsiteY6" fmla="*/ 499533 h 1129026"/>
              <a:gd name="connsiteX7" fmla="*/ 1461116 w 2273916"/>
              <a:gd name="connsiteY7" fmla="*/ 601133 h 1129026"/>
              <a:gd name="connsiteX8" fmla="*/ 1702416 w 2273916"/>
              <a:gd name="connsiteY8" fmla="*/ 944033 h 1129026"/>
              <a:gd name="connsiteX9" fmla="*/ 1854816 w 2273916"/>
              <a:gd name="connsiteY9" fmla="*/ 1083733 h 1129026"/>
              <a:gd name="connsiteX10" fmla="*/ 2096116 w 2273916"/>
              <a:gd name="connsiteY10" fmla="*/ 1083733 h 1129026"/>
              <a:gd name="connsiteX11" fmla="*/ 2235816 w 2273916"/>
              <a:gd name="connsiteY11" fmla="*/ 880533 h 1129026"/>
              <a:gd name="connsiteX12" fmla="*/ 1867516 w 2273916"/>
              <a:gd name="connsiteY12" fmla="*/ 220133 h 1129026"/>
              <a:gd name="connsiteX13" fmla="*/ 1397616 w 2273916"/>
              <a:gd name="connsiteY13" fmla="*/ 29633 h 1129026"/>
              <a:gd name="connsiteX14" fmla="*/ 826116 w 2273916"/>
              <a:gd name="connsiteY14" fmla="*/ 42333 h 1129026"/>
              <a:gd name="connsiteX0" fmla="*/ 876916 w 2273916"/>
              <a:gd name="connsiteY0" fmla="*/ 29633 h 1117600"/>
              <a:gd name="connsiteX1" fmla="*/ 229216 w 2273916"/>
              <a:gd name="connsiteY1" fmla="*/ 372533 h 1117600"/>
              <a:gd name="connsiteX2" fmla="*/ 616 w 2273916"/>
              <a:gd name="connsiteY2" fmla="*/ 905933 h 1117600"/>
              <a:gd name="connsiteX3" fmla="*/ 232912 w 2273916"/>
              <a:gd name="connsiteY3" fmla="*/ 1088793 h 1117600"/>
              <a:gd name="connsiteX4" fmla="*/ 448936 w 2273916"/>
              <a:gd name="connsiteY4" fmla="*/ 1016785 h 1117600"/>
              <a:gd name="connsiteX5" fmla="*/ 572116 w 2273916"/>
              <a:gd name="connsiteY5" fmla="*/ 740833 h 1117600"/>
              <a:gd name="connsiteX6" fmla="*/ 991216 w 2273916"/>
              <a:gd name="connsiteY6" fmla="*/ 499533 h 1117600"/>
              <a:gd name="connsiteX7" fmla="*/ 1461116 w 2273916"/>
              <a:gd name="connsiteY7" fmla="*/ 601133 h 1117600"/>
              <a:gd name="connsiteX8" fmla="*/ 1702416 w 2273916"/>
              <a:gd name="connsiteY8" fmla="*/ 944033 h 1117600"/>
              <a:gd name="connsiteX9" fmla="*/ 1854816 w 2273916"/>
              <a:gd name="connsiteY9" fmla="*/ 1083733 h 1117600"/>
              <a:gd name="connsiteX10" fmla="*/ 2096116 w 2273916"/>
              <a:gd name="connsiteY10" fmla="*/ 1083733 h 1117600"/>
              <a:gd name="connsiteX11" fmla="*/ 2235816 w 2273916"/>
              <a:gd name="connsiteY11" fmla="*/ 880533 h 1117600"/>
              <a:gd name="connsiteX12" fmla="*/ 1867516 w 2273916"/>
              <a:gd name="connsiteY12" fmla="*/ 220133 h 1117600"/>
              <a:gd name="connsiteX13" fmla="*/ 1397616 w 2273916"/>
              <a:gd name="connsiteY13" fmla="*/ 29633 h 1117600"/>
              <a:gd name="connsiteX14" fmla="*/ 826116 w 2273916"/>
              <a:gd name="connsiteY14" fmla="*/ 42333 h 111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73916" h="1117600">
                <a:moveTo>
                  <a:pt x="876916" y="29633"/>
                </a:moveTo>
                <a:cubicBezTo>
                  <a:pt x="626091" y="128058"/>
                  <a:pt x="375266" y="226483"/>
                  <a:pt x="229216" y="372533"/>
                </a:cubicBezTo>
                <a:cubicBezTo>
                  <a:pt x="83166" y="518583"/>
                  <a:pt x="0" y="786556"/>
                  <a:pt x="616" y="905933"/>
                </a:cubicBezTo>
                <a:cubicBezTo>
                  <a:pt x="1232" y="1025310"/>
                  <a:pt x="158192" y="1070318"/>
                  <a:pt x="232912" y="1088793"/>
                </a:cubicBezTo>
                <a:cubicBezTo>
                  <a:pt x="307632" y="1107268"/>
                  <a:pt x="392402" y="1074778"/>
                  <a:pt x="448936" y="1016785"/>
                </a:cubicBezTo>
                <a:cubicBezTo>
                  <a:pt x="505470" y="958792"/>
                  <a:pt x="481736" y="827042"/>
                  <a:pt x="572116" y="740833"/>
                </a:cubicBezTo>
                <a:cubicBezTo>
                  <a:pt x="662496" y="654624"/>
                  <a:pt x="843049" y="522816"/>
                  <a:pt x="991216" y="499533"/>
                </a:cubicBezTo>
                <a:cubicBezTo>
                  <a:pt x="1139383" y="476250"/>
                  <a:pt x="1342583" y="527050"/>
                  <a:pt x="1461116" y="601133"/>
                </a:cubicBezTo>
                <a:cubicBezTo>
                  <a:pt x="1579649" y="675216"/>
                  <a:pt x="1636799" y="863600"/>
                  <a:pt x="1702416" y="944033"/>
                </a:cubicBezTo>
                <a:cubicBezTo>
                  <a:pt x="1768033" y="1024466"/>
                  <a:pt x="1789199" y="1060450"/>
                  <a:pt x="1854816" y="1083733"/>
                </a:cubicBezTo>
                <a:cubicBezTo>
                  <a:pt x="1920433" y="1107016"/>
                  <a:pt x="2032616" y="1117600"/>
                  <a:pt x="2096116" y="1083733"/>
                </a:cubicBezTo>
                <a:cubicBezTo>
                  <a:pt x="2159616" y="1049866"/>
                  <a:pt x="2273916" y="1024466"/>
                  <a:pt x="2235816" y="880533"/>
                </a:cubicBezTo>
                <a:cubicBezTo>
                  <a:pt x="2197716" y="736600"/>
                  <a:pt x="2007216" y="361950"/>
                  <a:pt x="1867516" y="220133"/>
                </a:cubicBezTo>
                <a:cubicBezTo>
                  <a:pt x="1727816" y="78316"/>
                  <a:pt x="1571183" y="59266"/>
                  <a:pt x="1397616" y="29633"/>
                </a:cubicBezTo>
                <a:cubicBezTo>
                  <a:pt x="1224049" y="0"/>
                  <a:pt x="910783" y="40216"/>
                  <a:pt x="826116" y="42333"/>
                </a:cubicBezTo>
              </a:path>
            </a:pathLst>
          </a:custGeom>
          <a:noFill/>
          <a:ln w="19050" cap="flat" cmpd="sng" algn="ctr">
            <a:solidFill>
              <a:srgbClr val="FF0000"/>
            </a:solidFill>
            <a:prstDash val="dash"/>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CL" sz="2400" b="0" i="0" u="none" strike="noStrike" cap="none" normalizeH="0" baseline="0" smtClean="0">
              <a:ln>
                <a:noFill/>
              </a:ln>
              <a:solidFill>
                <a:schemeClr val="tx1"/>
              </a:solidFill>
              <a:effectLst/>
              <a:latin typeface="Arial" pitchFamily="34" charset="0"/>
              <a:ea typeface="ＭＳ Ｐゴシック" pitchFamily="34" charset="-128"/>
            </a:endParaRPr>
          </a:p>
        </p:txBody>
      </p:sp>
      <p:sp>
        <p:nvSpPr>
          <p:cNvPr id="27" name="5 Marcador de contenido"/>
          <p:cNvSpPr txBox="1">
            <a:spLocks/>
          </p:cNvSpPr>
          <p:nvPr/>
        </p:nvSpPr>
        <p:spPr>
          <a:xfrm>
            <a:off x="4499992" y="3573016"/>
            <a:ext cx="2016224" cy="184666"/>
          </a:xfrm>
          <a:prstGeom prst="rect">
            <a:avLst/>
          </a:prstGeom>
        </p:spPr>
        <p:txBody>
          <a:bodyPr lIns="0" tIns="0" rIns="0" bIns="0" anchor="ctr" anchorCtr="1">
            <a:spAutoFit/>
          </a:bodyPr>
          <a:lstStyle/>
          <a:p>
            <a:pPr marR="0" algn="ctr" defTabSz="914400" eaLnBrk="1" latinLnBrk="0" hangingPunct="1">
              <a:lnSpc>
                <a:spcPct val="100000"/>
              </a:lnSpc>
              <a:buClr>
                <a:srgbClr val="C00000"/>
              </a:buClr>
              <a:buSzTx/>
              <a:buFont typeface="Wingdings" pitchFamily="2" charset="2"/>
              <a:buNone/>
              <a:defRPr/>
            </a:pPr>
            <a:r>
              <a:rPr lang="es-CL" sz="1200" b="1" i="1" dirty="0" smtClean="0">
                <a:solidFill>
                  <a:srgbClr val="FF0000"/>
                </a:solidFill>
                <a:ea typeface="Times New Roman" pitchFamily="18" charset="0"/>
                <a:cs typeface="Arial" pitchFamily="34" charset="0"/>
              </a:rPr>
              <a:t>Nombre producto</a:t>
            </a:r>
            <a:endParaRPr lang="es-CL" altLang="en-US" sz="1200" i="1" dirty="0" smtClean="0">
              <a:solidFill>
                <a:srgbClr val="FF0000"/>
              </a:solidFill>
              <a:ea typeface="Times New Roman" pitchFamily="18" charset="0"/>
              <a:cs typeface="Arial" pitchFamily="34" charset="0"/>
            </a:endParaRPr>
          </a:p>
        </p:txBody>
      </p:sp>
      <p:cxnSp>
        <p:nvCxnSpPr>
          <p:cNvPr id="28" name="27 Conector recto"/>
          <p:cNvCxnSpPr>
            <a:endCxn id="27" idx="2"/>
          </p:cNvCxnSpPr>
          <p:nvPr/>
        </p:nvCxnSpPr>
        <p:spPr bwMode="auto">
          <a:xfrm flipV="1">
            <a:off x="4860032" y="3757682"/>
            <a:ext cx="648072" cy="247382"/>
          </a:xfrm>
          <a:prstGeom prst="line">
            <a:avLst/>
          </a:prstGeom>
          <a:solidFill>
            <a:schemeClr val="accent1"/>
          </a:solidFill>
          <a:ln w="19050" cap="flat" cmpd="sng" algn="ctr">
            <a:solidFill>
              <a:srgbClr val="FF0000"/>
            </a:solidFill>
            <a:prstDash val="dash"/>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29" name="5 Marcador de contenido"/>
          <p:cNvSpPr txBox="1">
            <a:spLocks/>
          </p:cNvSpPr>
          <p:nvPr/>
        </p:nvSpPr>
        <p:spPr>
          <a:xfrm>
            <a:off x="3779912" y="6597352"/>
            <a:ext cx="2016224" cy="184666"/>
          </a:xfrm>
          <a:prstGeom prst="rect">
            <a:avLst/>
          </a:prstGeom>
        </p:spPr>
        <p:txBody>
          <a:bodyPr lIns="0" tIns="0" rIns="0" bIns="0" anchor="ctr" anchorCtr="1">
            <a:spAutoFit/>
          </a:bodyPr>
          <a:lstStyle/>
          <a:p>
            <a:pPr marR="0" algn="ctr" defTabSz="914400" eaLnBrk="1" latinLnBrk="0" hangingPunct="1">
              <a:lnSpc>
                <a:spcPct val="100000"/>
              </a:lnSpc>
              <a:buClr>
                <a:srgbClr val="C00000"/>
              </a:buClr>
              <a:buSzTx/>
              <a:buFont typeface="Wingdings" pitchFamily="2" charset="2"/>
              <a:buNone/>
              <a:defRPr/>
            </a:pPr>
            <a:r>
              <a:rPr lang="es-CL" sz="1200" b="1" i="1" dirty="0" smtClean="0">
                <a:solidFill>
                  <a:srgbClr val="FF0000"/>
                </a:solidFill>
                <a:ea typeface="Times New Roman" pitchFamily="18" charset="0"/>
                <a:cs typeface="Arial" pitchFamily="34" charset="0"/>
              </a:rPr>
              <a:t>Nombre comercial</a:t>
            </a:r>
            <a:endParaRPr lang="es-CL" altLang="en-US" sz="1200" i="1" dirty="0" smtClean="0">
              <a:solidFill>
                <a:srgbClr val="FF0000"/>
              </a:solidFill>
              <a:ea typeface="Times New Roman" pitchFamily="18" charset="0"/>
              <a:cs typeface="Arial" pitchFamily="34" charset="0"/>
            </a:endParaRPr>
          </a:p>
        </p:txBody>
      </p:sp>
      <p:cxnSp>
        <p:nvCxnSpPr>
          <p:cNvPr id="30" name="29 Conector recto"/>
          <p:cNvCxnSpPr>
            <a:stCxn id="12" idx="2"/>
            <a:endCxn id="29" idx="0"/>
          </p:cNvCxnSpPr>
          <p:nvPr/>
        </p:nvCxnSpPr>
        <p:spPr bwMode="auto">
          <a:xfrm rot="16200000" flipH="1">
            <a:off x="4597614" y="6406941"/>
            <a:ext cx="236805" cy="144016"/>
          </a:xfrm>
          <a:prstGeom prst="line">
            <a:avLst/>
          </a:prstGeom>
          <a:solidFill>
            <a:schemeClr val="accent1"/>
          </a:solidFill>
          <a:ln w="19050" cap="flat" cmpd="sng" algn="ctr">
            <a:solidFill>
              <a:srgbClr val="FF0000"/>
            </a:solidFill>
            <a:prstDash val="dash"/>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31" name="5 Marcador de contenido"/>
          <p:cNvSpPr txBox="1">
            <a:spLocks/>
          </p:cNvSpPr>
          <p:nvPr/>
        </p:nvSpPr>
        <p:spPr>
          <a:xfrm>
            <a:off x="6516216" y="6525344"/>
            <a:ext cx="2304256" cy="184666"/>
          </a:xfrm>
          <a:prstGeom prst="rect">
            <a:avLst/>
          </a:prstGeom>
        </p:spPr>
        <p:txBody>
          <a:bodyPr wrap="square" lIns="0" tIns="0" rIns="0" bIns="0" anchor="ctr" anchorCtr="1">
            <a:spAutoFit/>
          </a:bodyPr>
          <a:lstStyle/>
          <a:p>
            <a:pPr marR="0" algn="ctr" defTabSz="914400" eaLnBrk="1" latinLnBrk="0" hangingPunct="1">
              <a:lnSpc>
                <a:spcPct val="100000"/>
              </a:lnSpc>
              <a:buClr>
                <a:srgbClr val="C00000"/>
              </a:buClr>
              <a:buSzTx/>
              <a:buFont typeface="Wingdings" pitchFamily="2" charset="2"/>
              <a:buNone/>
              <a:defRPr/>
            </a:pPr>
            <a:r>
              <a:rPr lang="es-CL" sz="1200" b="1" i="1" dirty="0" smtClean="0">
                <a:solidFill>
                  <a:srgbClr val="FF0000"/>
                </a:solidFill>
                <a:ea typeface="Times New Roman" pitchFamily="18" charset="0"/>
                <a:cs typeface="Arial" pitchFamily="34" charset="0"/>
              </a:rPr>
              <a:t>Información técnica producto</a:t>
            </a:r>
            <a:endParaRPr lang="es-CL" altLang="en-US" sz="1200" i="1" dirty="0" smtClean="0">
              <a:solidFill>
                <a:srgbClr val="FF0000"/>
              </a:solidFill>
              <a:ea typeface="Times New Roman" pitchFamily="18" charset="0"/>
              <a:cs typeface="Arial" pitchFamily="34" charset="0"/>
            </a:endParaRPr>
          </a:p>
        </p:txBody>
      </p:sp>
      <p:cxnSp>
        <p:nvCxnSpPr>
          <p:cNvPr id="32" name="31 Conector recto"/>
          <p:cNvCxnSpPr>
            <a:stCxn id="39" idx="4"/>
            <a:endCxn id="31" idx="0"/>
          </p:cNvCxnSpPr>
          <p:nvPr/>
        </p:nvCxnSpPr>
        <p:spPr bwMode="auto">
          <a:xfrm rot="16200000" flipH="1">
            <a:off x="6948264" y="5805264"/>
            <a:ext cx="792088" cy="648072"/>
          </a:xfrm>
          <a:prstGeom prst="line">
            <a:avLst/>
          </a:prstGeom>
          <a:solidFill>
            <a:schemeClr val="accent1"/>
          </a:solidFill>
          <a:ln w="19050" cap="flat" cmpd="sng" algn="ctr">
            <a:solidFill>
              <a:srgbClr val="FF0000"/>
            </a:solidFill>
            <a:prstDash val="dash"/>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39" name="38 Elipse"/>
          <p:cNvSpPr/>
          <p:nvPr/>
        </p:nvSpPr>
        <p:spPr bwMode="auto">
          <a:xfrm>
            <a:off x="6012160" y="4365104"/>
            <a:ext cx="2016224" cy="1368152"/>
          </a:xfrm>
          <a:prstGeom prst="ellipse">
            <a:avLst/>
          </a:prstGeom>
          <a:noFill/>
          <a:ln w="19050" cap="flat" cmpd="sng" algn="ctr">
            <a:solidFill>
              <a:srgbClr val="FF0000"/>
            </a:solidFill>
            <a:prstDash val="dash"/>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CL" sz="2400" b="0" i="0" u="none" strike="noStrike" cap="none" normalizeH="0" baseline="0" smtClean="0">
              <a:ln>
                <a:noFill/>
              </a:ln>
              <a:solidFill>
                <a:schemeClr val="tx1"/>
              </a:solidFill>
              <a:effectLst/>
              <a:latin typeface="Arial" pitchFamily="34" charset="0"/>
              <a:ea typeface="ＭＳ Ｐゴシック" pitchFamily="34" charset="-128"/>
            </a:endParaRPr>
          </a:p>
        </p:txBody>
      </p:sp>
    </p:spTree>
    <p:extLst>
      <p:ext uri="{BB962C8B-B14F-4D97-AF65-F5344CB8AC3E}">
        <p14:creationId xmlns:p14="http://schemas.microsoft.com/office/powerpoint/2010/main" xmlns="" val="27037088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755576" y="303039"/>
            <a:ext cx="7992888" cy="461665"/>
          </a:xfrm>
          <a:prstGeom prst="rect">
            <a:avLst/>
          </a:prstGeom>
          <a:noFill/>
        </p:spPr>
        <p:txBody>
          <a:bodyPr wrap="square" rtlCol="0">
            <a:spAutoFit/>
          </a:bodyPr>
          <a:lstStyle/>
          <a:p>
            <a:pPr algn="ctr"/>
            <a:r>
              <a:rPr lang="es-ES" b="1" dirty="0" smtClean="0"/>
              <a:t>RESULTADOS: FASE INDUSTRIAL Y COMERCIAL</a:t>
            </a:r>
            <a:endParaRPr lang="es-ES" b="1" dirty="0"/>
          </a:p>
        </p:txBody>
      </p:sp>
      <p:sp>
        <p:nvSpPr>
          <p:cNvPr id="11" name="10 Rectángulo"/>
          <p:cNvSpPr/>
          <p:nvPr/>
        </p:nvSpPr>
        <p:spPr>
          <a:xfrm>
            <a:off x="323528" y="980728"/>
            <a:ext cx="8496944" cy="383823"/>
          </a:xfrm>
          <a:prstGeom prst="rect">
            <a:avLst/>
          </a:prstGeom>
        </p:spPr>
        <p:txBody>
          <a:bodyPr wrap="square">
            <a:spAutoFit/>
          </a:bodyPr>
          <a:lstStyle/>
          <a:p>
            <a:pPr lvl="0" algn="just" eaLnBrk="1" hangingPunct="1"/>
            <a:r>
              <a:rPr lang="es-CL" sz="1800" b="1" dirty="0" smtClean="0">
                <a:ea typeface="Times New Roman" pitchFamily="18" charset="0"/>
                <a:cs typeface="Arial" pitchFamily="34" charset="0"/>
              </a:rPr>
              <a:t>4. DEFINICIÓN DE FORMATOS COMERCIALES Y ENVASES</a:t>
            </a:r>
            <a:endParaRPr lang="es-CL" sz="1800" b="1" dirty="0" smtClean="0">
              <a:ea typeface="Times New Roman" pitchFamily="18" charset="0"/>
              <a:cs typeface="Arial" pitchFamily="34" charset="0"/>
            </a:endParaRPr>
          </a:p>
        </p:txBody>
      </p:sp>
      <p:sp>
        <p:nvSpPr>
          <p:cNvPr id="6" name="5 Marcador de contenido"/>
          <p:cNvSpPr txBox="1">
            <a:spLocks/>
          </p:cNvSpPr>
          <p:nvPr/>
        </p:nvSpPr>
        <p:spPr>
          <a:xfrm>
            <a:off x="6516369" y="1916832"/>
            <a:ext cx="2520127" cy="2016224"/>
          </a:xfrm>
          <a:prstGeom prst="rect">
            <a:avLst/>
          </a:prstGeom>
        </p:spPr>
        <p:txBody>
          <a:bodyPr anchor="ctr" anchorCtr="0"/>
          <a:lstStyle/>
          <a:p>
            <a:pPr marR="0" algn="ctr" defTabSz="914400" eaLnBrk="1" latinLnBrk="0" hangingPunct="1">
              <a:lnSpc>
                <a:spcPct val="100000"/>
              </a:lnSpc>
              <a:buClr>
                <a:srgbClr val="C00000"/>
              </a:buClr>
              <a:buSzTx/>
              <a:buFont typeface="Wingdings" pitchFamily="2" charset="2"/>
              <a:buNone/>
              <a:defRPr/>
            </a:pPr>
            <a:r>
              <a:rPr lang="es-CL" sz="18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rPr>
              <a:t>SNACK DE CARNE (</a:t>
            </a:r>
            <a:r>
              <a:rPr lang="es-CL" sz="1800" b="1" dirty="0" err="1"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rPr>
              <a:t>beef</a:t>
            </a:r>
            <a:r>
              <a:rPr lang="es-CL" sz="18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rPr>
              <a:t> </a:t>
            </a:r>
            <a:r>
              <a:rPr lang="es-CL" sz="1800" b="1" dirty="0" err="1"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rPr>
              <a:t>jerky</a:t>
            </a:r>
            <a:r>
              <a:rPr lang="es-CL" sz="18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rPr>
              <a:t>)</a:t>
            </a:r>
          </a:p>
          <a:p>
            <a:pPr marR="0" algn="ctr" defTabSz="914400" latinLnBrk="0">
              <a:lnSpc>
                <a:spcPct val="100000"/>
              </a:lnSpc>
              <a:buClr>
                <a:srgbClr val="C00000"/>
              </a:buClr>
              <a:buSzPct val="85000"/>
              <a:buFont typeface="Wingdings" pitchFamily="2" charset="2"/>
              <a:buNone/>
              <a:defRPr/>
            </a:pPr>
            <a:r>
              <a:rPr lang="es-CL" altLang="en-US" sz="1800" dirty="0" smtClean="0">
                <a:solidFill>
                  <a:srgbClr val="000000"/>
                </a:solidFill>
                <a:ea typeface="Times New Roman" pitchFamily="18" charset="0"/>
                <a:cs typeface="Arial" pitchFamily="34" charset="0"/>
              </a:rPr>
              <a:t>Presentación </a:t>
            </a:r>
            <a:r>
              <a:rPr lang="es-CL" altLang="en-US" sz="1800" dirty="0" smtClean="0">
                <a:solidFill>
                  <a:srgbClr val="000000"/>
                </a:solidFill>
                <a:ea typeface="Times New Roman" pitchFamily="18" charset="0"/>
                <a:cs typeface="Arial" pitchFamily="34" charset="0"/>
              </a:rPr>
              <a:t>envase: Peso neto 40 grs</a:t>
            </a:r>
            <a:r>
              <a:rPr lang="es-CL" altLang="en-US" sz="1800" dirty="0" smtClean="0">
                <a:solidFill>
                  <a:srgbClr val="000000"/>
                </a:solidFill>
                <a:ea typeface="Times New Roman" pitchFamily="18" charset="0"/>
                <a:cs typeface="Arial" pitchFamily="34" charset="0"/>
              </a:rPr>
              <a:t>.</a:t>
            </a:r>
            <a:endParaRPr lang="es-CL" altLang="en-US" sz="1800" dirty="0" smtClean="0">
              <a:solidFill>
                <a:srgbClr val="000000"/>
              </a:solidFill>
              <a:ea typeface="Times New Roman" pitchFamily="18" charset="0"/>
              <a:cs typeface="Arial" pitchFamily="34" charset="0"/>
            </a:endParaRPr>
          </a:p>
        </p:txBody>
      </p:sp>
      <p:sp>
        <p:nvSpPr>
          <p:cNvPr id="10" name="5 Marcador de contenido"/>
          <p:cNvSpPr txBox="1">
            <a:spLocks/>
          </p:cNvSpPr>
          <p:nvPr/>
        </p:nvSpPr>
        <p:spPr>
          <a:xfrm>
            <a:off x="323528" y="4581128"/>
            <a:ext cx="2304256" cy="2088232"/>
          </a:xfrm>
          <a:prstGeom prst="rect">
            <a:avLst/>
          </a:prstGeom>
        </p:spPr>
        <p:txBody>
          <a:bodyPr anchor="ctr" anchorCtr="0"/>
          <a:lstStyle/>
          <a:p>
            <a:pPr marL="355600" marR="0" indent="-355600" algn="ctr" defTabSz="914400" eaLnBrk="1" latinLnBrk="0" hangingPunct="1">
              <a:lnSpc>
                <a:spcPct val="100000"/>
              </a:lnSpc>
              <a:buClr>
                <a:srgbClr val="C00000"/>
              </a:buClr>
              <a:buSzTx/>
              <a:buFont typeface="Wingdings" pitchFamily="2" charset="2"/>
              <a:buNone/>
              <a:tabLst>
                <a:tab pos="355600" algn="l"/>
              </a:tabLst>
              <a:defRPr/>
            </a:pPr>
            <a:r>
              <a:rPr lang="es-CL" sz="18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rPr>
              <a:t>JAMÓN AHUMADO</a:t>
            </a:r>
          </a:p>
          <a:p>
            <a:pPr lvl="0" algn="ctr"/>
            <a:r>
              <a:rPr lang="es-ES" sz="1800" dirty="0" smtClean="0">
                <a:solidFill>
                  <a:srgbClr val="000000"/>
                </a:solidFill>
                <a:ea typeface="Times New Roman" pitchFamily="18" charset="0"/>
                <a:cs typeface="Arial" pitchFamily="34" charset="0"/>
              </a:rPr>
              <a:t>Presentación </a:t>
            </a:r>
            <a:r>
              <a:rPr lang="es-ES" sz="1800" dirty="0" smtClean="0">
                <a:solidFill>
                  <a:srgbClr val="000000"/>
                </a:solidFill>
                <a:ea typeface="Times New Roman" pitchFamily="18" charset="0"/>
                <a:cs typeface="Arial" pitchFamily="34" charset="0"/>
              </a:rPr>
              <a:t>envase: laminado, peso neto 50 grs</a:t>
            </a:r>
            <a:r>
              <a:rPr lang="es-ES" sz="1800" dirty="0" smtClean="0">
                <a:solidFill>
                  <a:srgbClr val="000000"/>
                </a:solidFill>
                <a:ea typeface="Times New Roman" pitchFamily="18" charset="0"/>
                <a:cs typeface="Arial" pitchFamily="34" charset="0"/>
              </a:rPr>
              <a:t>.</a:t>
            </a:r>
            <a:endParaRPr lang="es-CL" sz="1050" dirty="0" smtClean="0"/>
          </a:p>
        </p:txBody>
      </p:sp>
      <p:pic>
        <p:nvPicPr>
          <p:cNvPr id="12" name="Picture 2"/>
          <p:cNvPicPr>
            <a:picLocks noChangeAspect="1" noChangeArrowheads="1"/>
          </p:cNvPicPr>
          <p:nvPr/>
        </p:nvPicPr>
        <p:blipFill>
          <a:blip r:embed="rId2" cstate="print"/>
          <a:srcRect l="2194" t="6696" r="2694" b="7493"/>
          <a:stretch>
            <a:fillRect/>
          </a:stretch>
        </p:blipFill>
        <p:spPr bwMode="auto">
          <a:xfrm>
            <a:off x="179512" y="1844824"/>
            <a:ext cx="6336704" cy="2160240"/>
          </a:xfrm>
          <a:prstGeom prst="rect">
            <a:avLst/>
          </a:prstGeom>
          <a:noFill/>
          <a:ln w="9525">
            <a:noFill/>
            <a:miter lim="800000"/>
            <a:headEnd/>
            <a:tailEnd/>
          </a:ln>
          <a:effectLst/>
        </p:spPr>
      </p:pic>
      <p:pic>
        <p:nvPicPr>
          <p:cNvPr id="13" name="Picture 2"/>
          <p:cNvPicPr>
            <a:picLocks noChangeAspect="1" noChangeArrowheads="1"/>
          </p:cNvPicPr>
          <p:nvPr/>
        </p:nvPicPr>
        <p:blipFill>
          <a:blip r:embed="rId3" cstate="print"/>
          <a:srcRect l="2199" t="6708" r="2694" b="7492"/>
          <a:stretch>
            <a:fillRect/>
          </a:stretch>
        </p:blipFill>
        <p:spPr bwMode="auto">
          <a:xfrm>
            <a:off x="2699792" y="4581128"/>
            <a:ext cx="6336704" cy="2160240"/>
          </a:xfrm>
          <a:prstGeom prst="rect">
            <a:avLst/>
          </a:prstGeom>
          <a:noFill/>
          <a:ln w="9525">
            <a:noFill/>
            <a:miter lim="800000"/>
            <a:headEnd/>
            <a:tailEnd/>
          </a:ln>
          <a:effectLst/>
        </p:spPr>
      </p:pic>
    </p:spTree>
    <p:extLst>
      <p:ext uri="{BB962C8B-B14F-4D97-AF65-F5344CB8AC3E}">
        <p14:creationId xmlns:p14="http://schemas.microsoft.com/office/powerpoint/2010/main" xmlns="" val="27037088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755576" y="303039"/>
            <a:ext cx="7992888" cy="461665"/>
          </a:xfrm>
          <a:prstGeom prst="rect">
            <a:avLst/>
          </a:prstGeom>
          <a:noFill/>
        </p:spPr>
        <p:txBody>
          <a:bodyPr wrap="square" rtlCol="0">
            <a:spAutoFit/>
          </a:bodyPr>
          <a:lstStyle/>
          <a:p>
            <a:pPr algn="ctr"/>
            <a:r>
              <a:rPr lang="es-ES" b="1" dirty="0" smtClean="0"/>
              <a:t>RESULTADOS: FASE INDUSTRIAL Y COMERCIAL</a:t>
            </a:r>
            <a:endParaRPr lang="es-ES" b="1" dirty="0"/>
          </a:p>
        </p:txBody>
      </p:sp>
      <p:sp>
        <p:nvSpPr>
          <p:cNvPr id="11" name="10 Rectángulo"/>
          <p:cNvSpPr/>
          <p:nvPr/>
        </p:nvSpPr>
        <p:spPr>
          <a:xfrm>
            <a:off x="323528" y="980728"/>
            <a:ext cx="8496944" cy="383823"/>
          </a:xfrm>
          <a:prstGeom prst="rect">
            <a:avLst/>
          </a:prstGeom>
        </p:spPr>
        <p:txBody>
          <a:bodyPr wrap="square">
            <a:spAutoFit/>
          </a:bodyPr>
          <a:lstStyle/>
          <a:p>
            <a:pPr lvl="0" algn="just" eaLnBrk="1" hangingPunct="1"/>
            <a:r>
              <a:rPr lang="es-CL" sz="1800" b="1" dirty="0" smtClean="0">
                <a:ea typeface="Times New Roman" pitchFamily="18" charset="0"/>
                <a:cs typeface="Arial" pitchFamily="34" charset="0"/>
              </a:rPr>
              <a:t>4. DEFINICIÓN DE FORMATOS COMERCIALES Y ENVASES</a:t>
            </a:r>
            <a:endParaRPr lang="es-CL" sz="1800" b="1" dirty="0" smtClean="0">
              <a:ea typeface="Times New Roman" pitchFamily="18" charset="0"/>
              <a:cs typeface="Arial" pitchFamily="34" charset="0"/>
            </a:endParaRPr>
          </a:p>
        </p:txBody>
      </p:sp>
      <p:sp>
        <p:nvSpPr>
          <p:cNvPr id="8" name="5 Marcador de contenido"/>
          <p:cNvSpPr txBox="1">
            <a:spLocks/>
          </p:cNvSpPr>
          <p:nvPr/>
        </p:nvSpPr>
        <p:spPr>
          <a:xfrm>
            <a:off x="179512" y="1819571"/>
            <a:ext cx="2520280" cy="1872208"/>
          </a:xfrm>
          <a:prstGeom prst="rect">
            <a:avLst/>
          </a:prstGeom>
        </p:spPr>
        <p:txBody>
          <a:bodyPr anchor="ctr" anchorCtr="0"/>
          <a:lstStyle/>
          <a:p>
            <a:pPr marR="0" algn="ctr" defTabSz="914400" eaLnBrk="1" latinLnBrk="0" hangingPunct="1">
              <a:lnSpc>
                <a:spcPct val="100000"/>
              </a:lnSpc>
              <a:buClr>
                <a:srgbClr val="C00000"/>
              </a:buClr>
              <a:buSzTx/>
              <a:buFont typeface="Wingdings" pitchFamily="2" charset="2"/>
              <a:buNone/>
              <a:tabLst>
                <a:tab pos="355600" algn="l"/>
              </a:tabLst>
              <a:defRPr/>
            </a:pPr>
            <a:r>
              <a:rPr lang="es-CL" sz="18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rPr>
              <a:t>BUTIFARRA CATALANA</a:t>
            </a:r>
          </a:p>
          <a:p>
            <a:pPr algn="ctr">
              <a:buClr>
                <a:srgbClr val="C00000"/>
              </a:buClr>
              <a:buSzPct val="85000"/>
              <a:defRPr/>
            </a:pPr>
            <a:r>
              <a:rPr lang="es-CL" altLang="en-US" sz="1800" dirty="0" smtClean="0">
                <a:solidFill>
                  <a:srgbClr val="000000"/>
                </a:solidFill>
                <a:ea typeface="Times New Roman" pitchFamily="18" charset="0"/>
                <a:cs typeface="Arial" pitchFamily="34" charset="0"/>
              </a:rPr>
              <a:t>Presentación </a:t>
            </a:r>
            <a:r>
              <a:rPr lang="es-CL" altLang="en-US" sz="1800" dirty="0" smtClean="0">
                <a:solidFill>
                  <a:srgbClr val="000000"/>
                </a:solidFill>
                <a:ea typeface="Times New Roman" pitchFamily="18" charset="0"/>
                <a:cs typeface="Arial" pitchFamily="34" charset="0"/>
              </a:rPr>
              <a:t>envase: 4 unidades, peso aprox. 200 grs</a:t>
            </a:r>
            <a:r>
              <a:rPr lang="es-CL" altLang="en-US" sz="1800" dirty="0" smtClean="0">
                <a:solidFill>
                  <a:srgbClr val="000000"/>
                </a:solidFill>
                <a:ea typeface="Times New Roman" pitchFamily="18" charset="0"/>
                <a:cs typeface="Arial" pitchFamily="34" charset="0"/>
              </a:rPr>
              <a:t>.</a:t>
            </a:r>
          </a:p>
          <a:p>
            <a:pPr algn="ctr">
              <a:buClr>
                <a:srgbClr val="C00000"/>
              </a:buClr>
              <a:buSzPct val="85000"/>
              <a:defRPr/>
            </a:pPr>
            <a:r>
              <a:rPr lang="es-ES_tradnl" altLang="en-US" sz="1800" dirty="0" smtClean="0">
                <a:solidFill>
                  <a:srgbClr val="000000"/>
                </a:solidFill>
                <a:ea typeface="Times New Roman" pitchFamily="18" charset="0"/>
                <a:cs typeface="Arial" pitchFamily="34" charset="0"/>
              </a:rPr>
              <a:t>Envase sellado al vacío</a:t>
            </a:r>
            <a:endParaRPr lang="es-CL" altLang="en-US" sz="1800" dirty="0" smtClean="0">
              <a:solidFill>
                <a:srgbClr val="000000"/>
              </a:solidFill>
              <a:ea typeface="Times New Roman" pitchFamily="18" charset="0"/>
              <a:cs typeface="Arial" pitchFamily="34" charset="0"/>
            </a:endParaRPr>
          </a:p>
        </p:txBody>
      </p:sp>
      <p:sp>
        <p:nvSpPr>
          <p:cNvPr id="9" name="5 Marcador de contenido"/>
          <p:cNvSpPr txBox="1">
            <a:spLocks/>
          </p:cNvSpPr>
          <p:nvPr/>
        </p:nvSpPr>
        <p:spPr>
          <a:xfrm>
            <a:off x="6444208" y="4653136"/>
            <a:ext cx="2448272" cy="1728192"/>
          </a:xfrm>
          <a:prstGeom prst="rect">
            <a:avLst/>
          </a:prstGeom>
        </p:spPr>
        <p:txBody>
          <a:bodyPr anchor="ctr" anchorCtr="0"/>
          <a:lstStyle/>
          <a:p>
            <a:pPr marR="0" algn="ctr" defTabSz="914400" eaLnBrk="1" latinLnBrk="0" hangingPunct="1">
              <a:lnSpc>
                <a:spcPct val="100000"/>
              </a:lnSpc>
              <a:buClr>
                <a:srgbClr val="C00000"/>
              </a:buClr>
              <a:buSzTx/>
              <a:buFont typeface="Wingdings" pitchFamily="2" charset="2"/>
              <a:buNone/>
              <a:tabLst>
                <a:tab pos="355600" algn="l"/>
              </a:tabLst>
              <a:defRPr/>
            </a:pPr>
            <a:r>
              <a:rPr lang="es-CL" sz="18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rPr>
              <a:t>CHORIZO </a:t>
            </a:r>
            <a:r>
              <a:rPr lang="es-CL" sz="18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rPr>
              <a:t>RIOJANO</a:t>
            </a:r>
            <a:endParaRPr lang="es-CL" sz="18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endParaRPr>
          </a:p>
          <a:p>
            <a:pPr algn="ctr">
              <a:buClr>
                <a:srgbClr val="C00000"/>
              </a:buClr>
              <a:buSzPct val="85000"/>
              <a:defRPr/>
            </a:pPr>
            <a:r>
              <a:rPr lang="es-CL" altLang="en-US" sz="1800" dirty="0" smtClean="0">
                <a:solidFill>
                  <a:srgbClr val="000000"/>
                </a:solidFill>
                <a:ea typeface="Times New Roman" pitchFamily="18" charset="0"/>
                <a:cs typeface="Arial" pitchFamily="34" charset="0"/>
              </a:rPr>
              <a:t>Presentación </a:t>
            </a:r>
            <a:r>
              <a:rPr lang="es-CL" altLang="en-US" sz="1800" dirty="0" smtClean="0">
                <a:solidFill>
                  <a:srgbClr val="000000"/>
                </a:solidFill>
                <a:ea typeface="Times New Roman" pitchFamily="18" charset="0"/>
                <a:cs typeface="Arial" pitchFamily="34" charset="0"/>
              </a:rPr>
              <a:t>envase: laminado, peso aprox. 100 grs</a:t>
            </a:r>
            <a:r>
              <a:rPr lang="es-CL" altLang="en-US" sz="1800" dirty="0" smtClean="0">
                <a:solidFill>
                  <a:srgbClr val="000000"/>
                </a:solidFill>
                <a:ea typeface="Times New Roman" pitchFamily="18" charset="0"/>
                <a:cs typeface="Arial" pitchFamily="34" charset="0"/>
              </a:rPr>
              <a:t>.</a:t>
            </a:r>
          </a:p>
          <a:p>
            <a:pPr algn="ctr">
              <a:buClr>
                <a:srgbClr val="C00000"/>
              </a:buClr>
              <a:buSzPct val="85000"/>
              <a:defRPr/>
            </a:pPr>
            <a:r>
              <a:rPr lang="es-ES_tradnl" altLang="en-US" sz="1800" dirty="0" smtClean="0">
                <a:solidFill>
                  <a:srgbClr val="000000"/>
                </a:solidFill>
                <a:ea typeface="Times New Roman" pitchFamily="18" charset="0"/>
                <a:cs typeface="Arial" pitchFamily="34" charset="0"/>
              </a:rPr>
              <a:t>Envase sellado al </a:t>
            </a:r>
            <a:r>
              <a:rPr lang="es-ES_tradnl" altLang="en-US" sz="1800" dirty="0" smtClean="0">
                <a:solidFill>
                  <a:srgbClr val="000000"/>
                </a:solidFill>
                <a:ea typeface="Times New Roman" pitchFamily="18" charset="0"/>
                <a:cs typeface="Arial" pitchFamily="34" charset="0"/>
              </a:rPr>
              <a:t>vacío</a:t>
            </a:r>
            <a:endParaRPr lang="es-CL" altLang="en-US" sz="1800" dirty="0" smtClean="0">
              <a:solidFill>
                <a:srgbClr val="000000"/>
              </a:solidFill>
              <a:ea typeface="Times New Roman" pitchFamily="18" charset="0"/>
              <a:cs typeface="Arial" pitchFamily="34" charset="0"/>
            </a:endParaRPr>
          </a:p>
        </p:txBody>
      </p:sp>
      <p:pic>
        <p:nvPicPr>
          <p:cNvPr id="13" name="Picture 3"/>
          <p:cNvPicPr>
            <a:picLocks noChangeAspect="1" noChangeArrowheads="1"/>
          </p:cNvPicPr>
          <p:nvPr/>
        </p:nvPicPr>
        <p:blipFill>
          <a:blip r:embed="rId2" cstate="print"/>
          <a:srcRect l="2702" t="7150" r="2702" b="7150"/>
          <a:stretch>
            <a:fillRect/>
          </a:stretch>
        </p:blipFill>
        <p:spPr bwMode="auto">
          <a:xfrm>
            <a:off x="2915816" y="1747563"/>
            <a:ext cx="6173433" cy="2113485"/>
          </a:xfrm>
          <a:prstGeom prst="rect">
            <a:avLst/>
          </a:prstGeom>
          <a:noFill/>
          <a:ln w="9525">
            <a:noFill/>
            <a:miter lim="800000"/>
            <a:headEnd/>
            <a:tailEnd/>
          </a:ln>
          <a:effectLst/>
        </p:spPr>
      </p:pic>
      <p:pic>
        <p:nvPicPr>
          <p:cNvPr id="14" name="Picture 2"/>
          <p:cNvPicPr>
            <a:picLocks noChangeAspect="1" noChangeArrowheads="1"/>
          </p:cNvPicPr>
          <p:nvPr/>
        </p:nvPicPr>
        <p:blipFill>
          <a:blip r:embed="rId3" cstate="print"/>
          <a:srcRect l="2702" t="7150" r="2702" b="7150"/>
          <a:stretch>
            <a:fillRect/>
          </a:stretch>
        </p:blipFill>
        <p:spPr bwMode="auto">
          <a:xfrm>
            <a:off x="96132" y="4437112"/>
            <a:ext cx="6060044" cy="2074684"/>
          </a:xfrm>
          <a:prstGeom prst="rect">
            <a:avLst/>
          </a:prstGeom>
          <a:noFill/>
          <a:ln w="9525">
            <a:noFill/>
            <a:miter lim="800000"/>
            <a:headEnd/>
            <a:tailEnd/>
          </a:ln>
          <a:effectLst/>
        </p:spPr>
      </p:pic>
    </p:spTree>
    <p:extLst>
      <p:ext uri="{BB962C8B-B14F-4D97-AF65-F5344CB8AC3E}">
        <p14:creationId xmlns:p14="http://schemas.microsoft.com/office/powerpoint/2010/main" xmlns="" val="27037088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755576" y="303039"/>
            <a:ext cx="7992888" cy="461665"/>
          </a:xfrm>
          <a:prstGeom prst="rect">
            <a:avLst/>
          </a:prstGeom>
          <a:noFill/>
        </p:spPr>
        <p:txBody>
          <a:bodyPr wrap="square" rtlCol="0">
            <a:spAutoFit/>
          </a:bodyPr>
          <a:lstStyle/>
          <a:p>
            <a:pPr algn="ctr"/>
            <a:r>
              <a:rPr lang="es-ES" b="1" dirty="0" smtClean="0"/>
              <a:t>RESULTADOS: FASE INDUSTRIAL Y COMERCIAL</a:t>
            </a:r>
            <a:endParaRPr lang="es-ES" b="1" dirty="0"/>
          </a:p>
        </p:txBody>
      </p:sp>
      <p:sp>
        <p:nvSpPr>
          <p:cNvPr id="11" name="10 Rectángulo"/>
          <p:cNvSpPr/>
          <p:nvPr/>
        </p:nvSpPr>
        <p:spPr>
          <a:xfrm>
            <a:off x="323528" y="980728"/>
            <a:ext cx="8496944" cy="383823"/>
          </a:xfrm>
          <a:prstGeom prst="rect">
            <a:avLst/>
          </a:prstGeom>
        </p:spPr>
        <p:txBody>
          <a:bodyPr wrap="square">
            <a:spAutoFit/>
          </a:bodyPr>
          <a:lstStyle/>
          <a:p>
            <a:pPr lvl="0" algn="just" eaLnBrk="1" hangingPunct="1"/>
            <a:r>
              <a:rPr lang="es-CL" sz="1800" b="1" dirty="0" smtClean="0">
                <a:ea typeface="Times New Roman" pitchFamily="18" charset="0"/>
                <a:cs typeface="Arial" pitchFamily="34" charset="0"/>
              </a:rPr>
              <a:t>4. DEFINICIÓN DE FORMATOS COMERCIALES Y ENVASES</a:t>
            </a:r>
            <a:endParaRPr lang="es-CL" sz="1800" b="1" dirty="0" smtClean="0">
              <a:ea typeface="Times New Roman" pitchFamily="18" charset="0"/>
              <a:cs typeface="Arial" pitchFamily="34" charset="0"/>
            </a:endParaRPr>
          </a:p>
        </p:txBody>
      </p:sp>
      <p:sp>
        <p:nvSpPr>
          <p:cNvPr id="4" name="5 Marcador de contenido"/>
          <p:cNvSpPr txBox="1">
            <a:spLocks/>
          </p:cNvSpPr>
          <p:nvPr/>
        </p:nvSpPr>
        <p:spPr>
          <a:xfrm>
            <a:off x="251520" y="4797152"/>
            <a:ext cx="2304256" cy="1296144"/>
          </a:xfrm>
          <a:prstGeom prst="rect">
            <a:avLst/>
          </a:prstGeom>
        </p:spPr>
        <p:txBody>
          <a:bodyPr anchor="ctr" anchorCtr="0"/>
          <a:lstStyle/>
          <a:p>
            <a:pPr marL="355600" marR="0" indent="-355600" algn="ctr" defTabSz="914400" eaLnBrk="1" latinLnBrk="0" hangingPunct="1">
              <a:lnSpc>
                <a:spcPct val="100000"/>
              </a:lnSpc>
              <a:buClr>
                <a:srgbClr val="C00000"/>
              </a:buClr>
              <a:buSzTx/>
              <a:buFont typeface="Wingdings" pitchFamily="2" charset="2"/>
              <a:buNone/>
              <a:tabLst>
                <a:tab pos="355600" algn="l"/>
              </a:tabLst>
              <a:defRPr/>
            </a:pPr>
            <a:r>
              <a:rPr lang="es-CL" sz="18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rPr>
              <a:t>JAMÓN SERRANO</a:t>
            </a:r>
          </a:p>
          <a:p>
            <a:pPr lvl="0" algn="ctr"/>
            <a:r>
              <a:rPr lang="es-ES" sz="1800" dirty="0" smtClean="0">
                <a:solidFill>
                  <a:srgbClr val="000000"/>
                </a:solidFill>
                <a:ea typeface="Times New Roman" pitchFamily="18" charset="0"/>
                <a:cs typeface="Arial" pitchFamily="34" charset="0"/>
              </a:rPr>
              <a:t>Presentación </a:t>
            </a:r>
            <a:r>
              <a:rPr lang="es-ES" sz="1800" dirty="0" smtClean="0">
                <a:solidFill>
                  <a:srgbClr val="000000"/>
                </a:solidFill>
                <a:ea typeface="Times New Roman" pitchFamily="18" charset="0"/>
                <a:cs typeface="Arial" pitchFamily="34" charset="0"/>
              </a:rPr>
              <a:t>envase: laminado, peso neto 50 grs</a:t>
            </a:r>
            <a:r>
              <a:rPr lang="es-ES" sz="1800" dirty="0" smtClean="0">
                <a:solidFill>
                  <a:srgbClr val="000000"/>
                </a:solidFill>
                <a:ea typeface="Times New Roman" pitchFamily="18" charset="0"/>
                <a:cs typeface="Arial" pitchFamily="34" charset="0"/>
              </a:rPr>
              <a:t>.</a:t>
            </a:r>
            <a:endParaRPr lang="es-CL" sz="1050" dirty="0" smtClean="0"/>
          </a:p>
        </p:txBody>
      </p:sp>
      <p:sp>
        <p:nvSpPr>
          <p:cNvPr id="5" name="5 Marcador de contenido"/>
          <p:cNvSpPr txBox="1">
            <a:spLocks/>
          </p:cNvSpPr>
          <p:nvPr/>
        </p:nvSpPr>
        <p:spPr>
          <a:xfrm>
            <a:off x="6516216" y="2060848"/>
            <a:ext cx="2304256" cy="1440160"/>
          </a:xfrm>
          <a:prstGeom prst="rect">
            <a:avLst/>
          </a:prstGeom>
        </p:spPr>
        <p:txBody>
          <a:bodyPr anchor="ctr" anchorCtr="0"/>
          <a:lstStyle/>
          <a:p>
            <a:pPr marR="0" algn="ctr" defTabSz="914400" eaLnBrk="1" latinLnBrk="0" hangingPunct="1">
              <a:lnSpc>
                <a:spcPct val="100000"/>
              </a:lnSpc>
              <a:buClr>
                <a:srgbClr val="C00000"/>
              </a:buClr>
              <a:buSzTx/>
              <a:buFont typeface="Wingdings" pitchFamily="2" charset="2"/>
              <a:buNone/>
              <a:defRPr/>
            </a:pPr>
            <a:r>
              <a:rPr lang="es-CL" sz="18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rPr>
              <a:t>CHISTORRA</a:t>
            </a:r>
          </a:p>
          <a:p>
            <a:pPr lvl="0" algn="ctr"/>
            <a:r>
              <a:rPr lang="es-ES" sz="1800" dirty="0" smtClean="0">
                <a:solidFill>
                  <a:srgbClr val="000000"/>
                </a:solidFill>
                <a:ea typeface="Times New Roman" pitchFamily="18" charset="0"/>
                <a:cs typeface="Arial" pitchFamily="34" charset="0"/>
              </a:rPr>
              <a:t>Presentación </a:t>
            </a:r>
            <a:r>
              <a:rPr lang="es-ES" sz="1800" dirty="0" smtClean="0">
                <a:solidFill>
                  <a:srgbClr val="000000"/>
                </a:solidFill>
                <a:ea typeface="Times New Roman" pitchFamily="18" charset="0"/>
                <a:cs typeface="Arial" pitchFamily="34" charset="0"/>
              </a:rPr>
              <a:t>envase: 1 unidad, peso </a:t>
            </a:r>
            <a:r>
              <a:rPr lang="es-ES" sz="1800" dirty="0" err="1" smtClean="0">
                <a:solidFill>
                  <a:srgbClr val="000000"/>
                </a:solidFill>
                <a:ea typeface="Times New Roman" pitchFamily="18" charset="0"/>
                <a:cs typeface="Arial" pitchFamily="34" charset="0"/>
              </a:rPr>
              <a:t>aprox</a:t>
            </a:r>
            <a:r>
              <a:rPr lang="es-ES" sz="1800" dirty="0" smtClean="0">
                <a:solidFill>
                  <a:srgbClr val="000000"/>
                </a:solidFill>
                <a:ea typeface="Times New Roman" pitchFamily="18" charset="0"/>
                <a:cs typeface="Arial" pitchFamily="34" charset="0"/>
              </a:rPr>
              <a:t> 200 grs. </a:t>
            </a:r>
            <a:endParaRPr lang="es-CL" sz="1050" dirty="0" smtClean="0"/>
          </a:p>
        </p:txBody>
      </p:sp>
      <p:pic>
        <p:nvPicPr>
          <p:cNvPr id="8" name="Picture 4" descr="D:\Mis documentos\SERGIO LARA BTA\camélidos\unidad de negocios\etiquetas carne\gonzalo\chistorra-01.png"/>
          <p:cNvPicPr>
            <a:picLocks noChangeAspect="1" noChangeArrowheads="1"/>
          </p:cNvPicPr>
          <p:nvPr/>
        </p:nvPicPr>
        <p:blipFill>
          <a:blip r:embed="rId2" cstate="print"/>
          <a:srcRect/>
          <a:stretch>
            <a:fillRect/>
          </a:stretch>
        </p:blipFill>
        <p:spPr bwMode="auto">
          <a:xfrm>
            <a:off x="148183" y="1772816"/>
            <a:ext cx="6296025" cy="2157412"/>
          </a:xfrm>
          <a:prstGeom prst="rect">
            <a:avLst/>
          </a:prstGeom>
          <a:noFill/>
        </p:spPr>
      </p:pic>
      <p:pic>
        <p:nvPicPr>
          <p:cNvPr id="9" name="Picture 1"/>
          <p:cNvPicPr>
            <a:picLocks noChangeAspect="1" noChangeArrowheads="1"/>
          </p:cNvPicPr>
          <p:nvPr/>
        </p:nvPicPr>
        <p:blipFill>
          <a:blip r:embed="rId3" cstate="print"/>
          <a:srcRect l="2987" t="7966" r="3135" b="11907"/>
          <a:stretch>
            <a:fillRect/>
          </a:stretch>
        </p:blipFill>
        <p:spPr bwMode="auto">
          <a:xfrm>
            <a:off x="2771800" y="4417659"/>
            <a:ext cx="6252142" cy="2107685"/>
          </a:xfrm>
          <a:prstGeom prst="rect">
            <a:avLst/>
          </a:prstGeom>
          <a:noFill/>
          <a:ln w="9525">
            <a:noFill/>
            <a:miter lim="800000"/>
            <a:headEnd/>
            <a:tailEnd/>
          </a:ln>
          <a:effectLst/>
        </p:spPr>
      </p:pic>
    </p:spTree>
    <p:extLst>
      <p:ext uri="{BB962C8B-B14F-4D97-AF65-F5344CB8AC3E}">
        <p14:creationId xmlns:p14="http://schemas.microsoft.com/office/powerpoint/2010/main" xmlns="" val="27037088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755576" y="303039"/>
            <a:ext cx="7992888" cy="461665"/>
          </a:xfrm>
          <a:prstGeom prst="rect">
            <a:avLst/>
          </a:prstGeom>
          <a:noFill/>
        </p:spPr>
        <p:txBody>
          <a:bodyPr wrap="square" rtlCol="0">
            <a:spAutoFit/>
          </a:bodyPr>
          <a:lstStyle/>
          <a:p>
            <a:pPr algn="ctr"/>
            <a:r>
              <a:rPr lang="es-ES" b="1" dirty="0" smtClean="0"/>
              <a:t>RESULTADOS: FASE INDUSTRIAL Y COMERCIAL</a:t>
            </a:r>
            <a:endParaRPr lang="es-ES" b="1" dirty="0"/>
          </a:p>
        </p:txBody>
      </p:sp>
      <p:sp>
        <p:nvSpPr>
          <p:cNvPr id="11" name="10 Rectángulo"/>
          <p:cNvSpPr/>
          <p:nvPr/>
        </p:nvSpPr>
        <p:spPr>
          <a:xfrm>
            <a:off x="323528" y="836712"/>
            <a:ext cx="8352928" cy="923330"/>
          </a:xfrm>
          <a:prstGeom prst="rect">
            <a:avLst/>
          </a:prstGeom>
        </p:spPr>
        <p:txBody>
          <a:bodyPr wrap="square">
            <a:spAutoFit/>
          </a:bodyPr>
          <a:lstStyle/>
          <a:p>
            <a:pPr marL="622300" indent="-622300" algn="just" eaLnBrk="1" hangingPunct="1"/>
            <a:r>
              <a:rPr lang="es-CL" sz="1800" b="1" dirty="0" smtClean="0">
                <a:ea typeface="Times New Roman" pitchFamily="18" charset="0"/>
                <a:cs typeface="Arial" pitchFamily="34" charset="0"/>
              </a:rPr>
              <a:t>5</a:t>
            </a:r>
            <a:r>
              <a:rPr lang="es-CL" sz="1800" b="1" dirty="0" smtClean="0">
                <a:ea typeface="Times New Roman" pitchFamily="18" charset="0"/>
                <a:cs typeface="Arial" pitchFamily="34" charset="0"/>
              </a:rPr>
              <a:t>. </a:t>
            </a:r>
            <a:r>
              <a:rPr lang="es-CL" sz="1800" b="1" dirty="0" smtClean="0">
                <a:ea typeface="Times New Roman" pitchFamily="18" charset="0"/>
                <a:cs typeface="Arial" pitchFamily="34" charset="0"/>
              </a:rPr>
              <a:t> </a:t>
            </a:r>
            <a:r>
              <a:rPr lang="es-CL" sz="1800" b="1" dirty="0" smtClean="0">
                <a:ea typeface="Times New Roman" pitchFamily="18" charset="0"/>
                <a:cs typeface="Arial" pitchFamily="34" charset="0"/>
              </a:rPr>
              <a:t>PRODUCTOS CÁRNICOS PRESENTADOS A CONSUMIDORES Y TIENDAS GOURMET</a:t>
            </a:r>
            <a:endParaRPr lang="es-CL" sz="1800" b="1" dirty="0" smtClean="0">
              <a:ea typeface="Times New Roman" pitchFamily="18" charset="0"/>
              <a:cs typeface="Arial" pitchFamily="34" charset="0"/>
            </a:endParaRPr>
          </a:p>
          <a:p>
            <a:pPr algn="just" eaLnBrk="1" hangingPunct="1"/>
            <a:endParaRPr lang="es-CL" sz="1800" b="1" dirty="0" smtClean="0">
              <a:ea typeface="Times New Roman" pitchFamily="18" charset="0"/>
              <a:cs typeface="Arial" pitchFamily="34" charset="0"/>
            </a:endParaRPr>
          </a:p>
        </p:txBody>
      </p:sp>
      <p:sp>
        <p:nvSpPr>
          <p:cNvPr id="5" name="5 Marcador de contenido"/>
          <p:cNvSpPr txBox="1">
            <a:spLocks/>
          </p:cNvSpPr>
          <p:nvPr/>
        </p:nvSpPr>
        <p:spPr>
          <a:xfrm>
            <a:off x="395536" y="1700808"/>
            <a:ext cx="5904656" cy="4752528"/>
          </a:xfrm>
          <a:prstGeom prst="rect">
            <a:avLst/>
          </a:prstGeom>
        </p:spPr>
        <p:txBody>
          <a:bodyPr anchor="ctr" anchorCtr="0"/>
          <a:lstStyle/>
          <a:p>
            <a:pPr marL="355600" indent="-355600" algn="just" eaLnBrk="1" hangingPunct="1">
              <a:buClr>
                <a:schemeClr val="tx1"/>
              </a:buClr>
              <a:buFont typeface="Wingdings" pitchFamily="2" charset="2"/>
              <a:buChar char="Ø"/>
            </a:pPr>
            <a:r>
              <a:rPr lang="es-CL" sz="1800" b="1" dirty="0" smtClean="0"/>
              <a:t>Entrega muestras de productos a clientes de La </a:t>
            </a:r>
            <a:r>
              <a:rPr lang="es-CL" sz="1800" b="1" dirty="0" smtClean="0"/>
              <a:t>Charcutería: </a:t>
            </a:r>
            <a:r>
              <a:rPr lang="es-ES" sz="1800" dirty="0" smtClean="0"/>
              <a:t>Viña Concha y Toro, Restaurant Pucará, </a:t>
            </a:r>
            <a:r>
              <a:rPr lang="es-ES" sz="1800" dirty="0" err="1" smtClean="0"/>
              <a:t>Microcervecería</a:t>
            </a:r>
            <a:r>
              <a:rPr lang="es-ES" sz="1800" dirty="0" smtClean="0"/>
              <a:t> </a:t>
            </a:r>
            <a:r>
              <a:rPr lang="es-ES" sz="1800" dirty="0" err="1" smtClean="0"/>
              <a:t>Malloco</a:t>
            </a:r>
            <a:r>
              <a:rPr lang="es-ES" sz="1800" dirty="0" smtClean="0"/>
              <a:t>, compradores minoristas, entre otros.</a:t>
            </a:r>
          </a:p>
          <a:p>
            <a:pPr marL="355600" marR="0" indent="-355600" algn="just" defTabSz="914400" eaLnBrk="1" latinLnBrk="0" hangingPunct="1">
              <a:lnSpc>
                <a:spcPct val="100000"/>
              </a:lnSpc>
              <a:buClr>
                <a:schemeClr val="tx1"/>
              </a:buClr>
              <a:buSzTx/>
              <a:buFont typeface="Wingdings" pitchFamily="2" charset="2"/>
              <a:buChar char="Ø"/>
              <a:defRPr/>
            </a:pPr>
            <a:endParaRPr lang="es-ES" sz="1800" dirty="0" smtClean="0"/>
          </a:p>
          <a:p>
            <a:pPr marL="355600" marR="0" indent="-355600" algn="just" defTabSz="914400" eaLnBrk="1" latinLnBrk="0" hangingPunct="1">
              <a:lnSpc>
                <a:spcPct val="100000"/>
              </a:lnSpc>
              <a:buClr>
                <a:schemeClr val="tx1"/>
              </a:buClr>
              <a:buSzTx/>
              <a:buFont typeface="Wingdings" pitchFamily="2" charset="2"/>
              <a:buChar char="Ø"/>
              <a:defRPr/>
            </a:pPr>
            <a:r>
              <a:rPr lang="es-ES" sz="1800" b="1" dirty="0" smtClean="0"/>
              <a:t>Degustación con chefs establecimientos gastronómicos en destinos turísticos: </a:t>
            </a:r>
            <a:r>
              <a:rPr lang="es-ES" sz="1800" dirty="0" smtClean="0"/>
              <a:t>restaurant “La Marmita”, Punta Arenas</a:t>
            </a:r>
            <a:r>
              <a:rPr lang="es-ES" sz="1800" dirty="0" smtClean="0">
                <a:solidFill>
                  <a:srgbClr val="000000"/>
                </a:solidFill>
                <a:ea typeface="Times New Roman" pitchFamily="18" charset="0"/>
                <a:cs typeface="Arial" pitchFamily="34" charset="0"/>
              </a:rPr>
              <a:t>. </a:t>
            </a:r>
          </a:p>
          <a:p>
            <a:pPr marL="355600" marR="0" indent="-355600" algn="just" defTabSz="914400" eaLnBrk="1" latinLnBrk="0" hangingPunct="1">
              <a:lnSpc>
                <a:spcPct val="100000"/>
              </a:lnSpc>
              <a:buClr>
                <a:schemeClr val="tx1"/>
              </a:buClr>
              <a:buSzTx/>
              <a:buFont typeface="Wingdings" pitchFamily="2" charset="2"/>
              <a:buChar char="Ø"/>
              <a:defRPr/>
            </a:pPr>
            <a:endParaRPr lang="es-ES" sz="1800" dirty="0" smtClean="0">
              <a:solidFill>
                <a:srgbClr val="000000"/>
              </a:solidFill>
              <a:cs typeface="Arial" pitchFamily="34" charset="0"/>
            </a:endParaRPr>
          </a:p>
          <a:p>
            <a:pPr marL="355600" indent="-355600" algn="just" eaLnBrk="1" hangingPunct="1">
              <a:buClr>
                <a:schemeClr val="tx1"/>
              </a:buClr>
              <a:buFont typeface="Wingdings" pitchFamily="2" charset="2"/>
              <a:buChar char="Ø"/>
            </a:pPr>
            <a:r>
              <a:rPr lang="es-CL" sz="1800" b="1" dirty="0" smtClean="0"/>
              <a:t>Degustación en Taller “Desarrollo Comercial de Productos Cárnicos Procesados”: </a:t>
            </a:r>
            <a:r>
              <a:rPr lang="es-CL" sz="1800" dirty="0" smtClean="0"/>
              <a:t>Arica, 26 septiembre 2011</a:t>
            </a:r>
          </a:p>
          <a:p>
            <a:pPr marL="355600" indent="-355600" algn="just" eaLnBrk="1" hangingPunct="1">
              <a:buClr>
                <a:schemeClr val="tx1"/>
              </a:buClr>
              <a:buFont typeface="Wingdings" pitchFamily="2" charset="2"/>
              <a:buChar char="Ø"/>
            </a:pPr>
            <a:endParaRPr lang="es-ES_tradnl" sz="1800" b="1" dirty="0" smtClean="0"/>
          </a:p>
          <a:p>
            <a:pPr marL="355600" indent="-355600" algn="just" eaLnBrk="1" hangingPunct="1">
              <a:buClr>
                <a:schemeClr val="tx1"/>
              </a:buClr>
              <a:buFont typeface="Wingdings" pitchFamily="2" charset="2"/>
              <a:buChar char="Ø"/>
            </a:pPr>
            <a:r>
              <a:rPr lang="es-ES_tradnl" sz="1800" b="1" dirty="0" smtClean="0"/>
              <a:t>Preacuerdo </a:t>
            </a:r>
            <a:r>
              <a:rPr lang="es-ES_tradnl" sz="1800" b="1" dirty="0" smtClean="0"/>
              <a:t>con cadena </a:t>
            </a:r>
            <a:r>
              <a:rPr lang="es-ES_tradnl" sz="1800" b="1" dirty="0" smtClean="0"/>
              <a:t>hotelera nacional: </a:t>
            </a:r>
            <a:r>
              <a:rPr lang="es-ES_tradnl" sz="1800" dirty="0" smtClean="0"/>
              <a:t>interés</a:t>
            </a:r>
            <a:r>
              <a:rPr lang="es-ES_tradnl" sz="1800" b="1" dirty="0" smtClean="0"/>
              <a:t> </a:t>
            </a:r>
            <a:r>
              <a:rPr lang="es-ES_tradnl" sz="1800" dirty="0" smtClean="0"/>
              <a:t>en prueba comercial de productos en hoteles de </a:t>
            </a:r>
            <a:r>
              <a:rPr lang="es-CL" sz="1800" dirty="0" smtClean="0"/>
              <a:t>Arica,  Antofagasta, Quintero, Viña Del Mar, Santiago y Ancud.</a:t>
            </a:r>
            <a:endParaRPr lang="es-CL" sz="1800" b="1" dirty="0" smtClean="0"/>
          </a:p>
        </p:txBody>
      </p:sp>
      <p:sp>
        <p:nvSpPr>
          <p:cNvPr id="10" name="9 Cerrar llave"/>
          <p:cNvSpPr/>
          <p:nvPr/>
        </p:nvSpPr>
        <p:spPr bwMode="auto">
          <a:xfrm>
            <a:off x="6588224" y="1700808"/>
            <a:ext cx="216024" cy="4788000"/>
          </a:xfrm>
          <a:prstGeom prst="rightBrace">
            <a:avLst/>
          </a:prstGeom>
          <a:no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CL" sz="2400" b="0" i="0" u="none" strike="noStrike" cap="none" normalizeH="0" baseline="0" smtClean="0">
              <a:ln>
                <a:noFill/>
              </a:ln>
              <a:solidFill>
                <a:schemeClr val="tx1"/>
              </a:solidFill>
              <a:effectLst/>
              <a:latin typeface="Arial" pitchFamily="34" charset="0"/>
              <a:ea typeface="ＭＳ Ｐゴシック" pitchFamily="34" charset="-128"/>
            </a:endParaRPr>
          </a:p>
        </p:txBody>
      </p:sp>
      <p:sp>
        <p:nvSpPr>
          <p:cNvPr id="12" name="Rectangle 1"/>
          <p:cNvSpPr>
            <a:spLocks noChangeArrowheads="1"/>
          </p:cNvSpPr>
          <p:nvPr/>
        </p:nvSpPr>
        <p:spPr bwMode="auto">
          <a:xfrm>
            <a:off x="7092280" y="2852936"/>
            <a:ext cx="1872208" cy="2448272"/>
          </a:xfrm>
          <a:prstGeom prst="rect">
            <a:avLst/>
          </a:prstGeom>
          <a:noFill/>
          <a:ln w="9525">
            <a:noFill/>
            <a:miter lim="800000"/>
            <a:headEnd/>
            <a:tailEnd/>
          </a:ln>
          <a:effectLst/>
        </p:spPr>
        <p:txBody>
          <a:bodyPr vert="horz" wrap="square" lIns="0" tIns="0" rIns="0" bIns="0" numCol="1" anchor="ctr" anchorCtr="1" compatLnSpc="1">
            <a:prstTxWarp prst="textNoShape">
              <a:avLst/>
            </a:prstTxWarp>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2000" b="1" i="0" u="none" strike="noStrike" cap="none" normalizeH="0" baseline="0" dirty="0" smtClean="0">
                <a:ln>
                  <a:noFill/>
                </a:ln>
                <a:solidFill>
                  <a:srgbClr val="C00000"/>
                </a:solidFill>
                <a:effectLst>
                  <a:outerShdw blurRad="50800" dist="38100" dir="5400000" algn="t" rotWithShape="0">
                    <a:prstClr val="black">
                      <a:alpha val="40000"/>
                    </a:prstClr>
                  </a:outerShdw>
                </a:effectLst>
                <a:latin typeface="Arial" pitchFamily="34" charset="0"/>
                <a:ea typeface="Times New Roman" pitchFamily="18" charset="0"/>
                <a:cs typeface="Arial" pitchFamily="34" charset="0"/>
              </a:rPr>
              <a:t>EXCELENTE RECEPCIÓN</a:t>
            </a:r>
          </a:p>
          <a:p>
            <a:pPr marL="0" marR="0" lvl="0" indent="0" algn="ctr" defTabSz="914400" rtl="0" eaLnBrk="1" fontAlgn="base" latinLnBrk="0" hangingPunct="1">
              <a:lnSpc>
                <a:spcPct val="100000"/>
              </a:lnSpc>
              <a:spcBef>
                <a:spcPct val="0"/>
              </a:spcBef>
              <a:spcAft>
                <a:spcPct val="0"/>
              </a:spcAft>
              <a:buClrTx/>
              <a:buSzTx/>
              <a:buFontTx/>
              <a:buNone/>
              <a:tabLst/>
            </a:pPr>
            <a:endParaRPr lang="es-ES_tradnl" sz="2000" b="1" dirty="0" smtClean="0">
              <a:solidFill>
                <a:srgbClr val="C00000"/>
              </a:solidFill>
              <a:effectLst>
                <a:outerShdw blurRad="50800" dist="38100" dir="5400000" algn="t" rotWithShape="0">
                  <a:prstClr val="black">
                    <a:alpha val="40000"/>
                  </a:prstClr>
                </a:outerShdw>
              </a:effectLst>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2000" b="1" i="0" u="none" strike="noStrike" cap="none" normalizeH="0" baseline="0" dirty="0" smtClean="0">
                <a:ln>
                  <a:noFill/>
                </a:ln>
                <a:solidFill>
                  <a:srgbClr val="C00000"/>
                </a:solidFill>
                <a:effectLst>
                  <a:outerShdw blurRad="50800" dist="38100" dir="5400000" algn="t" rotWithShape="0">
                    <a:prstClr val="black">
                      <a:alpha val="40000"/>
                    </a:prstClr>
                  </a:outerShdw>
                </a:effectLst>
                <a:latin typeface="Arial" pitchFamily="34" charset="0"/>
                <a:cs typeface="Arial" pitchFamily="34" charset="0"/>
              </a:rPr>
              <a:t>INTERÉS DE COMPRA</a:t>
            </a:r>
            <a:endParaRPr kumimoji="0" lang="es-ES" sz="3200" b="0" i="0" u="none" strike="noStrike" cap="none" normalizeH="0" baseline="0" dirty="0" smtClean="0">
              <a:ln>
                <a:noFill/>
              </a:ln>
              <a:solidFill>
                <a:srgbClr val="C00000"/>
              </a:solidFill>
              <a:effectLst>
                <a:outerShdw blurRad="50800" dist="38100" dir="5400000" algn="t" rotWithShape="0">
                  <a:prstClr val="black">
                    <a:alpha val="40000"/>
                  </a:prstClr>
                </a:outerShdw>
              </a:effectLst>
              <a:latin typeface="Arial" pitchFamily="34" charset="0"/>
            </a:endParaRPr>
          </a:p>
        </p:txBody>
      </p:sp>
    </p:spTree>
    <p:extLst>
      <p:ext uri="{BB962C8B-B14F-4D97-AF65-F5344CB8AC3E}">
        <p14:creationId xmlns:p14="http://schemas.microsoft.com/office/powerpoint/2010/main" xmlns="" val="27037088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755576" y="303039"/>
            <a:ext cx="7992888" cy="461665"/>
          </a:xfrm>
          <a:prstGeom prst="rect">
            <a:avLst/>
          </a:prstGeom>
          <a:noFill/>
        </p:spPr>
        <p:txBody>
          <a:bodyPr wrap="square" rtlCol="0">
            <a:spAutoFit/>
          </a:bodyPr>
          <a:lstStyle/>
          <a:p>
            <a:pPr algn="ctr"/>
            <a:r>
              <a:rPr lang="es-ES" b="1" dirty="0" smtClean="0"/>
              <a:t>RESULTADOS: FASE INDUSTRIAL Y COMERCIAL</a:t>
            </a:r>
            <a:endParaRPr lang="es-ES" b="1" dirty="0"/>
          </a:p>
        </p:txBody>
      </p:sp>
      <p:sp>
        <p:nvSpPr>
          <p:cNvPr id="11" name="10 Rectángulo"/>
          <p:cNvSpPr/>
          <p:nvPr/>
        </p:nvSpPr>
        <p:spPr>
          <a:xfrm>
            <a:off x="323528" y="836712"/>
            <a:ext cx="8352928" cy="923330"/>
          </a:xfrm>
          <a:prstGeom prst="rect">
            <a:avLst/>
          </a:prstGeom>
        </p:spPr>
        <p:txBody>
          <a:bodyPr wrap="square">
            <a:spAutoFit/>
          </a:bodyPr>
          <a:lstStyle/>
          <a:p>
            <a:pPr marL="622300" indent="-622300" algn="just" eaLnBrk="1" hangingPunct="1"/>
            <a:r>
              <a:rPr lang="es-CL" sz="1800" b="1" dirty="0" smtClean="0">
                <a:ea typeface="Times New Roman" pitchFamily="18" charset="0"/>
                <a:cs typeface="Arial" pitchFamily="34" charset="0"/>
              </a:rPr>
              <a:t>5</a:t>
            </a:r>
            <a:r>
              <a:rPr lang="es-CL" sz="1800" b="1" dirty="0" smtClean="0">
                <a:ea typeface="Times New Roman" pitchFamily="18" charset="0"/>
                <a:cs typeface="Arial" pitchFamily="34" charset="0"/>
              </a:rPr>
              <a:t>. </a:t>
            </a:r>
            <a:r>
              <a:rPr lang="es-CL" sz="1800" b="1" dirty="0" smtClean="0">
                <a:ea typeface="Times New Roman" pitchFamily="18" charset="0"/>
                <a:cs typeface="Arial" pitchFamily="34" charset="0"/>
              </a:rPr>
              <a:t> </a:t>
            </a:r>
            <a:r>
              <a:rPr lang="es-CL" sz="1800" b="1" dirty="0" smtClean="0">
                <a:ea typeface="Times New Roman" pitchFamily="18" charset="0"/>
                <a:cs typeface="Arial" pitchFamily="34" charset="0"/>
              </a:rPr>
              <a:t>PRODUCTOS CÁRNICOS PRESENTADOS A CONSUMIDORES Y TIENDAS GOURMET</a:t>
            </a:r>
            <a:endParaRPr lang="es-CL" sz="1800" b="1" dirty="0" smtClean="0">
              <a:ea typeface="Times New Roman" pitchFamily="18" charset="0"/>
              <a:cs typeface="Arial" pitchFamily="34" charset="0"/>
            </a:endParaRPr>
          </a:p>
          <a:p>
            <a:pPr algn="just" eaLnBrk="1" hangingPunct="1"/>
            <a:endParaRPr lang="es-CL" sz="1800" b="1" dirty="0" smtClean="0">
              <a:ea typeface="Times New Roman" pitchFamily="18" charset="0"/>
              <a:cs typeface="Arial" pitchFamily="34" charset="0"/>
            </a:endParaRPr>
          </a:p>
        </p:txBody>
      </p:sp>
      <p:pic>
        <p:nvPicPr>
          <p:cNvPr id="8" name="Picture 2"/>
          <p:cNvPicPr>
            <a:picLocks noChangeAspect="1" noChangeArrowheads="1"/>
          </p:cNvPicPr>
          <p:nvPr/>
        </p:nvPicPr>
        <p:blipFill>
          <a:blip r:embed="rId2" cstate="print"/>
          <a:srcRect l="15484" t="29920" r="39892" b="19681"/>
          <a:stretch>
            <a:fillRect/>
          </a:stretch>
        </p:blipFill>
        <p:spPr bwMode="auto">
          <a:xfrm>
            <a:off x="479545" y="1700808"/>
            <a:ext cx="4380487" cy="3092108"/>
          </a:xfrm>
          <a:prstGeom prst="rect">
            <a:avLst/>
          </a:prstGeom>
          <a:noFill/>
          <a:ln w="9525">
            <a:noFill/>
            <a:miter lim="800000"/>
            <a:headEnd/>
            <a:tailEnd/>
          </a:ln>
        </p:spPr>
      </p:pic>
      <p:sp>
        <p:nvSpPr>
          <p:cNvPr id="9" name="8 Rectángulo"/>
          <p:cNvSpPr/>
          <p:nvPr/>
        </p:nvSpPr>
        <p:spPr>
          <a:xfrm>
            <a:off x="251520" y="1628800"/>
            <a:ext cx="4896544" cy="4968552"/>
          </a:xfrm>
          <a:prstGeom prst="rect">
            <a:avLst/>
          </a:prstGeom>
          <a:ln>
            <a:solidFill>
              <a:schemeClr val="tx1"/>
            </a:solidFill>
          </a:ln>
        </p:spPr>
        <p:txBody>
          <a:bodyPr lIns="252000" rIns="252000">
            <a:noAutofit/>
          </a:bodyPr>
          <a:lstStyle/>
          <a:p>
            <a:pPr algn="just"/>
            <a:endParaRPr lang="es-CL" sz="1200" i="1" dirty="0" smtClean="0"/>
          </a:p>
          <a:p>
            <a:pPr algn="just"/>
            <a:endParaRPr lang="es-CL" sz="1200" i="1" dirty="0" smtClean="0"/>
          </a:p>
          <a:p>
            <a:pPr algn="just"/>
            <a:endParaRPr lang="es-CL" sz="1200" i="1" dirty="0" smtClean="0"/>
          </a:p>
          <a:p>
            <a:pPr algn="just"/>
            <a:endParaRPr lang="es-CL" sz="1200" i="1" dirty="0" smtClean="0"/>
          </a:p>
          <a:p>
            <a:pPr algn="just"/>
            <a:endParaRPr lang="es-CL" sz="1200" i="1" dirty="0" smtClean="0"/>
          </a:p>
          <a:p>
            <a:pPr algn="just"/>
            <a:endParaRPr lang="es-CL" sz="1200" i="1" dirty="0" smtClean="0"/>
          </a:p>
          <a:p>
            <a:pPr algn="just"/>
            <a:endParaRPr lang="es-CL" sz="1200" i="1" dirty="0" smtClean="0"/>
          </a:p>
          <a:p>
            <a:pPr algn="just"/>
            <a:endParaRPr lang="es-CL" sz="1200" i="1" dirty="0" smtClean="0"/>
          </a:p>
          <a:p>
            <a:pPr algn="just"/>
            <a:endParaRPr lang="es-CL" sz="1200" i="1" dirty="0" smtClean="0"/>
          </a:p>
          <a:p>
            <a:pPr algn="just"/>
            <a:endParaRPr lang="es-CL" sz="1200" i="1" dirty="0" smtClean="0"/>
          </a:p>
          <a:p>
            <a:pPr algn="just"/>
            <a:endParaRPr lang="es-CL" sz="1200" i="1" dirty="0" smtClean="0"/>
          </a:p>
          <a:p>
            <a:pPr algn="just"/>
            <a:endParaRPr lang="es-CL" sz="1200" i="1" dirty="0" smtClean="0"/>
          </a:p>
          <a:p>
            <a:pPr algn="just"/>
            <a:endParaRPr lang="es-CL" sz="1200" i="1" dirty="0" smtClean="0"/>
          </a:p>
          <a:p>
            <a:pPr algn="just"/>
            <a:endParaRPr lang="es-CL" sz="1200" i="1" dirty="0" smtClean="0"/>
          </a:p>
          <a:p>
            <a:pPr algn="just"/>
            <a:endParaRPr lang="es-CL" sz="1200" i="1" dirty="0" smtClean="0"/>
          </a:p>
          <a:p>
            <a:pPr algn="just"/>
            <a:endParaRPr lang="es-CL" sz="1200" i="1" dirty="0" smtClean="0"/>
          </a:p>
          <a:p>
            <a:pPr algn="just"/>
            <a:endParaRPr lang="es-CL" sz="1800" i="1" dirty="0" smtClean="0"/>
          </a:p>
          <a:p>
            <a:pPr algn="just"/>
            <a:r>
              <a:rPr lang="es-CL" sz="1400" i="1" dirty="0" smtClean="0"/>
              <a:t>“Tras </a:t>
            </a:r>
            <a:r>
              <a:rPr lang="es-CL" sz="1400" i="1" dirty="0" smtClean="0"/>
              <a:t>la degustación, podemos dar fe que una vez que ingresen al mercado local podrían fácilmente destronar a sus similares hechos a base de carne de chancho. Entre otras cosas, es más magra. </a:t>
            </a:r>
            <a:r>
              <a:rPr lang="es-CL" sz="1400" i="1" dirty="0" smtClean="0"/>
              <a:t>Y </a:t>
            </a:r>
            <a:r>
              <a:rPr lang="es-CL" sz="1400" i="1" dirty="0" smtClean="0"/>
              <a:t>en sabor, textura y otros atributos no se queda atrás. Como para otorgarle cinco </a:t>
            </a:r>
            <a:r>
              <a:rPr lang="es-CL" sz="1400" i="1" dirty="0" smtClean="0"/>
              <a:t>tenedores”.</a:t>
            </a:r>
          </a:p>
          <a:p>
            <a:pPr algn="ctr"/>
            <a:endParaRPr lang="es-CL" sz="1050" i="1" dirty="0" smtClean="0"/>
          </a:p>
          <a:p>
            <a:pPr algn="ctr"/>
            <a:r>
              <a:rPr lang="es-CL" sz="1400" i="1" dirty="0" smtClean="0"/>
              <a:t>Fuente:</a:t>
            </a:r>
            <a:r>
              <a:rPr lang="es-CL" sz="1400" i="1" dirty="0" smtClean="0">
                <a:solidFill>
                  <a:srgbClr val="0000FF"/>
                </a:solidFill>
              </a:rPr>
              <a:t> www.soyarica.cl </a:t>
            </a:r>
            <a:r>
              <a:rPr lang="es-CL" sz="1200" dirty="0" smtClean="0"/>
              <a:t/>
            </a:r>
            <a:br>
              <a:rPr lang="es-CL" sz="1200" dirty="0" smtClean="0"/>
            </a:br>
            <a:endParaRPr lang="es-CL" sz="1200" dirty="0"/>
          </a:p>
        </p:txBody>
      </p:sp>
      <p:sp>
        <p:nvSpPr>
          <p:cNvPr id="13" name="12 Rectángulo"/>
          <p:cNvSpPr/>
          <p:nvPr/>
        </p:nvSpPr>
        <p:spPr>
          <a:xfrm>
            <a:off x="5580112" y="1628800"/>
            <a:ext cx="3096344" cy="648072"/>
          </a:xfrm>
          <a:prstGeom prst="rect">
            <a:avLst/>
          </a:prstGeom>
        </p:spPr>
        <p:txBody>
          <a:bodyPr>
            <a:noAutofit/>
          </a:bodyPr>
          <a:lstStyle/>
          <a:p>
            <a:pPr algn="ctr" eaLnBrk="1" hangingPunct="1"/>
            <a:r>
              <a:rPr lang="es-ES" sz="16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rPr>
              <a:t>Cobertura de </a:t>
            </a:r>
            <a:r>
              <a:rPr lang="es-ES" sz="16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rPr>
              <a:t>prensa </a:t>
            </a:r>
          </a:p>
          <a:p>
            <a:pPr algn="ctr" eaLnBrk="1" hangingPunct="1"/>
            <a:r>
              <a:rPr lang="es-ES" sz="16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rPr>
              <a:t>Taller Arica 26 septiembre</a:t>
            </a:r>
            <a:endParaRPr lang="es-CL" sz="1400" b="1" dirty="0"/>
          </a:p>
        </p:txBody>
      </p:sp>
      <p:pic>
        <p:nvPicPr>
          <p:cNvPr id="14" name="Picture 4" descr="D:\Mis documentos\SERGIO LARA BTA\camélidos\unidad de negocios\coloquio 26 octubre\file_20110907085811.jpg"/>
          <p:cNvPicPr>
            <a:picLocks noChangeAspect="1" noChangeArrowheads="1"/>
          </p:cNvPicPr>
          <p:nvPr/>
        </p:nvPicPr>
        <p:blipFill>
          <a:blip r:embed="rId3" cstate="print"/>
          <a:srcRect/>
          <a:stretch>
            <a:fillRect/>
          </a:stretch>
        </p:blipFill>
        <p:spPr bwMode="auto">
          <a:xfrm>
            <a:off x="5917133" y="2515716"/>
            <a:ext cx="2471291" cy="1861054"/>
          </a:xfrm>
          <a:prstGeom prst="rect">
            <a:avLst/>
          </a:prstGeom>
          <a:noFill/>
          <a:ln w="76200">
            <a:solidFill>
              <a:schemeClr val="bg1"/>
            </a:solidFill>
          </a:ln>
          <a:effectLst>
            <a:outerShdw blurRad="63500" sx="102000" sy="102000" algn="ctr" rotWithShape="0">
              <a:prstClr val="black">
                <a:alpha val="40000"/>
              </a:prstClr>
            </a:outerShdw>
          </a:effectLst>
        </p:spPr>
      </p:pic>
      <p:pic>
        <p:nvPicPr>
          <p:cNvPr id="15" name="Picture 5" descr="D:\Mis documentos\SERGIO LARA BTA\camélidos\unidad de negocios\coloquio 26 octubre\file_20110907092132.jpg"/>
          <p:cNvPicPr>
            <a:picLocks noChangeAspect="1" noChangeArrowheads="1"/>
          </p:cNvPicPr>
          <p:nvPr/>
        </p:nvPicPr>
        <p:blipFill>
          <a:blip r:embed="rId4" cstate="print"/>
          <a:srcRect/>
          <a:stretch>
            <a:fillRect/>
          </a:stretch>
        </p:blipFill>
        <p:spPr bwMode="auto">
          <a:xfrm>
            <a:off x="5917133" y="4675956"/>
            <a:ext cx="2465850" cy="1849388"/>
          </a:xfrm>
          <a:prstGeom prst="rect">
            <a:avLst/>
          </a:prstGeom>
          <a:noFill/>
          <a:ln w="76200">
            <a:solidFill>
              <a:schemeClr val="bg1"/>
            </a:solidFill>
          </a:ln>
          <a:effectLst>
            <a:outerShdw blurRad="63500" sx="102000" sy="102000" algn="ctr" rotWithShape="0">
              <a:prstClr val="black">
                <a:alpha val="40000"/>
              </a:prstClr>
            </a:outerShdw>
          </a:effectLst>
        </p:spPr>
      </p:pic>
    </p:spTree>
    <p:extLst>
      <p:ext uri="{BB962C8B-B14F-4D97-AF65-F5344CB8AC3E}">
        <p14:creationId xmlns:p14="http://schemas.microsoft.com/office/powerpoint/2010/main" xmlns="" val="27037088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043608" y="332656"/>
            <a:ext cx="7488832" cy="830997"/>
          </a:xfrm>
          <a:prstGeom prst="rect">
            <a:avLst/>
          </a:prstGeom>
          <a:noFill/>
        </p:spPr>
        <p:txBody>
          <a:bodyPr wrap="square" rtlCol="0">
            <a:spAutoFit/>
          </a:bodyPr>
          <a:lstStyle/>
          <a:p>
            <a:pPr algn="ctr"/>
            <a:r>
              <a:rPr lang="es-ES" b="1" dirty="0" smtClean="0"/>
              <a:t>PROBLEMAS ENFRENTADOS - SOLUCIONES DADAS Y EXPERIENCIAS  APRENDIDAS </a:t>
            </a:r>
            <a:endParaRPr lang="es-ES" b="1" dirty="0"/>
          </a:p>
        </p:txBody>
      </p:sp>
      <p:graphicFrame>
        <p:nvGraphicFramePr>
          <p:cNvPr id="8" name="7 Tabla"/>
          <p:cNvGraphicFramePr>
            <a:graphicFrameLocks noGrp="1"/>
          </p:cNvGraphicFramePr>
          <p:nvPr/>
        </p:nvGraphicFramePr>
        <p:xfrm>
          <a:off x="251520" y="1653490"/>
          <a:ext cx="8568951" cy="4655832"/>
        </p:xfrm>
        <a:graphic>
          <a:graphicData uri="http://schemas.openxmlformats.org/drawingml/2006/table">
            <a:tbl>
              <a:tblPr firstRow="1" firstCol="1" bandRow="1">
                <a:tableStyleId>{5C22544A-7EE6-4342-B048-85BDC9FD1C3A}</a:tableStyleId>
              </a:tblPr>
              <a:tblGrid>
                <a:gridCol w="2856317"/>
                <a:gridCol w="2856317"/>
                <a:gridCol w="2856317"/>
              </a:tblGrid>
              <a:tr h="775972">
                <a:tc>
                  <a:txBody>
                    <a:bodyPr/>
                    <a:lstStyle/>
                    <a:p>
                      <a:pPr algn="ctr">
                        <a:lnSpc>
                          <a:spcPct val="115000"/>
                        </a:lnSpc>
                        <a:spcAft>
                          <a:spcPts val="0"/>
                        </a:spcAft>
                      </a:pPr>
                      <a:r>
                        <a:rPr lang="es-CL" sz="16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rPr>
                        <a:t>PROBLEMAS</a:t>
                      </a:r>
                      <a:endParaRPr lang="es-ES" sz="1600" dirty="0">
                        <a:solidFill>
                          <a:schemeClr val="tx1"/>
                        </a:solidFill>
                        <a:effectLst/>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s-CL" sz="16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rPr>
                        <a:t>SOLUCIONES</a:t>
                      </a:r>
                      <a:endParaRPr lang="es-ES" sz="1600" dirty="0">
                        <a:solidFill>
                          <a:schemeClr val="tx1"/>
                        </a:solidFill>
                        <a:effectLst/>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s-CL" sz="16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rPr>
                        <a:t>EXPERIENCIAS APRENDIDAS</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759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400" b="0" kern="1200" spc="-15" dirty="0" smtClean="0">
                          <a:solidFill>
                            <a:srgbClr val="000000"/>
                          </a:solidFill>
                          <a:latin typeface="+mn-lt"/>
                          <a:ea typeface="Times New Roman"/>
                          <a:cs typeface="+mn-cs"/>
                        </a:rPr>
                        <a:t>Baja regularidad en la faena</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400" b="0" kern="1200" spc="-15" dirty="0" smtClean="0">
                          <a:solidFill>
                            <a:srgbClr val="000000"/>
                          </a:solidFill>
                          <a:latin typeface="+mn-lt"/>
                          <a:ea typeface="Times New Roman"/>
                          <a:cs typeface="+mn-cs"/>
                        </a:rPr>
                        <a:t>Programación anticipada compras de carne</a:t>
                      </a:r>
                      <a:endParaRPr lang="es-ES" sz="1400" b="0" kern="1200" spc="-15" dirty="0">
                        <a:solidFill>
                          <a:srgbClr val="000000"/>
                        </a:solidFill>
                        <a:latin typeface="+mn-lt"/>
                        <a:ea typeface="Times New Roman"/>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400" b="0" kern="1200" spc="-15" dirty="0" smtClean="0">
                          <a:solidFill>
                            <a:srgbClr val="000000"/>
                          </a:solidFill>
                          <a:latin typeface="+mn-lt"/>
                          <a:ea typeface="Times New Roman"/>
                          <a:cs typeface="+mn-cs"/>
                        </a:rPr>
                        <a:t>Establecer acuerdos con productores para asegurar volumen de ganado a faena</a:t>
                      </a:r>
                      <a:endParaRPr lang="es-ES" sz="1400" b="0" kern="1200" spc="-15" dirty="0">
                        <a:solidFill>
                          <a:srgbClr val="000000"/>
                        </a:solidFill>
                        <a:latin typeface="+mn-lt"/>
                        <a:ea typeface="Times New Roman"/>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759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400" b="0" kern="1200" spc="-15" dirty="0" smtClean="0">
                          <a:solidFill>
                            <a:srgbClr val="000000"/>
                          </a:solidFill>
                          <a:latin typeface="+mn-lt"/>
                          <a:ea typeface="Times New Roman"/>
                          <a:cs typeface="+mn-cs"/>
                        </a:rPr>
                        <a:t>Competencia con intermediarios para la compra de materia prima</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400" b="0" kern="1200" spc="-15" dirty="0" smtClean="0">
                          <a:solidFill>
                            <a:srgbClr val="000000"/>
                          </a:solidFill>
                          <a:latin typeface="+mn-lt"/>
                          <a:ea typeface="Times New Roman"/>
                          <a:cs typeface="+mn-cs"/>
                        </a:rPr>
                        <a:t>Compra a través de intermediario o directo con productor</a:t>
                      </a:r>
                      <a:endParaRPr lang="es-ES" sz="1400" b="0" kern="1200" spc="-15" dirty="0">
                        <a:solidFill>
                          <a:srgbClr val="000000"/>
                        </a:solidFill>
                        <a:latin typeface="+mn-lt"/>
                        <a:ea typeface="Times New Roman"/>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400" b="0" kern="1200" spc="-15" dirty="0" smtClean="0">
                          <a:solidFill>
                            <a:srgbClr val="000000"/>
                          </a:solidFill>
                          <a:latin typeface="+mn-lt"/>
                          <a:ea typeface="Times New Roman"/>
                          <a:cs typeface="+mn-cs"/>
                        </a:rPr>
                        <a:t>Mejorar seguridad y condiciones de pago para estimular a productores</a:t>
                      </a:r>
                      <a:endParaRPr lang="es-ES" sz="1400" b="0" kern="1200" spc="-15" dirty="0">
                        <a:solidFill>
                          <a:srgbClr val="000000"/>
                        </a:solidFill>
                        <a:latin typeface="+mn-lt"/>
                        <a:ea typeface="Times New Roman"/>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759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400" b="0" kern="1200" spc="-15" dirty="0" smtClean="0">
                          <a:solidFill>
                            <a:srgbClr val="000000"/>
                          </a:solidFill>
                          <a:latin typeface="+mn-lt"/>
                          <a:ea typeface="Times New Roman"/>
                          <a:cs typeface="+mn-cs"/>
                        </a:rPr>
                        <a:t>Ausencia de condiciones adecuadas para desposte</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400" b="0" kern="1200" spc="-15" dirty="0" smtClean="0">
                          <a:solidFill>
                            <a:srgbClr val="000000"/>
                          </a:solidFill>
                          <a:latin typeface="+mn-lt"/>
                          <a:ea typeface="Times New Roman"/>
                          <a:cs typeface="+mn-cs"/>
                        </a:rPr>
                        <a:t>Habilitación</a:t>
                      </a:r>
                      <a:r>
                        <a:rPr lang="es-ES" sz="1400" b="0" kern="1200" spc="-15" baseline="0" dirty="0" smtClean="0">
                          <a:solidFill>
                            <a:srgbClr val="000000"/>
                          </a:solidFill>
                          <a:latin typeface="+mn-lt"/>
                          <a:ea typeface="Times New Roman"/>
                          <a:cs typeface="+mn-cs"/>
                        </a:rPr>
                        <a:t> sala desposte</a:t>
                      </a:r>
                      <a:endParaRPr lang="es-ES" sz="1400" b="0" kern="1200" spc="-15" dirty="0">
                        <a:solidFill>
                          <a:srgbClr val="000000"/>
                        </a:solidFill>
                        <a:latin typeface="+mn-lt"/>
                        <a:ea typeface="Times New Roman"/>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400" b="0" kern="1200" spc="-15" dirty="0" smtClean="0">
                          <a:solidFill>
                            <a:srgbClr val="000000"/>
                          </a:solidFill>
                          <a:latin typeface="+mn-lt"/>
                          <a:ea typeface="Times New Roman"/>
                          <a:cs typeface="+mn-cs"/>
                        </a:rPr>
                        <a:t>Formalizar ante autoridades el funcionamiento de sala de desposte</a:t>
                      </a:r>
                      <a:endParaRPr lang="es-ES" sz="1400" b="0" kern="1200" spc="-15" dirty="0">
                        <a:solidFill>
                          <a:srgbClr val="000000"/>
                        </a:solidFill>
                        <a:latin typeface="+mn-lt"/>
                        <a:ea typeface="Times New Roman"/>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759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400" b="0" kern="1200" spc="-15" dirty="0" smtClean="0">
                          <a:solidFill>
                            <a:srgbClr val="000000"/>
                          </a:solidFill>
                          <a:latin typeface="+mn-lt"/>
                          <a:ea typeface="Times New Roman"/>
                          <a:cs typeface="+mn-cs"/>
                        </a:rPr>
                        <a:t>Escaso conocimiento de industria procesadora sobre carne camélido</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400" b="0" kern="1200" spc="-15" dirty="0" smtClean="0">
                          <a:solidFill>
                            <a:srgbClr val="000000"/>
                          </a:solidFill>
                          <a:latin typeface="+mn-lt"/>
                          <a:ea typeface="Times New Roman"/>
                          <a:cs typeface="+mn-cs"/>
                        </a:rPr>
                        <a:t>Acuerdo con planta piloto para pruebas y ajustes en productos</a:t>
                      </a:r>
                      <a:endParaRPr lang="es-ES" sz="1400" b="0" kern="1200" spc="-15" dirty="0">
                        <a:solidFill>
                          <a:srgbClr val="000000"/>
                        </a:solidFill>
                        <a:latin typeface="+mn-lt"/>
                        <a:ea typeface="Times New Roman"/>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400" b="0" kern="1200" spc="-15" dirty="0" smtClean="0">
                          <a:solidFill>
                            <a:srgbClr val="000000"/>
                          </a:solidFill>
                          <a:latin typeface="+mn-lt"/>
                          <a:ea typeface="Times New Roman"/>
                          <a:cs typeface="+mn-cs"/>
                        </a:rPr>
                        <a:t>Fundamental contar con empresa innovadora y con capacidad de adaptación</a:t>
                      </a:r>
                      <a:endParaRPr lang="es-ES" sz="1400" b="0" kern="1200" spc="-15" dirty="0">
                        <a:solidFill>
                          <a:srgbClr val="000000"/>
                        </a:solidFill>
                        <a:latin typeface="+mn-lt"/>
                        <a:ea typeface="Times New Roman"/>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759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400" b="0" kern="1200" spc="-15" dirty="0" smtClean="0">
                          <a:solidFill>
                            <a:srgbClr val="000000"/>
                          </a:solidFill>
                          <a:latin typeface="+mn-lt"/>
                          <a:ea typeface="Times New Roman"/>
                          <a:cs typeface="+mn-cs"/>
                        </a:rPr>
                        <a:t>Falta de interés</a:t>
                      </a:r>
                      <a:r>
                        <a:rPr lang="es-ES" sz="1400" b="0" kern="1200" spc="-15" baseline="0" dirty="0" smtClean="0">
                          <a:solidFill>
                            <a:srgbClr val="000000"/>
                          </a:solidFill>
                          <a:latin typeface="+mn-lt"/>
                          <a:ea typeface="Times New Roman"/>
                          <a:cs typeface="+mn-cs"/>
                        </a:rPr>
                        <a:t> de establecimientos gastronómicos para probar nuevos productos</a:t>
                      </a:r>
                      <a:endParaRPr lang="es-ES" sz="1400" b="0" kern="1200" spc="-15" dirty="0" smtClean="0">
                        <a:solidFill>
                          <a:srgbClr val="000000"/>
                        </a:solidFill>
                        <a:latin typeface="+mn-lt"/>
                        <a:ea typeface="Times New Roman"/>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400" b="0" kern="1200" spc="-15" dirty="0" smtClean="0">
                          <a:solidFill>
                            <a:srgbClr val="000000"/>
                          </a:solidFill>
                          <a:latin typeface="+mn-lt"/>
                          <a:ea typeface="Times New Roman"/>
                          <a:cs typeface="+mn-cs"/>
                        </a:rPr>
                        <a:t>Ampliación de mercados potenciales en otras regiones</a:t>
                      </a:r>
                      <a:endParaRPr lang="es-ES" sz="1400" b="0" kern="1200" spc="-15" dirty="0">
                        <a:solidFill>
                          <a:srgbClr val="000000"/>
                        </a:solidFill>
                        <a:latin typeface="+mn-lt"/>
                        <a:ea typeface="Times New Roman"/>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400" b="0" kern="1200" spc="-15" dirty="0" smtClean="0">
                          <a:solidFill>
                            <a:srgbClr val="000000"/>
                          </a:solidFill>
                          <a:latin typeface="+mn-lt"/>
                          <a:ea typeface="Times New Roman"/>
                          <a:cs typeface="+mn-cs"/>
                        </a:rPr>
                        <a:t>Diversificar</a:t>
                      </a:r>
                      <a:r>
                        <a:rPr lang="es-ES" sz="1400" b="0" kern="1200" spc="-15" baseline="0" dirty="0" smtClean="0">
                          <a:solidFill>
                            <a:srgbClr val="000000"/>
                          </a:solidFill>
                          <a:latin typeface="+mn-lt"/>
                          <a:ea typeface="Times New Roman"/>
                          <a:cs typeface="+mn-cs"/>
                        </a:rPr>
                        <a:t> los posibles destinos en mercados de alto valor</a:t>
                      </a:r>
                      <a:endParaRPr lang="es-ES" sz="1400" b="0" kern="1200" spc="-15" dirty="0">
                        <a:solidFill>
                          <a:srgbClr val="000000"/>
                        </a:solidFill>
                        <a:latin typeface="+mn-lt"/>
                        <a:ea typeface="Times New Roman"/>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xmlns="" val="11645635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11 Rectángulo"/>
          <p:cNvSpPr/>
          <p:nvPr/>
        </p:nvSpPr>
        <p:spPr>
          <a:xfrm>
            <a:off x="467544" y="548680"/>
            <a:ext cx="8136904" cy="5632311"/>
          </a:xfrm>
          <a:prstGeom prst="rect">
            <a:avLst/>
          </a:prstGeom>
        </p:spPr>
        <p:txBody>
          <a:bodyPr wrap="square">
            <a:spAutoFit/>
          </a:bodyPr>
          <a:lstStyle/>
          <a:p>
            <a:pPr marL="457200" indent="-457200" algn="just">
              <a:lnSpc>
                <a:spcPct val="150000"/>
              </a:lnSpc>
              <a:buFont typeface="+mj-lt"/>
              <a:buAutoNum type="arabicPeriod"/>
            </a:pPr>
            <a:r>
              <a:rPr lang="es-ES" sz="2000" b="1" dirty="0"/>
              <a:t>Nombre de la iniciativa</a:t>
            </a:r>
            <a:r>
              <a:rPr lang="es-ES" sz="2000" b="1" dirty="0" smtClean="0"/>
              <a:t>: </a:t>
            </a:r>
            <a:r>
              <a:rPr lang="es-CL" sz="2000" dirty="0" smtClean="0"/>
              <a:t>Unidad de negocios para la consolidación y sustentabilidad de las iniciativas del Programa de Innovación Territorial de Camélidos en la Región de Arica y Parinacota</a:t>
            </a:r>
          </a:p>
          <a:p>
            <a:pPr marL="457200" indent="-457200" algn="just">
              <a:lnSpc>
                <a:spcPct val="150000"/>
              </a:lnSpc>
              <a:buFont typeface="+mj-lt"/>
              <a:buAutoNum type="arabicPeriod"/>
            </a:pPr>
            <a:r>
              <a:rPr lang="es-ES" sz="2000" b="1" dirty="0" smtClean="0"/>
              <a:t>Sector </a:t>
            </a:r>
            <a:r>
              <a:rPr lang="es-ES" sz="2000" b="1" dirty="0"/>
              <a:t>territorial de impacto de impacto: </a:t>
            </a:r>
            <a:r>
              <a:rPr lang="es-CL" sz="2000" dirty="0" smtClean="0"/>
              <a:t>Región de Arica y Parinacota</a:t>
            </a:r>
            <a:endParaRPr lang="es-ES" sz="2000" dirty="0"/>
          </a:p>
          <a:p>
            <a:pPr marL="457200" indent="-457200" algn="just">
              <a:lnSpc>
                <a:spcPct val="150000"/>
              </a:lnSpc>
              <a:buFont typeface="+mj-lt"/>
              <a:buAutoNum type="arabicPeriod"/>
            </a:pPr>
            <a:r>
              <a:rPr lang="es-ES" sz="2000" b="1" dirty="0"/>
              <a:t>Rubro o ámbito temático: </a:t>
            </a:r>
            <a:r>
              <a:rPr lang="es-ES" sz="2000" dirty="0" smtClean="0"/>
              <a:t>Ganadería Camélidos</a:t>
            </a:r>
            <a:endParaRPr lang="es-ES" sz="2000" dirty="0"/>
          </a:p>
          <a:p>
            <a:pPr marL="457200" indent="-457200" algn="just">
              <a:lnSpc>
                <a:spcPct val="150000"/>
              </a:lnSpc>
              <a:buFont typeface="+mj-lt"/>
              <a:buAutoNum type="arabicPeriod"/>
            </a:pPr>
            <a:r>
              <a:rPr lang="es-ES" sz="2000" b="1" dirty="0"/>
              <a:t>Entidad ejecutora</a:t>
            </a:r>
            <a:r>
              <a:rPr lang="es-ES" sz="2000" b="1" dirty="0" smtClean="0"/>
              <a:t>: </a:t>
            </a:r>
            <a:r>
              <a:rPr lang="es-ES" sz="2000" b="1" dirty="0" smtClean="0"/>
              <a:t> </a:t>
            </a:r>
            <a:r>
              <a:rPr lang="es-ES" sz="2000" dirty="0" smtClean="0"/>
              <a:t>BIOTECNOLOGÍA  AGROPECUARIA  S.A.</a:t>
            </a:r>
            <a:endParaRPr lang="es-ES" sz="2000" dirty="0"/>
          </a:p>
          <a:p>
            <a:pPr marL="457200" indent="-457200" algn="just">
              <a:lnSpc>
                <a:spcPct val="150000"/>
              </a:lnSpc>
              <a:buFont typeface="+mj-lt"/>
              <a:buAutoNum type="arabicPeriod"/>
            </a:pPr>
            <a:r>
              <a:rPr lang="es-ES" sz="2000" b="1" dirty="0"/>
              <a:t>Asociados a la iniciativa:</a:t>
            </a:r>
          </a:p>
          <a:p>
            <a:pPr marL="457200" indent="-457200" algn="just">
              <a:lnSpc>
                <a:spcPct val="150000"/>
              </a:lnSpc>
              <a:buFont typeface="+mj-lt"/>
              <a:buAutoNum type="arabicPeriod"/>
            </a:pPr>
            <a:r>
              <a:rPr lang="es-ES" sz="2000" b="1" dirty="0"/>
              <a:t>Coordinador o Jefe de iniciativa</a:t>
            </a:r>
            <a:r>
              <a:rPr lang="es-ES" sz="2000" b="1" dirty="0" smtClean="0"/>
              <a:t>: </a:t>
            </a:r>
            <a:r>
              <a:rPr lang="es-ES" sz="2000" dirty="0" smtClean="0"/>
              <a:t>Sergio Lara Pulgar</a:t>
            </a:r>
            <a:endParaRPr lang="es-ES" sz="2000" dirty="0"/>
          </a:p>
          <a:p>
            <a:pPr marL="457200" indent="-457200" algn="just">
              <a:lnSpc>
                <a:spcPct val="150000"/>
              </a:lnSpc>
              <a:buFont typeface="+mj-lt"/>
              <a:buAutoNum type="arabicPeriod"/>
            </a:pPr>
            <a:r>
              <a:rPr lang="es-ES" sz="2000" b="1" dirty="0"/>
              <a:t>Fuente de financiamiento</a:t>
            </a:r>
            <a:r>
              <a:rPr lang="es-ES" sz="2000" b="1" dirty="0" smtClean="0"/>
              <a:t>: </a:t>
            </a:r>
            <a:r>
              <a:rPr lang="es-ES" sz="2000" dirty="0" smtClean="0"/>
              <a:t>FIA</a:t>
            </a:r>
            <a:endParaRPr lang="es-ES" sz="2000" b="1" dirty="0"/>
          </a:p>
          <a:p>
            <a:pPr marL="457200" indent="-457200" algn="just">
              <a:lnSpc>
                <a:spcPct val="150000"/>
              </a:lnSpc>
              <a:buFont typeface="+mj-lt"/>
              <a:buAutoNum type="arabicPeriod"/>
            </a:pPr>
            <a:r>
              <a:rPr lang="es-ES" sz="2000" b="1" dirty="0"/>
              <a:t>Periodo de ejecución: </a:t>
            </a:r>
            <a:r>
              <a:rPr lang="es-ES" sz="2000" dirty="0" smtClean="0"/>
              <a:t>Enero 2011 hasta mayo 2012</a:t>
            </a:r>
            <a:endParaRPr lang="es-ES" sz="2000" dirty="0"/>
          </a:p>
        </p:txBody>
      </p:sp>
      <p:pic>
        <p:nvPicPr>
          <p:cNvPr id="10242" name="Picture 2" descr="D:\Mis documentos\Mis imágenes\logos\Copia de logo_bta.jpg"/>
          <p:cNvPicPr>
            <a:picLocks noChangeAspect="1" noChangeArrowheads="1"/>
          </p:cNvPicPr>
          <p:nvPr/>
        </p:nvPicPr>
        <p:blipFill>
          <a:blip r:embed="rId2" cstate="print"/>
          <a:srcRect/>
          <a:stretch>
            <a:fillRect/>
          </a:stretch>
        </p:blipFill>
        <p:spPr bwMode="auto">
          <a:xfrm>
            <a:off x="7524328" y="4581128"/>
            <a:ext cx="1296144" cy="1136345"/>
          </a:xfrm>
          <a:prstGeom prst="rect">
            <a:avLst/>
          </a:prstGeom>
          <a:noFill/>
        </p:spPr>
      </p:pic>
    </p:spTree>
    <p:extLst>
      <p:ext uri="{BB962C8B-B14F-4D97-AF65-F5344CB8AC3E}">
        <p14:creationId xmlns:p14="http://schemas.microsoft.com/office/powerpoint/2010/main" xmlns="" val="42093543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3"/>
          <p:cNvSpPr>
            <a:spLocks/>
          </p:cNvSpPr>
          <p:nvPr/>
        </p:nvSpPr>
        <p:spPr bwMode="auto">
          <a:xfrm>
            <a:off x="685800" y="2205038"/>
            <a:ext cx="7772400" cy="1470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en-US" sz="6900">
                <a:solidFill>
                  <a:schemeClr val="bg1"/>
                </a:solidFill>
                <a:latin typeface="Calibri" pitchFamily="34" charset="0"/>
              </a:rPr>
              <a:t>Gracias.</a:t>
            </a:r>
          </a:p>
        </p:txBody>
      </p:sp>
      <p:pic>
        <p:nvPicPr>
          <p:cNvPr id="25603" name="3 Imagen" descr="PPT3nuevo.jpg"/>
          <p:cNvPicPr>
            <a:picLocks noChangeAspect="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3177"/>
            <a:ext cx="9163758" cy="6876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5422897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23528" y="188641"/>
            <a:ext cx="8496944" cy="6563335"/>
          </a:xfrm>
          <a:prstGeom prst="rect">
            <a:avLst/>
          </a:prstGeom>
        </p:spPr>
        <p:txBody>
          <a:bodyPr wrap="square">
            <a:spAutoFit/>
          </a:bodyPr>
          <a:lstStyle/>
          <a:p>
            <a:pPr algn="ctr"/>
            <a:r>
              <a:rPr lang="es-ES" b="1" dirty="0"/>
              <a:t>OBJETIVO GENERAL</a:t>
            </a:r>
          </a:p>
          <a:p>
            <a:pPr algn="ctr"/>
            <a:endParaRPr lang="es-ES" sz="1800" dirty="0" smtClean="0"/>
          </a:p>
          <a:p>
            <a:pPr algn="ctr"/>
            <a:r>
              <a:rPr lang="es-CL" sz="2000" dirty="0" smtClean="0"/>
              <a:t>Desarrollar e implementar estrategias para la puesta en marcha de unidades de negocio derivadas de las distintas líneas de trabajo del Programa de Innovación Territorial para la Ganadería Camélida en la Región de Arica y </a:t>
            </a:r>
            <a:r>
              <a:rPr lang="es-CL" sz="2000" dirty="0" smtClean="0"/>
              <a:t>Parinacota</a:t>
            </a:r>
            <a:endParaRPr lang="es-ES" sz="2000" dirty="0"/>
          </a:p>
          <a:p>
            <a:pPr algn="ctr"/>
            <a:r>
              <a:rPr lang="es-ES" sz="1800" dirty="0"/>
              <a:t> </a:t>
            </a:r>
            <a:endParaRPr lang="es-ES" sz="1200" dirty="0" smtClean="0"/>
          </a:p>
          <a:p>
            <a:pPr algn="ctr"/>
            <a:endParaRPr lang="es-ES" sz="600" dirty="0"/>
          </a:p>
          <a:p>
            <a:pPr algn="ctr"/>
            <a:r>
              <a:rPr lang="es-ES" b="1" dirty="0"/>
              <a:t>OBJETIVOS </a:t>
            </a:r>
            <a:r>
              <a:rPr lang="es-ES" b="1" dirty="0" smtClean="0"/>
              <a:t>ESPECÍFICOS</a:t>
            </a:r>
          </a:p>
          <a:p>
            <a:pPr algn="ctr"/>
            <a:endParaRPr lang="es-ES" sz="1050" dirty="0" smtClean="0"/>
          </a:p>
          <a:p>
            <a:pPr marL="342900" lvl="0" indent="-342900" algn="just"/>
            <a:r>
              <a:rPr lang="es-ES_tradnl" sz="1800" dirty="0" smtClean="0">
                <a:solidFill>
                  <a:schemeClr val="bg2">
                    <a:lumMod val="60000"/>
                    <a:lumOff val="40000"/>
                  </a:schemeClr>
                </a:solidFill>
              </a:rPr>
              <a:t>1.	Implementar un plan piloto para la curtiembre de cueros de camélido y la elaboración de productos artesanales con identidad regional, destinados a los principales mercados turísticos.</a:t>
            </a:r>
            <a:endParaRPr lang="es-CL" sz="1800" dirty="0" smtClean="0">
              <a:solidFill>
                <a:schemeClr val="bg2">
                  <a:lumMod val="60000"/>
                  <a:lumOff val="40000"/>
                </a:schemeClr>
              </a:solidFill>
            </a:endParaRPr>
          </a:p>
          <a:p>
            <a:pPr marL="342900" indent="-342900" algn="just"/>
            <a:endParaRPr lang="es-CL" sz="1400" dirty="0" smtClean="0"/>
          </a:p>
          <a:p>
            <a:pPr marL="342900" lvl="0" indent="-342900" algn="just"/>
            <a:r>
              <a:rPr lang="es-ES_tradnl" sz="1800" dirty="0" smtClean="0"/>
              <a:t>2.	Articular la oferta de local de carne de camélido con la industria procesadora para la obtención de productos cárnicos con valor agregado.</a:t>
            </a:r>
          </a:p>
          <a:p>
            <a:pPr marL="342900" lvl="0" indent="-342900" algn="just"/>
            <a:endParaRPr lang="es-CL" sz="1400" dirty="0" smtClean="0"/>
          </a:p>
          <a:p>
            <a:pPr marL="342900" indent="-342900" algn="just"/>
            <a:r>
              <a:rPr lang="es-ES_tradnl" sz="1800" dirty="0" smtClean="0">
                <a:solidFill>
                  <a:schemeClr val="bg2">
                    <a:lumMod val="60000"/>
                    <a:lumOff val="40000"/>
                  </a:schemeClr>
                </a:solidFill>
              </a:rPr>
              <a:t>3.	Diseñar una estrategia para implementar una Unidad de Servicios en el Centro Internacional de Estudios Andinos para la transferencia de tecnologías al sector agropecuario regional y su entorno.</a:t>
            </a:r>
            <a:endParaRPr lang="es-CL" sz="1800" dirty="0" smtClean="0">
              <a:solidFill>
                <a:schemeClr val="bg2">
                  <a:lumMod val="60000"/>
                  <a:lumOff val="40000"/>
                </a:schemeClr>
              </a:solidFill>
            </a:endParaRPr>
          </a:p>
          <a:p>
            <a:pPr marL="342900" indent="-342900" algn="just"/>
            <a:endParaRPr lang="es-CL" sz="1400" dirty="0" smtClean="0">
              <a:solidFill>
                <a:schemeClr val="bg2">
                  <a:lumMod val="75000"/>
                </a:schemeClr>
              </a:solidFill>
            </a:endParaRPr>
          </a:p>
          <a:p>
            <a:pPr marL="342900" indent="-342900" algn="just"/>
            <a:r>
              <a:rPr lang="es-ES_tradnl" sz="1800" dirty="0" smtClean="0">
                <a:solidFill>
                  <a:schemeClr val="bg2">
                    <a:lumMod val="60000"/>
                    <a:lumOff val="40000"/>
                  </a:schemeClr>
                </a:solidFill>
              </a:rPr>
              <a:t>4.	Diseñar una estrategia para implementar una Unidad de Capacitación con capacidad de generar una oferta permanente de programas de formación en el ámbito agropecuario regional.</a:t>
            </a:r>
            <a:endParaRPr lang="es-ES" sz="1800" dirty="0">
              <a:solidFill>
                <a:schemeClr val="bg2">
                  <a:lumMod val="60000"/>
                  <a:lumOff val="40000"/>
                </a:schemeClr>
              </a:solidFill>
            </a:endParaRPr>
          </a:p>
        </p:txBody>
      </p:sp>
      <p:sp>
        <p:nvSpPr>
          <p:cNvPr id="3" name="2 Rectángulo"/>
          <p:cNvSpPr/>
          <p:nvPr/>
        </p:nvSpPr>
        <p:spPr bwMode="auto">
          <a:xfrm>
            <a:off x="251520" y="3861048"/>
            <a:ext cx="8712968" cy="864096"/>
          </a:xfrm>
          <a:prstGeom prst="rect">
            <a:avLst/>
          </a:prstGeom>
          <a:noFill/>
          <a:ln w="28575" cap="flat" cmpd="sng" algn="ctr">
            <a:solidFill>
              <a:schemeClr val="accent6">
                <a:lumMod val="60000"/>
                <a:lumOff val="40000"/>
              </a:schemeClr>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CL" sz="2400" b="0" i="0" u="none" strike="noStrike" cap="none" normalizeH="0" baseline="0" smtClean="0">
              <a:ln>
                <a:noFill/>
              </a:ln>
              <a:solidFill>
                <a:schemeClr val="tx1"/>
              </a:solidFill>
              <a:effectLst/>
              <a:latin typeface="Arial" pitchFamily="34" charset="0"/>
              <a:ea typeface="ＭＳ Ｐゴシック" pitchFamily="34" charset="-128"/>
            </a:endParaRPr>
          </a:p>
        </p:txBody>
      </p:sp>
    </p:spTree>
    <p:extLst>
      <p:ext uri="{BB962C8B-B14F-4D97-AF65-F5344CB8AC3E}">
        <p14:creationId xmlns:p14="http://schemas.microsoft.com/office/powerpoint/2010/main" xmlns="" val="4016077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xmlns="" val="3928948515"/>
              </p:ext>
            </p:extLst>
          </p:nvPr>
        </p:nvGraphicFramePr>
        <p:xfrm>
          <a:off x="251520" y="836712"/>
          <a:ext cx="3528392" cy="2592288"/>
        </p:xfrm>
        <a:graphic>
          <a:graphicData uri="http://schemas.openxmlformats.org/drawingml/2006/table">
            <a:tbl>
              <a:tblPr firstRow="1" firstCol="1" bandRow="1">
                <a:tableStyleId>{5C22544A-7EE6-4342-B048-85BDC9FD1C3A}</a:tableStyleId>
              </a:tblPr>
              <a:tblGrid>
                <a:gridCol w="3528392"/>
              </a:tblGrid>
              <a:tr h="648072">
                <a:tc>
                  <a:txBody>
                    <a:bodyPr/>
                    <a:lstStyle/>
                    <a:p>
                      <a:pPr algn="ctr">
                        <a:lnSpc>
                          <a:spcPct val="115000"/>
                        </a:lnSpc>
                        <a:spcAft>
                          <a:spcPts val="0"/>
                        </a:spcAft>
                      </a:pPr>
                      <a:r>
                        <a:rPr lang="es-CL" sz="1600" dirty="0">
                          <a:solidFill>
                            <a:schemeClr val="tx1"/>
                          </a:solidFill>
                          <a:effectLst/>
                        </a:rPr>
                        <a:t>RESULTADOS ESPERADOS</a:t>
                      </a:r>
                      <a:endParaRPr lang="es-ES" sz="1600" dirty="0">
                        <a:solidFill>
                          <a:schemeClr val="tx1"/>
                        </a:solidFill>
                        <a:effectLst/>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90000"/>
                      </a:schemeClr>
                    </a:solidFill>
                  </a:tcPr>
                </a:tc>
              </a:tr>
              <a:tr h="648072">
                <a:tc>
                  <a:txBody>
                    <a:bodyPr/>
                    <a:lstStyle/>
                    <a:p>
                      <a:pPr marL="361950" marR="0" indent="-361950" algn="l" defTabSz="914400" rtl="0" eaLnBrk="1" fontAlgn="auto" latinLnBrk="0" hangingPunct="1">
                        <a:lnSpc>
                          <a:spcPct val="115000"/>
                        </a:lnSpc>
                        <a:spcBef>
                          <a:spcPts val="0"/>
                        </a:spcBef>
                        <a:spcAft>
                          <a:spcPts val="0"/>
                        </a:spcAft>
                        <a:buClrTx/>
                        <a:buSzTx/>
                        <a:buFont typeface="Wingdings" pitchFamily="2" charset="2"/>
                        <a:buChar char="Ø"/>
                        <a:tabLst/>
                        <a:defRPr/>
                      </a:pPr>
                      <a:r>
                        <a:rPr lang="es-ES_tradnl" sz="1400" b="0" kern="1200" spc="-15" dirty="0">
                          <a:solidFill>
                            <a:srgbClr val="000000"/>
                          </a:solidFill>
                          <a:latin typeface="+mn-lt"/>
                          <a:ea typeface="Times New Roman"/>
                          <a:cs typeface="+mn-cs"/>
                        </a:rPr>
                        <a:t>Acuerdo de elaboración con empresa de cecinas</a:t>
                      </a:r>
                      <a:endParaRPr lang="es-CL" sz="1400" b="0" kern="1200" spc="-15" dirty="0">
                        <a:solidFill>
                          <a:srgbClr val="000000"/>
                        </a:solidFill>
                        <a:latin typeface="+mn-lt"/>
                        <a:ea typeface="Times New Roman"/>
                        <a:cs typeface="+mn-cs"/>
                      </a:endParaRPr>
                    </a:p>
                  </a:txBody>
                  <a:tcPr marL="45085" marR="4508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48072">
                <a:tc>
                  <a:txBody>
                    <a:bodyPr/>
                    <a:lstStyle/>
                    <a:p>
                      <a:pPr marL="361950" marR="0" indent="-361950" algn="l" defTabSz="914400" rtl="0" eaLnBrk="1" fontAlgn="auto" latinLnBrk="0" hangingPunct="1">
                        <a:lnSpc>
                          <a:spcPct val="115000"/>
                        </a:lnSpc>
                        <a:spcBef>
                          <a:spcPts val="0"/>
                        </a:spcBef>
                        <a:spcAft>
                          <a:spcPts val="0"/>
                        </a:spcAft>
                        <a:buClrTx/>
                        <a:buSzTx/>
                        <a:buFont typeface="Wingdings" pitchFamily="2" charset="2"/>
                        <a:buChar char="Ø"/>
                        <a:tabLst/>
                        <a:defRPr/>
                      </a:pPr>
                      <a:r>
                        <a:rPr lang="es-ES_tradnl" sz="1400" b="0" kern="1200" spc="-15" dirty="0">
                          <a:solidFill>
                            <a:srgbClr val="000000"/>
                          </a:solidFill>
                          <a:latin typeface="+mn-lt"/>
                          <a:ea typeface="Times New Roman"/>
                          <a:cs typeface="+mn-cs"/>
                        </a:rPr>
                        <a:t>Productos cárnicos elaborados</a:t>
                      </a:r>
                      <a:endParaRPr lang="es-CL" sz="1400" b="0" kern="1200" spc="-15" dirty="0">
                        <a:solidFill>
                          <a:srgbClr val="000000"/>
                        </a:solidFill>
                        <a:latin typeface="+mn-lt"/>
                        <a:ea typeface="Times New Roman"/>
                        <a:cs typeface="+mn-cs"/>
                      </a:endParaRPr>
                    </a:p>
                  </a:txBody>
                  <a:tcPr marL="45085" marR="4508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48072">
                <a:tc>
                  <a:txBody>
                    <a:bodyPr/>
                    <a:lstStyle/>
                    <a:p>
                      <a:pPr marL="361950" marR="0" indent="-361950" algn="l" defTabSz="914400" rtl="0" eaLnBrk="1" fontAlgn="auto" latinLnBrk="0" hangingPunct="1">
                        <a:lnSpc>
                          <a:spcPct val="115000"/>
                        </a:lnSpc>
                        <a:spcBef>
                          <a:spcPts val="0"/>
                        </a:spcBef>
                        <a:spcAft>
                          <a:spcPts val="0"/>
                        </a:spcAft>
                        <a:buClrTx/>
                        <a:buSzTx/>
                        <a:buFont typeface="Wingdings" pitchFamily="2" charset="2"/>
                        <a:buChar char="Ø"/>
                        <a:tabLst/>
                        <a:defRPr/>
                      </a:pPr>
                      <a:r>
                        <a:rPr lang="es-ES_tradnl" sz="1400" b="0" kern="1200" spc="-15" dirty="0">
                          <a:solidFill>
                            <a:srgbClr val="000000"/>
                          </a:solidFill>
                          <a:latin typeface="+mn-lt"/>
                          <a:ea typeface="Times New Roman"/>
                          <a:cs typeface="+mn-cs"/>
                        </a:rPr>
                        <a:t>Productos cárnicos evaluados por consumidores</a:t>
                      </a:r>
                      <a:endParaRPr lang="es-CL" sz="1400" b="0" kern="1200" spc="-15" dirty="0">
                        <a:solidFill>
                          <a:srgbClr val="000000"/>
                        </a:solidFill>
                        <a:latin typeface="+mn-lt"/>
                        <a:ea typeface="Times New Roman"/>
                        <a:cs typeface="+mn-cs"/>
                      </a:endParaRPr>
                    </a:p>
                  </a:txBody>
                  <a:tcPr marL="45085" marR="4508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3" name="2 CuadroTexto"/>
          <p:cNvSpPr txBox="1"/>
          <p:nvPr/>
        </p:nvSpPr>
        <p:spPr>
          <a:xfrm>
            <a:off x="2915816" y="303039"/>
            <a:ext cx="3024336" cy="461665"/>
          </a:xfrm>
          <a:prstGeom prst="rect">
            <a:avLst/>
          </a:prstGeom>
          <a:noFill/>
        </p:spPr>
        <p:txBody>
          <a:bodyPr wrap="square" rtlCol="0">
            <a:spAutoFit/>
          </a:bodyPr>
          <a:lstStyle/>
          <a:p>
            <a:pPr algn="ctr"/>
            <a:r>
              <a:rPr lang="es-ES" b="1" dirty="0" smtClean="0"/>
              <a:t>RESULTADOS</a:t>
            </a:r>
            <a:endParaRPr lang="es-ES" b="1" dirty="0"/>
          </a:p>
        </p:txBody>
      </p:sp>
      <p:graphicFrame>
        <p:nvGraphicFramePr>
          <p:cNvPr id="4" name="3 Tabla"/>
          <p:cNvGraphicFramePr>
            <a:graphicFrameLocks noGrp="1"/>
          </p:cNvGraphicFramePr>
          <p:nvPr/>
        </p:nvGraphicFramePr>
        <p:xfrm>
          <a:off x="4139952" y="836712"/>
          <a:ext cx="3528392" cy="3888432"/>
        </p:xfrm>
        <a:graphic>
          <a:graphicData uri="http://schemas.openxmlformats.org/drawingml/2006/table">
            <a:tbl>
              <a:tblPr firstRow="1" firstCol="1" bandRow="1">
                <a:tableStyleId>{5C22544A-7EE6-4342-B048-85BDC9FD1C3A}</a:tableStyleId>
              </a:tblPr>
              <a:tblGrid>
                <a:gridCol w="3528392"/>
              </a:tblGrid>
              <a:tr h="648072">
                <a:tc>
                  <a:txBody>
                    <a:bodyPr/>
                    <a:lstStyle/>
                    <a:p>
                      <a:pPr algn="ctr">
                        <a:lnSpc>
                          <a:spcPct val="115000"/>
                        </a:lnSpc>
                        <a:spcAft>
                          <a:spcPts val="0"/>
                        </a:spcAft>
                      </a:pPr>
                      <a:r>
                        <a:rPr lang="es-CL" sz="1600" dirty="0">
                          <a:solidFill>
                            <a:schemeClr val="tx1"/>
                          </a:solidFill>
                          <a:effectLst/>
                        </a:rPr>
                        <a:t>RESULTADOS OBTENIDOS</a:t>
                      </a:r>
                      <a:endParaRPr lang="es-ES" sz="1600" dirty="0">
                        <a:solidFill>
                          <a:schemeClr val="tx1"/>
                        </a:solidFill>
                        <a:effectLst/>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90000"/>
                      </a:schemeClr>
                    </a:solidFill>
                  </a:tcPr>
                </a:tc>
              </a:tr>
              <a:tr h="648072">
                <a:tc>
                  <a:txBody>
                    <a:bodyPr/>
                    <a:lstStyle/>
                    <a:p>
                      <a:pPr marL="361950" marR="0" indent="-361950" algn="l" defTabSz="914400" rtl="0" eaLnBrk="1" fontAlgn="auto" latinLnBrk="0" hangingPunct="1">
                        <a:lnSpc>
                          <a:spcPct val="115000"/>
                        </a:lnSpc>
                        <a:spcBef>
                          <a:spcPts val="0"/>
                        </a:spcBef>
                        <a:spcAft>
                          <a:spcPts val="0"/>
                        </a:spcAft>
                        <a:buClrTx/>
                        <a:buSzTx/>
                        <a:buFont typeface="+mj-lt"/>
                        <a:buAutoNum type="arabicPeriod"/>
                        <a:tabLst/>
                        <a:defRPr/>
                      </a:pPr>
                      <a:r>
                        <a:rPr lang="es-CL" sz="1400" b="0" kern="1200" spc="-15" dirty="0" smtClean="0">
                          <a:solidFill>
                            <a:srgbClr val="000000"/>
                          </a:solidFill>
                          <a:latin typeface="+mn-lt"/>
                          <a:ea typeface="Times New Roman"/>
                          <a:cs typeface="+mn-cs"/>
                        </a:rPr>
                        <a:t>En proceso de habilitación sala de desposte</a:t>
                      </a:r>
                      <a:r>
                        <a:rPr lang="es-CL" sz="1400" b="0" kern="1200" spc="-15" dirty="0">
                          <a:solidFill>
                            <a:srgbClr val="000000"/>
                          </a:solidFill>
                          <a:latin typeface="+mn-lt"/>
                          <a:ea typeface="Times New Roman"/>
                          <a:cs typeface="+mn-cs"/>
                        </a:rPr>
                        <a:t> </a:t>
                      </a:r>
                      <a:r>
                        <a:rPr lang="es-CL" sz="1400" b="0" kern="1200" spc="-15" dirty="0" smtClean="0">
                          <a:solidFill>
                            <a:srgbClr val="000000"/>
                          </a:solidFill>
                          <a:latin typeface="+mn-lt"/>
                          <a:ea typeface="Times New Roman"/>
                          <a:cs typeface="+mn-cs"/>
                        </a:rPr>
                        <a:t>en Putre</a:t>
                      </a:r>
                      <a:endParaRPr lang="es-ES" sz="1400" b="0" kern="1200" spc="-15" dirty="0">
                        <a:solidFill>
                          <a:srgbClr val="000000"/>
                        </a:solidFill>
                        <a:latin typeface="+mn-lt"/>
                        <a:ea typeface="Times New Roman"/>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48072">
                <a:tc>
                  <a:txBody>
                    <a:bodyPr/>
                    <a:lstStyle/>
                    <a:p>
                      <a:pPr marL="361950" marR="0" indent="-361950" algn="l" defTabSz="914400" rtl="0" eaLnBrk="1" fontAlgn="auto" latinLnBrk="0" hangingPunct="1">
                        <a:lnSpc>
                          <a:spcPct val="115000"/>
                        </a:lnSpc>
                        <a:spcBef>
                          <a:spcPts val="0"/>
                        </a:spcBef>
                        <a:spcAft>
                          <a:spcPts val="0"/>
                        </a:spcAft>
                        <a:buClrTx/>
                        <a:buSzTx/>
                        <a:buFont typeface="+mj-lt"/>
                        <a:buAutoNum type="arabicPeriod" startAt="2"/>
                        <a:tabLst/>
                        <a:defRPr/>
                      </a:pPr>
                      <a:r>
                        <a:rPr lang="es-ES_tradnl" sz="1400" b="0" spc="-15" dirty="0" smtClean="0">
                          <a:solidFill>
                            <a:srgbClr val="000000"/>
                          </a:solidFill>
                          <a:latin typeface="+mn-lt"/>
                          <a:ea typeface="Times New Roman"/>
                        </a:rPr>
                        <a:t>Acuerdo de elaboración con La Charcutería</a:t>
                      </a:r>
                      <a:r>
                        <a:rPr lang="es-CL" sz="1400" b="0" dirty="0">
                          <a:solidFill>
                            <a:schemeClr val="tx1"/>
                          </a:solidFill>
                          <a:effectLst/>
                        </a:rPr>
                        <a:t> </a:t>
                      </a:r>
                      <a:endParaRPr lang="es-ES" sz="1400" b="0" dirty="0">
                        <a:solidFill>
                          <a:schemeClr val="tx1"/>
                        </a:solidFill>
                        <a:effectLst/>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48072">
                <a:tc>
                  <a:txBody>
                    <a:bodyPr/>
                    <a:lstStyle/>
                    <a:p>
                      <a:pPr marL="361950" marR="0" indent="-361950" algn="l" defTabSz="914400" rtl="0" eaLnBrk="1" fontAlgn="auto" latinLnBrk="0" hangingPunct="1">
                        <a:lnSpc>
                          <a:spcPct val="115000"/>
                        </a:lnSpc>
                        <a:spcBef>
                          <a:spcPts val="0"/>
                        </a:spcBef>
                        <a:spcAft>
                          <a:spcPts val="0"/>
                        </a:spcAft>
                        <a:buClrTx/>
                        <a:buSzTx/>
                        <a:buFont typeface="+mj-lt"/>
                        <a:buAutoNum type="arabicPeriod" startAt="3"/>
                        <a:tabLst/>
                        <a:defRPr/>
                      </a:pPr>
                      <a:r>
                        <a:rPr lang="es-CL" sz="1400" b="0" kern="1200" spc="-15" dirty="0" err="1" smtClean="0">
                          <a:solidFill>
                            <a:srgbClr val="000000"/>
                          </a:solidFill>
                          <a:latin typeface="+mn-lt"/>
                          <a:ea typeface="Times New Roman"/>
                          <a:cs typeface="+mn-cs"/>
                        </a:rPr>
                        <a:t>Mix</a:t>
                      </a:r>
                      <a:r>
                        <a:rPr lang="es-CL" sz="1400" b="0" kern="1200" spc="-15" dirty="0" smtClean="0">
                          <a:solidFill>
                            <a:srgbClr val="000000"/>
                          </a:solidFill>
                          <a:latin typeface="+mn-lt"/>
                          <a:ea typeface="Times New Roman"/>
                          <a:cs typeface="+mn-cs"/>
                        </a:rPr>
                        <a:t> </a:t>
                      </a:r>
                      <a:r>
                        <a:rPr lang="es-CL" sz="1400" b="0" kern="1200" spc="-15" dirty="0" smtClean="0">
                          <a:solidFill>
                            <a:srgbClr val="000000"/>
                          </a:solidFill>
                          <a:latin typeface="+mn-lt"/>
                          <a:ea typeface="Times New Roman"/>
                          <a:cs typeface="+mn-cs"/>
                        </a:rPr>
                        <a:t>de productos elaborados</a:t>
                      </a:r>
                      <a:endParaRPr lang="es-ES" sz="1400" b="0" kern="1200" spc="-15" dirty="0">
                        <a:solidFill>
                          <a:srgbClr val="000000"/>
                        </a:solidFill>
                        <a:latin typeface="+mn-lt"/>
                        <a:ea typeface="Times New Roman"/>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48072">
                <a:tc>
                  <a:txBody>
                    <a:bodyPr/>
                    <a:lstStyle/>
                    <a:p>
                      <a:pPr marL="361950" marR="0" indent="-361950" algn="l" defTabSz="914400" rtl="0" eaLnBrk="1" fontAlgn="auto" latinLnBrk="0" hangingPunct="1">
                        <a:lnSpc>
                          <a:spcPct val="115000"/>
                        </a:lnSpc>
                        <a:spcBef>
                          <a:spcPts val="0"/>
                        </a:spcBef>
                        <a:spcAft>
                          <a:spcPts val="0"/>
                        </a:spcAft>
                        <a:buClrTx/>
                        <a:buSzTx/>
                        <a:buFont typeface="+mj-lt"/>
                        <a:buAutoNum type="arabicPeriod" startAt="4"/>
                        <a:tabLst/>
                        <a:defRPr/>
                      </a:pPr>
                      <a:r>
                        <a:rPr lang="es-ES_tradnl" sz="1400" b="0" kern="1200" spc="-15" dirty="0" smtClean="0">
                          <a:solidFill>
                            <a:srgbClr val="000000"/>
                          </a:solidFill>
                          <a:latin typeface="+mn-lt"/>
                          <a:ea typeface="Times New Roman"/>
                          <a:cs typeface="+mn-cs"/>
                        </a:rPr>
                        <a:t>Definición de formatos comerciales y envases</a:t>
                      </a:r>
                      <a:endParaRPr lang="es-CL" sz="1400" b="0" kern="1200" spc="-15" dirty="0" smtClean="0">
                        <a:solidFill>
                          <a:srgbClr val="000000"/>
                        </a:solidFill>
                        <a:latin typeface="+mn-lt"/>
                        <a:ea typeface="Times New Roman"/>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48072">
                <a:tc>
                  <a:txBody>
                    <a:bodyPr/>
                    <a:lstStyle/>
                    <a:p>
                      <a:pPr marL="361950" marR="0" indent="-361950" algn="l" defTabSz="914400" rtl="0" eaLnBrk="1" fontAlgn="auto" latinLnBrk="0" hangingPunct="1">
                        <a:lnSpc>
                          <a:spcPct val="115000"/>
                        </a:lnSpc>
                        <a:spcBef>
                          <a:spcPts val="0"/>
                        </a:spcBef>
                        <a:spcAft>
                          <a:spcPts val="0"/>
                        </a:spcAft>
                        <a:buClrTx/>
                        <a:buSzTx/>
                        <a:buFont typeface="+mj-lt"/>
                        <a:buAutoNum type="arabicPeriod" startAt="5"/>
                        <a:tabLst/>
                        <a:defRPr/>
                      </a:pPr>
                      <a:r>
                        <a:rPr lang="es-CL" sz="1400" b="0" kern="1200" spc="-15" dirty="0">
                          <a:solidFill>
                            <a:srgbClr val="000000"/>
                          </a:solidFill>
                          <a:latin typeface="+mn-lt"/>
                          <a:ea typeface="Times New Roman"/>
                          <a:cs typeface="+mn-cs"/>
                        </a:rPr>
                        <a:t> </a:t>
                      </a:r>
                      <a:r>
                        <a:rPr lang="es-CL" sz="1400" b="0" kern="1200" spc="-15" dirty="0" smtClean="0">
                          <a:solidFill>
                            <a:srgbClr val="000000"/>
                          </a:solidFill>
                          <a:latin typeface="+mn-lt"/>
                          <a:ea typeface="Times New Roman"/>
                          <a:cs typeface="+mn-cs"/>
                        </a:rPr>
                        <a:t>Productos cárnicos presentados a consumidores y tiendas gourmet</a:t>
                      </a:r>
                      <a:endParaRPr lang="es-ES" sz="1400" b="0" kern="1200" spc="-15" dirty="0">
                        <a:solidFill>
                          <a:srgbClr val="000000"/>
                        </a:solidFill>
                        <a:latin typeface="+mn-lt"/>
                        <a:ea typeface="Times New Roman"/>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pic>
        <p:nvPicPr>
          <p:cNvPr id="6" name="Picture 3" descr="D:\Mis documentos\SERGIO LARA BTA\camélidos\unidad de negocios\fotos cecinas\Copia de DSCN0247.JPG"/>
          <p:cNvPicPr>
            <a:picLocks noChangeAspect="1" noChangeArrowheads="1"/>
          </p:cNvPicPr>
          <p:nvPr/>
        </p:nvPicPr>
        <p:blipFill>
          <a:blip r:embed="rId2" cstate="print"/>
          <a:srcRect l="7092" t="18456" r="8511" b="4644"/>
          <a:stretch>
            <a:fillRect/>
          </a:stretch>
        </p:blipFill>
        <p:spPr bwMode="auto">
          <a:xfrm>
            <a:off x="6300192" y="5267362"/>
            <a:ext cx="1224136" cy="836384"/>
          </a:xfrm>
          <a:prstGeom prst="roundRect">
            <a:avLst/>
          </a:prstGeom>
          <a:noFill/>
          <a:effectLst>
            <a:softEdge rad="31750"/>
          </a:effectLst>
        </p:spPr>
      </p:pic>
      <p:pic>
        <p:nvPicPr>
          <p:cNvPr id="7" name="Picture 2" descr="D:\Mis documentos\SERGIO LARA BTA\camélidos\unidad de negocios\fotos desposte\Copia de inspección veterinaria.JPG"/>
          <p:cNvPicPr>
            <a:picLocks noChangeAspect="1" noChangeArrowheads="1"/>
          </p:cNvPicPr>
          <p:nvPr/>
        </p:nvPicPr>
        <p:blipFill>
          <a:blip r:embed="rId3" cstate="print"/>
          <a:srcRect/>
          <a:stretch>
            <a:fillRect/>
          </a:stretch>
        </p:blipFill>
        <p:spPr bwMode="auto">
          <a:xfrm>
            <a:off x="1963929" y="5157192"/>
            <a:ext cx="879879" cy="1175536"/>
          </a:xfrm>
          <a:prstGeom prst="roundRect">
            <a:avLst/>
          </a:prstGeom>
          <a:noFill/>
          <a:effectLst>
            <a:softEdge rad="31750"/>
          </a:effectLst>
        </p:spPr>
      </p:pic>
      <p:pic>
        <p:nvPicPr>
          <p:cNvPr id="8" name="Picture 3" descr="D:\Mis documentos\SERGIO LARA BTA\camélidos\desarrollo productos\evento 27 octubre\fotos\lomo.jpg.tif"/>
          <p:cNvPicPr>
            <a:picLocks noChangeAspect="1" noChangeArrowheads="1"/>
          </p:cNvPicPr>
          <p:nvPr/>
        </p:nvPicPr>
        <p:blipFill>
          <a:blip r:embed="rId4" cstate="print"/>
          <a:srcRect/>
          <a:stretch>
            <a:fillRect/>
          </a:stretch>
        </p:blipFill>
        <p:spPr bwMode="auto">
          <a:xfrm>
            <a:off x="7872397" y="5373216"/>
            <a:ext cx="1164099" cy="781381"/>
          </a:xfrm>
          <a:prstGeom prst="roundRect">
            <a:avLst/>
          </a:prstGeom>
          <a:noFill/>
          <a:effectLst>
            <a:softEdge rad="31750"/>
          </a:effectLst>
        </p:spPr>
      </p:pic>
      <p:sp>
        <p:nvSpPr>
          <p:cNvPr id="9" name="8 Rectángulo redondeado"/>
          <p:cNvSpPr/>
          <p:nvPr/>
        </p:nvSpPr>
        <p:spPr bwMode="auto">
          <a:xfrm>
            <a:off x="95533" y="6262720"/>
            <a:ext cx="1405719" cy="595280"/>
          </a:xfrm>
          <a:prstGeom prst="roundRect">
            <a:avLst>
              <a:gd name="adj" fmla="val 10929"/>
            </a:avLst>
          </a:prstGeom>
          <a:no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txBody>
          <a:bodyPr vert="horz" wrap="square" lIns="72000" tIns="72000" rIns="72000" bIns="72000" numCol="1" rtlCol="0" anchor="ctr" anchorCtr="1" compatLnSpc="1">
            <a:prstTxWarp prst="textNoShape">
              <a:avLst/>
            </a:prstTxWarp>
          </a:bodyPr>
          <a:lstStyle/>
          <a:p>
            <a:pPr lvl="0" algn="ctr" eaLnBrk="1" hangingPunct="1"/>
            <a:r>
              <a:rPr lang="es-CL" sz="1200" b="1" i="1" u="none" dirty="0" smtClean="0">
                <a:latin typeface="Arial" charset="0"/>
                <a:ea typeface="Times New Roman" pitchFamily="18" charset="0"/>
                <a:cs typeface="Arial" charset="0"/>
              </a:rPr>
              <a:t>Proveedores materia prima</a:t>
            </a:r>
            <a:endParaRPr lang="es-ES_tradnl" sz="1200" b="1" i="1" dirty="0" smtClean="0">
              <a:latin typeface="Arial" charset="0"/>
              <a:ea typeface="Times New Roman" pitchFamily="18" charset="0"/>
              <a:cs typeface="Arial" charset="0"/>
            </a:endParaRPr>
          </a:p>
        </p:txBody>
      </p:sp>
      <p:sp>
        <p:nvSpPr>
          <p:cNvPr id="10" name="9 Rectángulo redondeado"/>
          <p:cNvSpPr/>
          <p:nvPr/>
        </p:nvSpPr>
        <p:spPr bwMode="auto">
          <a:xfrm>
            <a:off x="6300192" y="6165304"/>
            <a:ext cx="1296144" cy="620688"/>
          </a:xfrm>
          <a:prstGeom prst="roundRect">
            <a:avLst>
              <a:gd name="adj" fmla="val 10929"/>
            </a:avLst>
          </a:prstGeom>
          <a:no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txBody>
          <a:bodyPr vert="horz" wrap="square" lIns="72000" tIns="72000" rIns="72000" bIns="72000" numCol="1" rtlCol="0" anchor="ctr" anchorCtr="1" compatLnSpc="1">
            <a:prstTxWarp prst="textNoShape">
              <a:avLst/>
            </a:prstTxWarp>
          </a:bodyPr>
          <a:lstStyle/>
          <a:p>
            <a:pPr algn="ctr" eaLnBrk="1" hangingPunct="1"/>
            <a:r>
              <a:rPr lang="es-CL" sz="1200" b="1" i="1" u="none" dirty="0" smtClean="0">
                <a:latin typeface="Arial" charset="0"/>
                <a:ea typeface="Times New Roman" pitchFamily="18" charset="0"/>
                <a:cs typeface="Arial" charset="0"/>
              </a:rPr>
              <a:t>Industria</a:t>
            </a:r>
          </a:p>
          <a:p>
            <a:pPr algn="ctr" eaLnBrk="1" hangingPunct="1"/>
            <a:r>
              <a:rPr lang="es-CL" sz="1200" b="1" i="1" u="none" dirty="0" smtClean="0">
                <a:latin typeface="Arial" charset="0"/>
                <a:ea typeface="Times New Roman" pitchFamily="18" charset="0"/>
                <a:cs typeface="Arial" charset="0"/>
              </a:rPr>
              <a:t>Agregación de Valor</a:t>
            </a:r>
            <a:endParaRPr lang="es-ES_tradnl" sz="1200" b="1" i="1" dirty="0" smtClean="0">
              <a:latin typeface="Arial" charset="0"/>
              <a:ea typeface="Times New Roman" pitchFamily="18" charset="0"/>
              <a:cs typeface="Arial" charset="0"/>
            </a:endParaRPr>
          </a:p>
        </p:txBody>
      </p:sp>
      <p:sp>
        <p:nvSpPr>
          <p:cNvPr id="11" name="10 Rectángulo redondeado"/>
          <p:cNvSpPr/>
          <p:nvPr/>
        </p:nvSpPr>
        <p:spPr bwMode="auto">
          <a:xfrm>
            <a:off x="7812360" y="6381328"/>
            <a:ext cx="1080120" cy="360040"/>
          </a:xfrm>
          <a:prstGeom prst="roundRect">
            <a:avLst>
              <a:gd name="adj" fmla="val 10929"/>
            </a:avLst>
          </a:prstGeom>
          <a:no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txBody>
          <a:bodyPr vert="horz" wrap="square" lIns="72000" tIns="72000" rIns="72000" bIns="72000" numCol="1" rtlCol="0" anchor="ctr" anchorCtr="1" compatLnSpc="1">
            <a:prstTxWarp prst="textNoShape">
              <a:avLst/>
            </a:prstTxWarp>
          </a:bodyPr>
          <a:lstStyle/>
          <a:p>
            <a:pPr lvl="0" algn="ctr" eaLnBrk="1" hangingPunct="1"/>
            <a:r>
              <a:rPr lang="es-CL" sz="1200" b="1" i="1" u="none" dirty="0" smtClean="0">
                <a:latin typeface="Arial" charset="0"/>
                <a:ea typeface="Times New Roman" pitchFamily="18" charset="0"/>
                <a:cs typeface="Arial" charset="0"/>
              </a:rPr>
              <a:t>Productos elaborados</a:t>
            </a:r>
            <a:endParaRPr lang="es-ES_tradnl" sz="1200" b="1" i="1" dirty="0" smtClean="0">
              <a:latin typeface="Arial" charset="0"/>
              <a:ea typeface="Times New Roman" pitchFamily="18" charset="0"/>
              <a:cs typeface="Arial" charset="0"/>
            </a:endParaRPr>
          </a:p>
        </p:txBody>
      </p:sp>
      <p:sp>
        <p:nvSpPr>
          <p:cNvPr id="14" name="13 Rectángulo redondeado"/>
          <p:cNvSpPr/>
          <p:nvPr/>
        </p:nvSpPr>
        <p:spPr bwMode="auto">
          <a:xfrm>
            <a:off x="1907704" y="6336704"/>
            <a:ext cx="1008112" cy="476672"/>
          </a:xfrm>
          <a:prstGeom prst="roundRect">
            <a:avLst>
              <a:gd name="adj" fmla="val 10929"/>
            </a:avLst>
          </a:prstGeom>
          <a:no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txBody>
          <a:bodyPr vert="horz" wrap="square" lIns="72000" tIns="72000" rIns="72000" bIns="72000" numCol="1" rtlCol="0" anchor="ctr" anchorCtr="1" compatLnSpc="1">
            <a:prstTxWarp prst="textNoShape">
              <a:avLst/>
            </a:prstTxWarp>
          </a:bodyPr>
          <a:lstStyle/>
          <a:p>
            <a:pPr lvl="0" algn="ctr" eaLnBrk="1" hangingPunct="1"/>
            <a:r>
              <a:rPr lang="es-CL" sz="1200" b="1" i="1" u="none" dirty="0" smtClean="0">
                <a:latin typeface="Arial" charset="0"/>
                <a:ea typeface="Times New Roman" pitchFamily="18" charset="0"/>
                <a:cs typeface="Arial" charset="0"/>
              </a:rPr>
              <a:t>Faena en CFA Putre</a:t>
            </a:r>
            <a:endParaRPr lang="es-ES_tradnl" sz="1200" b="1" i="1" dirty="0" smtClean="0">
              <a:latin typeface="Arial" charset="0"/>
              <a:ea typeface="Times New Roman" pitchFamily="18" charset="0"/>
              <a:cs typeface="Arial" charset="0"/>
            </a:endParaRPr>
          </a:p>
        </p:txBody>
      </p:sp>
      <p:pic>
        <p:nvPicPr>
          <p:cNvPr id="15" name="Picture 2" descr="D:\Registro grafico\Desposte carne 28 de abril 2011\desposte pierna.JPG"/>
          <p:cNvPicPr>
            <a:picLocks noChangeAspect="1" noChangeArrowheads="1"/>
          </p:cNvPicPr>
          <p:nvPr/>
        </p:nvPicPr>
        <p:blipFill>
          <a:blip r:embed="rId5" cstate="print"/>
          <a:srcRect r="14234" b="13891"/>
          <a:stretch>
            <a:fillRect/>
          </a:stretch>
        </p:blipFill>
        <p:spPr bwMode="auto">
          <a:xfrm>
            <a:off x="3294503" y="5301208"/>
            <a:ext cx="1205489" cy="907547"/>
          </a:xfrm>
          <a:prstGeom prst="roundRect">
            <a:avLst/>
          </a:prstGeom>
          <a:noFill/>
          <a:effectLst>
            <a:softEdge rad="31750"/>
          </a:effectLst>
        </p:spPr>
      </p:pic>
      <p:sp>
        <p:nvSpPr>
          <p:cNvPr id="17" name="16 Rectángulo redondeado"/>
          <p:cNvSpPr/>
          <p:nvPr/>
        </p:nvSpPr>
        <p:spPr bwMode="auto">
          <a:xfrm>
            <a:off x="3275856" y="6309320"/>
            <a:ext cx="1080120" cy="436364"/>
          </a:xfrm>
          <a:prstGeom prst="roundRect">
            <a:avLst>
              <a:gd name="adj" fmla="val 10929"/>
            </a:avLst>
          </a:prstGeom>
          <a:no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txBody>
          <a:bodyPr vert="horz" wrap="square" lIns="72000" tIns="72000" rIns="72000" bIns="72000" numCol="1" rtlCol="0" anchor="ctr" anchorCtr="1" compatLnSpc="1">
            <a:prstTxWarp prst="textNoShape">
              <a:avLst/>
            </a:prstTxWarp>
          </a:bodyPr>
          <a:lstStyle/>
          <a:p>
            <a:pPr lvl="0" algn="ctr" eaLnBrk="1" hangingPunct="1"/>
            <a:r>
              <a:rPr lang="es-CL" sz="1200" b="1" i="1" u="none" dirty="0" smtClean="0">
                <a:latin typeface="Arial" charset="0"/>
                <a:ea typeface="Times New Roman" pitchFamily="18" charset="0"/>
                <a:cs typeface="Arial" charset="0"/>
              </a:rPr>
              <a:t>Desposte Sala INCAS</a:t>
            </a:r>
            <a:endParaRPr lang="es-ES_tradnl" sz="1200" b="1" i="1" dirty="0" smtClean="0">
              <a:latin typeface="Arial" charset="0"/>
              <a:ea typeface="Times New Roman" pitchFamily="18" charset="0"/>
              <a:cs typeface="Arial" charset="0"/>
            </a:endParaRPr>
          </a:p>
        </p:txBody>
      </p:sp>
      <p:pic>
        <p:nvPicPr>
          <p:cNvPr id="18" name="Picture 1" descr="D:\Mis documentos\SERGIO LARA BTA\camélidos\unidad de negocios\fotos cecinas\Copia de DSC06494.JPG"/>
          <p:cNvPicPr>
            <a:picLocks noChangeAspect="1" noChangeArrowheads="1"/>
          </p:cNvPicPr>
          <p:nvPr/>
        </p:nvPicPr>
        <p:blipFill>
          <a:blip r:embed="rId6" cstate="print"/>
          <a:srcRect l="11419" t="6196"/>
          <a:stretch>
            <a:fillRect/>
          </a:stretch>
        </p:blipFill>
        <p:spPr bwMode="auto">
          <a:xfrm>
            <a:off x="5004048" y="5157192"/>
            <a:ext cx="805559" cy="1152128"/>
          </a:xfrm>
          <a:prstGeom prst="roundRect">
            <a:avLst/>
          </a:prstGeom>
          <a:noFill/>
          <a:effectLst>
            <a:softEdge rad="31750"/>
          </a:effectLst>
        </p:spPr>
      </p:pic>
      <p:sp>
        <p:nvSpPr>
          <p:cNvPr id="19" name="18 Rectángulo redondeado"/>
          <p:cNvSpPr/>
          <p:nvPr/>
        </p:nvSpPr>
        <p:spPr bwMode="auto">
          <a:xfrm>
            <a:off x="4716016" y="6260380"/>
            <a:ext cx="1372315" cy="625004"/>
          </a:xfrm>
          <a:prstGeom prst="roundRect">
            <a:avLst>
              <a:gd name="adj" fmla="val 10929"/>
            </a:avLst>
          </a:prstGeom>
          <a:no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txBody>
          <a:bodyPr vert="horz" wrap="square" lIns="72000" tIns="72000" rIns="72000" bIns="72000" numCol="1" rtlCol="0" anchor="ctr" anchorCtr="1" compatLnSpc="1">
            <a:prstTxWarp prst="textNoShape">
              <a:avLst/>
            </a:prstTxWarp>
          </a:bodyPr>
          <a:lstStyle/>
          <a:p>
            <a:pPr lvl="0" algn="ctr" eaLnBrk="1" hangingPunct="1"/>
            <a:r>
              <a:rPr lang="es-CL" sz="1200" b="1" i="1" u="none" dirty="0" smtClean="0">
                <a:latin typeface="Arial" charset="0"/>
                <a:ea typeface="Times New Roman" pitchFamily="18" charset="0"/>
                <a:cs typeface="Arial" charset="0"/>
              </a:rPr>
              <a:t>Traslado Aéreo </a:t>
            </a:r>
          </a:p>
          <a:p>
            <a:pPr lvl="0" algn="ctr" eaLnBrk="1" hangingPunct="1"/>
            <a:r>
              <a:rPr lang="es-CL" sz="1200" b="1" i="1" u="none" dirty="0" smtClean="0">
                <a:latin typeface="Arial" charset="0"/>
                <a:ea typeface="Times New Roman" pitchFamily="18" charset="0"/>
                <a:cs typeface="Arial" charset="0"/>
              </a:rPr>
              <a:t>Santiago</a:t>
            </a:r>
            <a:endParaRPr lang="es-ES_tradnl" sz="1200" b="1" i="1" dirty="0" smtClean="0">
              <a:latin typeface="Arial" charset="0"/>
              <a:ea typeface="Times New Roman" pitchFamily="18" charset="0"/>
              <a:cs typeface="Arial" charset="0"/>
            </a:endParaRPr>
          </a:p>
        </p:txBody>
      </p:sp>
      <p:pic>
        <p:nvPicPr>
          <p:cNvPr id="8194" name="Picture 2" descr="http://2.bp.blogspot.com/_ChfMbQMYPyg/SFps0rZrs0I/AAAAAAAAABQ/8Ous9rvUU3g/s320/DSC05721.JPG"/>
          <p:cNvPicPr>
            <a:picLocks noChangeAspect="1" noChangeArrowheads="1"/>
          </p:cNvPicPr>
          <p:nvPr/>
        </p:nvPicPr>
        <p:blipFill>
          <a:blip r:embed="rId7" cstate="print"/>
          <a:srcRect l="13515" t="6300" r="8417" b="11801"/>
          <a:stretch>
            <a:fillRect/>
          </a:stretch>
        </p:blipFill>
        <p:spPr bwMode="auto">
          <a:xfrm>
            <a:off x="35496" y="5157192"/>
            <a:ext cx="1475656" cy="1106742"/>
          </a:xfrm>
          <a:prstGeom prst="roundRect">
            <a:avLst/>
          </a:prstGeom>
          <a:noFill/>
          <a:effectLst>
            <a:softEdge rad="31750"/>
          </a:effectLst>
        </p:spPr>
      </p:pic>
      <p:sp>
        <p:nvSpPr>
          <p:cNvPr id="27" name="26 Flecha derecha"/>
          <p:cNvSpPr/>
          <p:nvPr/>
        </p:nvSpPr>
        <p:spPr bwMode="auto">
          <a:xfrm>
            <a:off x="1619672" y="5589240"/>
            <a:ext cx="216000" cy="338847"/>
          </a:xfrm>
          <a:prstGeom prst="rightArrow">
            <a:avLst/>
          </a:prstGeom>
          <a:solidFill>
            <a:srgbClr val="FFC000"/>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s-CL" sz="1400" b="0" i="0" u="sng" strike="noStrike" cap="none" normalizeH="0" baseline="0" smtClean="0">
              <a:ln>
                <a:noFill/>
              </a:ln>
              <a:solidFill>
                <a:schemeClr val="tx1"/>
              </a:solidFill>
              <a:effectLst/>
              <a:latin typeface="Times New Roman" charset="0"/>
            </a:endParaRPr>
          </a:p>
        </p:txBody>
      </p:sp>
      <p:sp>
        <p:nvSpPr>
          <p:cNvPr id="28" name="27 Flecha derecha"/>
          <p:cNvSpPr/>
          <p:nvPr/>
        </p:nvSpPr>
        <p:spPr bwMode="auto">
          <a:xfrm>
            <a:off x="2915816" y="5589240"/>
            <a:ext cx="216000" cy="338847"/>
          </a:xfrm>
          <a:prstGeom prst="rightArrow">
            <a:avLst/>
          </a:prstGeom>
          <a:solidFill>
            <a:srgbClr val="FFC000"/>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s-CL" sz="1400" b="0" i="0" u="sng" strike="noStrike" cap="none" normalizeH="0" baseline="0" smtClean="0">
              <a:ln>
                <a:noFill/>
              </a:ln>
              <a:solidFill>
                <a:schemeClr val="tx1"/>
              </a:solidFill>
              <a:effectLst/>
              <a:latin typeface="Times New Roman" charset="0"/>
            </a:endParaRPr>
          </a:p>
        </p:txBody>
      </p:sp>
      <p:sp>
        <p:nvSpPr>
          <p:cNvPr id="29" name="28 Flecha derecha"/>
          <p:cNvSpPr/>
          <p:nvPr/>
        </p:nvSpPr>
        <p:spPr bwMode="auto">
          <a:xfrm>
            <a:off x="4644008" y="5589240"/>
            <a:ext cx="216000" cy="338847"/>
          </a:xfrm>
          <a:prstGeom prst="rightArrow">
            <a:avLst/>
          </a:prstGeom>
          <a:solidFill>
            <a:srgbClr val="FFC000"/>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s-CL" sz="1400" b="0" i="0" u="sng" strike="noStrike" cap="none" normalizeH="0" baseline="0" smtClean="0">
              <a:ln>
                <a:noFill/>
              </a:ln>
              <a:solidFill>
                <a:schemeClr val="tx1"/>
              </a:solidFill>
              <a:effectLst/>
              <a:latin typeface="Times New Roman" charset="0"/>
            </a:endParaRPr>
          </a:p>
        </p:txBody>
      </p:sp>
      <p:sp>
        <p:nvSpPr>
          <p:cNvPr id="30" name="29 Flecha derecha"/>
          <p:cNvSpPr/>
          <p:nvPr/>
        </p:nvSpPr>
        <p:spPr bwMode="auto">
          <a:xfrm>
            <a:off x="5940152" y="5589240"/>
            <a:ext cx="216000" cy="338847"/>
          </a:xfrm>
          <a:prstGeom prst="rightArrow">
            <a:avLst/>
          </a:prstGeom>
          <a:solidFill>
            <a:srgbClr val="FFC000"/>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s-CL" sz="1400" b="0" i="0" u="sng" strike="noStrike" cap="none" normalizeH="0" baseline="0" smtClean="0">
              <a:ln>
                <a:noFill/>
              </a:ln>
              <a:solidFill>
                <a:schemeClr val="tx1"/>
              </a:solidFill>
              <a:effectLst/>
              <a:latin typeface="Times New Roman" charset="0"/>
            </a:endParaRPr>
          </a:p>
        </p:txBody>
      </p:sp>
      <p:sp>
        <p:nvSpPr>
          <p:cNvPr id="31" name="30 Flecha derecha"/>
          <p:cNvSpPr/>
          <p:nvPr/>
        </p:nvSpPr>
        <p:spPr bwMode="auto">
          <a:xfrm>
            <a:off x="7596336" y="5589240"/>
            <a:ext cx="216000" cy="338847"/>
          </a:xfrm>
          <a:prstGeom prst="rightArrow">
            <a:avLst/>
          </a:prstGeom>
          <a:solidFill>
            <a:srgbClr val="FFC000"/>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s-CL" sz="1400" b="0" i="0" u="sng" strike="noStrike" cap="none" normalizeH="0" baseline="0" smtClean="0">
              <a:ln>
                <a:noFill/>
              </a:ln>
              <a:solidFill>
                <a:schemeClr val="tx1"/>
              </a:solidFill>
              <a:effectLst/>
              <a:latin typeface="Times New Roman" charset="0"/>
            </a:endParaRPr>
          </a:p>
        </p:txBody>
      </p:sp>
      <p:sp>
        <p:nvSpPr>
          <p:cNvPr id="32" name="Rectangle 1"/>
          <p:cNvSpPr>
            <a:spLocks noChangeArrowheads="1"/>
          </p:cNvSpPr>
          <p:nvPr/>
        </p:nvSpPr>
        <p:spPr bwMode="auto">
          <a:xfrm>
            <a:off x="107504" y="4818638"/>
            <a:ext cx="4320480"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_tradnl" sz="16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CADENA COMERCIAL EN DESARROLLO</a:t>
            </a:r>
            <a:endParaRPr kumimoji="0" lang="es-ES" b="0" i="0" u="none" strike="noStrike" cap="none" normalizeH="0" baseline="0" dirty="0" smtClean="0">
              <a:ln>
                <a:noFill/>
              </a:ln>
              <a:solidFill>
                <a:schemeClr val="tx1"/>
              </a:solidFill>
              <a:effectLst/>
              <a:latin typeface="Arial" pitchFamily="34" charset="0"/>
            </a:endParaRPr>
          </a:p>
        </p:txBody>
      </p:sp>
      <p:sp>
        <p:nvSpPr>
          <p:cNvPr id="23" name="22 Cerrar llave"/>
          <p:cNvSpPr/>
          <p:nvPr/>
        </p:nvSpPr>
        <p:spPr bwMode="auto">
          <a:xfrm>
            <a:off x="7740352" y="1556792"/>
            <a:ext cx="72008" cy="576064"/>
          </a:xfrm>
          <a:prstGeom prst="rightBrace">
            <a:avLst/>
          </a:prstGeom>
          <a:noFill/>
          <a:ln w="95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CL" sz="2400" b="0" i="0" u="none" strike="noStrike" cap="none" normalizeH="0" baseline="0" smtClean="0">
              <a:ln>
                <a:noFill/>
              </a:ln>
              <a:solidFill>
                <a:schemeClr val="tx1"/>
              </a:solidFill>
              <a:effectLst/>
              <a:latin typeface="Arial" pitchFamily="34" charset="0"/>
              <a:ea typeface="ＭＳ Ｐゴシック" pitchFamily="34" charset="-128"/>
            </a:endParaRPr>
          </a:p>
        </p:txBody>
      </p:sp>
      <p:sp>
        <p:nvSpPr>
          <p:cNvPr id="24" name="23 Cerrar llave"/>
          <p:cNvSpPr/>
          <p:nvPr/>
        </p:nvSpPr>
        <p:spPr bwMode="auto">
          <a:xfrm>
            <a:off x="7740352" y="2204864"/>
            <a:ext cx="72000" cy="2520280"/>
          </a:xfrm>
          <a:prstGeom prst="rightBrace">
            <a:avLst/>
          </a:prstGeom>
          <a:noFill/>
          <a:ln w="95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CL" sz="2400" b="0" i="0" u="none" strike="noStrike" cap="none" normalizeH="0" baseline="0" smtClean="0">
              <a:ln>
                <a:noFill/>
              </a:ln>
              <a:solidFill>
                <a:schemeClr val="tx1"/>
              </a:solidFill>
              <a:effectLst/>
              <a:latin typeface="Arial" pitchFamily="34" charset="0"/>
              <a:ea typeface="ＭＳ Ｐゴシック" pitchFamily="34" charset="-128"/>
            </a:endParaRPr>
          </a:p>
        </p:txBody>
      </p:sp>
      <p:sp>
        <p:nvSpPr>
          <p:cNvPr id="25" name="Rectangle 1"/>
          <p:cNvSpPr>
            <a:spLocks noChangeArrowheads="1"/>
          </p:cNvSpPr>
          <p:nvPr/>
        </p:nvSpPr>
        <p:spPr bwMode="auto">
          <a:xfrm>
            <a:off x="7956376" y="1633735"/>
            <a:ext cx="1008112" cy="430887"/>
          </a:xfrm>
          <a:prstGeom prst="rect">
            <a:avLst/>
          </a:prstGeom>
          <a:noFill/>
          <a:ln w="9525">
            <a:noFill/>
            <a:miter lim="800000"/>
            <a:headEnd/>
            <a:tailEnd/>
          </a:ln>
          <a:effectLst/>
        </p:spPr>
        <p:txBody>
          <a:bodyPr vert="horz" wrap="square" lIns="0" tIns="0" rIns="0" bIns="0" numCol="1" anchor="ctr" anchorCtr="0" compatLnSpc="1">
            <a:prstTxWarp prst="textNoShape">
              <a:avLst/>
            </a:prstTxWarp>
            <a:no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_tradnl" sz="14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FASE</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s-ES_tradnl" sz="14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PRIMARIA</a:t>
            </a:r>
            <a:endParaRPr kumimoji="0" lang="es-ES" sz="2000" b="0" i="0" u="none" strike="noStrike" cap="none" normalizeH="0" baseline="0" dirty="0" smtClean="0">
              <a:ln>
                <a:noFill/>
              </a:ln>
              <a:solidFill>
                <a:schemeClr val="tx1"/>
              </a:solidFill>
              <a:effectLst/>
              <a:latin typeface="Arial" pitchFamily="34" charset="0"/>
            </a:endParaRPr>
          </a:p>
        </p:txBody>
      </p:sp>
      <p:sp>
        <p:nvSpPr>
          <p:cNvPr id="26" name="Rectangle 1"/>
          <p:cNvSpPr>
            <a:spLocks noChangeArrowheads="1"/>
          </p:cNvSpPr>
          <p:nvPr/>
        </p:nvSpPr>
        <p:spPr bwMode="auto">
          <a:xfrm>
            <a:off x="7884368" y="2971691"/>
            <a:ext cx="1260000" cy="861774"/>
          </a:xfrm>
          <a:prstGeom prst="rect">
            <a:avLst/>
          </a:prstGeom>
          <a:noFill/>
          <a:ln w="9525">
            <a:noFill/>
            <a:miter lim="800000"/>
            <a:headEnd/>
            <a:tailEnd/>
          </a:ln>
          <a:effectLst/>
        </p:spPr>
        <p:txBody>
          <a:bodyPr vert="horz" wrap="square" lIns="0" tIns="0" rIns="0" bIns="0" numCol="1" anchor="ctr" anchorCtr="0" compatLnSpc="1">
            <a:prstTxWarp prst="textNoShape">
              <a:avLst/>
            </a:prstTxWarp>
            <a:no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_tradnl" sz="14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FASE</a:t>
            </a:r>
          </a:p>
          <a:p>
            <a:pPr marL="0" marR="0" lvl="0" indent="0" algn="just" defTabSz="914400" rtl="0" eaLnBrk="1" fontAlgn="base" latinLnBrk="0" hangingPunct="1">
              <a:lnSpc>
                <a:spcPct val="100000"/>
              </a:lnSpc>
              <a:spcBef>
                <a:spcPct val="0"/>
              </a:spcBef>
              <a:spcAft>
                <a:spcPct val="0"/>
              </a:spcAft>
              <a:buClrTx/>
              <a:buSzTx/>
              <a:buFontTx/>
              <a:buNone/>
              <a:tabLst/>
            </a:pPr>
            <a:r>
              <a:rPr lang="es-ES_tradnl" sz="1400" b="1" dirty="0" smtClean="0">
                <a:solidFill>
                  <a:srgbClr val="000000"/>
                </a:solidFill>
                <a:ea typeface="Times New Roman" pitchFamily="18" charset="0"/>
                <a:cs typeface="Arial" pitchFamily="34" charset="0"/>
              </a:rPr>
              <a:t>INDUSTRIAL</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s-ES_tradnl" sz="14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Y</a:t>
            </a:r>
            <a:r>
              <a:rPr kumimoji="0" lang="es-ES_tradnl" sz="1400" b="1" i="0" u="none" strike="noStrike" cap="none" normalizeH="0" dirty="0" smtClean="0">
                <a:ln>
                  <a:noFill/>
                </a:ln>
                <a:solidFill>
                  <a:srgbClr val="000000"/>
                </a:solidFill>
                <a:effectLst/>
                <a:latin typeface="Arial" pitchFamily="34" charset="0"/>
                <a:ea typeface="Times New Roman" pitchFamily="18" charset="0"/>
                <a:cs typeface="Arial" pitchFamily="34" charset="0"/>
              </a:rPr>
              <a:t> COMERCIAL</a:t>
            </a:r>
            <a:endParaRPr kumimoji="0" lang="es-ES_tradnl" sz="14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p:txBody>
      </p:sp>
    </p:spTree>
    <p:extLst>
      <p:ext uri="{BB962C8B-B14F-4D97-AF65-F5344CB8AC3E}">
        <p14:creationId xmlns:p14="http://schemas.microsoft.com/office/powerpoint/2010/main" xmlns="" val="27037088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1835696" y="303039"/>
            <a:ext cx="5760640" cy="461665"/>
          </a:xfrm>
          <a:prstGeom prst="rect">
            <a:avLst/>
          </a:prstGeom>
          <a:noFill/>
        </p:spPr>
        <p:txBody>
          <a:bodyPr wrap="square" rtlCol="0">
            <a:spAutoFit/>
          </a:bodyPr>
          <a:lstStyle/>
          <a:p>
            <a:pPr algn="ctr"/>
            <a:r>
              <a:rPr lang="es-ES" b="1" dirty="0" smtClean="0"/>
              <a:t>RESULTADOS: FASE PRIMARIA</a:t>
            </a:r>
            <a:endParaRPr lang="es-ES" b="1" dirty="0"/>
          </a:p>
        </p:txBody>
      </p:sp>
      <p:sp>
        <p:nvSpPr>
          <p:cNvPr id="32769" name="Rectangle 1"/>
          <p:cNvSpPr>
            <a:spLocks noChangeArrowheads="1"/>
          </p:cNvSpPr>
          <p:nvPr/>
        </p:nvSpPr>
        <p:spPr bwMode="auto">
          <a:xfrm>
            <a:off x="395536" y="1058780"/>
            <a:ext cx="8136904" cy="3666364"/>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spAutoFit/>
          </a:bodyPr>
          <a:lstStyle/>
          <a:p>
            <a:pPr lvl="0" algn="just" eaLnBrk="1" hangingPunct="1"/>
            <a:r>
              <a:rPr lang="es-CL" sz="1800" b="1" dirty="0" smtClean="0">
                <a:ea typeface="Times New Roman" pitchFamily="18" charset="0"/>
                <a:cs typeface="Arial" pitchFamily="34" charset="0"/>
              </a:rPr>
              <a:t>1.  HABILITACIÓN SALA DE DESPOSTE</a:t>
            </a:r>
            <a:endParaRPr kumimoji="0" lang="es-CL" sz="1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s-ES_tradnl"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s-CL"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363538" marR="0" lvl="0" indent="-363538" algn="just" defTabSz="914400" rtl="0" eaLnBrk="1" fontAlgn="base" latinLnBrk="0" hangingPunct="1">
              <a:lnSpc>
                <a:spcPct val="100000"/>
              </a:lnSpc>
              <a:spcBef>
                <a:spcPct val="0"/>
              </a:spcBef>
              <a:spcAft>
                <a:spcPct val="0"/>
              </a:spcAft>
              <a:buClrTx/>
              <a:buSzTx/>
              <a:buFont typeface="Wingdings" pitchFamily="2" charset="2"/>
              <a:buChar char="Ø"/>
              <a:tabLst/>
            </a:pPr>
            <a:r>
              <a:rPr kumimoji="0" lang="es-CL" sz="16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Se están realizando gestiones para habilitar sala de desposte en las dependencias del INCAS, U. de Chile, en Putre. </a:t>
            </a:r>
          </a:p>
          <a:p>
            <a:pPr marL="363538" marR="0" lvl="0" indent="-363538" algn="just" defTabSz="914400" rtl="0" eaLnBrk="1" fontAlgn="base" latinLnBrk="0" hangingPunct="1">
              <a:lnSpc>
                <a:spcPct val="100000"/>
              </a:lnSpc>
              <a:spcBef>
                <a:spcPct val="0"/>
              </a:spcBef>
              <a:spcAft>
                <a:spcPct val="0"/>
              </a:spcAft>
              <a:buClrTx/>
              <a:buSzTx/>
              <a:tabLst/>
            </a:pPr>
            <a:endParaRPr kumimoji="0" lang="es-CL" sz="16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363538" marR="0" lvl="0" indent="-363538" algn="just" defTabSz="914400" rtl="0" eaLnBrk="1" fontAlgn="base" latinLnBrk="0" hangingPunct="1">
              <a:lnSpc>
                <a:spcPct val="100000"/>
              </a:lnSpc>
              <a:spcBef>
                <a:spcPct val="0"/>
              </a:spcBef>
              <a:spcAft>
                <a:spcPct val="0"/>
              </a:spcAft>
              <a:buClrTx/>
              <a:buSzTx/>
              <a:buFont typeface="Wingdings" pitchFamily="2" charset="2"/>
              <a:buChar char="Ø"/>
              <a:tabLst/>
            </a:pPr>
            <a:r>
              <a:rPr kumimoji="0" lang="es-ES_tradnl" sz="1600" b="1" i="0" u="none" strike="noStrike" cap="none" normalizeH="0" baseline="0" dirty="0" smtClean="0">
                <a:ln>
                  <a:noFill/>
                </a:ln>
                <a:solidFill>
                  <a:schemeClr val="tx1"/>
                </a:solidFill>
                <a:effectLst/>
                <a:latin typeface="Arial" pitchFamily="34" charset="0"/>
              </a:rPr>
              <a:t>Se han cumplido los requisitos exigidos:</a:t>
            </a:r>
          </a:p>
          <a:p>
            <a:pPr marL="363538" marR="0" lvl="0" indent="-363538" algn="just" defTabSz="914400" rtl="0" eaLnBrk="1" fontAlgn="base" latinLnBrk="0" hangingPunct="1">
              <a:lnSpc>
                <a:spcPct val="100000"/>
              </a:lnSpc>
              <a:spcBef>
                <a:spcPct val="0"/>
              </a:spcBef>
              <a:spcAft>
                <a:spcPct val="0"/>
              </a:spcAft>
              <a:buClrTx/>
              <a:buSzTx/>
              <a:tabLst/>
            </a:pPr>
            <a:endParaRPr kumimoji="0" lang="es-CL" sz="1600" b="1" i="0" u="none" strike="noStrike" cap="none" normalizeH="0" baseline="0" dirty="0" smtClean="0">
              <a:ln>
                <a:noFill/>
              </a:ln>
              <a:solidFill>
                <a:schemeClr val="tx1"/>
              </a:solidFill>
              <a:effectLst/>
              <a:latin typeface="Arial" pitchFamily="34" charset="0"/>
            </a:endParaRPr>
          </a:p>
          <a:p>
            <a:pPr marL="711200" marR="0" lvl="0" indent="-347663" algn="just" defTabSz="711200" rtl="0" eaLnBrk="0" fontAlgn="base" latinLnBrk="0" hangingPunct="0">
              <a:lnSpc>
                <a:spcPct val="100000"/>
              </a:lnSpc>
              <a:spcBef>
                <a:spcPct val="0"/>
              </a:spcBef>
              <a:spcAft>
                <a:spcPct val="0"/>
              </a:spcAft>
              <a:buClrTx/>
              <a:buSzTx/>
              <a:buFontTx/>
              <a:buChar char="•"/>
              <a:tabLst/>
            </a:pPr>
            <a:r>
              <a:rPr kumimoji="0" lang="es-ES_tradnl"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Documentos de propiedad instalación</a:t>
            </a:r>
            <a:endParaRPr kumimoji="0" lang="es-CL" sz="1600" b="0" i="0" u="none" strike="noStrike" cap="none" normalizeH="0" baseline="0" dirty="0" smtClean="0">
              <a:ln>
                <a:noFill/>
              </a:ln>
              <a:solidFill>
                <a:schemeClr val="tx1"/>
              </a:solidFill>
              <a:effectLst/>
              <a:latin typeface="Arial" pitchFamily="34" charset="0"/>
            </a:endParaRPr>
          </a:p>
          <a:p>
            <a:pPr marL="711200" marR="0" lvl="0" indent="-347663" algn="just" defTabSz="711200" rtl="0" eaLnBrk="0" fontAlgn="base" latinLnBrk="0" hangingPunct="0">
              <a:lnSpc>
                <a:spcPct val="100000"/>
              </a:lnSpc>
              <a:spcBef>
                <a:spcPct val="0"/>
              </a:spcBef>
              <a:spcAft>
                <a:spcPct val="0"/>
              </a:spcAft>
              <a:buClrTx/>
              <a:buSzTx/>
              <a:buFontTx/>
              <a:buChar char="•"/>
              <a:tabLst/>
            </a:pPr>
            <a:r>
              <a:rPr kumimoji="0" lang="es-ES_tradnl"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Memoria Técnica del proceso de Desposte</a:t>
            </a:r>
            <a:endParaRPr kumimoji="0" lang="es-CL" sz="1600" b="0" i="0" u="none" strike="noStrike" cap="none" normalizeH="0" baseline="0" dirty="0" smtClean="0">
              <a:ln>
                <a:noFill/>
              </a:ln>
              <a:solidFill>
                <a:schemeClr val="tx1"/>
              </a:solidFill>
              <a:effectLst/>
              <a:latin typeface="Arial" pitchFamily="34" charset="0"/>
            </a:endParaRPr>
          </a:p>
          <a:p>
            <a:pPr marL="711200" marR="0" lvl="0" indent="-347663" algn="just" defTabSz="711200" rtl="0" eaLnBrk="0" fontAlgn="base" latinLnBrk="0" hangingPunct="0">
              <a:lnSpc>
                <a:spcPct val="100000"/>
              </a:lnSpc>
              <a:spcBef>
                <a:spcPct val="0"/>
              </a:spcBef>
              <a:spcAft>
                <a:spcPct val="0"/>
              </a:spcAft>
              <a:buClrTx/>
              <a:buSzTx/>
              <a:buFontTx/>
              <a:buChar char="•"/>
              <a:tabLst/>
            </a:pPr>
            <a:r>
              <a:rPr kumimoji="0" lang="es-ES_tradnl"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Comprobante conexión agua potable</a:t>
            </a:r>
            <a:endParaRPr kumimoji="0" lang="es-CL" sz="1600" b="0" i="0" u="none" strike="noStrike" cap="none" normalizeH="0" baseline="0" dirty="0" smtClean="0">
              <a:ln>
                <a:noFill/>
              </a:ln>
              <a:solidFill>
                <a:schemeClr val="tx1"/>
              </a:solidFill>
              <a:effectLst/>
              <a:latin typeface="Arial" pitchFamily="34" charset="0"/>
            </a:endParaRPr>
          </a:p>
          <a:p>
            <a:pPr marL="711200" marR="0" lvl="0" indent="-347663" algn="just" defTabSz="711200" rtl="0" eaLnBrk="0" fontAlgn="base" latinLnBrk="0" hangingPunct="0">
              <a:lnSpc>
                <a:spcPct val="100000"/>
              </a:lnSpc>
              <a:spcBef>
                <a:spcPct val="0"/>
              </a:spcBef>
              <a:spcAft>
                <a:spcPct val="0"/>
              </a:spcAft>
              <a:buClrTx/>
              <a:buSzTx/>
              <a:buFontTx/>
              <a:buChar char="•"/>
              <a:tabLst/>
            </a:pPr>
            <a:r>
              <a:rPr kumimoji="0" lang="es-ES_tradnl"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Comprobante suministro Energía Eléctrica</a:t>
            </a:r>
            <a:endParaRPr kumimoji="0" lang="es-CL" sz="1600" b="0" i="0" u="none" strike="noStrike" cap="none" normalizeH="0" baseline="0" dirty="0" smtClean="0">
              <a:ln>
                <a:noFill/>
              </a:ln>
              <a:solidFill>
                <a:schemeClr val="tx1"/>
              </a:solidFill>
              <a:effectLst/>
              <a:latin typeface="Arial" pitchFamily="34" charset="0"/>
            </a:endParaRPr>
          </a:p>
          <a:p>
            <a:pPr marL="711200" marR="0" lvl="0" indent="-347663" algn="just" defTabSz="711200" rtl="0" eaLnBrk="0" fontAlgn="base" latinLnBrk="0" hangingPunct="0">
              <a:lnSpc>
                <a:spcPct val="100000"/>
              </a:lnSpc>
              <a:spcBef>
                <a:spcPct val="0"/>
              </a:spcBef>
              <a:spcAft>
                <a:spcPct val="0"/>
              </a:spcAft>
              <a:buClrTx/>
              <a:buSzTx/>
              <a:buFontTx/>
              <a:buChar char="•"/>
              <a:tabLst/>
            </a:pPr>
            <a:r>
              <a:rPr kumimoji="0" lang="es-ES_tradnl"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Fotocopia Representante Legal</a:t>
            </a:r>
            <a:endParaRPr kumimoji="0" lang="es-CL" sz="1600" b="0" i="0" u="none" strike="noStrike" cap="none" normalizeH="0" baseline="0" dirty="0" smtClean="0">
              <a:ln>
                <a:noFill/>
              </a:ln>
              <a:solidFill>
                <a:schemeClr val="tx1"/>
              </a:solidFill>
              <a:effectLst/>
              <a:latin typeface="Arial" pitchFamily="34" charset="0"/>
            </a:endParaRPr>
          </a:p>
          <a:p>
            <a:pPr marL="711200" marR="0" lvl="0" indent="-347663" algn="just" defTabSz="711200" rtl="0" eaLnBrk="0" fontAlgn="base" latinLnBrk="0" hangingPunct="0">
              <a:lnSpc>
                <a:spcPct val="100000"/>
              </a:lnSpc>
              <a:spcBef>
                <a:spcPct val="0"/>
              </a:spcBef>
              <a:spcAft>
                <a:spcPct val="0"/>
              </a:spcAft>
              <a:buClrTx/>
              <a:buSzTx/>
              <a:buFontTx/>
              <a:buChar char="•"/>
              <a:tabLst/>
            </a:pPr>
            <a:r>
              <a:rPr kumimoji="0" lang="es-ES_tradnl"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Certificado Capital Inicial</a:t>
            </a:r>
            <a:endParaRPr lang="es-CL" sz="1600" dirty="0" smtClean="0">
              <a:ea typeface="Times New Roman" pitchFamily="18" charset="0"/>
            </a:endParaRPr>
          </a:p>
        </p:txBody>
      </p:sp>
      <p:pic>
        <p:nvPicPr>
          <p:cNvPr id="33" name="Picture 2" descr="D:\Registro grafico\Desposte carne 28 de abril 2011\laborando 2.JPG"/>
          <p:cNvPicPr>
            <a:picLocks noChangeAspect="1" noChangeArrowheads="1"/>
          </p:cNvPicPr>
          <p:nvPr/>
        </p:nvPicPr>
        <p:blipFill>
          <a:blip r:embed="rId2" cstate="print"/>
          <a:srcRect/>
          <a:stretch>
            <a:fillRect/>
          </a:stretch>
        </p:blipFill>
        <p:spPr bwMode="auto">
          <a:xfrm>
            <a:off x="6588224" y="2564904"/>
            <a:ext cx="2261660" cy="1695904"/>
          </a:xfrm>
          <a:prstGeom prst="roundRect">
            <a:avLst/>
          </a:prstGeom>
          <a:noFill/>
          <a:effectLst>
            <a:softEdge rad="31750"/>
          </a:effectLst>
        </p:spPr>
      </p:pic>
      <p:pic>
        <p:nvPicPr>
          <p:cNvPr id="34" name="Picture 3" descr="D:\Registro grafico\Desposte carne 28 de abril 2011\laborando 4.JPG"/>
          <p:cNvPicPr>
            <a:picLocks noChangeAspect="1" noChangeArrowheads="1"/>
          </p:cNvPicPr>
          <p:nvPr/>
        </p:nvPicPr>
        <p:blipFill>
          <a:blip r:embed="rId3" cstate="print"/>
          <a:srcRect/>
          <a:stretch>
            <a:fillRect/>
          </a:stretch>
        </p:blipFill>
        <p:spPr bwMode="auto">
          <a:xfrm>
            <a:off x="6588224" y="4509120"/>
            <a:ext cx="2296658" cy="1722148"/>
          </a:xfrm>
          <a:prstGeom prst="roundRect">
            <a:avLst/>
          </a:prstGeom>
          <a:noFill/>
          <a:effectLst>
            <a:softEdge rad="31750"/>
          </a:effectLst>
        </p:spPr>
      </p:pic>
      <p:sp>
        <p:nvSpPr>
          <p:cNvPr id="35" name="Rectangle 1"/>
          <p:cNvSpPr>
            <a:spLocks noChangeArrowheads="1"/>
          </p:cNvSpPr>
          <p:nvPr/>
        </p:nvSpPr>
        <p:spPr bwMode="auto">
          <a:xfrm>
            <a:off x="395536" y="4913873"/>
            <a:ext cx="5976664" cy="1323439"/>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spAutoFit/>
          </a:bodyPr>
          <a:lstStyle/>
          <a:p>
            <a:pPr marL="363538" indent="-363538" algn="just" eaLnBrk="1" hangingPunct="1">
              <a:buFont typeface="Wingdings" pitchFamily="2" charset="2"/>
              <a:buChar char="Ø"/>
            </a:pPr>
            <a:r>
              <a:rPr lang="es-ES_tradnl" sz="1600" b="1" dirty="0" smtClean="0"/>
              <a:t>Se </a:t>
            </a:r>
            <a:r>
              <a:rPr lang="es-ES_tradnl" sz="1600" b="1" dirty="0" smtClean="0"/>
              <a:t>cuenta con la infraestructura y el equipamiento necesario (mesones y pisos lavables, balanza, refrigeradores, congeladora, entre otros</a:t>
            </a:r>
            <a:r>
              <a:rPr lang="es-ES_tradnl" sz="1600" b="1" dirty="0" smtClean="0"/>
              <a:t>).</a:t>
            </a:r>
          </a:p>
          <a:p>
            <a:pPr marL="363538" indent="-363538" algn="just" eaLnBrk="1" hangingPunct="1">
              <a:buFont typeface="Wingdings" pitchFamily="2" charset="2"/>
              <a:buChar char="Ø"/>
            </a:pPr>
            <a:endParaRPr lang="es-ES_tradnl" sz="1600" b="1" dirty="0" smtClean="0"/>
          </a:p>
          <a:p>
            <a:pPr marL="363538" indent="-363538" algn="just" eaLnBrk="1" hangingPunct="1">
              <a:buFont typeface="Wingdings" pitchFamily="2" charset="2"/>
              <a:buChar char="Ø"/>
            </a:pPr>
            <a:endParaRPr lang="es-ES_tradnl" sz="1600" b="1" dirty="0" smtClean="0"/>
          </a:p>
        </p:txBody>
      </p:sp>
    </p:spTree>
    <p:extLst>
      <p:ext uri="{BB962C8B-B14F-4D97-AF65-F5344CB8AC3E}">
        <p14:creationId xmlns:p14="http://schemas.microsoft.com/office/powerpoint/2010/main" xmlns="" val="27037088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755576" y="303039"/>
            <a:ext cx="7992888" cy="461665"/>
          </a:xfrm>
          <a:prstGeom prst="rect">
            <a:avLst/>
          </a:prstGeom>
          <a:noFill/>
        </p:spPr>
        <p:txBody>
          <a:bodyPr wrap="square" rtlCol="0">
            <a:spAutoFit/>
          </a:bodyPr>
          <a:lstStyle/>
          <a:p>
            <a:pPr algn="ctr"/>
            <a:r>
              <a:rPr lang="es-ES" b="1" dirty="0" smtClean="0"/>
              <a:t>RESULTADOS: FASE INDUSTRIAL Y COMERCIAL</a:t>
            </a:r>
            <a:endParaRPr lang="es-ES" b="1" dirty="0"/>
          </a:p>
        </p:txBody>
      </p:sp>
      <p:sp>
        <p:nvSpPr>
          <p:cNvPr id="11" name="10 Rectángulo"/>
          <p:cNvSpPr/>
          <p:nvPr/>
        </p:nvSpPr>
        <p:spPr>
          <a:xfrm>
            <a:off x="323528" y="980728"/>
            <a:ext cx="8496944" cy="1631216"/>
          </a:xfrm>
          <a:prstGeom prst="rect">
            <a:avLst/>
          </a:prstGeom>
        </p:spPr>
        <p:txBody>
          <a:bodyPr wrap="square">
            <a:spAutoFit/>
          </a:bodyPr>
          <a:lstStyle/>
          <a:p>
            <a:pPr lvl="0" algn="just" eaLnBrk="1" hangingPunct="1"/>
            <a:r>
              <a:rPr lang="es-CL" sz="1800" b="1" dirty="0" smtClean="0">
                <a:ea typeface="Times New Roman" pitchFamily="18" charset="0"/>
                <a:cs typeface="Arial" pitchFamily="34" charset="0"/>
              </a:rPr>
              <a:t>2.  ACUERDO </a:t>
            </a:r>
            <a:r>
              <a:rPr lang="es-CL" sz="1800" b="1" dirty="0" smtClean="0">
                <a:ea typeface="Times New Roman" pitchFamily="18" charset="0"/>
                <a:cs typeface="Arial" pitchFamily="34" charset="0"/>
              </a:rPr>
              <a:t>DE ELABORACIÓN CON EMPRESA DE CECINAS</a:t>
            </a:r>
          </a:p>
          <a:p>
            <a:pPr lvl="0" algn="just" eaLnBrk="1" hangingPunct="1"/>
            <a:endParaRPr lang="es-ES_tradnl" sz="1600" dirty="0" smtClean="0">
              <a:ea typeface="Times New Roman" pitchFamily="18" charset="0"/>
              <a:cs typeface="Arial" pitchFamily="34" charset="0"/>
            </a:endParaRPr>
          </a:p>
          <a:p>
            <a:pPr algn="ctr" eaLnBrk="1" hangingPunct="1">
              <a:buClr>
                <a:srgbClr val="C00000"/>
              </a:buClr>
            </a:pPr>
            <a:r>
              <a:rPr lang="es-CL" sz="18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rPr>
              <a:t>“LA CHARCUTERÍA”</a:t>
            </a:r>
          </a:p>
          <a:p>
            <a:pPr algn="ctr"/>
            <a:r>
              <a:rPr lang="es-ES" sz="1600" b="1" dirty="0" smtClean="0"/>
              <a:t>Razón Social: COMERCIAL ORTIZ LIMITADA</a:t>
            </a:r>
            <a:endParaRPr lang="es-CL" sz="1600" dirty="0" smtClean="0"/>
          </a:p>
          <a:p>
            <a:pPr algn="ctr"/>
            <a:r>
              <a:rPr lang="es-ES" sz="1600" dirty="0" smtClean="0"/>
              <a:t>Fundo </a:t>
            </a:r>
            <a:r>
              <a:rPr lang="es-ES" sz="1600" dirty="0" smtClean="0"/>
              <a:t>El Mariscal 2619, San Bernardo, Santiago, Chile</a:t>
            </a:r>
            <a:endParaRPr lang="es-CL" sz="1600" dirty="0" smtClean="0"/>
          </a:p>
          <a:p>
            <a:pPr algn="ctr"/>
            <a:r>
              <a:rPr lang="es-ES" sz="1600" u="sng" dirty="0" smtClean="0">
                <a:solidFill>
                  <a:srgbClr val="0000FF"/>
                </a:solidFill>
              </a:rPr>
              <a:t>www.jamonserrano.cl</a:t>
            </a:r>
            <a:endParaRPr lang="es-CL" sz="1600" u="sng" dirty="0" smtClean="0">
              <a:solidFill>
                <a:srgbClr val="0000FF"/>
              </a:solidFill>
            </a:endParaRPr>
          </a:p>
        </p:txBody>
      </p:sp>
      <p:sp>
        <p:nvSpPr>
          <p:cNvPr id="13" name="Rectangle 1"/>
          <p:cNvSpPr>
            <a:spLocks noChangeArrowheads="1"/>
          </p:cNvSpPr>
          <p:nvPr/>
        </p:nvSpPr>
        <p:spPr bwMode="auto">
          <a:xfrm>
            <a:off x="179512" y="2996952"/>
            <a:ext cx="3312368" cy="3456384"/>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noAutofit/>
          </a:bodyPr>
          <a:lstStyle/>
          <a:p>
            <a:pPr marL="363538" lvl="0" indent="-363538" eaLnBrk="1" hangingPunct="1">
              <a:buClr>
                <a:srgbClr val="C00000"/>
              </a:buClr>
            </a:pPr>
            <a:r>
              <a:rPr lang="es-CL" sz="18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rPr>
              <a:t>Perfil </a:t>
            </a:r>
            <a:r>
              <a:rPr lang="es-CL" sz="18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rPr>
              <a:t>empresa</a:t>
            </a:r>
            <a:endParaRPr lang="es-CL" sz="18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endParaRPr>
          </a:p>
          <a:p>
            <a:pPr marL="363538" lvl="0" indent="-363538" algn="just" eaLnBrk="1" hangingPunct="1"/>
            <a:endParaRPr lang="es-CL" sz="1800" b="1" dirty="0" smtClean="0">
              <a:ea typeface="Times New Roman" pitchFamily="18" charset="0"/>
              <a:cs typeface="Arial" pitchFamily="34" charset="0"/>
            </a:endParaRPr>
          </a:p>
          <a:p>
            <a:pPr marL="363538" lvl="0" indent="-363538" algn="just" eaLnBrk="1" hangingPunct="1">
              <a:buFont typeface="Wingdings" pitchFamily="2" charset="2"/>
              <a:buChar char="Ø"/>
            </a:pPr>
            <a:r>
              <a:rPr lang="es-CL" sz="1800" dirty="0" smtClean="0">
                <a:ea typeface="Times New Roman" pitchFamily="18" charset="0"/>
                <a:cs typeface="Arial" pitchFamily="34" charset="0"/>
              </a:rPr>
              <a:t>PYME de carácter familiar</a:t>
            </a:r>
          </a:p>
          <a:p>
            <a:pPr marL="363538" lvl="0" indent="-363538" algn="just" eaLnBrk="1" hangingPunct="1">
              <a:buFont typeface="Wingdings" pitchFamily="2" charset="2"/>
              <a:buChar char="Ø"/>
            </a:pPr>
            <a:r>
              <a:rPr lang="es-CL" sz="1800" dirty="0" smtClean="0">
                <a:ea typeface="Times New Roman" pitchFamily="18" charset="0"/>
                <a:cs typeface="Arial" pitchFamily="34" charset="0"/>
              </a:rPr>
              <a:t>Enfocada en la elaboración de jamones y embutidos </a:t>
            </a:r>
            <a:r>
              <a:rPr lang="es-CL" sz="1800" dirty="0" err="1" smtClean="0">
                <a:ea typeface="Times New Roman" pitchFamily="18" charset="0"/>
                <a:cs typeface="Arial" pitchFamily="34" charset="0"/>
              </a:rPr>
              <a:t>premium</a:t>
            </a:r>
            <a:endParaRPr lang="es-CL" sz="1800" dirty="0" smtClean="0">
              <a:ea typeface="Times New Roman" pitchFamily="18" charset="0"/>
              <a:cs typeface="Arial" pitchFamily="34" charset="0"/>
            </a:endParaRPr>
          </a:p>
          <a:p>
            <a:pPr marL="363538" lvl="0" indent="-363538" algn="just" eaLnBrk="1" hangingPunct="1">
              <a:buFont typeface="Wingdings" pitchFamily="2" charset="2"/>
              <a:buChar char="Ø"/>
            </a:pPr>
            <a:r>
              <a:rPr lang="es-CL" sz="1800" dirty="0" smtClean="0">
                <a:ea typeface="Times New Roman" pitchFamily="18" charset="0"/>
                <a:cs typeface="Arial" pitchFamily="34" charset="0"/>
              </a:rPr>
              <a:t>Presencia </a:t>
            </a:r>
            <a:r>
              <a:rPr lang="es-CL" sz="1800" dirty="0" smtClean="0">
                <a:ea typeface="Times New Roman" pitchFamily="18" charset="0"/>
                <a:cs typeface="Arial" pitchFamily="34" charset="0"/>
              </a:rPr>
              <a:t>en hoteles, restaurantes, tiendas gourmet</a:t>
            </a:r>
          </a:p>
          <a:p>
            <a:pPr marL="363538" lvl="0" indent="-363538" algn="just" eaLnBrk="1" hangingPunct="1">
              <a:buFont typeface="Wingdings" pitchFamily="2" charset="2"/>
              <a:buChar char="Ø"/>
            </a:pPr>
            <a:r>
              <a:rPr lang="es-CL" sz="1800" dirty="0" smtClean="0">
                <a:ea typeface="Times New Roman" pitchFamily="18" charset="0"/>
                <a:cs typeface="Arial" pitchFamily="34" charset="0"/>
              </a:rPr>
              <a:t>Destacada por la calidad de sus productos a nivel </a:t>
            </a:r>
            <a:r>
              <a:rPr lang="es-CL" sz="1800" dirty="0" smtClean="0">
                <a:ea typeface="Times New Roman" pitchFamily="18" charset="0"/>
                <a:cs typeface="Arial" pitchFamily="34" charset="0"/>
              </a:rPr>
              <a:t>nacional</a:t>
            </a:r>
            <a:endParaRPr lang="es-CL" sz="1800" dirty="0" smtClean="0">
              <a:ea typeface="Times New Roman" pitchFamily="18" charset="0"/>
              <a:cs typeface="Arial" pitchFamily="34" charset="0"/>
            </a:endParaRPr>
          </a:p>
        </p:txBody>
      </p:sp>
      <p:pic>
        <p:nvPicPr>
          <p:cNvPr id="14" name="Picture 2"/>
          <p:cNvPicPr>
            <a:picLocks noChangeAspect="1" noChangeArrowheads="1"/>
          </p:cNvPicPr>
          <p:nvPr/>
        </p:nvPicPr>
        <p:blipFill>
          <a:blip r:embed="rId2" cstate="print"/>
          <a:srcRect l="16290" t="43003" r="41144" b="17585"/>
          <a:stretch>
            <a:fillRect/>
          </a:stretch>
        </p:blipFill>
        <p:spPr bwMode="auto">
          <a:xfrm>
            <a:off x="3563888" y="2985620"/>
            <a:ext cx="5494663" cy="3179684"/>
          </a:xfrm>
          <a:prstGeom prst="rect">
            <a:avLst/>
          </a:prstGeom>
          <a:noFill/>
          <a:ln w="9525">
            <a:noFill/>
            <a:miter lim="800000"/>
            <a:headEnd/>
            <a:tailEnd/>
          </a:ln>
        </p:spPr>
      </p:pic>
      <p:sp>
        <p:nvSpPr>
          <p:cNvPr id="15" name="14 Rectángulo"/>
          <p:cNvSpPr/>
          <p:nvPr/>
        </p:nvSpPr>
        <p:spPr bwMode="auto">
          <a:xfrm>
            <a:off x="3995936" y="6165304"/>
            <a:ext cx="4968552" cy="36004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s-ES_tradnl" sz="1400" b="1" u="none" dirty="0" smtClean="0">
                <a:solidFill>
                  <a:schemeClr val="accent2"/>
                </a:solidFill>
                <a:latin typeface="Arial" pitchFamily="34" charset="0"/>
                <a:cs typeface="Arial" pitchFamily="34" charset="0"/>
              </a:rPr>
              <a:t>http://tele13.13.cl/reporteros/jamon-serrano-made-chile </a:t>
            </a:r>
            <a:endParaRPr kumimoji="0" lang="es-CL" sz="1400" b="1" i="0" u="none" strike="noStrike" cap="none" normalizeH="0" baseline="0" dirty="0" smtClean="0">
              <a:ln>
                <a:noFill/>
              </a:ln>
              <a:solidFill>
                <a:schemeClr val="accent2"/>
              </a:solidFill>
              <a:effectLst/>
              <a:latin typeface="Arial" pitchFamily="34" charset="0"/>
              <a:cs typeface="Arial" pitchFamily="34" charset="0"/>
            </a:endParaRPr>
          </a:p>
        </p:txBody>
      </p:sp>
    </p:spTree>
    <p:extLst>
      <p:ext uri="{BB962C8B-B14F-4D97-AF65-F5344CB8AC3E}">
        <p14:creationId xmlns:p14="http://schemas.microsoft.com/office/powerpoint/2010/main" xmlns="" val="27037088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755576" y="303039"/>
            <a:ext cx="7992888" cy="461665"/>
          </a:xfrm>
          <a:prstGeom prst="rect">
            <a:avLst/>
          </a:prstGeom>
          <a:noFill/>
        </p:spPr>
        <p:txBody>
          <a:bodyPr wrap="square" rtlCol="0">
            <a:spAutoFit/>
          </a:bodyPr>
          <a:lstStyle/>
          <a:p>
            <a:pPr algn="ctr"/>
            <a:r>
              <a:rPr lang="es-ES" b="1" dirty="0" smtClean="0"/>
              <a:t>RESULTADOS: FASE INDUSTRIAL Y COMERCIAL</a:t>
            </a:r>
            <a:endParaRPr lang="es-ES" b="1" dirty="0"/>
          </a:p>
        </p:txBody>
      </p:sp>
      <p:sp>
        <p:nvSpPr>
          <p:cNvPr id="11" name="10 Rectángulo"/>
          <p:cNvSpPr/>
          <p:nvPr/>
        </p:nvSpPr>
        <p:spPr>
          <a:xfrm>
            <a:off x="323528" y="980728"/>
            <a:ext cx="8496944" cy="369332"/>
          </a:xfrm>
          <a:prstGeom prst="rect">
            <a:avLst/>
          </a:prstGeom>
        </p:spPr>
        <p:txBody>
          <a:bodyPr wrap="square">
            <a:spAutoFit/>
          </a:bodyPr>
          <a:lstStyle/>
          <a:p>
            <a:pPr lvl="0" algn="just" eaLnBrk="1" hangingPunct="1"/>
            <a:r>
              <a:rPr lang="es-CL" sz="1800" b="1" dirty="0" smtClean="0">
                <a:ea typeface="Times New Roman" pitchFamily="18" charset="0"/>
                <a:cs typeface="Arial" pitchFamily="34" charset="0"/>
              </a:rPr>
              <a:t>2.  ACUERDO </a:t>
            </a:r>
            <a:r>
              <a:rPr lang="es-CL" sz="1800" b="1" dirty="0" smtClean="0">
                <a:ea typeface="Times New Roman" pitchFamily="18" charset="0"/>
                <a:cs typeface="Arial" pitchFamily="34" charset="0"/>
              </a:rPr>
              <a:t>DE ELABORACIÓN CON EMPRESA DE </a:t>
            </a:r>
            <a:r>
              <a:rPr lang="es-CL" sz="1800" b="1" dirty="0" smtClean="0">
                <a:ea typeface="Times New Roman" pitchFamily="18" charset="0"/>
                <a:cs typeface="Arial" pitchFamily="34" charset="0"/>
              </a:rPr>
              <a:t>CECINAS</a:t>
            </a:r>
            <a:endParaRPr lang="es-CL" sz="1800" b="1" dirty="0" smtClean="0">
              <a:ea typeface="Times New Roman" pitchFamily="18" charset="0"/>
              <a:cs typeface="Arial" pitchFamily="34" charset="0"/>
            </a:endParaRPr>
          </a:p>
        </p:txBody>
      </p:sp>
      <p:pic>
        <p:nvPicPr>
          <p:cNvPr id="8" name="Picture 2" descr="D:\Mis documentos\SERGIO LARA BTA\camélidos\unidad de negocios\etiquetas carne\Copia de etiqueta la charcuteria.tif"/>
          <p:cNvPicPr>
            <a:picLocks noChangeAspect="1" noChangeArrowheads="1"/>
          </p:cNvPicPr>
          <p:nvPr/>
        </p:nvPicPr>
        <p:blipFill>
          <a:blip r:embed="rId2" cstate="print"/>
          <a:srcRect/>
          <a:stretch>
            <a:fillRect/>
          </a:stretch>
        </p:blipFill>
        <p:spPr bwMode="auto">
          <a:xfrm>
            <a:off x="1907704" y="1628800"/>
            <a:ext cx="5832648" cy="1951603"/>
          </a:xfrm>
          <a:prstGeom prst="rect">
            <a:avLst/>
          </a:prstGeom>
          <a:noFill/>
        </p:spPr>
      </p:pic>
      <p:sp>
        <p:nvSpPr>
          <p:cNvPr id="9" name="Rectangle 1"/>
          <p:cNvSpPr>
            <a:spLocks noChangeArrowheads="1"/>
          </p:cNvSpPr>
          <p:nvPr/>
        </p:nvSpPr>
        <p:spPr bwMode="auto">
          <a:xfrm>
            <a:off x="611560" y="4005064"/>
            <a:ext cx="5688632" cy="1754326"/>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spAutoFit/>
          </a:bodyPr>
          <a:lstStyle/>
          <a:p>
            <a:pPr marL="355600" indent="-355600" eaLnBrk="1" hangingPunct="1">
              <a:buClr>
                <a:srgbClr val="C00000"/>
              </a:buClr>
              <a:tabLst>
                <a:tab pos="355600" algn="l"/>
              </a:tabLst>
            </a:pPr>
            <a:r>
              <a:rPr lang="es-CL" sz="18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rPr>
              <a:t>Productos elaborados</a:t>
            </a:r>
            <a:endParaRPr lang="es-CL" sz="18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endParaRPr>
          </a:p>
          <a:p>
            <a:pPr marL="355600" indent="-355600" eaLnBrk="1" hangingPunct="1">
              <a:tabLst>
                <a:tab pos="355600" algn="l"/>
              </a:tabLst>
            </a:pPr>
            <a:endParaRPr lang="es-CL" sz="1800" b="1" dirty="0" smtClean="0">
              <a:ea typeface="Times New Roman" pitchFamily="18" charset="0"/>
              <a:cs typeface="Arial" pitchFamily="34" charset="0"/>
            </a:endParaRPr>
          </a:p>
          <a:p>
            <a:pPr marL="363538" lvl="0" indent="-363538" algn="just" eaLnBrk="1" hangingPunct="1">
              <a:buFont typeface="Wingdings" pitchFamily="2" charset="2"/>
              <a:buChar char="Ø"/>
            </a:pPr>
            <a:r>
              <a:rPr lang="es-CL" sz="1800" b="1" dirty="0" smtClean="0">
                <a:ea typeface="Times New Roman" pitchFamily="18" charset="0"/>
                <a:cs typeface="Arial" pitchFamily="34" charset="0"/>
              </a:rPr>
              <a:t>Productos tradicionales: chorizo riojano, butifarra catalana, jamón serrano</a:t>
            </a:r>
          </a:p>
          <a:p>
            <a:pPr marL="363538" lvl="0" indent="-363538" algn="just" eaLnBrk="1" hangingPunct="1">
              <a:buFont typeface="Wingdings" pitchFamily="2" charset="2"/>
              <a:buChar char="Ø"/>
            </a:pPr>
            <a:r>
              <a:rPr lang="es-CL" sz="1800" b="1" dirty="0" smtClean="0">
                <a:ea typeface="Times New Roman" pitchFamily="18" charset="0"/>
                <a:cs typeface="Arial" pitchFamily="34" charset="0"/>
              </a:rPr>
              <a:t>Productos innovadores: jamón serrano </a:t>
            </a:r>
            <a:r>
              <a:rPr lang="es-CL" sz="1800" b="1" dirty="0" err="1" smtClean="0">
                <a:ea typeface="Times New Roman" pitchFamily="18" charset="0"/>
                <a:cs typeface="Arial" pitchFamily="34" charset="0"/>
              </a:rPr>
              <a:t>wagyu</a:t>
            </a:r>
            <a:r>
              <a:rPr lang="es-CL" sz="1800" b="1" dirty="0" smtClean="0">
                <a:ea typeface="Times New Roman" pitchFamily="18" charset="0"/>
                <a:cs typeface="Arial" pitchFamily="34" charset="0"/>
              </a:rPr>
              <a:t>, </a:t>
            </a:r>
            <a:r>
              <a:rPr lang="es-CL" sz="1800" b="1" dirty="0" err="1" smtClean="0">
                <a:ea typeface="Times New Roman" pitchFamily="18" charset="0"/>
                <a:cs typeface="Arial" pitchFamily="34" charset="0"/>
              </a:rPr>
              <a:t>snack</a:t>
            </a:r>
            <a:r>
              <a:rPr lang="es-CL" sz="1800" b="1" dirty="0" smtClean="0">
                <a:ea typeface="Times New Roman" pitchFamily="18" charset="0"/>
                <a:cs typeface="Arial" pitchFamily="34" charset="0"/>
              </a:rPr>
              <a:t> </a:t>
            </a:r>
            <a:r>
              <a:rPr lang="es-CL" sz="1800" b="1" dirty="0" err="1" smtClean="0">
                <a:ea typeface="Times New Roman" pitchFamily="18" charset="0"/>
                <a:cs typeface="Arial" pitchFamily="34" charset="0"/>
              </a:rPr>
              <a:t>wagyu</a:t>
            </a:r>
            <a:r>
              <a:rPr lang="es-CL" sz="1800" b="1" dirty="0" smtClean="0">
                <a:ea typeface="Times New Roman" pitchFamily="18" charset="0"/>
                <a:cs typeface="Arial" pitchFamily="34" charset="0"/>
              </a:rPr>
              <a:t>, jamón jabalí</a:t>
            </a:r>
          </a:p>
        </p:txBody>
      </p:sp>
      <p:sp>
        <p:nvSpPr>
          <p:cNvPr id="10" name="9 Cerrar llave"/>
          <p:cNvSpPr/>
          <p:nvPr/>
        </p:nvSpPr>
        <p:spPr bwMode="auto">
          <a:xfrm>
            <a:off x="6444232" y="4545272"/>
            <a:ext cx="216000" cy="1332000"/>
          </a:xfrm>
          <a:prstGeom prst="rightBrace">
            <a:avLst/>
          </a:prstGeom>
          <a:no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CL" sz="2400" b="0" i="0" u="none" strike="noStrike" cap="none" normalizeH="0" baseline="0" smtClean="0">
              <a:ln>
                <a:noFill/>
              </a:ln>
              <a:solidFill>
                <a:schemeClr val="tx1"/>
              </a:solidFill>
              <a:effectLst/>
              <a:latin typeface="Arial" pitchFamily="34" charset="0"/>
              <a:ea typeface="ＭＳ Ｐゴシック" pitchFamily="34" charset="-128"/>
            </a:endParaRPr>
          </a:p>
        </p:txBody>
      </p:sp>
      <p:sp>
        <p:nvSpPr>
          <p:cNvPr id="12" name="Rectangle 1"/>
          <p:cNvSpPr>
            <a:spLocks noChangeArrowheads="1"/>
          </p:cNvSpPr>
          <p:nvPr/>
        </p:nvSpPr>
        <p:spPr bwMode="auto">
          <a:xfrm>
            <a:off x="7092280" y="4581128"/>
            <a:ext cx="1512168" cy="1296144"/>
          </a:xfrm>
          <a:prstGeom prst="rect">
            <a:avLst/>
          </a:prstGeom>
          <a:noFill/>
          <a:ln w="9525">
            <a:noFill/>
            <a:miter lim="800000"/>
            <a:headEnd/>
            <a:tailEnd/>
          </a:ln>
          <a:effectLst/>
        </p:spPr>
        <p:txBody>
          <a:bodyPr vert="horz" wrap="square" lIns="0" tIns="0" rIns="0" bIns="0" numCol="1" anchor="ctr" anchorCtr="1" compatLnSpc="1">
            <a:prstTxWarp prst="textNoShape">
              <a:avLst/>
            </a:prstTxWarp>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600" b="1" i="0" u="none" strike="noStrike" cap="none" normalizeH="0" baseline="0" dirty="0" smtClean="0">
                <a:ln>
                  <a:noFill/>
                </a:ln>
                <a:solidFill>
                  <a:srgbClr val="C00000"/>
                </a:solidFill>
                <a:effectLst>
                  <a:outerShdw blurRad="50800" dist="38100" dir="5400000" algn="t" rotWithShape="0">
                    <a:prstClr val="black">
                      <a:alpha val="40000"/>
                    </a:prstClr>
                  </a:outerShdw>
                </a:effectLst>
                <a:latin typeface="Arial" pitchFamily="34" charset="0"/>
                <a:ea typeface="Times New Roman" pitchFamily="18" charset="0"/>
                <a:cs typeface="Arial" pitchFamily="34" charset="0"/>
              </a:rPr>
              <a:t>MERCADOS EXIGENTES Y DE ALTO VALOR AGREGADO</a:t>
            </a:r>
            <a:endParaRPr kumimoji="0" lang="es-ES" b="0" i="0" u="none" strike="noStrike" cap="none" normalizeH="0" baseline="0" dirty="0" smtClean="0">
              <a:ln>
                <a:noFill/>
              </a:ln>
              <a:solidFill>
                <a:srgbClr val="C00000"/>
              </a:solidFill>
              <a:effectLst>
                <a:outerShdw blurRad="50800" dist="38100" dir="5400000" algn="t" rotWithShape="0">
                  <a:prstClr val="black">
                    <a:alpha val="40000"/>
                  </a:prstClr>
                </a:outerShdw>
              </a:effectLst>
              <a:latin typeface="Arial" pitchFamily="34" charset="0"/>
            </a:endParaRPr>
          </a:p>
        </p:txBody>
      </p:sp>
    </p:spTree>
    <p:extLst>
      <p:ext uri="{BB962C8B-B14F-4D97-AF65-F5344CB8AC3E}">
        <p14:creationId xmlns:p14="http://schemas.microsoft.com/office/powerpoint/2010/main" xmlns="" val="27037088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755576" y="303039"/>
            <a:ext cx="7992888" cy="461665"/>
          </a:xfrm>
          <a:prstGeom prst="rect">
            <a:avLst/>
          </a:prstGeom>
          <a:noFill/>
        </p:spPr>
        <p:txBody>
          <a:bodyPr wrap="square" rtlCol="0">
            <a:spAutoFit/>
          </a:bodyPr>
          <a:lstStyle/>
          <a:p>
            <a:pPr algn="ctr"/>
            <a:r>
              <a:rPr lang="es-ES" b="1" dirty="0" smtClean="0"/>
              <a:t>RESULTADOS: FASE INDUSTRIAL Y COMERCIAL</a:t>
            </a:r>
            <a:endParaRPr lang="es-ES" b="1" dirty="0"/>
          </a:p>
        </p:txBody>
      </p:sp>
      <p:sp>
        <p:nvSpPr>
          <p:cNvPr id="11" name="10 Rectángulo"/>
          <p:cNvSpPr/>
          <p:nvPr/>
        </p:nvSpPr>
        <p:spPr>
          <a:xfrm>
            <a:off x="323528" y="980728"/>
            <a:ext cx="8496944" cy="369332"/>
          </a:xfrm>
          <a:prstGeom prst="rect">
            <a:avLst/>
          </a:prstGeom>
        </p:spPr>
        <p:txBody>
          <a:bodyPr wrap="square">
            <a:spAutoFit/>
          </a:bodyPr>
          <a:lstStyle/>
          <a:p>
            <a:pPr lvl="0" algn="just" eaLnBrk="1" hangingPunct="1"/>
            <a:r>
              <a:rPr lang="es-CL" sz="1800" b="1" dirty="0" smtClean="0">
                <a:ea typeface="Times New Roman" pitchFamily="18" charset="0"/>
                <a:cs typeface="Arial" pitchFamily="34" charset="0"/>
              </a:rPr>
              <a:t>2</a:t>
            </a:r>
            <a:r>
              <a:rPr lang="es-CL" sz="1800" b="1" dirty="0" smtClean="0">
                <a:ea typeface="Times New Roman" pitchFamily="18" charset="0"/>
                <a:cs typeface="Arial" pitchFamily="34" charset="0"/>
              </a:rPr>
              <a:t>.  ACUERDO </a:t>
            </a:r>
            <a:r>
              <a:rPr lang="es-CL" sz="1800" b="1" dirty="0" smtClean="0">
                <a:ea typeface="Times New Roman" pitchFamily="18" charset="0"/>
                <a:cs typeface="Arial" pitchFamily="34" charset="0"/>
              </a:rPr>
              <a:t>DE ELABORACIÓN CON EMPRESA DE </a:t>
            </a:r>
            <a:r>
              <a:rPr lang="es-CL" sz="1800" b="1" dirty="0" smtClean="0">
                <a:ea typeface="Times New Roman" pitchFamily="18" charset="0"/>
                <a:cs typeface="Arial" pitchFamily="34" charset="0"/>
              </a:rPr>
              <a:t>CECINAS</a:t>
            </a:r>
            <a:endParaRPr lang="es-CL" sz="1800" b="1" dirty="0" smtClean="0">
              <a:ea typeface="Times New Roman" pitchFamily="18" charset="0"/>
              <a:cs typeface="Arial" pitchFamily="34" charset="0"/>
            </a:endParaRPr>
          </a:p>
        </p:txBody>
      </p:sp>
      <p:sp>
        <p:nvSpPr>
          <p:cNvPr id="9" name="Rectangle 1"/>
          <p:cNvSpPr>
            <a:spLocks noChangeArrowheads="1"/>
          </p:cNvSpPr>
          <p:nvPr/>
        </p:nvSpPr>
        <p:spPr bwMode="auto">
          <a:xfrm>
            <a:off x="395536" y="1773971"/>
            <a:ext cx="8136904" cy="42473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55600" indent="-355600" eaLnBrk="1" hangingPunct="1">
              <a:buClr>
                <a:srgbClr val="C00000"/>
              </a:buClr>
              <a:tabLst>
                <a:tab pos="355600" algn="l"/>
              </a:tabLst>
            </a:pPr>
            <a:r>
              <a:rPr lang="es-CL" sz="18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rPr>
              <a:t>¿Por qué elaborar productos de carne de camélido?</a:t>
            </a:r>
            <a:endParaRPr lang="es-CL" sz="18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endParaRPr>
          </a:p>
          <a:p>
            <a:pPr marL="355600" indent="-355600" eaLnBrk="1" hangingPunct="1">
              <a:tabLst>
                <a:tab pos="355600" algn="l"/>
              </a:tabLst>
            </a:pPr>
            <a:endParaRPr lang="es-CL" sz="1800" b="1" dirty="0" smtClean="0">
              <a:ea typeface="Times New Roman" pitchFamily="18" charset="0"/>
              <a:cs typeface="Arial" pitchFamily="34" charset="0"/>
            </a:endParaRPr>
          </a:p>
          <a:p>
            <a:pPr marL="363538" lvl="0" indent="-363538" algn="just" eaLnBrk="1" hangingPunct="1">
              <a:buFont typeface="Wingdings" pitchFamily="2" charset="2"/>
              <a:buChar char="Ø"/>
            </a:pPr>
            <a:r>
              <a:rPr lang="es-CL" sz="1800" b="1" dirty="0" smtClean="0">
                <a:ea typeface="Times New Roman" pitchFamily="18" charset="0"/>
                <a:cs typeface="Arial" pitchFamily="34" charset="0"/>
              </a:rPr>
              <a:t>Interés por productos innovadores y exóticos</a:t>
            </a:r>
          </a:p>
          <a:p>
            <a:pPr marL="363538" lvl="0" indent="-363538" algn="just" eaLnBrk="1" hangingPunct="1">
              <a:buFont typeface="Wingdings" pitchFamily="2" charset="2"/>
              <a:buChar char="Ø"/>
            </a:pPr>
            <a:r>
              <a:rPr lang="es-CL" sz="1800" b="1" dirty="0" smtClean="0">
                <a:ea typeface="Times New Roman" pitchFamily="18" charset="0"/>
                <a:cs typeface="Arial" pitchFamily="34" charset="0"/>
              </a:rPr>
              <a:t>Asociable </a:t>
            </a:r>
            <a:r>
              <a:rPr lang="es-CL" sz="1800" b="1" dirty="0" smtClean="0">
                <a:ea typeface="Times New Roman" pitchFamily="18" charset="0"/>
                <a:cs typeface="Arial" pitchFamily="34" charset="0"/>
              </a:rPr>
              <a:t>a zona geográfica no contaminada</a:t>
            </a:r>
          </a:p>
          <a:p>
            <a:pPr marL="363538" lvl="0" indent="-363538" algn="just" eaLnBrk="1" hangingPunct="1">
              <a:buFont typeface="Wingdings" pitchFamily="2" charset="2"/>
              <a:buChar char="Ø"/>
            </a:pPr>
            <a:r>
              <a:rPr lang="es-CL" sz="1800" b="1" dirty="0" smtClean="0">
                <a:ea typeface="Times New Roman" pitchFamily="18" charset="0"/>
                <a:cs typeface="Arial" pitchFamily="34" charset="0"/>
              </a:rPr>
              <a:t>Asociable a cultura ancestral</a:t>
            </a:r>
          </a:p>
          <a:p>
            <a:pPr marL="363538" lvl="0" indent="-363538" algn="just" eaLnBrk="1" hangingPunct="1">
              <a:buFont typeface="Wingdings" pitchFamily="2" charset="2"/>
              <a:buChar char="Ø"/>
            </a:pPr>
            <a:r>
              <a:rPr lang="es-CL" sz="1800" b="1" dirty="0" smtClean="0">
                <a:ea typeface="Times New Roman" pitchFamily="18" charset="0"/>
                <a:cs typeface="Arial" pitchFamily="34" charset="0"/>
              </a:rPr>
              <a:t>Asociable a estilo de vida </a:t>
            </a:r>
            <a:r>
              <a:rPr lang="es-CL" sz="1800" b="1" dirty="0" smtClean="0">
                <a:ea typeface="Times New Roman" pitchFamily="18" charset="0"/>
                <a:cs typeface="Arial" pitchFamily="34" charset="0"/>
              </a:rPr>
              <a:t>saludable y sustentable</a:t>
            </a:r>
            <a:endParaRPr lang="es-CL" sz="1800" b="1" dirty="0" smtClean="0">
              <a:ea typeface="Times New Roman" pitchFamily="18" charset="0"/>
              <a:cs typeface="Arial" pitchFamily="34" charset="0"/>
            </a:endParaRPr>
          </a:p>
          <a:p>
            <a:pPr marL="363538" lvl="0" indent="-363538" algn="just" eaLnBrk="1" hangingPunct="1">
              <a:buFont typeface="Wingdings" pitchFamily="2" charset="2"/>
              <a:buChar char="Ø"/>
            </a:pPr>
            <a:r>
              <a:rPr lang="es-CL" sz="1800" b="1" dirty="0" smtClean="0">
                <a:ea typeface="Times New Roman" pitchFamily="18" charset="0"/>
                <a:cs typeface="Arial" pitchFamily="34" charset="0"/>
              </a:rPr>
              <a:t>Posibilidad de acceder a mercados de </a:t>
            </a:r>
            <a:r>
              <a:rPr lang="es-CL" sz="1800" b="1" dirty="0" smtClean="0">
                <a:ea typeface="Times New Roman" pitchFamily="18" charset="0"/>
                <a:cs typeface="Arial" pitchFamily="34" charset="0"/>
              </a:rPr>
              <a:t>alto </a:t>
            </a:r>
            <a:r>
              <a:rPr lang="es-CL" sz="1800" b="1" dirty="0" smtClean="0">
                <a:ea typeface="Times New Roman" pitchFamily="18" charset="0"/>
                <a:cs typeface="Arial" pitchFamily="34" charset="0"/>
              </a:rPr>
              <a:t>valor</a:t>
            </a:r>
          </a:p>
          <a:p>
            <a:pPr marL="363538" lvl="0" indent="-363538" algn="just" eaLnBrk="1" hangingPunct="1">
              <a:buFont typeface="Wingdings" pitchFamily="2" charset="2"/>
              <a:buChar char="Ø"/>
            </a:pPr>
            <a:endParaRPr lang="es-ES_tradnl" sz="1800" b="1" dirty="0" smtClean="0">
              <a:ea typeface="Times New Roman" pitchFamily="18" charset="0"/>
              <a:cs typeface="Arial" pitchFamily="34" charset="0"/>
            </a:endParaRPr>
          </a:p>
          <a:p>
            <a:pPr marL="363538" lvl="0" indent="-363538" algn="just" eaLnBrk="1" hangingPunct="1">
              <a:buFont typeface="Wingdings" pitchFamily="2" charset="2"/>
              <a:buChar char="Ø"/>
            </a:pPr>
            <a:endParaRPr lang="es-ES_tradnl" sz="1800" b="1" dirty="0" smtClean="0">
              <a:ea typeface="Times New Roman" pitchFamily="18" charset="0"/>
              <a:cs typeface="Arial" pitchFamily="34" charset="0"/>
            </a:endParaRPr>
          </a:p>
          <a:p>
            <a:pPr marL="355600" lvl="0" indent="-355600" eaLnBrk="1" hangingPunct="1">
              <a:buClr>
                <a:srgbClr val="C00000"/>
              </a:buClr>
              <a:tabLst>
                <a:tab pos="355600" algn="l"/>
              </a:tabLst>
            </a:pPr>
            <a:r>
              <a:rPr lang="es-ES_tradnl" sz="18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rPr>
              <a:t>¿Cuál es nuestro aporte</a:t>
            </a:r>
            <a:r>
              <a:rPr lang="es-ES_tradnl" sz="18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rPr>
              <a:t>?</a:t>
            </a:r>
          </a:p>
          <a:p>
            <a:pPr marL="355600" lvl="0" indent="-355600" eaLnBrk="1" hangingPunct="1">
              <a:buClr>
                <a:srgbClr val="C00000"/>
              </a:buClr>
              <a:tabLst>
                <a:tab pos="355600" algn="l"/>
              </a:tabLst>
            </a:pPr>
            <a:endParaRPr lang="es-CL" sz="18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endParaRPr>
          </a:p>
          <a:p>
            <a:pPr marL="363538" lvl="0" indent="-363538" algn="just" eaLnBrk="1" hangingPunct="1">
              <a:buFont typeface="Wingdings" pitchFamily="2" charset="2"/>
              <a:buChar char="Ø"/>
            </a:pPr>
            <a:r>
              <a:rPr lang="es-ES_tradnl" sz="1800" b="1" dirty="0" smtClean="0">
                <a:ea typeface="Times New Roman" pitchFamily="18" charset="0"/>
                <a:cs typeface="Arial" pitchFamily="34" charset="0"/>
              </a:rPr>
              <a:t>Capacidad y experiencia técnica</a:t>
            </a:r>
          </a:p>
          <a:p>
            <a:pPr marL="363538" lvl="0" indent="-363538" algn="just" eaLnBrk="1" hangingPunct="1">
              <a:buFont typeface="Wingdings" pitchFamily="2" charset="2"/>
              <a:buChar char="Ø"/>
            </a:pPr>
            <a:r>
              <a:rPr lang="es-ES_tradnl" sz="1800" b="1" dirty="0" smtClean="0">
                <a:ea typeface="Times New Roman" pitchFamily="18" charset="0"/>
                <a:cs typeface="Arial" pitchFamily="34" charset="0"/>
              </a:rPr>
              <a:t>Flexibilidad para adaptar procesos y desarrollar nuevos productos</a:t>
            </a:r>
          </a:p>
          <a:p>
            <a:pPr marL="363538" lvl="0" indent="-363538" algn="just" eaLnBrk="1" hangingPunct="1">
              <a:buFont typeface="Wingdings" pitchFamily="2" charset="2"/>
              <a:buChar char="Ø"/>
            </a:pPr>
            <a:r>
              <a:rPr lang="es-ES_tradnl" sz="1800" b="1" dirty="0" smtClean="0">
                <a:ea typeface="Times New Roman" pitchFamily="18" charset="0"/>
                <a:cs typeface="Arial" pitchFamily="34" charset="0"/>
              </a:rPr>
              <a:t>Red de comercialización establecida</a:t>
            </a:r>
          </a:p>
          <a:p>
            <a:pPr marL="363538" lvl="0" indent="-363538" algn="just" eaLnBrk="1" hangingPunct="1">
              <a:buFont typeface="Wingdings" pitchFamily="2" charset="2"/>
              <a:buChar char="Ø"/>
            </a:pPr>
            <a:r>
              <a:rPr lang="es-ES_tradnl" sz="1800" b="1" dirty="0" smtClean="0">
                <a:ea typeface="Times New Roman" pitchFamily="18" charset="0"/>
                <a:cs typeface="Arial" pitchFamily="34" charset="0"/>
              </a:rPr>
              <a:t>Flexibilidad para la adopción de acuerdos comerciales </a:t>
            </a:r>
            <a:endParaRPr lang="es-CL" sz="1800" b="1" dirty="0" smtClean="0">
              <a:ea typeface="Times New Roman" pitchFamily="18" charset="0"/>
              <a:cs typeface="Arial" pitchFamily="34" charset="0"/>
            </a:endParaRPr>
          </a:p>
        </p:txBody>
      </p:sp>
      <p:pic>
        <p:nvPicPr>
          <p:cNvPr id="35842" name="Picture 2" descr="D:\Mis documentos\SERGIO LARA BTA\camélidos\unidad de negocios\fotos cecinas\Copia (2) de DSCN0244.JPG"/>
          <p:cNvPicPr>
            <a:picLocks noChangeAspect="1" noChangeArrowheads="1"/>
          </p:cNvPicPr>
          <p:nvPr/>
        </p:nvPicPr>
        <p:blipFill>
          <a:blip r:embed="rId2" cstate="print"/>
          <a:srcRect/>
          <a:stretch>
            <a:fillRect/>
          </a:stretch>
        </p:blipFill>
        <p:spPr bwMode="auto">
          <a:xfrm>
            <a:off x="6444208" y="2636912"/>
            <a:ext cx="2499843" cy="1872208"/>
          </a:xfrm>
          <a:prstGeom prst="rect">
            <a:avLst/>
          </a:prstGeom>
          <a:noFill/>
        </p:spPr>
      </p:pic>
    </p:spTree>
    <p:extLst>
      <p:ext uri="{BB962C8B-B14F-4D97-AF65-F5344CB8AC3E}">
        <p14:creationId xmlns:p14="http://schemas.microsoft.com/office/powerpoint/2010/main" xmlns="" val="27037088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755576" y="303039"/>
            <a:ext cx="7992888" cy="461665"/>
          </a:xfrm>
          <a:prstGeom prst="rect">
            <a:avLst/>
          </a:prstGeom>
          <a:noFill/>
        </p:spPr>
        <p:txBody>
          <a:bodyPr wrap="square" rtlCol="0">
            <a:spAutoFit/>
          </a:bodyPr>
          <a:lstStyle/>
          <a:p>
            <a:pPr algn="ctr"/>
            <a:r>
              <a:rPr lang="es-ES" b="1" dirty="0" smtClean="0"/>
              <a:t>RESULTADOS: FASE INDUSTRIAL Y COMERCIAL</a:t>
            </a:r>
            <a:endParaRPr lang="es-ES" b="1" dirty="0"/>
          </a:p>
        </p:txBody>
      </p:sp>
      <p:sp>
        <p:nvSpPr>
          <p:cNvPr id="11" name="10 Rectángulo"/>
          <p:cNvSpPr/>
          <p:nvPr/>
        </p:nvSpPr>
        <p:spPr>
          <a:xfrm>
            <a:off x="323528" y="980728"/>
            <a:ext cx="8496944" cy="369332"/>
          </a:xfrm>
          <a:prstGeom prst="rect">
            <a:avLst/>
          </a:prstGeom>
        </p:spPr>
        <p:txBody>
          <a:bodyPr wrap="square">
            <a:spAutoFit/>
          </a:bodyPr>
          <a:lstStyle/>
          <a:p>
            <a:pPr lvl="0" algn="just" eaLnBrk="1" hangingPunct="1"/>
            <a:r>
              <a:rPr lang="es-CL" sz="1800" b="1" dirty="0" smtClean="0">
                <a:ea typeface="Times New Roman" pitchFamily="18" charset="0"/>
                <a:cs typeface="Arial" pitchFamily="34" charset="0"/>
              </a:rPr>
              <a:t>3.  MIX DE PRODUCTOS ELABORADOS</a:t>
            </a:r>
            <a:endParaRPr lang="es-CL" sz="1800" b="1" dirty="0" smtClean="0">
              <a:ea typeface="Times New Roman" pitchFamily="18" charset="0"/>
              <a:cs typeface="Arial" pitchFamily="34" charset="0"/>
            </a:endParaRPr>
          </a:p>
        </p:txBody>
      </p:sp>
      <p:sp>
        <p:nvSpPr>
          <p:cNvPr id="10" name="9 Cerrar llave"/>
          <p:cNvSpPr/>
          <p:nvPr/>
        </p:nvSpPr>
        <p:spPr bwMode="auto">
          <a:xfrm>
            <a:off x="5580136" y="4941168"/>
            <a:ext cx="216000" cy="1440000"/>
          </a:xfrm>
          <a:prstGeom prst="rightBrace">
            <a:avLst/>
          </a:prstGeom>
          <a:no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CL" sz="2400" b="0" i="0" u="none" strike="noStrike" cap="none" normalizeH="0" baseline="0" smtClean="0">
              <a:ln>
                <a:noFill/>
              </a:ln>
              <a:solidFill>
                <a:schemeClr val="tx1"/>
              </a:solidFill>
              <a:effectLst/>
              <a:latin typeface="Arial" pitchFamily="34" charset="0"/>
              <a:ea typeface="ＭＳ Ｐゴシック" pitchFamily="34" charset="-128"/>
            </a:endParaRPr>
          </a:p>
        </p:txBody>
      </p:sp>
      <p:sp>
        <p:nvSpPr>
          <p:cNvPr id="12" name="Rectangle 1"/>
          <p:cNvSpPr>
            <a:spLocks noChangeArrowheads="1"/>
          </p:cNvSpPr>
          <p:nvPr/>
        </p:nvSpPr>
        <p:spPr bwMode="auto">
          <a:xfrm>
            <a:off x="6228184" y="5373216"/>
            <a:ext cx="2051720" cy="504056"/>
          </a:xfrm>
          <a:prstGeom prst="rect">
            <a:avLst/>
          </a:prstGeom>
          <a:noFill/>
          <a:ln w="9525">
            <a:noFill/>
            <a:miter lim="800000"/>
            <a:headEnd/>
            <a:tailEnd/>
          </a:ln>
          <a:effectLst/>
        </p:spPr>
        <p:txBody>
          <a:bodyPr vert="horz" wrap="square" lIns="0" tIns="0" rIns="0" bIns="0" numCol="1" anchor="ctr" anchorCtr="1" compatLnSpc="1">
            <a:prstTxWarp prst="textNoShape">
              <a:avLst/>
            </a:prstTxWarp>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600" b="1" i="0" u="none" strike="noStrike" cap="none" normalizeH="0" baseline="0" dirty="0" smtClean="0">
                <a:ln>
                  <a:noFill/>
                </a:ln>
                <a:solidFill>
                  <a:srgbClr val="C00000"/>
                </a:solidFill>
                <a:effectLst>
                  <a:outerShdw blurRad="50800" dist="38100" dir="5400000" algn="t" rotWithShape="0">
                    <a:prstClr val="black">
                      <a:alpha val="40000"/>
                    </a:prstClr>
                  </a:outerShdw>
                </a:effectLst>
                <a:latin typeface="Arial" pitchFamily="34" charset="0"/>
                <a:ea typeface="Times New Roman" pitchFamily="18" charset="0"/>
                <a:cs typeface="Arial" pitchFamily="34" charset="0"/>
              </a:rPr>
              <a:t>DIFERENCIACIÓN</a:t>
            </a:r>
            <a:endParaRPr kumimoji="0" lang="es-ES" b="0" i="0" u="none" strike="noStrike" cap="none" normalizeH="0" baseline="0" dirty="0" smtClean="0">
              <a:ln>
                <a:noFill/>
              </a:ln>
              <a:solidFill>
                <a:srgbClr val="C00000"/>
              </a:solidFill>
              <a:effectLst>
                <a:outerShdw blurRad="50800" dist="38100" dir="5400000" algn="t" rotWithShape="0">
                  <a:prstClr val="black">
                    <a:alpha val="40000"/>
                  </a:prstClr>
                </a:outerShdw>
              </a:effectLst>
              <a:latin typeface="Arial" pitchFamily="34" charset="0"/>
            </a:endParaRPr>
          </a:p>
        </p:txBody>
      </p:sp>
      <p:sp>
        <p:nvSpPr>
          <p:cNvPr id="16" name="15 Llamada de flecha a la derecha"/>
          <p:cNvSpPr/>
          <p:nvPr/>
        </p:nvSpPr>
        <p:spPr bwMode="auto">
          <a:xfrm>
            <a:off x="359832" y="2637707"/>
            <a:ext cx="1440000" cy="720000"/>
          </a:xfrm>
          <a:prstGeom prst="rightArrowCallout">
            <a:avLst>
              <a:gd name="adj1" fmla="val 8249"/>
              <a:gd name="adj2" fmla="val 11576"/>
              <a:gd name="adj3" fmla="val 14417"/>
              <a:gd name="adj4" fmla="val 86585"/>
            </a:avLst>
          </a:prstGeom>
          <a:solidFill>
            <a:srgbClr val="FFCC66"/>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contrasting" dir="t">
              <a:rot lat="0" lon="0" rev="1500000"/>
            </a:lightRig>
          </a:scene3d>
          <a:sp3d prstMaterial="metal">
            <a:bevelT w="88900" h="88900"/>
          </a:sp3d>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36000" tIns="45720" rIns="3600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s-ES_tradnl" sz="1200" b="1" i="0" u="none" strike="noStrike" cap="none" normalizeH="0" baseline="0" dirty="0" smtClean="0">
                <a:ln>
                  <a:noFill/>
                </a:ln>
                <a:solidFill>
                  <a:schemeClr val="tx1"/>
                </a:solidFill>
                <a:effectLst/>
                <a:latin typeface="Arial" pitchFamily="34" charset="0"/>
                <a:ea typeface="ＭＳ Ｐゴシック" pitchFamily="34" charset="-128"/>
              </a:rPr>
              <a:t>Características materia prima</a:t>
            </a:r>
            <a:endParaRPr kumimoji="0" lang="es-CL" sz="1200" b="1" i="0" u="none" strike="noStrike" cap="none" normalizeH="0" baseline="0" dirty="0" smtClean="0">
              <a:ln>
                <a:noFill/>
              </a:ln>
              <a:solidFill>
                <a:schemeClr val="tx1"/>
              </a:solidFill>
              <a:effectLst/>
              <a:latin typeface="Arial" pitchFamily="34" charset="0"/>
              <a:ea typeface="ＭＳ Ｐゴシック" pitchFamily="34" charset="-128"/>
            </a:endParaRPr>
          </a:p>
        </p:txBody>
      </p:sp>
      <p:sp>
        <p:nvSpPr>
          <p:cNvPr id="17" name="16 Rectángulo"/>
          <p:cNvSpPr/>
          <p:nvPr/>
        </p:nvSpPr>
        <p:spPr>
          <a:xfrm>
            <a:off x="467544" y="1484784"/>
            <a:ext cx="3096344" cy="369332"/>
          </a:xfrm>
          <a:prstGeom prst="rect">
            <a:avLst/>
          </a:prstGeom>
        </p:spPr>
        <p:txBody>
          <a:bodyPr wrap="square">
            <a:spAutoFit/>
          </a:bodyPr>
          <a:lstStyle/>
          <a:p>
            <a:pPr marL="355600" indent="-355600" eaLnBrk="1" hangingPunct="1">
              <a:buClr>
                <a:srgbClr val="C00000"/>
              </a:buClr>
              <a:tabLst>
                <a:tab pos="355600" algn="l"/>
              </a:tabLst>
            </a:pPr>
            <a:r>
              <a:rPr lang="es-CL" sz="18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rPr>
              <a:t>Desarrollo de Productos</a:t>
            </a:r>
            <a:endParaRPr lang="es-CL" sz="18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endParaRPr>
          </a:p>
        </p:txBody>
      </p:sp>
      <p:sp>
        <p:nvSpPr>
          <p:cNvPr id="30" name="29 Llamada de flecha a la derecha"/>
          <p:cNvSpPr/>
          <p:nvPr/>
        </p:nvSpPr>
        <p:spPr bwMode="auto">
          <a:xfrm>
            <a:off x="1799832" y="2637707"/>
            <a:ext cx="1440000" cy="720000"/>
          </a:xfrm>
          <a:prstGeom prst="rightArrowCallout">
            <a:avLst>
              <a:gd name="adj1" fmla="val 8249"/>
              <a:gd name="adj2" fmla="val 11576"/>
              <a:gd name="adj3" fmla="val 14417"/>
              <a:gd name="adj4" fmla="val 86585"/>
            </a:avLst>
          </a:prstGeom>
          <a:solidFill>
            <a:srgbClr val="FFCC66"/>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contrasting" dir="t">
              <a:rot lat="0" lon="0" rev="1500000"/>
            </a:lightRig>
          </a:scene3d>
          <a:sp3d prstMaterial="metal">
            <a:bevelT w="88900" h="88900"/>
          </a:sp3d>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36000" tIns="45720" rIns="36000" bIns="45720" numCol="1" rtlCol="0" anchor="ctr" anchorCtr="1" compatLnSpc="1">
            <a:prstTxWarp prst="textNoShape">
              <a:avLst/>
            </a:prstTxWarp>
          </a:bodyPr>
          <a:lstStyle/>
          <a:p>
            <a:pPr algn="ctr"/>
            <a:r>
              <a:rPr lang="es-ES_tradnl" sz="1200" b="1" dirty="0" smtClean="0"/>
              <a:t>Definición gama de productos</a:t>
            </a:r>
            <a:endParaRPr lang="es-CL" sz="1200" b="1" dirty="0" smtClean="0"/>
          </a:p>
        </p:txBody>
      </p:sp>
      <p:sp>
        <p:nvSpPr>
          <p:cNvPr id="31" name="30 Llamada de flecha a la derecha"/>
          <p:cNvSpPr/>
          <p:nvPr/>
        </p:nvSpPr>
        <p:spPr bwMode="auto">
          <a:xfrm>
            <a:off x="3239992" y="2637707"/>
            <a:ext cx="1440000" cy="720000"/>
          </a:xfrm>
          <a:prstGeom prst="rightArrowCallout">
            <a:avLst>
              <a:gd name="adj1" fmla="val 8249"/>
              <a:gd name="adj2" fmla="val 11576"/>
              <a:gd name="adj3" fmla="val 14417"/>
              <a:gd name="adj4" fmla="val 86585"/>
            </a:avLst>
          </a:prstGeom>
          <a:solidFill>
            <a:srgbClr val="FFCC66"/>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contrasting" dir="t">
              <a:rot lat="0" lon="0" rev="1500000"/>
            </a:lightRig>
          </a:scene3d>
          <a:sp3d prstMaterial="metal">
            <a:bevelT w="88900" h="88900"/>
          </a:sp3d>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36000" tIns="45720" rIns="36000" bIns="45720" numCol="1" rtlCol="0" anchor="ctr" anchorCtr="1" compatLnSpc="1">
            <a:prstTxWarp prst="textNoShape">
              <a:avLst/>
            </a:prstTxWarp>
          </a:bodyPr>
          <a:lstStyle/>
          <a:p>
            <a:pPr algn="ctr"/>
            <a:r>
              <a:rPr lang="es-ES_tradnl" sz="1200" b="1" dirty="0" smtClean="0"/>
              <a:t>Elaboración</a:t>
            </a:r>
            <a:r>
              <a:rPr lang="es-CL" sz="1200" b="1" dirty="0" smtClean="0"/>
              <a:t> de productos</a:t>
            </a:r>
            <a:endParaRPr lang="es-ES_tradnl" sz="1200" b="1" dirty="0" smtClean="0"/>
          </a:p>
        </p:txBody>
      </p:sp>
      <p:sp>
        <p:nvSpPr>
          <p:cNvPr id="32" name="31 Llamada de flecha a la derecha"/>
          <p:cNvSpPr/>
          <p:nvPr/>
        </p:nvSpPr>
        <p:spPr bwMode="auto">
          <a:xfrm>
            <a:off x="4679992" y="2637707"/>
            <a:ext cx="1440000" cy="720000"/>
          </a:xfrm>
          <a:prstGeom prst="rightArrowCallout">
            <a:avLst>
              <a:gd name="adj1" fmla="val 8249"/>
              <a:gd name="adj2" fmla="val 11576"/>
              <a:gd name="adj3" fmla="val 14417"/>
              <a:gd name="adj4" fmla="val 86585"/>
            </a:avLst>
          </a:prstGeom>
          <a:solidFill>
            <a:srgbClr val="FFCC66"/>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contrasting" dir="t">
              <a:rot lat="0" lon="0" rev="1500000"/>
            </a:lightRig>
          </a:scene3d>
          <a:sp3d prstMaterial="metal">
            <a:bevelT w="88900" h="88900"/>
          </a:sp3d>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36000" tIns="45720" rIns="36000" bIns="45720" numCol="1" rtlCol="0" anchor="ctr" anchorCtr="1" compatLnSpc="1">
            <a:prstTxWarp prst="textNoShape">
              <a:avLst/>
            </a:prstTxWarp>
          </a:bodyPr>
          <a:lstStyle/>
          <a:p>
            <a:pPr algn="ctr"/>
            <a:r>
              <a:rPr lang="es-ES_tradnl" sz="1200" b="1" dirty="0" smtClean="0"/>
              <a:t>Evaluación técnica y sensorial</a:t>
            </a:r>
            <a:endParaRPr lang="es-CL" sz="1200" b="1" dirty="0" smtClean="0"/>
          </a:p>
        </p:txBody>
      </p:sp>
      <p:sp>
        <p:nvSpPr>
          <p:cNvPr id="33" name="32 Llamada de flecha a la derecha"/>
          <p:cNvSpPr/>
          <p:nvPr/>
        </p:nvSpPr>
        <p:spPr bwMode="auto">
          <a:xfrm>
            <a:off x="6120312" y="2637707"/>
            <a:ext cx="1440000" cy="720000"/>
          </a:xfrm>
          <a:prstGeom prst="rightArrowCallout">
            <a:avLst>
              <a:gd name="adj1" fmla="val 8249"/>
              <a:gd name="adj2" fmla="val 11576"/>
              <a:gd name="adj3" fmla="val 14417"/>
              <a:gd name="adj4" fmla="val 86585"/>
            </a:avLst>
          </a:prstGeom>
          <a:solidFill>
            <a:srgbClr val="FFCC66"/>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contrasting" dir="t">
              <a:rot lat="0" lon="0" rev="1500000"/>
            </a:lightRig>
          </a:scene3d>
          <a:sp3d prstMaterial="metal">
            <a:bevelT w="88900" h="88900"/>
          </a:sp3d>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36000" tIns="45720" rIns="36000" bIns="45720" numCol="1" rtlCol="0" anchor="ctr" anchorCtr="1" compatLnSpc="1">
            <a:prstTxWarp prst="textNoShape">
              <a:avLst/>
            </a:prstTxWarp>
          </a:bodyPr>
          <a:lstStyle/>
          <a:p>
            <a:pPr algn="ctr"/>
            <a:r>
              <a:rPr lang="es-ES_tradnl" sz="1200" b="1" dirty="0" smtClean="0"/>
              <a:t>Definición de formato y </a:t>
            </a:r>
            <a:r>
              <a:rPr lang="es-ES_tradnl" sz="1200" b="1" dirty="0" err="1" smtClean="0"/>
              <a:t>porcionado</a:t>
            </a:r>
            <a:endParaRPr lang="es-CL" sz="1200" b="1" dirty="0" smtClean="0"/>
          </a:p>
        </p:txBody>
      </p:sp>
      <p:sp>
        <p:nvSpPr>
          <p:cNvPr id="34" name="33 Rectángulo"/>
          <p:cNvSpPr/>
          <p:nvPr/>
        </p:nvSpPr>
        <p:spPr bwMode="auto">
          <a:xfrm>
            <a:off x="7560472" y="2637707"/>
            <a:ext cx="1260000" cy="720000"/>
          </a:xfrm>
          <a:prstGeom prst="rect">
            <a:avLst/>
          </a:prstGeom>
          <a:solidFill>
            <a:srgbClr val="FFCC66"/>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contrasting" dir="t">
              <a:rot lat="0" lon="0" rev="1500000"/>
            </a:lightRig>
          </a:scene3d>
          <a:sp3d prstMaterial="metal">
            <a:bevelT w="88900" h="88900"/>
          </a:sp3d>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36000" tIns="45720" rIns="3600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s-ES_tradnl" sz="1200" b="1" i="0" u="none" strike="noStrike" cap="none" normalizeH="0" baseline="0" dirty="0" smtClean="0">
                <a:ln>
                  <a:noFill/>
                </a:ln>
                <a:solidFill>
                  <a:schemeClr val="tx1"/>
                </a:solidFill>
                <a:effectLst/>
                <a:latin typeface="Arial" pitchFamily="34" charset="0"/>
                <a:ea typeface="ＭＳ Ｐゴシック" pitchFamily="34" charset="-128"/>
              </a:rPr>
              <a:t>Evaluación consumidores</a:t>
            </a:r>
            <a:endParaRPr kumimoji="0" lang="es-CL" sz="1200" b="1" i="0" u="none" strike="noStrike" cap="none" normalizeH="0" baseline="0" dirty="0" smtClean="0">
              <a:ln>
                <a:noFill/>
              </a:ln>
              <a:solidFill>
                <a:schemeClr val="tx1"/>
              </a:solidFill>
              <a:effectLst/>
              <a:latin typeface="Arial" pitchFamily="34" charset="0"/>
              <a:ea typeface="ＭＳ Ｐゴシック" pitchFamily="34" charset="-128"/>
            </a:endParaRPr>
          </a:p>
        </p:txBody>
      </p:sp>
      <p:cxnSp>
        <p:nvCxnSpPr>
          <p:cNvPr id="36" name="35 Conector angular"/>
          <p:cNvCxnSpPr>
            <a:stCxn id="32" idx="2"/>
            <a:endCxn id="31" idx="2"/>
          </p:cNvCxnSpPr>
          <p:nvPr/>
        </p:nvCxnSpPr>
        <p:spPr bwMode="auto">
          <a:xfrm rot="5400000">
            <a:off x="4583404" y="2637707"/>
            <a:ext cx="1588" cy="1440000"/>
          </a:xfrm>
          <a:prstGeom prst="bentConnector3">
            <a:avLst>
              <a:gd name="adj1" fmla="val 16194904"/>
            </a:avLst>
          </a:prstGeom>
          <a:solidFill>
            <a:schemeClr val="accent1"/>
          </a:solidFill>
          <a:ln w="38100" cap="flat" cmpd="sng" algn="ctr">
            <a:solidFill>
              <a:srgbClr val="FFCC66"/>
            </a:solidFill>
            <a:prstDash val="sysDot"/>
            <a:round/>
            <a:headEnd type="none" w="med" len="med"/>
            <a:tailEnd type="triangle"/>
          </a:ln>
          <a:effectLst>
            <a:outerShdw blurRad="50800" dist="38100" dir="2700000" algn="tl" rotWithShape="0">
              <a:prstClr val="black">
                <a:alpha val="40000"/>
              </a:prstClr>
            </a:outerShdw>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41" name="40 Conector angular"/>
          <p:cNvCxnSpPr>
            <a:stCxn id="32" idx="2"/>
            <a:endCxn id="30" idx="2"/>
          </p:cNvCxnSpPr>
          <p:nvPr/>
        </p:nvCxnSpPr>
        <p:spPr bwMode="auto">
          <a:xfrm rot="5400000">
            <a:off x="3863324" y="1917627"/>
            <a:ext cx="1588" cy="2880160"/>
          </a:xfrm>
          <a:prstGeom prst="bentConnector3">
            <a:avLst>
              <a:gd name="adj1" fmla="val 29390752"/>
            </a:avLst>
          </a:prstGeom>
          <a:solidFill>
            <a:schemeClr val="accent1"/>
          </a:solidFill>
          <a:ln w="38100" cap="flat" cmpd="sng" algn="ctr">
            <a:solidFill>
              <a:srgbClr val="FFCC66"/>
            </a:solidFill>
            <a:prstDash val="sysDot"/>
            <a:round/>
            <a:headEnd type="none" w="med" len="med"/>
            <a:tailEnd type="triangle"/>
          </a:ln>
          <a:effectLst>
            <a:outerShdw blurRad="50800" dist="38100" dir="2700000" algn="tl" rotWithShape="0">
              <a:prstClr val="black">
                <a:alpha val="40000"/>
              </a:prstClr>
            </a:outerShdw>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45" name="44 Conector angular"/>
          <p:cNvCxnSpPr>
            <a:stCxn id="34" idx="0"/>
            <a:endCxn id="31" idx="0"/>
          </p:cNvCxnSpPr>
          <p:nvPr/>
        </p:nvCxnSpPr>
        <p:spPr bwMode="auto">
          <a:xfrm rot="16200000" flipV="1">
            <a:off x="6026938" y="474173"/>
            <a:ext cx="1588" cy="4327068"/>
          </a:xfrm>
          <a:prstGeom prst="bentConnector3">
            <a:avLst>
              <a:gd name="adj1" fmla="val 20393583"/>
            </a:avLst>
          </a:prstGeom>
          <a:solidFill>
            <a:schemeClr val="accent1"/>
          </a:solidFill>
          <a:ln w="38100" cap="flat" cmpd="sng" algn="ctr">
            <a:solidFill>
              <a:srgbClr val="FFCC66"/>
            </a:solidFill>
            <a:prstDash val="sysDot"/>
            <a:round/>
            <a:headEnd type="none" w="med" len="med"/>
            <a:tailEnd type="triangle"/>
          </a:ln>
          <a:effectLst>
            <a:outerShdw blurRad="50800" dist="38100" dir="2700000" algn="tl" rotWithShape="0">
              <a:prstClr val="black">
                <a:alpha val="40000"/>
              </a:prstClr>
            </a:outerShdw>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46" name="45 Conector angular"/>
          <p:cNvCxnSpPr>
            <a:stCxn id="34" idx="0"/>
            <a:endCxn id="33" idx="0"/>
          </p:cNvCxnSpPr>
          <p:nvPr/>
        </p:nvCxnSpPr>
        <p:spPr bwMode="auto">
          <a:xfrm rot="16200000" flipV="1">
            <a:off x="7467098" y="1914333"/>
            <a:ext cx="1588" cy="1446748"/>
          </a:xfrm>
          <a:prstGeom prst="bentConnector3">
            <a:avLst>
              <a:gd name="adj1" fmla="val 11996225"/>
            </a:avLst>
          </a:prstGeom>
          <a:solidFill>
            <a:schemeClr val="accent1"/>
          </a:solidFill>
          <a:ln w="38100" cap="flat" cmpd="sng" algn="ctr">
            <a:solidFill>
              <a:srgbClr val="FFCC66"/>
            </a:solidFill>
            <a:prstDash val="sysDot"/>
            <a:round/>
            <a:headEnd type="none" w="med" len="med"/>
            <a:tailEnd type="triangle"/>
          </a:ln>
          <a:effectLst>
            <a:outerShdw blurRad="50800" dist="38100" dir="2700000" algn="tl" rotWithShape="0">
              <a:prstClr val="black">
                <a:alpha val="40000"/>
              </a:prstClr>
            </a:outerShdw>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53" name="52 Conector angular"/>
          <p:cNvCxnSpPr>
            <a:stCxn id="34" idx="0"/>
            <a:endCxn id="30" idx="0"/>
          </p:cNvCxnSpPr>
          <p:nvPr/>
        </p:nvCxnSpPr>
        <p:spPr bwMode="auto">
          <a:xfrm rot="16200000" flipV="1">
            <a:off x="5306858" y="-245907"/>
            <a:ext cx="1588" cy="5767228"/>
          </a:xfrm>
          <a:prstGeom prst="bentConnector3">
            <a:avLst>
              <a:gd name="adj1" fmla="val 29990564"/>
            </a:avLst>
          </a:prstGeom>
          <a:solidFill>
            <a:schemeClr val="accent1"/>
          </a:solidFill>
          <a:ln w="38100" cap="flat" cmpd="sng" algn="ctr">
            <a:solidFill>
              <a:srgbClr val="FFCC66"/>
            </a:solidFill>
            <a:prstDash val="sysDot"/>
            <a:round/>
            <a:headEnd type="none" w="med" len="med"/>
            <a:tailEnd type="triangle"/>
          </a:ln>
          <a:effectLst>
            <a:outerShdw blurRad="50800" dist="38100" dir="2700000" algn="tl" rotWithShape="0">
              <a:prstClr val="black">
                <a:alpha val="40000"/>
              </a:prstClr>
            </a:outerShdw>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57" name="56 CuadroTexto"/>
          <p:cNvSpPr txBox="1"/>
          <p:nvPr/>
        </p:nvSpPr>
        <p:spPr>
          <a:xfrm>
            <a:off x="4067944" y="3516396"/>
            <a:ext cx="1080120" cy="153888"/>
          </a:xfrm>
          <a:prstGeom prst="rect">
            <a:avLst/>
          </a:prstGeom>
          <a:solidFill>
            <a:srgbClr val="FFCC66">
              <a:alpha val="60000"/>
            </a:srgbClr>
          </a:solidFill>
        </p:spPr>
        <p:txBody>
          <a:bodyPr wrap="square" lIns="0" tIns="0" rIns="0" bIns="0" rtlCol="0" anchor="ctr" anchorCtr="1">
            <a:spAutoFit/>
          </a:bodyPr>
          <a:lstStyle/>
          <a:p>
            <a:pPr algn="ctr"/>
            <a:r>
              <a:rPr lang="es-ES_tradnl" sz="1000" b="1" dirty="0" smtClean="0"/>
              <a:t>Ajuste fórmula</a:t>
            </a:r>
            <a:endParaRPr lang="es-CL" sz="1000" b="1" dirty="0"/>
          </a:p>
        </p:txBody>
      </p:sp>
      <p:sp>
        <p:nvSpPr>
          <p:cNvPr id="58" name="57 CuadroTexto"/>
          <p:cNvSpPr txBox="1"/>
          <p:nvPr/>
        </p:nvSpPr>
        <p:spPr>
          <a:xfrm>
            <a:off x="2771800" y="3748099"/>
            <a:ext cx="1224136" cy="153888"/>
          </a:xfrm>
          <a:prstGeom prst="rect">
            <a:avLst/>
          </a:prstGeom>
          <a:solidFill>
            <a:srgbClr val="FFCC66">
              <a:alpha val="60000"/>
            </a:srgbClr>
          </a:solidFill>
        </p:spPr>
        <p:txBody>
          <a:bodyPr wrap="square" lIns="0" tIns="0" rIns="0" bIns="0" rtlCol="0" anchor="ctr" anchorCtr="1">
            <a:spAutoFit/>
          </a:bodyPr>
          <a:lstStyle/>
          <a:p>
            <a:pPr algn="ctr"/>
            <a:r>
              <a:rPr lang="es-ES_tradnl" sz="1000" b="1" dirty="0" smtClean="0"/>
              <a:t>Cambio productos</a:t>
            </a:r>
            <a:endParaRPr lang="es-CL" sz="1000" b="1" dirty="0"/>
          </a:p>
        </p:txBody>
      </p:sp>
      <p:sp>
        <p:nvSpPr>
          <p:cNvPr id="59" name="58 CuadroTexto"/>
          <p:cNvSpPr txBox="1"/>
          <p:nvPr/>
        </p:nvSpPr>
        <p:spPr>
          <a:xfrm>
            <a:off x="2627784" y="2060848"/>
            <a:ext cx="1224136" cy="153888"/>
          </a:xfrm>
          <a:prstGeom prst="rect">
            <a:avLst/>
          </a:prstGeom>
          <a:solidFill>
            <a:srgbClr val="FFCC66">
              <a:alpha val="60000"/>
            </a:srgbClr>
          </a:solidFill>
        </p:spPr>
        <p:txBody>
          <a:bodyPr wrap="square" lIns="0" tIns="0" rIns="0" bIns="0" rtlCol="0" anchor="ctr" anchorCtr="1">
            <a:spAutoFit/>
          </a:bodyPr>
          <a:lstStyle/>
          <a:p>
            <a:pPr algn="ctr"/>
            <a:r>
              <a:rPr lang="es-ES_tradnl" sz="1000" b="1" dirty="0" smtClean="0"/>
              <a:t>Cambio productos</a:t>
            </a:r>
            <a:endParaRPr lang="es-CL" sz="1000" b="1" dirty="0"/>
          </a:p>
        </p:txBody>
      </p:sp>
      <p:sp>
        <p:nvSpPr>
          <p:cNvPr id="60" name="59 CuadroTexto"/>
          <p:cNvSpPr txBox="1"/>
          <p:nvPr/>
        </p:nvSpPr>
        <p:spPr>
          <a:xfrm>
            <a:off x="4355976" y="2263152"/>
            <a:ext cx="1080120" cy="153888"/>
          </a:xfrm>
          <a:prstGeom prst="rect">
            <a:avLst/>
          </a:prstGeom>
          <a:solidFill>
            <a:srgbClr val="FFCC66">
              <a:alpha val="60000"/>
            </a:srgbClr>
          </a:solidFill>
        </p:spPr>
        <p:txBody>
          <a:bodyPr wrap="square" lIns="0" tIns="0" rIns="0" bIns="0" rtlCol="0" anchor="ctr" anchorCtr="1">
            <a:spAutoFit/>
          </a:bodyPr>
          <a:lstStyle/>
          <a:p>
            <a:pPr algn="ctr"/>
            <a:r>
              <a:rPr lang="es-ES_tradnl" sz="1000" b="1" dirty="0" smtClean="0"/>
              <a:t>Ajuste fórmula</a:t>
            </a:r>
            <a:endParaRPr lang="es-CL" sz="1000" b="1" dirty="0"/>
          </a:p>
        </p:txBody>
      </p:sp>
      <p:sp>
        <p:nvSpPr>
          <p:cNvPr id="61" name="60 CuadroTexto"/>
          <p:cNvSpPr txBox="1"/>
          <p:nvPr/>
        </p:nvSpPr>
        <p:spPr>
          <a:xfrm>
            <a:off x="6876256" y="2407168"/>
            <a:ext cx="1224136" cy="153888"/>
          </a:xfrm>
          <a:prstGeom prst="rect">
            <a:avLst/>
          </a:prstGeom>
          <a:solidFill>
            <a:srgbClr val="FFCC66">
              <a:alpha val="60000"/>
            </a:srgbClr>
          </a:solidFill>
        </p:spPr>
        <p:txBody>
          <a:bodyPr wrap="square" lIns="0" tIns="0" rIns="0" bIns="0" rtlCol="0" anchor="ctr" anchorCtr="1">
            <a:spAutoFit/>
          </a:bodyPr>
          <a:lstStyle/>
          <a:p>
            <a:pPr algn="ctr"/>
            <a:r>
              <a:rPr lang="es-ES_tradnl" sz="1000" b="1" dirty="0" smtClean="0"/>
              <a:t>Ajuste presentación</a:t>
            </a:r>
            <a:endParaRPr lang="es-CL" sz="1000" b="1" dirty="0"/>
          </a:p>
        </p:txBody>
      </p:sp>
      <p:sp>
        <p:nvSpPr>
          <p:cNvPr id="62" name="5 Marcador de contenido"/>
          <p:cNvSpPr txBox="1">
            <a:spLocks/>
          </p:cNvSpPr>
          <p:nvPr/>
        </p:nvSpPr>
        <p:spPr>
          <a:xfrm>
            <a:off x="457200" y="4293692"/>
            <a:ext cx="5050904" cy="2159644"/>
          </a:xfrm>
          <a:prstGeom prst="rect">
            <a:avLst/>
          </a:prstGeom>
        </p:spPr>
        <p:txBody>
          <a:bodyPr anchor="ctr" anchorCtr="0"/>
          <a:lstStyle/>
          <a:p>
            <a:pPr marL="355600" marR="0" indent="-355600" defTabSz="914400" eaLnBrk="1" latinLnBrk="0" hangingPunct="1">
              <a:lnSpc>
                <a:spcPct val="100000"/>
              </a:lnSpc>
              <a:buClr>
                <a:srgbClr val="C00000"/>
              </a:buClr>
              <a:buSzTx/>
              <a:buFont typeface="Wingdings" pitchFamily="2" charset="2"/>
              <a:buNone/>
              <a:tabLst>
                <a:tab pos="355600" algn="l"/>
              </a:tabLst>
              <a:defRPr/>
            </a:pPr>
            <a:r>
              <a:rPr lang="es-CL" sz="18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rPr>
              <a:t>Resultados del desarrollo de productos </a:t>
            </a:r>
          </a:p>
          <a:p>
            <a:pPr marL="355600" marR="0" indent="-355600" defTabSz="914400" eaLnBrk="1" latinLnBrk="0" hangingPunct="1">
              <a:lnSpc>
                <a:spcPct val="100000"/>
              </a:lnSpc>
              <a:buClr>
                <a:srgbClr val="C00000"/>
              </a:buClr>
              <a:buSzTx/>
              <a:buFont typeface="Wingdings" pitchFamily="2" charset="2"/>
              <a:buNone/>
              <a:tabLst>
                <a:tab pos="355600" algn="l"/>
              </a:tabLst>
              <a:defRPr/>
            </a:pPr>
            <a:endParaRPr lang="es-CL" sz="18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endParaRPr>
          </a:p>
          <a:p>
            <a:pPr marL="363538" marR="0" indent="-363538" algn="just" defTabSz="914400" eaLnBrk="1" latinLnBrk="0" hangingPunct="1">
              <a:lnSpc>
                <a:spcPct val="100000"/>
              </a:lnSpc>
              <a:buClrTx/>
              <a:buSzTx/>
              <a:buFont typeface="Wingdings" pitchFamily="2" charset="2"/>
              <a:buChar char="Ø"/>
              <a:tabLst/>
              <a:defRPr/>
            </a:pPr>
            <a:r>
              <a:rPr lang="es-CL" sz="1800" b="1" dirty="0" smtClean="0">
                <a:ea typeface="Times New Roman" pitchFamily="18" charset="0"/>
                <a:cs typeface="Arial" pitchFamily="34" charset="0"/>
              </a:rPr>
              <a:t>Alargar vida útil (productos </a:t>
            </a:r>
            <a:r>
              <a:rPr lang="es-CL" sz="1800" b="1" dirty="0" err="1" smtClean="0">
                <a:ea typeface="Times New Roman" pitchFamily="18" charset="0"/>
                <a:cs typeface="Arial" pitchFamily="34" charset="0"/>
              </a:rPr>
              <a:t>stockeables</a:t>
            </a:r>
            <a:r>
              <a:rPr lang="es-CL" sz="1800" b="1" dirty="0" smtClean="0">
                <a:ea typeface="Times New Roman" pitchFamily="18" charset="0"/>
                <a:cs typeface="Arial" pitchFamily="34" charset="0"/>
              </a:rPr>
              <a:t>)</a:t>
            </a:r>
            <a:endParaRPr lang="es-CL" sz="1800" b="1" dirty="0" smtClean="0">
              <a:ea typeface="Times New Roman" pitchFamily="18" charset="0"/>
              <a:cs typeface="Arial" pitchFamily="34" charset="0"/>
            </a:endParaRPr>
          </a:p>
          <a:p>
            <a:pPr marL="363538" marR="0" indent="-363538" algn="just" defTabSz="914400" eaLnBrk="1" latinLnBrk="0" hangingPunct="1">
              <a:lnSpc>
                <a:spcPct val="100000"/>
              </a:lnSpc>
              <a:buClrTx/>
              <a:buSzTx/>
              <a:buFont typeface="Wingdings" pitchFamily="2" charset="2"/>
              <a:buChar char="Ø"/>
              <a:tabLst/>
              <a:defRPr/>
            </a:pPr>
            <a:r>
              <a:rPr lang="es-CL" sz="1800" b="1" dirty="0" smtClean="0">
                <a:ea typeface="Times New Roman" pitchFamily="18" charset="0"/>
                <a:cs typeface="Arial" pitchFamily="34" charset="0"/>
              </a:rPr>
              <a:t>Mejorar </a:t>
            </a:r>
            <a:r>
              <a:rPr lang="es-CL" sz="1800" b="1" dirty="0" smtClean="0">
                <a:ea typeface="Times New Roman" pitchFamily="18" charset="0"/>
                <a:cs typeface="Arial" pitchFamily="34" charset="0"/>
              </a:rPr>
              <a:t>apariencia</a:t>
            </a:r>
          </a:p>
          <a:p>
            <a:pPr marL="363538" marR="0" indent="-363538" algn="just" defTabSz="914400" eaLnBrk="1" latinLnBrk="0" hangingPunct="1">
              <a:lnSpc>
                <a:spcPct val="100000"/>
              </a:lnSpc>
              <a:buClrTx/>
              <a:buSzTx/>
              <a:buFont typeface="Wingdings" pitchFamily="2" charset="2"/>
              <a:buChar char="Ø"/>
              <a:tabLst/>
              <a:defRPr/>
            </a:pPr>
            <a:r>
              <a:rPr lang="es-CL" sz="1800" b="1" dirty="0" smtClean="0">
                <a:ea typeface="Times New Roman" pitchFamily="18" charset="0"/>
                <a:cs typeface="Arial" pitchFamily="34" charset="0"/>
              </a:rPr>
              <a:t>Mayor </a:t>
            </a:r>
            <a:r>
              <a:rPr lang="es-CL" sz="1800" b="1" dirty="0" smtClean="0">
                <a:ea typeface="Times New Roman" pitchFamily="18" charset="0"/>
                <a:cs typeface="Arial" pitchFamily="34" charset="0"/>
              </a:rPr>
              <a:t>aceptabilidad</a:t>
            </a:r>
          </a:p>
          <a:p>
            <a:pPr marL="363538" marR="0" indent="-363538" algn="just" defTabSz="914400" eaLnBrk="1" latinLnBrk="0" hangingPunct="1">
              <a:lnSpc>
                <a:spcPct val="100000"/>
              </a:lnSpc>
              <a:buClrTx/>
              <a:buSzTx/>
              <a:buFont typeface="Wingdings" pitchFamily="2" charset="2"/>
              <a:buChar char="Ø"/>
              <a:tabLst/>
              <a:defRPr/>
            </a:pPr>
            <a:r>
              <a:rPr lang="es-CL" sz="1800" b="1" dirty="0" smtClean="0">
                <a:ea typeface="Times New Roman" pitchFamily="18" charset="0"/>
                <a:cs typeface="Arial" pitchFamily="34" charset="0"/>
              </a:rPr>
              <a:t>Aumento en </a:t>
            </a:r>
            <a:r>
              <a:rPr lang="es-CL" sz="1800" b="1" dirty="0" smtClean="0">
                <a:ea typeface="Times New Roman" pitchFamily="18" charset="0"/>
                <a:cs typeface="Arial" pitchFamily="34" charset="0"/>
              </a:rPr>
              <a:t>seguridad del producto</a:t>
            </a:r>
          </a:p>
          <a:p>
            <a:pPr marL="363538" marR="0" indent="-363538" algn="just" defTabSz="914400" eaLnBrk="1" latinLnBrk="0" hangingPunct="1">
              <a:lnSpc>
                <a:spcPct val="100000"/>
              </a:lnSpc>
              <a:buClrTx/>
              <a:buSzTx/>
              <a:buFont typeface="Wingdings" pitchFamily="2" charset="2"/>
              <a:buChar char="Ø"/>
              <a:tabLst/>
              <a:defRPr/>
            </a:pPr>
            <a:r>
              <a:rPr lang="es-CL" sz="1800" b="1" dirty="0" smtClean="0">
                <a:ea typeface="Times New Roman" pitchFamily="18" charset="0"/>
                <a:cs typeface="Arial" pitchFamily="34" charset="0"/>
              </a:rPr>
              <a:t>Aumentar variedad de productos</a:t>
            </a:r>
          </a:p>
        </p:txBody>
      </p:sp>
    </p:spTree>
    <p:extLst>
      <p:ext uri="{BB962C8B-B14F-4D97-AF65-F5344CB8AC3E}">
        <p14:creationId xmlns:p14="http://schemas.microsoft.com/office/powerpoint/2010/main" xmlns="" val="2703708828"/>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s-ES_tradnl" sz="2400" b="0" i="0" u="none" strike="noStrike" cap="none" normalizeH="0" baseline="0" smtClean="0">
            <a:ln>
              <a:noFill/>
            </a:ln>
            <a:solidFill>
              <a:schemeClr val="tx1"/>
            </a:solidFill>
            <a:effectLst/>
            <a:latin typeface="Arial" pitchFamily="34" charset="0"/>
            <a:ea typeface="ＭＳ Ｐゴシック"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s-ES_tradnl" sz="2400" b="0" i="0" u="none" strike="noStrike" cap="none" normalizeH="0" baseline="0" smtClean="0">
            <a:ln>
              <a:noFill/>
            </a:ln>
            <a:solidFill>
              <a:schemeClr val="tx1"/>
            </a:solidFill>
            <a:effectLst/>
            <a:latin typeface="Arial" pitchFamily="34" charset="0"/>
            <a:ea typeface="ＭＳ Ｐゴシック" pitchFamily="3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1808</TotalTime>
  <Words>1374</Words>
  <Application>Microsoft Office PowerPoint</Application>
  <PresentationFormat>Carta (216 x 279 mm)</PresentationFormat>
  <Paragraphs>250</Paragraphs>
  <Slides>20</Slides>
  <Notes>0</Notes>
  <HiddenSlides>0</HiddenSlides>
  <MMClips>0</MMClips>
  <ScaleCrop>false</ScaleCrop>
  <HeadingPairs>
    <vt:vector size="4" baseType="variant">
      <vt:variant>
        <vt:lpstr>Tema</vt:lpstr>
      </vt:variant>
      <vt:variant>
        <vt:i4>1</vt:i4>
      </vt:variant>
      <vt:variant>
        <vt:lpstr>Títulos de diapositiva</vt:lpstr>
      </vt:variant>
      <vt:variant>
        <vt:i4>20</vt:i4>
      </vt:variant>
    </vt:vector>
  </HeadingPairs>
  <TitlesOfParts>
    <vt:vector size="21" baseType="lpstr">
      <vt:lpstr>Blank Presentation</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vector>
  </TitlesOfParts>
  <Company>mssgg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mssgg</dc:creator>
  <cp:lastModifiedBy>WindowsXP</cp:lastModifiedBy>
  <cp:revision>129</cp:revision>
  <cp:lastPrinted>2011-09-08T20:03:52Z</cp:lastPrinted>
  <dcterms:created xsi:type="dcterms:W3CDTF">2010-03-22T17:10:21Z</dcterms:created>
  <dcterms:modified xsi:type="dcterms:W3CDTF">2011-10-22T01:14:18Z</dcterms:modified>
</cp:coreProperties>
</file>