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336" r:id="rId3"/>
    <p:sldId id="338" r:id="rId4"/>
    <p:sldId id="262" r:id="rId5"/>
    <p:sldId id="341" r:id="rId6"/>
    <p:sldId id="346" r:id="rId7"/>
    <p:sldId id="379" r:id="rId8"/>
    <p:sldId id="366" r:id="rId9"/>
    <p:sldId id="378" r:id="rId10"/>
    <p:sldId id="370" r:id="rId11"/>
    <p:sldId id="371" r:id="rId12"/>
    <p:sldId id="372" r:id="rId13"/>
    <p:sldId id="393" r:id="rId14"/>
    <p:sldId id="380" r:id="rId15"/>
    <p:sldId id="386" r:id="rId16"/>
    <p:sldId id="373" r:id="rId17"/>
    <p:sldId id="383" r:id="rId18"/>
    <p:sldId id="382" r:id="rId19"/>
    <p:sldId id="384" r:id="rId20"/>
    <p:sldId id="387" r:id="rId21"/>
    <p:sldId id="374" r:id="rId22"/>
    <p:sldId id="385" r:id="rId23"/>
    <p:sldId id="388" r:id="rId24"/>
    <p:sldId id="375" r:id="rId25"/>
    <p:sldId id="389" r:id="rId26"/>
    <p:sldId id="392" r:id="rId27"/>
    <p:sldId id="376" r:id="rId28"/>
    <p:sldId id="377" r:id="rId29"/>
    <p:sldId id="390" r:id="rId30"/>
    <p:sldId id="391" r:id="rId31"/>
    <p:sldId id="362" r:id="rId32"/>
    <p:sldId id="265" r:id="rId33"/>
    <p:sldId id="381" r:id="rId34"/>
    <p:sldId id="329" r:id="rId3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250" autoAdjust="0"/>
    <p:restoredTop sz="94662" autoAdjust="0"/>
  </p:normalViewPr>
  <p:slideViewPr>
    <p:cSldViewPr>
      <p:cViewPr varScale="1">
        <p:scale>
          <a:sx n="62" d="100"/>
          <a:sy n="62" d="100"/>
        </p:scale>
        <p:origin x="80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E73CAC-351C-4DD7-A361-C4561DA95233}" type="datetimeFigureOut">
              <a:rPr lang="es-ES" smtClean="0"/>
              <a:t>15/03/2023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A5F7F-05CD-4C92-BBF7-3FC7895EA21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5809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28637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3278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23757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709242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15184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41174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21679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59881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08810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50416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110778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15124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61267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97511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77589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83269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422689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7220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211710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951496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405717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1569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439468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30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868843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61EA5-B200-4F8C-AB42-87DC0C9F8579}" type="slidenum">
              <a:rPr lang="es-ES" smtClean="0"/>
              <a:t>31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558703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32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03081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416569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9527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78566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15152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54442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25600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44855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A5F7F-05CD-4C92-BBF7-3FC7895EA218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7208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15/03/2023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15/03/2023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15/03/2023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15/03/2023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15/03/2023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15/03/2023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15/03/2023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15/03/2023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15/03/2023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15/03/2023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15/03/2023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15/03/2023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348880"/>
            <a:ext cx="7772400" cy="1470025"/>
          </a:xfrm>
        </p:spPr>
        <p:txBody>
          <a:bodyPr>
            <a:noAutofit/>
          </a:bodyPr>
          <a:lstStyle/>
          <a:p>
            <a:r>
              <a:rPr lang="es-ES" sz="2000" dirty="0"/>
              <a:t>“Gira de prospección tecnológica, asociativa y comercial a la región de Los Lagos, para pequeños productores de papas de la comuna de Canela”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31926" y="4509120"/>
            <a:ext cx="7088832" cy="22098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s-ES" dirty="0">
                <a:solidFill>
                  <a:srgbClr val="006600"/>
                </a:solidFill>
                <a:latin typeface="tahoma"/>
              </a:rPr>
              <a:t>José Manuel Muñoz Catalán</a:t>
            </a:r>
            <a:br>
              <a:rPr lang="es-ES" dirty="0"/>
            </a:br>
            <a:r>
              <a:rPr lang="es-ES" dirty="0">
                <a:solidFill>
                  <a:srgbClr val="222222"/>
                </a:solidFill>
                <a:latin typeface="tahoma,sans-serif"/>
              </a:rPr>
              <a:t>Ingeniero Agrónomo PUCV</a:t>
            </a:r>
            <a:endParaRPr lang="es-ES" dirty="0">
              <a:solidFill>
                <a:srgbClr val="222222"/>
              </a:solidFill>
              <a:latin typeface="arial"/>
            </a:endParaRPr>
          </a:p>
          <a:p>
            <a:pPr algn="l"/>
            <a:r>
              <a:rPr lang="es-ES" dirty="0">
                <a:solidFill>
                  <a:srgbClr val="006600"/>
                </a:solidFill>
                <a:latin typeface="tahoma"/>
              </a:rPr>
              <a:t>Especialista en Innovación, Gestión Empresaria, </a:t>
            </a:r>
            <a:r>
              <a:rPr lang="es-ES" dirty="0">
                <a:solidFill>
                  <a:srgbClr val="006600"/>
                </a:solidFill>
                <a:latin typeface="Tahoma"/>
              </a:rPr>
              <a:t>Emprendimiento y Asociatividad. </a:t>
            </a:r>
            <a:br>
              <a:rPr lang="es-ES" dirty="0">
                <a:solidFill>
                  <a:srgbClr val="006600"/>
                </a:solidFill>
                <a:latin typeface="Tahoma"/>
              </a:rPr>
            </a:br>
            <a:endParaRPr lang="es-ES" dirty="0"/>
          </a:p>
          <a:p>
            <a:pPr algn="l"/>
            <a:r>
              <a:rPr lang="es-ES" dirty="0">
                <a:solidFill>
                  <a:srgbClr val="222222"/>
                </a:solidFill>
                <a:latin typeface="tahoma"/>
              </a:rPr>
              <a:t>Área Gestión y Microempresas.</a:t>
            </a:r>
            <a:endParaRPr lang="es-ES" dirty="0">
              <a:solidFill>
                <a:srgbClr val="222222"/>
              </a:solidFill>
              <a:latin typeface="arial"/>
            </a:endParaRPr>
          </a:p>
          <a:p>
            <a:pPr algn="l"/>
            <a:r>
              <a:rPr lang="es-ES" dirty="0">
                <a:solidFill>
                  <a:srgbClr val="CC6600"/>
                </a:solidFill>
                <a:latin typeface="tahoma"/>
              </a:rPr>
              <a:t>River Valley Ltda.</a:t>
            </a:r>
            <a:endParaRPr lang="es-ES" dirty="0">
              <a:solidFill>
                <a:srgbClr val="222222"/>
              </a:solidFill>
              <a:latin typeface="arial"/>
            </a:endParaRPr>
          </a:p>
        </p:txBody>
      </p:sp>
      <p:pic>
        <p:nvPicPr>
          <p:cNvPr id="12290" name="Picture 2" descr="http://www.rivervalley.cl/wp/wp-content/uploads/2014/02/1801099_497343070383361_1586389314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0158" y="404664"/>
            <a:ext cx="19812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57569"/>
            <a:ext cx="3520924" cy="1301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550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9" y="274638"/>
            <a:ext cx="8458073" cy="6343555"/>
          </a:xfrm>
        </p:spPr>
      </p:pic>
    </p:spTree>
    <p:extLst>
      <p:ext uri="{BB962C8B-B14F-4D97-AF65-F5344CB8AC3E}">
        <p14:creationId xmlns:p14="http://schemas.microsoft.com/office/powerpoint/2010/main" val="1809694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1734"/>
            <a:ext cx="8604448" cy="6453336"/>
          </a:xfrm>
        </p:spPr>
      </p:pic>
    </p:spTree>
    <p:extLst>
      <p:ext uri="{BB962C8B-B14F-4D97-AF65-F5344CB8AC3E}">
        <p14:creationId xmlns:p14="http://schemas.microsoft.com/office/powerpoint/2010/main" val="2835818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0"/>
            <a:ext cx="8532440" cy="6399330"/>
          </a:xfrm>
        </p:spPr>
      </p:pic>
    </p:spTree>
    <p:extLst>
      <p:ext uri="{BB962C8B-B14F-4D97-AF65-F5344CB8AC3E}">
        <p14:creationId xmlns:p14="http://schemas.microsoft.com/office/powerpoint/2010/main" val="950511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89925"/>
            <a:ext cx="5076056" cy="6768075"/>
          </a:xfrm>
        </p:spPr>
      </p:pic>
    </p:spTree>
    <p:extLst>
      <p:ext uri="{BB962C8B-B14F-4D97-AF65-F5344CB8AC3E}">
        <p14:creationId xmlns:p14="http://schemas.microsoft.com/office/powerpoint/2010/main" val="2603332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INIA REMEHUE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/>
              <a:t>Programa de Mejoramiento de papas y variedades INIA</a:t>
            </a:r>
            <a:endParaRPr lang="es-ES" dirty="0"/>
          </a:p>
          <a:p>
            <a:r>
              <a:rPr lang="es-ES_tradnl" dirty="0"/>
              <a:t>Producción de semilla de papa</a:t>
            </a:r>
            <a:endParaRPr lang="es-ES" dirty="0"/>
          </a:p>
          <a:p>
            <a:r>
              <a:rPr lang="es-ES_tradnl" dirty="0"/>
              <a:t>Sanidad de cultivo de papa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430411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7" y="34280"/>
            <a:ext cx="8808985" cy="6606739"/>
          </a:xfrm>
        </p:spPr>
      </p:pic>
    </p:spTree>
    <p:extLst>
      <p:ext uri="{BB962C8B-B14F-4D97-AF65-F5344CB8AC3E}">
        <p14:creationId xmlns:p14="http://schemas.microsoft.com/office/powerpoint/2010/main" val="41450516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INIA REMEHUE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6" y="261518"/>
            <a:ext cx="8519864" cy="6389898"/>
          </a:xfrm>
        </p:spPr>
      </p:pic>
    </p:spTree>
    <p:extLst>
      <p:ext uri="{BB962C8B-B14F-4D97-AF65-F5344CB8AC3E}">
        <p14:creationId xmlns:p14="http://schemas.microsoft.com/office/powerpoint/2010/main" val="4211405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8686800" cy="6515100"/>
          </a:xfrm>
        </p:spPr>
      </p:pic>
    </p:spTree>
    <p:extLst>
      <p:ext uri="{BB962C8B-B14F-4D97-AF65-F5344CB8AC3E}">
        <p14:creationId xmlns:p14="http://schemas.microsoft.com/office/powerpoint/2010/main" val="14416313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906"/>
            <a:ext cx="8532440" cy="6399330"/>
          </a:xfrm>
        </p:spPr>
      </p:pic>
    </p:spTree>
    <p:extLst>
      <p:ext uri="{BB962C8B-B14F-4D97-AF65-F5344CB8AC3E}">
        <p14:creationId xmlns:p14="http://schemas.microsoft.com/office/powerpoint/2010/main" val="9435757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0"/>
            <a:ext cx="8686800" cy="6515100"/>
          </a:xfrm>
        </p:spPr>
      </p:pic>
    </p:spTree>
    <p:extLst>
      <p:ext uri="{BB962C8B-B14F-4D97-AF65-F5344CB8AC3E}">
        <p14:creationId xmlns:p14="http://schemas.microsoft.com/office/powerpoint/2010/main" val="2213867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Que es FIA??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La Fundación para la Innovación Agraria, es la agencia del Ministerio de Agricultura cuya misión es fomentar una cultura de innovación en el sector agrario, agroalimentario y forestal, promoviendo, articulando y apoyando iniciativas de personas y entidades que contribuyan a mejorar las condiciones de vida de las y los agricultores de todas las regiones del territorio nacional.</a:t>
            </a:r>
          </a:p>
        </p:txBody>
      </p:sp>
    </p:spTree>
    <p:extLst>
      <p:ext uri="{BB962C8B-B14F-4D97-AF65-F5344CB8AC3E}">
        <p14:creationId xmlns:p14="http://schemas.microsoft.com/office/powerpoint/2010/main" val="38651241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Vilmer</a:t>
            </a:r>
            <a:r>
              <a:rPr lang="es-ES" dirty="0"/>
              <a:t> </a:t>
            </a:r>
            <a:r>
              <a:rPr lang="es-ES" dirty="0" err="1"/>
              <a:t>Vierma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Productor de semillas</a:t>
            </a:r>
          </a:p>
          <a:p>
            <a:r>
              <a:rPr lang="es-ES" dirty="0"/>
              <a:t>20 años de experiencia</a:t>
            </a:r>
          </a:p>
          <a:p>
            <a:r>
              <a:rPr lang="es-ES" dirty="0"/>
              <a:t>Multiplica las semillas de bancos de semillas</a:t>
            </a:r>
          </a:p>
          <a:p>
            <a:r>
              <a:rPr lang="es-ES" dirty="0"/>
              <a:t>Con estudios que aseguren un máximo de 8% de virosis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732774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" y="188640"/>
            <a:ext cx="8530444" cy="6397833"/>
          </a:xfrm>
        </p:spPr>
      </p:pic>
    </p:spTree>
    <p:extLst>
      <p:ext uri="{BB962C8B-B14F-4D97-AF65-F5344CB8AC3E}">
        <p14:creationId xmlns:p14="http://schemas.microsoft.com/office/powerpoint/2010/main" val="32785336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248034"/>
            <a:ext cx="8496944" cy="6372708"/>
          </a:xfrm>
        </p:spPr>
      </p:pic>
    </p:spTree>
    <p:extLst>
      <p:ext uri="{BB962C8B-B14F-4D97-AF65-F5344CB8AC3E}">
        <p14:creationId xmlns:p14="http://schemas.microsoft.com/office/powerpoint/2010/main" val="30610286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Prodesal Maullin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400 Agricultores atendidos</a:t>
            </a:r>
          </a:p>
          <a:p>
            <a:r>
              <a:rPr lang="es-ES" dirty="0"/>
              <a:t>Cerca de PARGUA (Cruce a Chiloé)</a:t>
            </a:r>
          </a:p>
          <a:p>
            <a:r>
              <a:rPr lang="es-ES" dirty="0"/>
              <a:t>Productores de papas, vacunos para leche y pequeñas hortalizas y frutales.</a:t>
            </a:r>
          </a:p>
        </p:txBody>
      </p:sp>
    </p:spTree>
    <p:extLst>
      <p:ext uri="{BB962C8B-B14F-4D97-AF65-F5344CB8AC3E}">
        <p14:creationId xmlns:p14="http://schemas.microsoft.com/office/powerpoint/2010/main" val="5534995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Prodesal Maullín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638"/>
            <a:ext cx="8388424" cy="6291318"/>
          </a:xfrm>
        </p:spPr>
      </p:pic>
    </p:spTree>
    <p:extLst>
      <p:ext uri="{BB962C8B-B14F-4D97-AF65-F5344CB8AC3E}">
        <p14:creationId xmlns:p14="http://schemas.microsoft.com/office/powerpoint/2010/main" val="12758714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INIA CHILOE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Estación de difusión</a:t>
            </a:r>
          </a:p>
          <a:p>
            <a:r>
              <a:rPr lang="es-ES" dirty="0"/>
              <a:t>Cultivo de frutales Menores</a:t>
            </a:r>
          </a:p>
          <a:p>
            <a:r>
              <a:rPr lang="es-ES" dirty="0"/>
              <a:t>Hortalizas</a:t>
            </a:r>
          </a:p>
          <a:p>
            <a:r>
              <a:rPr lang="es-ES" dirty="0"/>
              <a:t>Ganadería (corderos)</a:t>
            </a:r>
          </a:p>
          <a:p>
            <a:r>
              <a:rPr lang="es-ES" dirty="0"/>
              <a:t>Condiciones climáticas adversas en clima y suelo</a:t>
            </a:r>
          </a:p>
        </p:txBody>
      </p:sp>
    </p:spTree>
    <p:extLst>
      <p:ext uri="{BB962C8B-B14F-4D97-AF65-F5344CB8AC3E}">
        <p14:creationId xmlns:p14="http://schemas.microsoft.com/office/powerpoint/2010/main" val="30513181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6"/>
            <a:ext cx="9143605" cy="6857704"/>
          </a:xfrm>
        </p:spPr>
      </p:pic>
    </p:spTree>
    <p:extLst>
      <p:ext uri="{BB962C8B-B14F-4D97-AF65-F5344CB8AC3E}">
        <p14:creationId xmlns:p14="http://schemas.microsoft.com/office/powerpoint/2010/main" val="33004614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Inia</a:t>
            </a:r>
            <a:r>
              <a:rPr lang="es-ES" dirty="0"/>
              <a:t> Chiloé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9703"/>
            <a:ext cx="8532440" cy="6399330"/>
          </a:xfrm>
        </p:spPr>
      </p:pic>
    </p:spTree>
    <p:extLst>
      <p:ext uri="{BB962C8B-B14F-4D97-AF65-F5344CB8AC3E}">
        <p14:creationId xmlns:p14="http://schemas.microsoft.com/office/powerpoint/2010/main" val="33390400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Inia</a:t>
            </a:r>
            <a:r>
              <a:rPr lang="es-ES" dirty="0"/>
              <a:t> </a:t>
            </a:r>
            <a:r>
              <a:rPr lang="es-ES" dirty="0" err="1"/>
              <a:t>Chiloe</a:t>
            </a:r>
            <a:endParaRPr lang="es-ES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638"/>
            <a:ext cx="8460432" cy="6345324"/>
          </a:xfrm>
        </p:spPr>
      </p:pic>
    </p:spTree>
    <p:extLst>
      <p:ext uri="{BB962C8B-B14F-4D97-AF65-F5344CB8AC3E}">
        <p14:creationId xmlns:p14="http://schemas.microsoft.com/office/powerpoint/2010/main" val="34635624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5" y="116632"/>
            <a:ext cx="8988490" cy="6741368"/>
          </a:xfrm>
        </p:spPr>
      </p:pic>
    </p:spTree>
    <p:extLst>
      <p:ext uri="{BB962C8B-B14F-4D97-AF65-F5344CB8AC3E}">
        <p14:creationId xmlns:p14="http://schemas.microsoft.com/office/powerpoint/2010/main" val="893281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Cual fue nuestros problemas y desafíos ejes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dirty="0"/>
              <a:t>a)	Producción y comercialización: enfermedades, técnicas y maquinarias.</a:t>
            </a:r>
          </a:p>
          <a:p>
            <a:r>
              <a:rPr lang="es-ES" dirty="0"/>
              <a:t>b)	Asociatividad: Se busca promover la organización cooperativa, para que los agricultores sean proveedores o bien cooperados de la cooperativa COOPHUENTE Ltda. </a:t>
            </a:r>
          </a:p>
          <a:p>
            <a:r>
              <a:rPr lang="es-ES" dirty="0"/>
              <a:t>c)	Medio ambiente: Se busca promover la incorporación de prácticas y manejos medioambientalmente sustentables. </a:t>
            </a:r>
          </a:p>
          <a:p>
            <a:r>
              <a:rPr lang="es-ES" dirty="0"/>
              <a:t>d)	Extensionismo: Se realizará la capacitación en producción de papas para los asesores técnicos, de manera de instalar capacidades que permitan apoyar la asesoría técnica y permitir mediantes técnicas de cultivo aumentar la producción del cultivo. </a:t>
            </a:r>
          </a:p>
          <a:p>
            <a:endParaRPr lang="es-ES" dirty="0"/>
          </a:p>
          <a:p>
            <a:pPr marL="0" indent="0">
              <a:buNone/>
            </a:pPr>
            <a:r>
              <a:rPr lang="es-ES_tradnl" dirty="0"/>
              <a:t> </a:t>
            </a:r>
            <a:endParaRPr lang="es-ES" dirty="0"/>
          </a:p>
          <a:p>
            <a:pPr marL="0" indent="0">
              <a:buNone/>
            </a:pPr>
            <a:r>
              <a:rPr lang="es-ES_tradnl" dirty="0"/>
              <a:t> 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81609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8988490" cy="6741368"/>
          </a:xfrm>
        </p:spPr>
      </p:pic>
    </p:spTree>
    <p:extLst>
      <p:ext uri="{BB962C8B-B14F-4D97-AF65-F5344CB8AC3E}">
        <p14:creationId xmlns:p14="http://schemas.microsoft.com/office/powerpoint/2010/main" val="12033542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793663" y="1866543"/>
            <a:ext cx="6427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/>
              <a:t>LECCIÓN APRENDIDA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317812" y="2541494"/>
            <a:ext cx="669663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CONSOLIDAR UNA AGRICULTURA SOSTENIBLE SOBRE BASES AGROECOLÓGICAS, SOLO ES POSIBLE SI SUS ACTORES DIRECTOS</a:t>
            </a:r>
          </a:p>
          <a:p>
            <a:pPr algn="ctr"/>
            <a:r>
              <a:rPr lang="es-ES" sz="4800" dirty="0"/>
              <a:t>SABEN</a:t>
            </a:r>
          </a:p>
          <a:p>
            <a:pPr algn="ctr"/>
            <a:r>
              <a:rPr lang="es-ES" sz="4800" dirty="0"/>
              <a:t>QUIEREN </a:t>
            </a:r>
          </a:p>
          <a:p>
            <a:pPr algn="ctr"/>
            <a:r>
              <a:rPr lang="es-ES" sz="4800" dirty="0"/>
              <a:t>Y PUEDEN </a:t>
            </a:r>
          </a:p>
          <a:p>
            <a:pPr algn="ctr"/>
            <a:r>
              <a:rPr lang="es-ES" sz="3600" dirty="0"/>
              <a:t>hacerla</a:t>
            </a:r>
            <a:endParaRPr lang="es-ES" sz="4800" dirty="0"/>
          </a:p>
        </p:txBody>
      </p:sp>
    </p:spTree>
    <p:extLst>
      <p:ext uri="{BB962C8B-B14F-4D97-AF65-F5344CB8AC3E}">
        <p14:creationId xmlns:p14="http://schemas.microsoft.com/office/powerpoint/2010/main" val="13862170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s-ES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br>
              <a:rPr lang="es-ES" dirty="0"/>
            </a:br>
            <a:r>
              <a:rPr lang="es-ES" dirty="0"/>
              <a:t>Gracias!.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381285"/>
            <a:ext cx="1981200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24053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348880"/>
            <a:ext cx="7772400" cy="1470025"/>
          </a:xfrm>
        </p:spPr>
        <p:txBody>
          <a:bodyPr>
            <a:noAutofit/>
          </a:bodyPr>
          <a:lstStyle/>
          <a:p>
            <a:r>
              <a:rPr lang="es-ES" sz="2000" dirty="0"/>
              <a:t>“Gira de prospección tecnológica, asociativa y comercial a la región de Los Lagos, para pequeños productores de papas de la comuna de Canela”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31926" y="4509120"/>
            <a:ext cx="7088832" cy="22098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s-ES" dirty="0">
                <a:solidFill>
                  <a:srgbClr val="006600"/>
                </a:solidFill>
                <a:latin typeface="tahoma"/>
              </a:rPr>
              <a:t>José Manuel Muñoz Catalán</a:t>
            </a:r>
            <a:br>
              <a:rPr lang="es-ES" dirty="0"/>
            </a:br>
            <a:r>
              <a:rPr lang="es-ES" dirty="0">
                <a:solidFill>
                  <a:srgbClr val="222222"/>
                </a:solidFill>
                <a:latin typeface="tahoma,sans-serif"/>
              </a:rPr>
              <a:t>Ingeniero Agrónomo PUCV</a:t>
            </a:r>
            <a:endParaRPr lang="es-ES" dirty="0">
              <a:solidFill>
                <a:srgbClr val="222222"/>
              </a:solidFill>
              <a:latin typeface="arial"/>
            </a:endParaRPr>
          </a:p>
          <a:p>
            <a:pPr algn="l"/>
            <a:r>
              <a:rPr lang="es-ES" dirty="0">
                <a:solidFill>
                  <a:srgbClr val="006600"/>
                </a:solidFill>
                <a:latin typeface="tahoma"/>
              </a:rPr>
              <a:t>Especialista en Innovación, Gestión Empresaria, </a:t>
            </a:r>
            <a:r>
              <a:rPr lang="es-ES" dirty="0">
                <a:solidFill>
                  <a:srgbClr val="006600"/>
                </a:solidFill>
                <a:latin typeface="Tahoma"/>
              </a:rPr>
              <a:t>Emprendimiento y Asociatividad. </a:t>
            </a:r>
            <a:br>
              <a:rPr lang="es-ES" dirty="0">
                <a:solidFill>
                  <a:srgbClr val="006600"/>
                </a:solidFill>
                <a:latin typeface="Tahoma"/>
              </a:rPr>
            </a:br>
            <a:endParaRPr lang="es-ES" dirty="0"/>
          </a:p>
          <a:p>
            <a:pPr algn="l"/>
            <a:r>
              <a:rPr lang="es-ES" dirty="0">
                <a:solidFill>
                  <a:srgbClr val="222222"/>
                </a:solidFill>
                <a:latin typeface="tahoma"/>
              </a:rPr>
              <a:t>Área Gestión y Microempresas.</a:t>
            </a:r>
            <a:endParaRPr lang="es-ES" dirty="0">
              <a:solidFill>
                <a:srgbClr val="222222"/>
              </a:solidFill>
              <a:latin typeface="arial"/>
            </a:endParaRPr>
          </a:p>
          <a:p>
            <a:pPr algn="l"/>
            <a:r>
              <a:rPr lang="es-ES" dirty="0">
                <a:solidFill>
                  <a:srgbClr val="CC6600"/>
                </a:solidFill>
                <a:latin typeface="tahoma"/>
              </a:rPr>
              <a:t>River Valley Ltda.</a:t>
            </a:r>
            <a:endParaRPr lang="es-ES" dirty="0">
              <a:solidFill>
                <a:srgbClr val="222222"/>
              </a:solidFill>
              <a:latin typeface="arial"/>
            </a:endParaRPr>
          </a:p>
        </p:txBody>
      </p:sp>
      <p:pic>
        <p:nvPicPr>
          <p:cNvPr id="12290" name="Picture 2" descr="http://www.rivervalley.cl/wp/wp-content/uploads/2014/02/1801099_497343070383361_1586389314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0158" y="404664"/>
            <a:ext cx="19812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57569"/>
            <a:ext cx="3520924" cy="1301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2524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Inscritos en mercado publico.</a:t>
            </a:r>
          </a:p>
          <a:p>
            <a:r>
              <a:rPr lang="es-ES" dirty="0"/>
              <a:t>Inscritos como consultores de INDAP</a:t>
            </a:r>
          </a:p>
          <a:p>
            <a:r>
              <a:rPr lang="es-ES" dirty="0"/>
              <a:t>Inscritos en la Comisión nacional de Riego</a:t>
            </a:r>
          </a:p>
          <a:p>
            <a:r>
              <a:rPr lang="es-ES" dirty="0"/>
              <a:t>Inscritos como operadores del programa de recuperación de suelos (SAG – INDAP).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981200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518118"/>
            <a:ext cx="2185615" cy="260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719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64410"/>
            <a:ext cx="8229600" cy="1740453"/>
          </a:xfrm>
        </p:spPr>
        <p:txBody>
          <a:bodyPr>
            <a:normAutofit fontScale="90000"/>
          </a:bodyPr>
          <a:lstStyle/>
          <a:p>
            <a:pPr algn="r"/>
            <a:r>
              <a:rPr lang="es-ES" dirty="0"/>
              <a:t>Problemas transversales </a:t>
            </a:r>
            <a:br>
              <a:rPr lang="es-ES" dirty="0"/>
            </a:br>
            <a:r>
              <a:rPr lang="es-ES" dirty="0"/>
              <a:t>En que estamos?</a:t>
            </a:r>
            <a:br>
              <a:rPr lang="es-ES" dirty="0"/>
            </a:br>
            <a:r>
              <a:rPr lang="es-ES" dirty="0"/>
              <a:t>Escenario</a:t>
            </a:r>
          </a:p>
        </p:txBody>
      </p:sp>
      <p:pic>
        <p:nvPicPr>
          <p:cNvPr id="4" name="Picture 2" descr="http://www.rivervalley.cl/wp/wp-content/uploads/2014/02/1801099_497343070383361_1586389314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44500"/>
            <a:ext cx="19812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adroTexto 6"/>
          <p:cNvSpPr txBox="1"/>
          <p:nvPr/>
        </p:nvSpPr>
        <p:spPr>
          <a:xfrm>
            <a:off x="971600" y="2996952"/>
            <a:ext cx="6048672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/>
              <a:t>Variables que NO podemos controlar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971600" y="3717032"/>
            <a:ext cx="5976664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" dirty="0"/>
              <a:t>Variables que Podemos Controlar</a:t>
            </a:r>
          </a:p>
        </p:txBody>
      </p:sp>
    </p:spTree>
    <p:extLst>
      <p:ext uri="{BB962C8B-B14F-4D97-AF65-F5344CB8AC3E}">
        <p14:creationId xmlns:p14="http://schemas.microsoft.com/office/powerpoint/2010/main" val="1513690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/>
              <a:t>Situación actual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s-ES_tradnl" dirty="0"/>
              <a:t>Necesidad constante de estar actualizados con información y tendencias productivas. </a:t>
            </a:r>
            <a:endParaRPr lang="es-ES" dirty="0"/>
          </a:p>
          <a:p>
            <a:pPr lvl="0"/>
            <a:r>
              <a:rPr lang="es-ES_tradnl" dirty="0"/>
              <a:t>Poca diversidad productiva. </a:t>
            </a:r>
            <a:endParaRPr lang="es-ES" dirty="0"/>
          </a:p>
          <a:p>
            <a:pPr lvl="0"/>
            <a:r>
              <a:rPr lang="es-ES_tradnl" dirty="0"/>
              <a:t>Bajos márgenes en los negocios </a:t>
            </a:r>
            <a:r>
              <a:rPr lang="es-ES_tradnl" dirty="0">
                <a:solidFill>
                  <a:schemeClr val="tx2"/>
                </a:solidFill>
              </a:rPr>
              <a:t>(tendencia en nogales en Choapa)</a:t>
            </a:r>
            <a:endParaRPr lang="es-ES" dirty="0">
              <a:solidFill>
                <a:schemeClr val="tx2"/>
              </a:solidFill>
            </a:endParaRPr>
          </a:p>
          <a:p>
            <a:r>
              <a:rPr lang="es-ES_tradnl" dirty="0"/>
              <a:t>Alta cantidad de intermediarios/Oportunidad en circuitos cortos</a:t>
            </a:r>
            <a:endParaRPr lang="es-ES" dirty="0"/>
          </a:p>
          <a:p>
            <a:pPr lvl="0"/>
            <a:r>
              <a:rPr lang="es-ES_tradnl" dirty="0"/>
              <a:t>Necesidad de mejorar recursos productivos (suelo)</a:t>
            </a:r>
            <a:endParaRPr lang="es-ES" dirty="0"/>
          </a:p>
          <a:p>
            <a:pPr lvl="0"/>
            <a:r>
              <a:rPr lang="es-ES_tradnl" dirty="0"/>
              <a:t>Inminente enfrentamiento a situaciones de restricción hídrica</a:t>
            </a:r>
            <a:endParaRPr lang="es-ES" dirty="0"/>
          </a:p>
          <a:p>
            <a:pPr lvl="0"/>
            <a:r>
              <a:rPr lang="es-ES_tradnl" dirty="0"/>
              <a:t>Inminente enfrentamiento a situaciones climáticas erráticas</a:t>
            </a:r>
            <a:endParaRPr lang="es-ES" dirty="0"/>
          </a:p>
          <a:p>
            <a:pPr lvl="0"/>
            <a:r>
              <a:rPr lang="es-ES_tradnl" dirty="0"/>
              <a:t>Necesidad de potenciar nuevos negocios</a:t>
            </a:r>
            <a:endParaRPr lang="es-ES" dirty="0"/>
          </a:p>
          <a:p>
            <a:pPr lvl="0"/>
            <a:r>
              <a:rPr lang="es-ES_tradnl" dirty="0"/>
              <a:t>Alta carga de utilización de agroquímicos en la producción</a:t>
            </a:r>
            <a:r>
              <a:rPr lang="es-ES" dirty="0"/>
              <a:t>/</a:t>
            </a:r>
            <a:r>
              <a:rPr lang="es-ES_tradnl" dirty="0"/>
              <a:t>Oportunidad de trabajar en manejos orgánicos (agroecológicos).</a:t>
            </a:r>
            <a:endParaRPr lang="es-ES" dirty="0"/>
          </a:p>
          <a:p>
            <a:endParaRPr lang="es-ES" dirty="0"/>
          </a:p>
        </p:txBody>
      </p:sp>
      <p:pic>
        <p:nvPicPr>
          <p:cNvPr id="4" name="Picture 2" descr="http://www.rivervalley.cl/wp/wp-content/uploads/2014/02/1801099_497343070383361_1586389314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44500"/>
            <a:ext cx="19812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097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s-ES" dirty="0"/>
              <a:t>Con que nos </a:t>
            </a:r>
            <a:br>
              <a:rPr lang="es-ES" dirty="0"/>
            </a:br>
            <a:r>
              <a:rPr lang="es-ES" dirty="0"/>
              <a:t>encontramos en la gira?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/>
          </a:p>
          <a:p>
            <a:endParaRPr lang="es-ES" dirty="0"/>
          </a:p>
        </p:txBody>
      </p:sp>
      <p:pic>
        <p:nvPicPr>
          <p:cNvPr id="4" name="Picture 2" descr="http://www.rivervalley.cl/wp/wp-content/uploads/2014/02/1801099_497343070383361_1586389314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44500"/>
            <a:ext cx="1981200" cy="847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arcador de contenido 2">
            <a:extLst>
              <a:ext uri="{FF2B5EF4-FFF2-40B4-BE49-F238E27FC236}">
                <a16:creationId xmlns:a16="http://schemas.microsoft.com/office/drawing/2014/main" id="{57AB0B4A-2867-B940-D9FD-B113A37746C3}"/>
              </a:ext>
            </a:extLst>
          </p:cNvPr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Para planificar la gira, en el sur de </a:t>
            </a:r>
            <a:r>
              <a:rPr lang="es-ES"/>
              <a:t>Chile, </a:t>
            </a:r>
            <a:r>
              <a:rPr lang="es-ES" dirty="0"/>
              <a:t>región de los Ríos y los Lagos donde existe: </a:t>
            </a:r>
          </a:p>
          <a:p>
            <a:endParaRPr lang="es-ES" dirty="0"/>
          </a:p>
          <a:p>
            <a:r>
              <a:rPr lang="es-ES" dirty="0"/>
              <a:t>	Experiencia en el cultivo</a:t>
            </a:r>
          </a:p>
          <a:p>
            <a:r>
              <a:rPr lang="es-ES" dirty="0"/>
              <a:t>	Liderazgo a nivel nacional en producción</a:t>
            </a:r>
          </a:p>
          <a:p>
            <a:r>
              <a:rPr lang="es-ES" dirty="0"/>
              <a:t>	Principales innovaciones a nivel nacional</a:t>
            </a:r>
          </a:p>
          <a:p>
            <a:r>
              <a:rPr lang="es-ES" dirty="0"/>
              <a:t>	Trayectoria del cultivo y centros de investigación</a:t>
            </a:r>
          </a:p>
          <a:p>
            <a:r>
              <a:rPr lang="es-ES" dirty="0"/>
              <a:t>	Experiencia en Asociatividad en papas</a:t>
            </a:r>
          </a:p>
          <a:p>
            <a:r>
              <a:rPr lang="es-ES" dirty="0"/>
              <a:t>	Dominio Comercial y manejo del volumen de la papa producida en Chile.  </a:t>
            </a:r>
          </a:p>
          <a:p>
            <a:endParaRPr lang="es-ES" dirty="0"/>
          </a:p>
          <a:p>
            <a:r>
              <a:rPr lang="es-ES" dirty="0"/>
              <a:t>Con estos requerimientos se determinó Universidad Austral, INIA REMEHUE y Prodesal  de la comuna de Maullín, </a:t>
            </a:r>
          </a:p>
        </p:txBody>
      </p:sp>
    </p:spTree>
    <p:extLst>
      <p:ext uri="{BB962C8B-B14F-4D97-AF65-F5344CB8AC3E}">
        <p14:creationId xmlns:p14="http://schemas.microsoft.com/office/powerpoint/2010/main" val="2763933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Universidad Austral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S_tradnl" dirty="0"/>
              <a:t>Conocer el diversidad genética y potencial del cultivo de la papa a través del banco de germoplasma. </a:t>
            </a:r>
            <a:endParaRPr lang="es-ES" dirty="0"/>
          </a:p>
          <a:p>
            <a:pPr marL="0" indent="0">
              <a:buNone/>
            </a:pPr>
            <a:endParaRPr lang="es-ES" dirty="0"/>
          </a:p>
          <a:p>
            <a:r>
              <a:rPr lang="es-ES_tradnl" dirty="0"/>
              <a:t>Generación de nuevas variedades.</a:t>
            </a:r>
            <a:endParaRPr lang="es-ES" dirty="0"/>
          </a:p>
          <a:p>
            <a:pPr marL="0" indent="0">
              <a:buNone/>
            </a:pPr>
            <a:r>
              <a:rPr lang="es-ES_tradnl" dirty="0"/>
              <a:t> </a:t>
            </a:r>
            <a:endParaRPr lang="es-ES" dirty="0"/>
          </a:p>
          <a:p>
            <a:r>
              <a:rPr lang="es-ES_tradnl" dirty="0"/>
              <a:t>Limpieza del material genético. </a:t>
            </a:r>
            <a:endParaRPr lang="es-ES" dirty="0"/>
          </a:p>
          <a:p>
            <a:pPr marL="0" indent="0">
              <a:buNone/>
            </a:pPr>
            <a:r>
              <a:rPr lang="es-ES_tradnl" dirty="0"/>
              <a:t> </a:t>
            </a:r>
            <a:endParaRPr lang="es-ES" dirty="0"/>
          </a:p>
          <a:p>
            <a:r>
              <a:rPr lang="es-ES_tradnl" dirty="0"/>
              <a:t>Propiedades saludables y evaluación sensorial de papas</a:t>
            </a:r>
            <a:endParaRPr lang="es-ES" dirty="0"/>
          </a:p>
          <a:p>
            <a:pPr marL="0" indent="0">
              <a:buNone/>
            </a:pPr>
            <a:r>
              <a:rPr lang="es-ES_tradnl" dirty="0"/>
              <a:t> 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36550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Universidad Austral</a:t>
            </a:r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820472" cy="6615354"/>
          </a:xfrm>
        </p:spPr>
      </p:pic>
    </p:spTree>
    <p:extLst>
      <p:ext uri="{BB962C8B-B14F-4D97-AF65-F5344CB8AC3E}">
        <p14:creationId xmlns:p14="http://schemas.microsoft.com/office/powerpoint/2010/main" val="1744613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638"/>
            <a:ext cx="8686800" cy="6515100"/>
          </a:xfrm>
        </p:spPr>
      </p:pic>
    </p:spTree>
    <p:extLst>
      <p:ext uri="{BB962C8B-B14F-4D97-AF65-F5344CB8AC3E}">
        <p14:creationId xmlns:p14="http://schemas.microsoft.com/office/powerpoint/2010/main" val="1368995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4192</TotalTime>
  <Words>721</Words>
  <Application>Microsoft Office PowerPoint</Application>
  <PresentationFormat>Presentación en pantalla (4:3)</PresentationFormat>
  <Paragraphs>128</Paragraphs>
  <Slides>34</Slides>
  <Notes>34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1" baseType="lpstr">
      <vt:lpstr>Arial</vt:lpstr>
      <vt:lpstr>Arial</vt:lpstr>
      <vt:lpstr>Calibri</vt:lpstr>
      <vt:lpstr>Tahoma</vt:lpstr>
      <vt:lpstr>Tahoma</vt:lpstr>
      <vt:lpstr>tahoma,sans-serif</vt:lpstr>
      <vt:lpstr>Tema de Office</vt:lpstr>
      <vt:lpstr>“Gira de prospección tecnológica, asociativa y comercial a la región de Los Lagos, para pequeños productores de papas de la comuna de Canela”</vt:lpstr>
      <vt:lpstr>Que es FIA??</vt:lpstr>
      <vt:lpstr>Cual fue nuestros problemas y desafíos ejes</vt:lpstr>
      <vt:lpstr>Problemas transversales  En que estamos? Escenario</vt:lpstr>
      <vt:lpstr>Situación actual</vt:lpstr>
      <vt:lpstr>Con que nos  encontramos en la gira?</vt:lpstr>
      <vt:lpstr>Universidad Austral</vt:lpstr>
      <vt:lpstr>Universidad Austral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INIA REMEHUE</vt:lpstr>
      <vt:lpstr>Presentación de PowerPoint</vt:lpstr>
      <vt:lpstr>INIA REMEHUE</vt:lpstr>
      <vt:lpstr>Presentación de PowerPoint</vt:lpstr>
      <vt:lpstr>Presentación de PowerPoint</vt:lpstr>
      <vt:lpstr>Presentación de PowerPoint</vt:lpstr>
      <vt:lpstr>Vilmer Vierma</vt:lpstr>
      <vt:lpstr>Presentación de PowerPoint</vt:lpstr>
      <vt:lpstr>Presentación de PowerPoint</vt:lpstr>
      <vt:lpstr>Prodesal Maullin</vt:lpstr>
      <vt:lpstr>Prodesal Maullín</vt:lpstr>
      <vt:lpstr>INIA CHILOE</vt:lpstr>
      <vt:lpstr>Presentación de PowerPoint</vt:lpstr>
      <vt:lpstr>Inia Chiloé</vt:lpstr>
      <vt:lpstr>Inia Chiloe</vt:lpstr>
      <vt:lpstr>Presentación de PowerPoint</vt:lpstr>
      <vt:lpstr>Presentación de PowerPoint</vt:lpstr>
      <vt:lpstr>Presentación de PowerPoint</vt:lpstr>
      <vt:lpstr>       Gracias!. </vt:lpstr>
      <vt:lpstr>“Gira de prospección tecnológica, asociativa y comercial a la región de Los Lagos, para pequeños productores de papas de la comuna de Canela”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Instrumentos de FOMENTO</dc:title>
  <dc:creator>Jose Manuel Muñoz</dc:creator>
  <cp:lastModifiedBy>Ingrid Acosta</cp:lastModifiedBy>
  <cp:revision>144</cp:revision>
  <cp:lastPrinted>2018-03-01T00:19:52Z</cp:lastPrinted>
  <dcterms:created xsi:type="dcterms:W3CDTF">2017-03-01T20:16:07Z</dcterms:created>
  <dcterms:modified xsi:type="dcterms:W3CDTF">2023-03-16T19:17:35Z</dcterms:modified>
</cp:coreProperties>
</file>