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handoutMasterIdLst>
    <p:handoutMasterId r:id="rId71"/>
  </p:handout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 id="281" r:id="rId27"/>
    <p:sldId id="284" r:id="rId28"/>
    <p:sldId id="282" r:id="rId29"/>
    <p:sldId id="283" r:id="rId30"/>
    <p:sldId id="285" r:id="rId31"/>
    <p:sldId id="287" r:id="rId32"/>
    <p:sldId id="286"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5" r:id="rId60"/>
    <p:sldId id="314" r:id="rId61"/>
    <p:sldId id="316" r:id="rId62"/>
    <p:sldId id="317" r:id="rId63"/>
    <p:sldId id="318" r:id="rId64"/>
    <p:sldId id="319" r:id="rId65"/>
    <p:sldId id="320" r:id="rId66"/>
    <p:sldId id="323" r:id="rId67"/>
    <p:sldId id="324" r:id="rId68"/>
    <p:sldId id="325" r:id="rId69"/>
    <p:sldId id="326" r:id="rId70"/>
  </p:sldIdLst>
  <p:sldSz cx="12192000" cy="6858000"/>
  <p:notesSz cx="6888163" cy="100203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26" autoAdjust="0"/>
    <p:restoredTop sz="94660"/>
  </p:normalViewPr>
  <p:slideViewPr>
    <p:cSldViewPr snapToGrid="0">
      <p:cViewPr varScale="1">
        <p:scale>
          <a:sx n="67" d="100"/>
          <a:sy n="67" d="100"/>
        </p:scale>
        <p:origin x="456" y="44"/>
      </p:cViewPr>
      <p:guideLst/>
    </p:cSldViewPr>
  </p:slideViewPr>
  <p:notesTextViewPr>
    <p:cViewPr>
      <p:scale>
        <a:sx n="1" d="1"/>
        <a:sy n="1" d="1"/>
      </p:scale>
      <p:origin x="0" y="0"/>
    </p:cViewPr>
  </p:notesTextViewPr>
  <p:sorterViewPr>
    <p:cViewPr>
      <p:scale>
        <a:sx n="100" d="100"/>
        <a:sy n="100" d="100"/>
      </p:scale>
      <p:origin x="0" y="-3045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s-CL"/>
          </a:p>
        </p:txBody>
      </p:sp>
      <p:sp>
        <p:nvSpPr>
          <p:cNvPr id="3" name="Marcador de fecha 2"/>
          <p:cNvSpPr>
            <a:spLocks noGrp="1"/>
          </p:cNvSpPr>
          <p:nvPr>
            <p:ph type="dt" sz="quarter" idx="1"/>
          </p:nvPr>
        </p:nvSpPr>
        <p:spPr>
          <a:xfrm>
            <a:off x="3901698" y="0"/>
            <a:ext cx="2984871" cy="502755"/>
          </a:xfrm>
          <a:prstGeom prst="rect">
            <a:avLst/>
          </a:prstGeom>
        </p:spPr>
        <p:txBody>
          <a:bodyPr vert="horz" lIns="96616" tIns="48308" rIns="96616" bIns="48308" rtlCol="0"/>
          <a:lstStyle>
            <a:lvl1pPr algn="r">
              <a:defRPr sz="1300"/>
            </a:lvl1pPr>
          </a:lstStyle>
          <a:p>
            <a:fld id="{CB5D013E-8939-4607-8D73-EFF204A611B9}" type="datetimeFigureOut">
              <a:rPr lang="es-CL" smtClean="0"/>
              <a:t>15-12-2022</a:t>
            </a:fld>
            <a:endParaRPr lang="es-CL"/>
          </a:p>
        </p:txBody>
      </p:sp>
      <p:sp>
        <p:nvSpPr>
          <p:cNvPr id="4" name="Marcador de pie de página 3"/>
          <p:cNvSpPr>
            <a:spLocks noGrp="1"/>
          </p:cNvSpPr>
          <p:nvPr>
            <p:ph type="ftr" sz="quarter" idx="2"/>
          </p:nvPr>
        </p:nvSpPr>
        <p:spPr>
          <a:xfrm>
            <a:off x="0" y="9517547"/>
            <a:ext cx="2984871" cy="502754"/>
          </a:xfrm>
          <a:prstGeom prst="rect">
            <a:avLst/>
          </a:prstGeom>
        </p:spPr>
        <p:txBody>
          <a:bodyPr vert="horz" lIns="96616" tIns="48308" rIns="96616" bIns="48308" rtlCol="0" anchor="b"/>
          <a:lstStyle>
            <a:lvl1pPr algn="l">
              <a:defRPr sz="1300"/>
            </a:lvl1pPr>
          </a:lstStyle>
          <a:p>
            <a:endParaRPr lang="es-CL"/>
          </a:p>
        </p:txBody>
      </p:sp>
      <p:sp>
        <p:nvSpPr>
          <p:cNvPr id="5" name="Marcador de número de diapositiva 4"/>
          <p:cNvSpPr>
            <a:spLocks noGrp="1"/>
          </p:cNvSpPr>
          <p:nvPr>
            <p:ph type="sldNum" sz="quarter" idx="3"/>
          </p:nvPr>
        </p:nvSpPr>
        <p:spPr>
          <a:xfrm>
            <a:off x="3901698" y="9517547"/>
            <a:ext cx="2984871" cy="502754"/>
          </a:xfrm>
          <a:prstGeom prst="rect">
            <a:avLst/>
          </a:prstGeom>
        </p:spPr>
        <p:txBody>
          <a:bodyPr vert="horz" lIns="96616" tIns="48308" rIns="96616" bIns="48308" rtlCol="0" anchor="b"/>
          <a:lstStyle>
            <a:lvl1pPr algn="r">
              <a:defRPr sz="1300"/>
            </a:lvl1pPr>
          </a:lstStyle>
          <a:p>
            <a:fld id="{FAD5E77C-7C6E-4B11-B5EE-369E66AE06B6}" type="slidenum">
              <a:rPr lang="es-CL" smtClean="0"/>
              <a:t>‹Nº›</a:t>
            </a:fld>
            <a:endParaRPr lang="es-CL"/>
          </a:p>
        </p:txBody>
      </p:sp>
    </p:spTree>
    <p:extLst>
      <p:ext uri="{BB962C8B-B14F-4D97-AF65-F5344CB8AC3E}">
        <p14:creationId xmlns:p14="http://schemas.microsoft.com/office/powerpoint/2010/main" val="39268514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9C9C83D-35BF-40B9-8B29-0405A1D12001}"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2023045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9C9C83D-35BF-40B9-8B29-0405A1D12001}"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2863962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9C9C83D-35BF-40B9-8B29-0405A1D12001}"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381E2A-D68B-4D94-9928-498DC9E70637}" type="slidenum">
              <a:rPr lang="es-CL" smtClean="0"/>
              <a:t>‹Nº›</a:t>
            </a:fld>
            <a:endParaRPr lang="es-C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85374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79C9C83D-35BF-40B9-8B29-0405A1D12001}"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151117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79C9C83D-35BF-40B9-8B29-0405A1D12001}"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81E2A-D68B-4D94-9928-498DC9E70637}" type="slidenum">
              <a:rPr lang="es-CL" smtClean="0"/>
              <a:t>‹Nº›</a:t>
            </a:fld>
            <a:endParaRPr lang="es-C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81386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79C9C83D-35BF-40B9-8B29-0405A1D12001}"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2161719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9C9C83D-35BF-40B9-8B29-0405A1D12001}"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289935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9C9C83D-35BF-40B9-8B29-0405A1D12001}"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358991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9C9C83D-35BF-40B9-8B29-0405A1D12001}"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3674220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9C9C83D-35BF-40B9-8B29-0405A1D12001}"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3265241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9C9C83D-35BF-40B9-8B29-0405A1D12001}"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3851935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9C9C83D-35BF-40B9-8B29-0405A1D12001}" type="datetimeFigureOut">
              <a:rPr lang="es-CL" smtClean="0"/>
              <a:t>15-12-2022</a:t>
            </a:fld>
            <a:endParaRPr lang="es-CL"/>
          </a:p>
        </p:txBody>
      </p:sp>
      <p:sp>
        <p:nvSpPr>
          <p:cNvPr id="8" name="Footer Placeholder 7"/>
          <p:cNvSpPr>
            <a:spLocks noGrp="1"/>
          </p:cNvSpPr>
          <p:nvPr>
            <p:ph type="ftr" sz="quarter" idx="11"/>
          </p:nvPr>
        </p:nvSpPr>
        <p:spPr/>
        <p:txBody>
          <a:bodyPr/>
          <a:lstStyle/>
          <a:p>
            <a:endParaRPr lang="es-C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400568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9C9C83D-35BF-40B9-8B29-0405A1D12001}" type="datetimeFigureOut">
              <a:rPr lang="es-CL" smtClean="0"/>
              <a:t>15-12-2022</a:t>
            </a:fld>
            <a:endParaRPr lang="es-CL"/>
          </a:p>
        </p:txBody>
      </p:sp>
      <p:sp>
        <p:nvSpPr>
          <p:cNvPr id="4" name="Footer Placeholder 3"/>
          <p:cNvSpPr>
            <a:spLocks noGrp="1"/>
          </p:cNvSpPr>
          <p:nvPr>
            <p:ph type="ftr" sz="quarter" idx="11"/>
          </p:nvPr>
        </p:nvSpPr>
        <p:spPr/>
        <p:txBody>
          <a:bodyPr/>
          <a:lstStyle/>
          <a:p>
            <a:endParaRPr lang="es-C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4175309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C9C83D-35BF-40B9-8B29-0405A1D12001}" type="datetimeFigureOut">
              <a:rPr lang="es-CL" smtClean="0"/>
              <a:t>15-12-2022</a:t>
            </a:fld>
            <a:endParaRPr lang="es-CL"/>
          </a:p>
        </p:txBody>
      </p:sp>
      <p:sp>
        <p:nvSpPr>
          <p:cNvPr id="3" name="Footer Placeholder 2"/>
          <p:cNvSpPr>
            <a:spLocks noGrp="1"/>
          </p:cNvSpPr>
          <p:nvPr>
            <p:ph type="ftr" sz="quarter" idx="11"/>
          </p:nvPr>
        </p:nvSpPr>
        <p:spPr/>
        <p:txBody>
          <a:bodyPr/>
          <a:lstStyle/>
          <a:p>
            <a:endParaRPr lang="es-C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1159202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9C9C83D-35BF-40B9-8B29-0405A1D12001}"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194530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9C9C83D-35BF-40B9-8B29-0405A1D12001}"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81E2A-D68B-4D94-9928-498DC9E70637}" type="slidenum">
              <a:rPr lang="es-CL" smtClean="0"/>
              <a:t>‹Nº›</a:t>
            </a:fld>
            <a:endParaRPr lang="es-CL"/>
          </a:p>
        </p:txBody>
      </p:sp>
    </p:spTree>
    <p:extLst>
      <p:ext uri="{BB962C8B-B14F-4D97-AF65-F5344CB8AC3E}">
        <p14:creationId xmlns:p14="http://schemas.microsoft.com/office/powerpoint/2010/main" val="409813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9C9C83D-35BF-40B9-8B29-0405A1D12001}" type="datetimeFigureOut">
              <a:rPr lang="es-CL" smtClean="0"/>
              <a:t>15-12-2022</a:t>
            </a:fld>
            <a:endParaRPr lang="es-C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0381E2A-D68B-4D94-9928-498DC9E70637}" type="slidenum">
              <a:rPr lang="es-CL" smtClean="0"/>
              <a:t>‹Nº›</a:t>
            </a:fld>
            <a:endParaRPr lang="es-CL"/>
          </a:p>
        </p:txBody>
      </p:sp>
    </p:spTree>
    <p:extLst>
      <p:ext uri="{BB962C8B-B14F-4D97-AF65-F5344CB8AC3E}">
        <p14:creationId xmlns:p14="http://schemas.microsoft.com/office/powerpoint/2010/main" val="407579128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CL" b="1" dirty="0"/>
              <a:t>NORMAS DE CALIDAD DE LA LECHE Y MANEJO SANITARIO</a:t>
            </a:r>
          </a:p>
        </p:txBody>
      </p:sp>
      <p:sp>
        <p:nvSpPr>
          <p:cNvPr id="3" name="Subtítulo 2"/>
          <p:cNvSpPr>
            <a:spLocks noGrp="1"/>
          </p:cNvSpPr>
          <p:nvPr>
            <p:ph type="subTitle" idx="1"/>
          </p:nvPr>
        </p:nvSpPr>
        <p:spPr/>
        <p:txBody>
          <a:bodyPr/>
          <a:lstStyle/>
          <a:p>
            <a:r>
              <a:rPr lang="es-CL" dirty="0"/>
              <a:t>María Isabel Oliva </a:t>
            </a:r>
            <a:r>
              <a:rPr lang="es-CL" dirty="0" err="1"/>
              <a:t>Ekelund</a:t>
            </a:r>
            <a:endParaRPr lang="es-CL" dirty="0"/>
          </a:p>
        </p:txBody>
      </p:sp>
    </p:spTree>
    <p:extLst>
      <p:ext uri="{BB962C8B-B14F-4D97-AF65-F5344CB8AC3E}">
        <p14:creationId xmlns:p14="http://schemas.microsoft.com/office/powerpoint/2010/main" val="2484315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l="14209" t="32080" r="27358" b="16521"/>
          <a:stretch/>
        </p:blipFill>
        <p:spPr>
          <a:xfrm>
            <a:off x="2203939" y="586153"/>
            <a:ext cx="7174523" cy="6053064"/>
          </a:xfrm>
          <a:prstGeom prst="rect">
            <a:avLst/>
          </a:prstGeom>
        </p:spPr>
      </p:pic>
    </p:spTree>
    <p:extLst>
      <p:ext uri="{BB962C8B-B14F-4D97-AF65-F5344CB8AC3E}">
        <p14:creationId xmlns:p14="http://schemas.microsoft.com/office/powerpoint/2010/main" val="1203606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1758462" y="633046"/>
            <a:ext cx="9746150" cy="5278176"/>
          </a:xfrm>
        </p:spPr>
        <p:txBody>
          <a:bodyPr>
            <a:normAutofit fontScale="92500" lnSpcReduction="10000"/>
          </a:bodyPr>
          <a:lstStyle/>
          <a:p>
            <a:pPr algn="just"/>
            <a:r>
              <a:rPr lang="es-CL" sz="3200" dirty="0">
                <a:solidFill>
                  <a:schemeClr val="tx1"/>
                </a:solidFill>
              </a:rPr>
              <a:t>Se puede haber aplicado todo lo anterior y obtendremos leche que contiene pequeñas cantidades de microorganismos las cuales  se encuentran en el canal del pezón, y esta se considera normal. </a:t>
            </a:r>
          </a:p>
          <a:p>
            <a:pPr marL="0" indent="0" algn="just">
              <a:buNone/>
            </a:pPr>
            <a:endParaRPr lang="es-CL" sz="3200" dirty="0">
              <a:solidFill>
                <a:schemeClr val="tx1"/>
              </a:solidFill>
            </a:endParaRPr>
          </a:p>
          <a:p>
            <a:pPr algn="just"/>
            <a:r>
              <a:rPr lang="es-CL" sz="3200" dirty="0">
                <a:solidFill>
                  <a:schemeClr val="tx1"/>
                </a:solidFill>
              </a:rPr>
              <a:t>Sin embargo, esos microorganismos comienzan a multiplicarse dos o tres horas después del ordeño y si, en ese momento, no se protege la leche, se da un aumento considerable de microbios y hacen que la leche pierda su calidad.</a:t>
            </a:r>
          </a:p>
          <a:p>
            <a:endParaRPr lang="es-CL" sz="3200" dirty="0">
              <a:solidFill>
                <a:schemeClr val="tx1"/>
              </a:solidFill>
            </a:endParaRPr>
          </a:p>
        </p:txBody>
      </p:sp>
    </p:spTree>
    <p:extLst>
      <p:ext uri="{BB962C8B-B14F-4D97-AF65-F5344CB8AC3E}">
        <p14:creationId xmlns:p14="http://schemas.microsoft.com/office/powerpoint/2010/main" val="4061323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6777" t="29954" r="16666" b="5619"/>
          <a:stretch/>
        </p:blipFill>
        <p:spPr>
          <a:xfrm>
            <a:off x="2438400" y="205183"/>
            <a:ext cx="7877908" cy="6440176"/>
          </a:xfrm>
          <a:prstGeom prst="rect">
            <a:avLst/>
          </a:prstGeom>
        </p:spPr>
      </p:pic>
    </p:spTree>
    <p:extLst>
      <p:ext uri="{BB962C8B-B14F-4D97-AF65-F5344CB8AC3E}">
        <p14:creationId xmlns:p14="http://schemas.microsoft.com/office/powerpoint/2010/main" val="1601106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sz="4000" b="1" dirty="0">
                <a:solidFill>
                  <a:schemeClr val="tx1"/>
                </a:solidFill>
              </a:rPr>
              <a:t>Buenas prácticas de ordeña</a:t>
            </a:r>
            <a:endParaRPr lang="es-CL" sz="4000" dirty="0">
              <a:solidFill>
                <a:schemeClr val="tx1"/>
              </a:solidFill>
            </a:endParaRPr>
          </a:p>
        </p:txBody>
      </p:sp>
      <p:sp>
        <p:nvSpPr>
          <p:cNvPr id="3" name="Marcador de contenido 2"/>
          <p:cNvSpPr>
            <a:spLocks noGrp="1"/>
          </p:cNvSpPr>
          <p:nvPr>
            <p:ph idx="1"/>
          </p:nvPr>
        </p:nvSpPr>
        <p:spPr/>
        <p:txBody>
          <a:bodyPr>
            <a:normAutofit/>
          </a:bodyPr>
          <a:lstStyle/>
          <a:p>
            <a:pPr algn="just"/>
            <a:r>
              <a:rPr lang="es-CL" sz="2800" dirty="0">
                <a:solidFill>
                  <a:schemeClr val="tx1"/>
                </a:solidFill>
              </a:rPr>
              <a:t>La aplicación de buenas prácticas de ordeño está orientada a garantizar leche de excelente calidad, ya sea para consumo directo o para la fabricación de quesos y otros subproductos que garanticen al consumidor un producto fresco y saludable.</a:t>
            </a:r>
          </a:p>
          <a:p>
            <a:pPr algn="just"/>
            <a:endParaRPr lang="es-CL" sz="2800" dirty="0"/>
          </a:p>
        </p:txBody>
      </p:sp>
    </p:spTree>
    <p:extLst>
      <p:ext uri="{BB962C8B-B14F-4D97-AF65-F5344CB8AC3E}">
        <p14:creationId xmlns:p14="http://schemas.microsoft.com/office/powerpoint/2010/main" val="265755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l="11172" t="38708" r="19597" b="7720"/>
          <a:stretch/>
        </p:blipFill>
        <p:spPr>
          <a:xfrm>
            <a:off x="2391509" y="0"/>
            <a:ext cx="8471648" cy="6858000"/>
          </a:xfrm>
          <a:prstGeom prst="rect">
            <a:avLst/>
          </a:prstGeom>
        </p:spPr>
      </p:pic>
    </p:spTree>
    <p:extLst>
      <p:ext uri="{BB962C8B-B14F-4D97-AF65-F5344CB8AC3E}">
        <p14:creationId xmlns:p14="http://schemas.microsoft.com/office/powerpoint/2010/main" val="36900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22585" y="633046"/>
            <a:ext cx="9582027" cy="5278176"/>
          </a:xfrm>
        </p:spPr>
        <p:txBody>
          <a:bodyPr>
            <a:normAutofit lnSpcReduction="10000"/>
          </a:bodyPr>
          <a:lstStyle/>
          <a:p>
            <a:pPr algn="just"/>
            <a:r>
              <a:rPr lang="es-CL" sz="2800" dirty="0">
                <a:solidFill>
                  <a:schemeClr val="tx1"/>
                </a:solidFill>
              </a:rPr>
              <a:t>La leche debe tener un color blanco cremoso y un sabor agradable, no debe tener rastros de sangre u otro color, el olor debe ser el normal a leche recién ordeñada. </a:t>
            </a:r>
          </a:p>
          <a:p>
            <a:pPr algn="just"/>
            <a:endParaRPr lang="es-CL" sz="2800" dirty="0">
              <a:solidFill>
                <a:schemeClr val="tx1"/>
              </a:solidFill>
            </a:endParaRPr>
          </a:p>
          <a:p>
            <a:pPr algn="just"/>
            <a:r>
              <a:rPr lang="es-CL" sz="2800" dirty="0">
                <a:solidFill>
                  <a:schemeClr val="tx1"/>
                </a:solidFill>
              </a:rPr>
              <a:t>Además, no debe contener restos de medicamentos que hayan sido aplicados a las cabras. Para obtener leche de buena calidad se debe empezar por implementar las buenas prácticas de ordeño, para producir de esa manera leche en condiciones higiénicas adecuadas. </a:t>
            </a:r>
          </a:p>
          <a:p>
            <a:r>
              <a:rPr lang="es-CL" dirty="0">
                <a:solidFill>
                  <a:schemeClr val="tx1"/>
                </a:solidFill>
              </a:rPr>
              <a:t> </a:t>
            </a:r>
          </a:p>
          <a:p>
            <a:endParaRPr lang="es-CL" dirty="0"/>
          </a:p>
        </p:txBody>
      </p:sp>
    </p:spTree>
    <p:extLst>
      <p:ext uri="{BB962C8B-B14F-4D97-AF65-F5344CB8AC3E}">
        <p14:creationId xmlns:p14="http://schemas.microsoft.com/office/powerpoint/2010/main" val="3676418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1909" y="624110"/>
            <a:ext cx="9722704" cy="1280890"/>
          </a:xfrm>
        </p:spPr>
        <p:txBody>
          <a:bodyPr>
            <a:normAutofit/>
          </a:bodyPr>
          <a:lstStyle/>
          <a:p>
            <a:r>
              <a:rPr lang="es-CL" b="1" dirty="0"/>
              <a:t>Las mayores fuentes de contaminación de la leche en el ordeño son: </a:t>
            </a:r>
          </a:p>
        </p:txBody>
      </p:sp>
      <p:sp>
        <p:nvSpPr>
          <p:cNvPr id="3" name="Marcador de contenido 2"/>
          <p:cNvSpPr>
            <a:spLocks noGrp="1"/>
          </p:cNvSpPr>
          <p:nvPr>
            <p:ph idx="1"/>
          </p:nvPr>
        </p:nvSpPr>
        <p:spPr>
          <a:xfrm>
            <a:off x="1781909" y="2133600"/>
            <a:ext cx="9722703" cy="3777622"/>
          </a:xfrm>
        </p:spPr>
        <p:txBody>
          <a:bodyPr>
            <a:normAutofit/>
          </a:bodyPr>
          <a:lstStyle/>
          <a:p>
            <a:pPr lvl="0"/>
            <a:r>
              <a:rPr lang="es-CL" sz="3600" dirty="0">
                <a:solidFill>
                  <a:schemeClr val="tx1"/>
                </a:solidFill>
              </a:rPr>
              <a:t>El medio ambiente (corral, potreros). </a:t>
            </a:r>
          </a:p>
          <a:p>
            <a:pPr lvl="0"/>
            <a:r>
              <a:rPr lang="es-CL" sz="3600" dirty="0">
                <a:solidFill>
                  <a:schemeClr val="tx1"/>
                </a:solidFill>
              </a:rPr>
              <a:t>El cuerpo de la cabra, especialmente la ubre. </a:t>
            </a:r>
          </a:p>
          <a:p>
            <a:pPr lvl="0"/>
            <a:r>
              <a:rPr lang="es-CL" sz="3600" dirty="0">
                <a:solidFill>
                  <a:schemeClr val="tx1"/>
                </a:solidFill>
              </a:rPr>
              <a:t>Los equipos que se utilizan en el ordeño. </a:t>
            </a:r>
          </a:p>
          <a:p>
            <a:pPr lvl="0"/>
            <a:r>
              <a:rPr lang="es-CL" sz="3600" dirty="0">
                <a:solidFill>
                  <a:schemeClr val="tx1"/>
                </a:solidFill>
              </a:rPr>
              <a:t>El personal a cargo del ordeño. </a:t>
            </a:r>
          </a:p>
          <a:p>
            <a:endParaRPr lang="es-CL" sz="3600" dirty="0"/>
          </a:p>
        </p:txBody>
      </p:sp>
    </p:spTree>
    <p:extLst>
      <p:ext uri="{BB962C8B-B14F-4D97-AF65-F5344CB8AC3E}">
        <p14:creationId xmlns:p14="http://schemas.microsoft.com/office/powerpoint/2010/main" val="3172794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22585" y="624110"/>
            <a:ext cx="9582027" cy="1280890"/>
          </a:xfrm>
        </p:spPr>
        <p:txBody>
          <a:bodyPr>
            <a:noAutofit/>
          </a:bodyPr>
          <a:lstStyle/>
          <a:p>
            <a:r>
              <a:rPr lang="es-CL" sz="4000" b="1" dirty="0"/>
              <a:t>Para realizar un ordeño adecuado, se deben considerar varios aspectos: </a:t>
            </a:r>
          </a:p>
        </p:txBody>
      </p:sp>
      <p:sp>
        <p:nvSpPr>
          <p:cNvPr id="3" name="Marcador de contenido 2"/>
          <p:cNvSpPr>
            <a:spLocks noGrp="1"/>
          </p:cNvSpPr>
          <p:nvPr>
            <p:ph idx="1"/>
          </p:nvPr>
        </p:nvSpPr>
        <p:spPr>
          <a:xfrm>
            <a:off x="1922585" y="2133600"/>
            <a:ext cx="9582027" cy="3777622"/>
          </a:xfrm>
        </p:spPr>
        <p:txBody>
          <a:bodyPr/>
          <a:lstStyle/>
          <a:p>
            <a:pPr lvl="0"/>
            <a:r>
              <a:rPr lang="es-CL" sz="3600" dirty="0">
                <a:solidFill>
                  <a:schemeClr val="tx1"/>
                </a:solidFill>
              </a:rPr>
              <a:t>Arreo adecuado de los animales</a:t>
            </a:r>
          </a:p>
          <a:p>
            <a:pPr lvl="0"/>
            <a:r>
              <a:rPr lang="es-CL" sz="3600" dirty="0">
                <a:solidFill>
                  <a:schemeClr val="tx1"/>
                </a:solidFill>
              </a:rPr>
              <a:t>Higiene Personal</a:t>
            </a:r>
          </a:p>
          <a:p>
            <a:pPr lvl="0"/>
            <a:r>
              <a:rPr lang="es-CL" sz="3600" dirty="0">
                <a:solidFill>
                  <a:schemeClr val="tx1"/>
                </a:solidFill>
              </a:rPr>
              <a:t>Instalaciones</a:t>
            </a:r>
          </a:p>
          <a:p>
            <a:pPr lvl="0"/>
            <a:r>
              <a:rPr lang="es-CL" sz="3600" dirty="0">
                <a:solidFill>
                  <a:schemeClr val="tx1"/>
                </a:solidFill>
              </a:rPr>
              <a:t>Rutina de Ordeño</a:t>
            </a:r>
          </a:p>
          <a:p>
            <a:endParaRPr lang="es-CL" dirty="0">
              <a:solidFill>
                <a:schemeClr val="tx1"/>
              </a:solidFill>
            </a:endParaRPr>
          </a:p>
        </p:txBody>
      </p:sp>
    </p:spTree>
    <p:extLst>
      <p:ext uri="{BB962C8B-B14F-4D97-AF65-F5344CB8AC3E}">
        <p14:creationId xmlns:p14="http://schemas.microsoft.com/office/powerpoint/2010/main" val="4072056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22585" y="624110"/>
            <a:ext cx="9582027" cy="1280890"/>
          </a:xfrm>
        </p:spPr>
        <p:txBody>
          <a:bodyPr>
            <a:normAutofit/>
          </a:bodyPr>
          <a:lstStyle/>
          <a:p>
            <a:r>
              <a:rPr lang="es-CL" sz="4000" b="1" dirty="0"/>
              <a:t>ARREO ADECUADO DE LOS ANIMALES</a:t>
            </a:r>
          </a:p>
        </p:txBody>
      </p:sp>
      <p:sp>
        <p:nvSpPr>
          <p:cNvPr id="3" name="Marcador de contenido 2"/>
          <p:cNvSpPr>
            <a:spLocks noGrp="1"/>
          </p:cNvSpPr>
          <p:nvPr>
            <p:ph idx="1"/>
          </p:nvPr>
        </p:nvSpPr>
        <p:spPr>
          <a:xfrm>
            <a:off x="6353908" y="1740877"/>
            <a:ext cx="5314827" cy="3300046"/>
          </a:xfrm>
        </p:spPr>
        <p:txBody>
          <a:bodyPr>
            <a:normAutofit/>
          </a:bodyPr>
          <a:lstStyle/>
          <a:p>
            <a:pPr algn="just"/>
            <a:r>
              <a:rPr lang="es-CL" sz="2800" dirty="0"/>
              <a:t>Hágalo de la forma más tranquila posible, sin gritarles ni pegarles ni utilizar perros que acosen o muerdan a los animales</a:t>
            </a:r>
          </a:p>
        </p:txBody>
      </p:sp>
      <p:pic>
        <p:nvPicPr>
          <p:cNvPr id="8" name="Imagen 7"/>
          <p:cNvPicPr>
            <a:picLocks noChangeAspect="1"/>
          </p:cNvPicPr>
          <p:nvPr/>
        </p:nvPicPr>
        <p:blipFill rotWithShape="1">
          <a:blip r:embed="rId2"/>
          <a:srcRect l="16300" t="50964" r="26923" b="13321"/>
          <a:stretch/>
        </p:blipFill>
        <p:spPr>
          <a:xfrm>
            <a:off x="1339133" y="1904999"/>
            <a:ext cx="5014775" cy="3768969"/>
          </a:xfrm>
          <a:prstGeom prst="rect">
            <a:avLst/>
          </a:prstGeom>
        </p:spPr>
      </p:pic>
    </p:spTree>
    <p:extLst>
      <p:ext uri="{BB962C8B-B14F-4D97-AF65-F5344CB8AC3E}">
        <p14:creationId xmlns:p14="http://schemas.microsoft.com/office/powerpoint/2010/main" val="2213388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5354" y="726831"/>
            <a:ext cx="9699258" cy="5184391"/>
          </a:xfrm>
        </p:spPr>
        <p:txBody>
          <a:bodyPr>
            <a:normAutofit/>
          </a:bodyPr>
          <a:lstStyle/>
          <a:p>
            <a:pPr algn="just"/>
            <a:r>
              <a:rPr lang="es-CL" sz="2800" dirty="0">
                <a:solidFill>
                  <a:schemeClr val="tx1"/>
                </a:solidFill>
              </a:rPr>
              <a:t>Se debe </a:t>
            </a:r>
            <a:r>
              <a:rPr lang="es-MX" sz="2800" dirty="0">
                <a:solidFill>
                  <a:schemeClr val="tx1"/>
                </a:solidFill>
              </a:rPr>
              <a:t>evitar la presencia de personas extrañas en el  manejo de las cabras, ya que estas son animales de hábito, por lo que un cambio en los procedimientos rutinarios, puede causar estrés. </a:t>
            </a:r>
            <a:endParaRPr lang="es-CL" sz="2800" dirty="0">
              <a:solidFill>
                <a:schemeClr val="tx1"/>
              </a:solidFill>
            </a:endParaRPr>
          </a:p>
          <a:p>
            <a:pPr algn="just"/>
            <a:endParaRPr lang="es-CL" sz="2800" dirty="0">
              <a:solidFill>
                <a:schemeClr val="tx1"/>
              </a:solidFill>
            </a:endParaRPr>
          </a:p>
          <a:p>
            <a:pPr algn="just"/>
            <a:r>
              <a:rPr lang="es-CL" sz="2800" dirty="0">
                <a:solidFill>
                  <a:schemeClr val="tx1"/>
                </a:solidFill>
              </a:rPr>
              <a:t>Mientras más tranquilas ingresen las cabras a la sala de ordeño, se tendrá  escasa o ninguna defecación dentro la sala, el tiempo de ordeño será menor, se obtendrá más leche y la salida de la sala de ordeño será más tranquila y rápida.</a:t>
            </a:r>
          </a:p>
        </p:txBody>
      </p:sp>
    </p:spTree>
    <p:extLst>
      <p:ext uri="{BB962C8B-B14F-4D97-AF65-F5344CB8AC3E}">
        <p14:creationId xmlns:p14="http://schemas.microsoft.com/office/powerpoint/2010/main" val="4040929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1" algn="l" defTabSz="457200" rtl="0">
              <a:spcBef>
                <a:spcPct val="0"/>
              </a:spcBef>
            </a:pPr>
            <a:r>
              <a:rPr lang="es-CL" sz="4000" b="1" dirty="0"/>
              <a:t>La calidad de la leche como materia prima</a:t>
            </a:r>
            <a:br>
              <a:rPr lang="es-CL" sz="4000" dirty="0"/>
            </a:br>
            <a:endParaRPr lang="es-CL" sz="4000" dirty="0"/>
          </a:p>
        </p:txBody>
      </p:sp>
      <p:sp>
        <p:nvSpPr>
          <p:cNvPr id="3" name="Marcador de contenido 2"/>
          <p:cNvSpPr>
            <a:spLocks noGrp="1"/>
          </p:cNvSpPr>
          <p:nvPr>
            <p:ph idx="1"/>
          </p:nvPr>
        </p:nvSpPr>
        <p:spPr>
          <a:xfrm>
            <a:off x="1097280" y="1831446"/>
            <a:ext cx="10161270" cy="2822475"/>
          </a:xfrm>
        </p:spPr>
        <p:txBody>
          <a:bodyPr>
            <a:noAutofit/>
          </a:bodyPr>
          <a:lstStyle/>
          <a:p>
            <a:pPr algn="just"/>
            <a:r>
              <a:rPr lang="es-CL" sz="3200" dirty="0"/>
              <a:t>La materia prima es fundamental en la elaboración de cualquier producto alimenticio, y la elaboración de queso no es una excepción. Las Buenas Prácticas de Manufactura se pueden definir como.</a:t>
            </a:r>
          </a:p>
          <a:p>
            <a:pPr algn="just"/>
            <a:endParaRPr lang="es-CL" sz="3200" dirty="0"/>
          </a:p>
        </p:txBody>
      </p:sp>
      <p:sp>
        <p:nvSpPr>
          <p:cNvPr id="5" name="AutoShape 3"/>
          <p:cNvSpPr>
            <a:spLocks noChangeArrowheads="1"/>
          </p:cNvSpPr>
          <p:nvPr/>
        </p:nvSpPr>
        <p:spPr bwMode="auto">
          <a:xfrm>
            <a:off x="3929795" y="4653921"/>
            <a:ext cx="4721835" cy="1040789"/>
          </a:xfrm>
          <a:prstGeom prst="roundRect">
            <a:avLst>
              <a:gd name="adj" fmla="val 16667"/>
            </a:avLst>
          </a:prstGeom>
          <a:solidFill>
            <a:srgbClr val="FFC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L" altLang="es-CL" sz="2800" b="1" i="1" u="none" strike="noStrike" cap="none" normalizeH="0" baseline="0" dirty="0">
                <a:ln>
                  <a:noFill/>
                </a:ln>
                <a:solidFill>
                  <a:srgbClr val="000000"/>
                </a:solidFill>
                <a:effectLst/>
                <a:latin typeface="Calibri" panose="020F0502020204030204" pitchFamily="34" charset="0"/>
              </a:rPr>
              <a:t>“Hacer las cosas bien y dar garantía de ello”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L" altLang="es-CL"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39199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2454275" y="1210041"/>
            <a:ext cx="7721356" cy="4159127"/>
          </a:xfrm>
          <a:prstGeom prst="roundRect">
            <a:avLst>
              <a:gd name="adj" fmla="val 16667"/>
            </a:avLst>
          </a:prstGeom>
          <a:solidFill>
            <a:srgbClr val="FFC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s-CL" altLang="es-CL" sz="3600" b="1" i="1" u="none" strike="noStrike" cap="none" normalizeH="0" baseline="0" dirty="0">
                <a:ln>
                  <a:noFill/>
                </a:ln>
                <a:solidFill>
                  <a:schemeClr val="tx1"/>
                </a:solidFill>
                <a:effectLst/>
                <a:latin typeface="Calibri" panose="020F0502020204030204" pitchFamily="34" charset="0"/>
              </a:rPr>
              <a:t>Tenga en cuenta que las Cabras que llegan tranquilas al corral bajan muy bien la leche.</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es-CL" altLang="es-CL" sz="3600" b="1" i="1" u="none" strike="noStrike" cap="none" normalizeH="0" baseline="0" dirty="0">
                <a:ln>
                  <a:noFill/>
                </a:ln>
                <a:solidFill>
                  <a:schemeClr val="tx1"/>
                </a:solidFill>
                <a:effectLst/>
                <a:latin typeface="Calibri" panose="020F0502020204030204" pitchFamily="34" charset="0"/>
              </a:rPr>
              <a:t>En caso contrario, retienen leche en la ubre y esto aumenta el riesgo de mastitis.</a:t>
            </a: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es-CL" altLang="es-CL" sz="3200" b="0" i="1" u="none" strike="noStrike" cap="none" normalizeH="0" baseline="0" dirty="0">
              <a:ln>
                <a:noFill/>
              </a:ln>
              <a:solidFill>
                <a:schemeClr val="tx1"/>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L" altLang="es-CL" sz="3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12704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52247" y="624110"/>
            <a:ext cx="9652366" cy="1280890"/>
          </a:xfrm>
        </p:spPr>
        <p:txBody>
          <a:bodyPr>
            <a:noAutofit/>
          </a:bodyPr>
          <a:lstStyle/>
          <a:p>
            <a:r>
              <a:rPr lang="es-CL" sz="4400" b="1" dirty="0"/>
              <a:t>Higiene Personal</a:t>
            </a:r>
            <a:br>
              <a:rPr lang="es-CL" sz="4400" dirty="0"/>
            </a:br>
            <a:br>
              <a:rPr lang="es-CL" sz="4400" dirty="0"/>
            </a:br>
            <a:endParaRPr lang="es-CL" sz="4400" dirty="0"/>
          </a:p>
        </p:txBody>
      </p:sp>
      <p:sp>
        <p:nvSpPr>
          <p:cNvPr id="3" name="Marcador de contenido 2"/>
          <p:cNvSpPr>
            <a:spLocks noGrp="1"/>
          </p:cNvSpPr>
          <p:nvPr>
            <p:ph idx="1"/>
          </p:nvPr>
        </p:nvSpPr>
        <p:spPr>
          <a:xfrm>
            <a:off x="1852247" y="2133600"/>
            <a:ext cx="9652365" cy="4196862"/>
          </a:xfrm>
        </p:spPr>
        <p:txBody>
          <a:bodyPr>
            <a:normAutofit fontScale="92500" lnSpcReduction="10000"/>
          </a:bodyPr>
          <a:lstStyle/>
          <a:p>
            <a:pPr algn="just"/>
            <a:r>
              <a:rPr lang="es-CL" sz="3200" dirty="0">
                <a:solidFill>
                  <a:schemeClr val="tx1"/>
                </a:solidFill>
              </a:rPr>
              <a:t>El ordeñador tiene como función principal la ejecución de la ordeña, tomando en cuenta todos los procedimientos requeridos, desde el cumplimiento del horario de ordeña, la preparación de las instalaciones, el seguimiento de la salud de los animales, realizar la ordeña y almacenar la leche.  </a:t>
            </a:r>
          </a:p>
          <a:p>
            <a:pPr algn="just"/>
            <a:r>
              <a:rPr lang="es-CL" sz="3200" dirty="0">
                <a:solidFill>
                  <a:schemeClr val="tx1"/>
                </a:solidFill>
              </a:rPr>
              <a:t>Todo lo anterior lo debe hacer manteniendo su higiene personal y la de su entorno.</a:t>
            </a:r>
          </a:p>
          <a:p>
            <a:endParaRPr lang="es-CL" dirty="0"/>
          </a:p>
        </p:txBody>
      </p:sp>
    </p:spTree>
    <p:extLst>
      <p:ext uri="{BB962C8B-B14F-4D97-AF65-F5344CB8AC3E}">
        <p14:creationId xmlns:p14="http://schemas.microsoft.com/office/powerpoint/2010/main" val="3815942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9139" y="624110"/>
            <a:ext cx="9605474" cy="1280890"/>
          </a:xfrm>
        </p:spPr>
        <p:txBody>
          <a:bodyPr>
            <a:noAutofit/>
          </a:bodyPr>
          <a:lstStyle/>
          <a:p>
            <a:r>
              <a:rPr lang="es-CL" sz="4000" b="1" dirty="0"/>
              <a:t>En cuanto a su higiene personal debe:</a:t>
            </a:r>
          </a:p>
        </p:txBody>
      </p:sp>
      <p:sp>
        <p:nvSpPr>
          <p:cNvPr id="3" name="Marcador de contenido 2"/>
          <p:cNvSpPr>
            <a:spLocks noGrp="1"/>
          </p:cNvSpPr>
          <p:nvPr>
            <p:ph idx="1"/>
          </p:nvPr>
        </p:nvSpPr>
        <p:spPr>
          <a:xfrm>
            <a:off x="1899139" y="2133600"/>
            <a:ext cx="9605473" cy="3777622"/>
          </a:xfrm>
        </p:spPr>
        <p:txBody>
          <a:bodyPr>
            <a:normAutofit fontScale="92500" lnSpcReduction="10000"/>
          </a:bodyPr>
          <a:lstStyle/>
          <a:p>
            <a:pPr lvl="0" algn="just"/>
            <a:r>
              <a:rPr lang="es-CL" sz="3600" dirty="0">
                <a:solidFill>
                  <a:schemeClr val="tx1"/>
                </a:solidFill>
              </a:rPr>
              <a:t>Mantener las uñas cortas y limpias</a:t>
            </a:r>
          </a:p>
          <a:p>
            <a:pPr lvl="0" algn="just"/>
            <a:r>
              <a:rPr lang="es-CL" sz="3600" dirty="0">
                <a:solidFill>
                  <a:schemeClr val="tx1"/>
                </a:solidFill>
              </a:rPr>
              <a:t>Lavar las manos  antes de comenzar el ordeño y por cada cabra</a:t>
            </a:r>
            <a:r>
              <a:rPr lang="en-US" sz="3600" dirty="0">
                <a:solidFill>
                  <a:schemeClr val="tx1"/>
                </a:solidFill>
              </a:rPr>
              <a:t> </a:t>
            </a:r>
            <a:r>
              <a:rPr lang="es-CL" sz="3600" dirty="0">
                <a:solidFill>
                  <a:schemeClr val="tx1"/>
                </a:solidFill>
              </a:rPr>
              <a:t> ordeñada</a:t>
            </a:r>
          </a:p>
          <a:p>
            <a:pPr lvl="0" algn="just"/>
            <a:r>
              <a:rPr lang="es-CL" sz="3600" dirty="0">
                <a:solidFill>
                  <a:schemeClr val="tx1"/>
                </a:solidFill>
              </a:rPr>
              <a:t>Para disminuir el riesgo de accidentes  utilizar siempre el vestuario y calzado adecuado</a:t>
            </a:r>
          </a:p>
          <a:p>
            <a:pPr lvl="0"/>
            <a:r>
              <a:rPr lang="es-CL" sz="3600" dirty="0">
                <a:solidFill>
                  <a:schemeClr val="tx1"/>
                </a:solidFill>
              </a:rPr>
              <a:t>No ordeñar  si está  enfermo.</a:t>
            </a:r>
          </a:p>
          <a:p>
            <a:endParaRPr lang="es-CL" dirty="0"/>
          </a:p>
        </p:txBody>
      </p:sp>
    </p:spTree>
    <p:extLst>
      <p:ext uri="{BB962C8B-B14F-4D97-AF65-F5344CB8AC3E}">
        <p14:creationId xmlns:p14="http://schemas.microsoft.com/office/powerpoint/2010/main" val="63625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8801" y="624110"/>
            <a:ext cx="9675812" cy="1280890"/>
          </a:xfrm>
        </p:spPr>
        <p:txBody>
          <a:bodyPr>
            <a:normAutofit/>
          </a:bodyPr>
          <a:lstStyle/>
          <a:p>
            <a:r>
              <a:rPr lang="es-CL" sz="4000" b="1" dirty="0"/>
              <a:t>CORRALES</a:t>
            </a:r>
          </a:p>
        </p:txBody>
      </p:sp>
      <p:sp>
        <p:nvSpPr>
          <p:cNvPr id="3" name="Marcador de contenido 2"/>
          <p:cNvSpPr>
            <a:spLocks noGrp="1"/>
          </p:cNvSpPr>
          <p:nvPr>
            <p:ph idx="1"/>
          </p:nvPr>
        </p:nvSpPr>
        <p:spPr>
          <a:xfrm>
            <a:off x="1828801" y="1524000"/>
            <a:ext cx="9675811" cy="3777622"/>
          </a:xfrm>
        </p:spPr>
        <p:txBody>
          <a:bodyPr>
            <a:noAutofit/>
          </a:bodyPr>
          <a:lstStyle/>
          <a:p>
            <a:pPr algn="just"/>
            <a:r>
              <a:rPr lang="es-CL" sz="2400" dirty="0">
                <a:solidFill>
                  <a:schemeClr val="tx1"/>
                </a:solidFill>
              </a:rPr>
              <a:t>Los corrales casi siempre se ensucian por la presencia de estiércol, desperdicios de alimentos, polvo, lodo, orina y agua, entre otros.</a:t>
            </a:r>
          </a:p>
          <a:p>
            <a:r>
              <a:rPr lang="es-CL" sz="2400" dirty="0">
                <a:solidFill>
                  <a:schemeClr val="tx1"/>
                </a:solidFill>
              </a:rPr>
              <a:t>Por ello se recomienda: </a:t>
            </a:r>
          </a:p>
          <a:p>
            <a:pPr lvl="1" algn="just"/>
            <a:r>
              <a:rPr lang="es-CL" sz="2400" dirty="0">
                <a:solidFill>
                  <a:schemeClr val="tx1"/>
                </a:solidFill>
              </a:rPr>
              <a:t>Evite la acumulación de estiércol y mantenga el corral lo más limpio posible.</a:t>
            </a:r>
          </a:p>
          <a:p>
            <a:pPr lvl="1" algn="just"/>
            <a:r>
              <a:rPr lang="es-CL" sz="2400" dirty="0">
                <a:solidFill>
                  <a:schemeClr val="tx1"/>
                </a:solidFill>
              </a:rPr>
              <a:t>Mantenga los accesos lo más firmes y continuos posibles. </a:t>
            </a:r>
          </a:p>
          <a:p>
            <a:pPr lvl="1" algn="just"/>
            <a:r>
              <a:rPr lang="es-CL" sz="2400" dirty="0">
                <a:solidFill>
                  <a:schemeClr val="tx1"/>
                </a:solidFill>
              </a:rPr>
              <a:t>Las cabras, antes del ordeño, deben estar en un corral de espera, que debe estar limpio y seco, sin desperdicios que les molesten o provoquen la subida de la leche. </a:t>
            </a:r>
          </a:p>
          <a:p>
            <a:pPr lvl="1" algn="just"/>
            <a:r>
              <a:rPr lang="es-CL" sz="2400" dirty="0">
                <a:solidFill>
                  <a:schemeClr val="tx1"/>
                </a:solidFill>
              </a:rPr>
              <a:t>Trate de que el corral de espera esté a la sombra. </a:t>
            </a:r>
          </a:p>
          <a:p>
            <a:endParaRPr lang="es-CL" dirty="0">
              <a:solidFill>
                <a:schemeClr val="tx1"/>
              </a:solidFill>
            </a:endParaRPr>
          </a:p>
        </p:txBody>
      </p:sp>
    </p:spTree>
    <p:extLst>
      <p:ext uri="{BB962C8B-B14F-4D97-AF65-F5344CB8AC3E}">
        <p14:creationId xmlns:p14="http://schemas.microsoft.com/office/powerpoint/2010/main" val="1169985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9341" t="39408" r="10074" b="31529"/>
          <a:stretch/>
        </p:blipFill>
        <p:spPr>
          <a:xfrm>
            <a:off x="820615" y="1359877"/>
            <a:ext cx="10813479" cy="4900246"/>
          </a:xfrm>
          <a:prstGeom prst="rect">
            <a:avLst/>
          </a:prstGeom>
        </p:spPr>
      </p:pic>
    </p:spTree>
    <p:extLst>
      <p:ext uri="{BB962C8B-B14F-4D97-AF65-F5344CB8AC3E}">
        <p14:creationId xmlns:p14="http://schemas.microsoft.com/office/powerpoint/2010/main" val="27713813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5355" y="624110"/>
            <a:ext cx="9699258" cy="1280890"/>
          </a:xfrm>
        </p:spPr>
        <p:txBody>
          <a:bodyPr/>
          <a:lstStyle/>
          <a:p>
            <a:pPr lvl="0"/>
            <a:r>
              <a:rPr lang="es-CL" b="1" dirty="0"/>
              <a:t>Rutina de ordeño</a:t>
            </a:r>
            <a:endParaRPr lang="es-CL" dirty="0"/>
          </a:p>
        </p:txBody>
      </p:sp>
      <p:sp>
        <p:nvSpPr>
          <p:cNvPr id="3" name="Marcador de contenido 2"/>
          <p:cNvSpPr>
            <a:spLocks noGrp="1"/>
          </p:cNvSpPr>
          <p:nvPr>
            <p:ph idx="1"/>
          </p:nvPr>
        </p:nvSpPr>
        <p:spPr>
          <a:xfrm>
            <a:off x="1805355" y="1500554"/>
            <a:ext cx="9699257" cy="4853354"/>
          </a:xfrm>
        </p:spPr>
        <p:txBody>
          <a:bodyPr>
            <a:normAutofit lnSpcReduction="10000"/>
          </a:bodyPr>
          <a:lstStyle/>
          <a:p>
            <a:pPr algn="just"/>
            <a:r>
              <a:rPr lang="es-CL" sz="3200" dirty="0">
                <a:solidFill>
                  <a:schemeClr val="tx1"/>
                </a:solidFill>
              </a:rPr>
              <a:t>Para garantizar las condiciones sanitarias óptimas se debe seguir el siguiente orden en el ordeño: </a:t>
            </a:r>
          </a:p>
          <a:p>
            <a:pPr lvl="1" algn="just"/>
            <a:r>
              <a:rPr lang="es-CL" sz="3000" dirty="0">
                <a:solidFill>
                  <a:schemeClr val="tx1"/>
                </a:solidFill>
              </a:rPr>
              <a:t>Primero las cabras de primera parición o nuevas; </a:t>
            </a:r>
          </a:p>
          <a:p>
            <a:pPr lvl="1" algn="just"/>
            <a:r>
              <a:rPr lang="es-CL" sz="3000" dirty="0">
                <a:solidFill>
                  <a:schemeClr val="tx1"/>
                </a:solidFill>
              </a:rPr>
              <a:t>Después las cabras sanas; a continuación las cabras viejas y las sospechosas a la prueba de mastitis; </a:t>
            </a:r>
          </a:p>
          <a:p>
            <a:pPr lvl="1" algn="just"/>
            <a:r>
              <a:rPr lang="es-CL" sz="3000" dirty="0">
                <a:solidFill>
                  <a:schemeClr val="tx1"/>
                </a:solidFill>
              </a:rPr>
              <a:t>Por último, las cabras positivas a la prueba de mastitis. </a:t>
            </a:r>
          </a:p>
          <a:p>
            <a:pPr algn="just"/>
            <a:endParaRPr lang="es-CL" sz="2800" dirty="0">
              <a:solidFill>
                <a:schemeClr val="tx1"/>
              </a:solidFill>
            </a:endParaRPr>
          </a:p>
        </p:txBody>
      </p:sp>
    </p:spTree>
    <p:extLst>
      <p:ext uri="{BB962C8B-B14F-4D97-AF65-F5344CB8AC3E}">
        <p14:creationId xmlns:p14="http://schemas.microsoft.com/office/powerpoint/2010/main" val="3864456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7785" y="679938"/>
            <a:ext cx="9886827" cy="5345724"/>
          </a:xfrm>
        </p:spPr>
        <p:txBody>
          <a:bodyPr>
            <a:normAutofit/>
          </a:bodyPr>
          <a:lstStyle/>
          <a:p>
            <a:pPr algn="just"/>
            <a:r>
              <a:rPr lang="es-MX" sz="3200" dirty="0">
                <a:solidFill>
                  <a:schemeClr val="tx1"/>
                </a:solidFill>
              </a:rPr>
              <a:t>Antes de extraer la leche, la ubre debe ser lavada cuidadosamente con una solución de agua potable con cloro en una concentración de 10 ppm como mínimo (Una cucharadita de té de cloro comercial por litro de agua ),  o bien con una </a:t>
            </a:r>
            <a:r>
              <a:rPr lang="es-CL" sz="3200" dirty="0">
                <a:solidFill>
                  <a:schemeClr val="tx1"/>
                </a:solidFill>
              </a:rPr>
              <a:t>Solución de yodo: 30 cc de yodo concentrado en un litro de agua</a:t>
            </a:r>
            <a:r>
              <a:rPr lang="es-CL" sz="3200" i="1" dirty="0">
                <a:solidFill>
                  <a:schemeClr val="tx1"/>
                </a:solidFill>
              </a:rPr>
              <a:t>. </a:t>
            </a:r>
            <a:r>
              <a:rPr lang="es-MX" sz="3200" dirty="0">
                <a:solidFill>
                  <a:schemeClr val="tx1"/>
                </a:solidFill>
              </a:rPr>
              <a:t>luego la ubre debe ser secada obligatoriamente  con toallas desechables.</a:t>
            </a:r>
            <a:endParaRPr lang="es-CL" sz="3200" dirty="0">
              <a:solidFill>
                <a:schemeClr val="tx1"/>
              </a:solidFill>
            </a:endParaRPr>
          </a:p>
          <a:p>
            <a:pPr algn="just"/>
            <a:endParaRPr lang="es-CL" sz="3200" dirty="0"/>
          </a:p>
        </p:txBody>
      </p:sp>
    </p:spTree>
    <p:extLst>
      <p:ext uri="{BB962C8B-B14F-4D97-AF65-F5344CB8AC3E}">
        <p14:creationId xmlns:p14="http://schemas.microsoft.com/office/powerpoint/2010/main" val="2594629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fontScale="90000"/>
          </a:bodyPr>
          <a:lstStyle/>
          <a:p>
            <a:r>
              <a:rPr lang="es-CL" b="1" dirty="0"/>
              <a:t>Las operaciones que debe seguir el ordeñador son las siguientes:</a:t>
            </a:r>
          </a:p>
        </p:txBody>
      </p:sp>
    </p:spTree>
    <p:extLst>
      <p:ext uri="{BB962C8B-B14F-4D97-AF65-F5344CB8AC3E}">
        <p14:creationId xmlns:p14="http://schemas.microsoft.com/office/powerpoint/2010/main" val="19393284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11288" t="42920" r="12748" b="34703"/>
          <a:stretch/>
        </p:blipFill>
        <p:spPr>
          <a:xfrm>
            <a:off x="1758460" y="1125413"/>
            <a:ext cx="9829796" cy="3985848"/>
          </a:xfrm>
          <a:prstGeom prst="rect">
            <a:avLst/>
          </a:prstGeom>
        </p:spPr>
      </p:pic>
    </p:spTree>
    <p:extLst>
      <p:ext uri="{BB962C8B-B14F-4D97-AF65-F5344CB8AC3E}">
        <p14:creationId xmlns:p14="http://schemas.microsoft.com/office/powerpoint/2010/main" val="8976977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13479" t="31643" r="11288" b="17658"/>
          <a:stretch/>
        </p:blipFill>
        <p:spPr>
          <a:xfrm>
            <a:off x="2110154" y="527537"/>
            <a:ext cx="8299938" cy="5842191"/>
          </a:xfrm>
          <a:prstGeom prst="rect">
            <a:avLst/>
          </a:prstGeom>
        </p:spPr>
      </p:pic>
    </p:spTree>
    <p:extLst>
      <p:ext uri="{BB962C8B-B14F-4D97-AF65-F5344CB8AC3E}">
        <p14:creationId xmlns:p14="http://schemas.microsoft.com/office/powerpoint/2010/main" val="2264871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39815" y="797169"/>
            <a:ext cx="9464797" cy="5114053"/>
          </a:xfrm>
        </p:spPr>
        <p:txBody>
          <a:bodyPr>
            <a:normAutofit fontScale="92500" lnSpcReduction="20000"/>
          </a:bodyPr>
          <a:lstStyle/>
          <a:p>
            <a:pPr algn="just">
              <a:buFont typeface="Wingdings" panose="05000000000000000000" pitchFamily="2" charset="2"/>
              <a:buChar char="§"/>
            </a:pPr>
            <a:r>
              <a:rPr lang="es-CL" sz="2800" dirty="0">
                <a:solidFill>
                  <a:schemeClr val="tx1"/>
                </a:solidFill>
              </a:rPr>
              <a:t>Se entiende por calidad de la leche cruda el conjunto de características que la califican como son la composición de esta, su higiene y sanidad. </a:t>
            </a:r>
          </a:p>
          <a:p>
            <a:pPr algn="just">
              <a:buFont typeface="Wingdings" panose="05000000000000000000" pitchFamily="2" charset="2"/>
              <a:buChar char="§"/>
            </a:pPr>
            <a:r>
              <a:rPr lang="es-CL" sz="2800" dirty="0">
                <a:solidFill>
                  <a:schemeClr val="tx1"/>
                </a:solidFill>
              </a:rPr>
              <a:t>La composición está ligada al rendimiento quesero, mientras que la higiene la determina la cantidad de microorganismos presente, que son los  que finalmente producirán un aumento de acidez, pérdida de estabilidad proteica que provocarán defectos en los quesos. </a:t>
            </a:r>
          </a:p>
          <a:p>
            <a:pPr algn="just">
              <a:buFont typeface="Wingdings" panose="05000000000000000000" pitchFamily="2" charset="2"/>
              <a:buChar char="§"/>
            </a:pPr>
            <a:r>
              <a:rPr lang="es-CL" sz="2800" dirty="0">
                <a:solidFill>
                  <a:schemeClr val="tx1"/>
                </a:solidFill>
              </a:rPr>
              <a:t>La higiene  está estrechamente relacionada con el cuidado en la obtención de la leche y el tiempo y temperatura de almacenamiento. Mientras que la sanidad se relaciona con el estado de salud de los animales.</a:t>
            </a:r>
          </a:p>
          <a:p>
            <a:pPr algn="just"/>
            <a:endParaRPr lang="es-CL" sz="2800" dirty="0"/>
          </a:p>
        </p:txBody>
      </p:sp>
    </p:spTree>
    <p:extLst>
      <p:ext uri="{BB962C8B-B14F-4D97-AF65-F5344CB8AC3E}">
        <p14:creationId xmlns:p14="http://schemas.microsoft.com/office/powerpoint/2010/main" val="3176891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3114" t="34178" r="11653" b="17570"/>
          <a:stretch/>
        </p:blipFill>
        <p:spPr>
          <a:xfrm>
            <a:off x="1828799" y="562709"/>
            <a:ext cx="8932985" cy="5984232"/>
          </a:xfrm>
          <a:prstGeom prst="rect">
            <a:avLst/>
          </a:prstGeom>
        </p:spPr>
      </p:pic>
    </p:spTree>
    <p:extLst>
      <p:ext uri="{BB962C8B-B14F-4D97-AF65-F5344CB8AC3E}">
        <p14:creationId xmlns:p14="http://schemas.microsoft.com/office/powerpoint/2010/main" val="1639851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CL" b="1" dirty="0"/>
              <a:t>¿Qué sigue ahora?</a:t>
            </a:r>
          </a:p>
        </p:txBody>
      </p:sp>
    </p:spTree>
    <p:extLst>
      <p:ext uri="{BB962C8B-B14F-4D97-AF65-F5344CB8AC3E}">
        <p14:creationId xmlns:p14="http://schemas.microsoft.com/office/powerpoint/2010/main" val="25043370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7785" y="422031"/>
            <a:ext cx="9816489" cy="2368061"/>
          </a:xfrm>
        </p:spPr>
        <p:txBody>
          <a:bodyPr>
            <a:normAutofit/>
          </a:bodyPr>
          <a:lstStyle/>
          <a:p>
            <a:pPr lvl="0" algn="just"/>
            <a:r>
              <a:rPr lang="es-CL" sz="2400" dirty="0"/>
              <a:t>El primer paso una vez ingresado el animal a su lugar de ordeño es el lavado de los pezones con agua limpia y aplicación de  desinfectante. Lo primero es lavar los pezones con agua y secarlos con una toalla descartable, siempre use una por animal. Luego proceda a desinfectar con yodo o cloro como se indica en la figura.</a:t>
            </a:r>
          </a:p>
        </p:txBody>
      </p:sp>
      <p:pic>
        <p:nvPicPr>
          <p:cNvPr id="5" name="Imagen 4"/>
          <p:cNvPicPr>
            <a:picLocks noChangeAspect="1"/>
          </p:cNvPicPr>
          <p:nvPr/>
        </p:nvPicPr>
        <p:blipFill rotWithShape="1">
          <a:blip r:embed="rId2"/>
          <a:srcRect l="17861" t="37675" r="11653" b="22115"/>
          <a:stretch/>
        </p:blipFill>
        <p:spPr>
          <a:xfrm>
            <a:off x="2954213" y="2790092"/>
            <a:ext cx="6799387" cy="4051450"/>
          </a:xfrm>
          <a:prstGeom prst="rect">
            <a:avLst/>
          </a:prstGeom>
        </p:spPr>
      </p:pic>
    </p:spTree>
    <p:extLst>
      <p:ext uri="{BB962C8B-B14F-4D97-AF65-F5344CB8AC3E}">
        <p14:creationId xmlns:p14="http://schemas.microsoft.com/office/powerpoint/2010/main" val="25533947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2748" t="40472" r="12384" b="22815"/>
          <a:stretch/>
        </p:blipFill>
        <p:spPr>
          <a:xfrm>
            <a:off x="1805354" y="890953"/>
            <a:ext cx="9796028" cy="5017477"/>
          </a:xfrm>
          <a:prstGeom prst="rect">
            <a:avLst/>
          </a:prstGeom>
        </p:spPr>
      </p:pic>
    </p:spTree>
    <p:extLst>
      <p:ext uri="{BB962C8B-B14F-4D97-AF65-F5344CB8AC3E}">
        <p14:creationId xmlns:p14="http://schemas.microsoft.com/office/powerpoint/2010/main" val="20707582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5354" y="726831"/>
            <a:ext cx="9699258" cy="5184391"/>
          </a:xfrm>
        </p:spPr>
        <p:txBody>
          <a:bodyPr>
            <a:normAutofit/>
          </a:bodyPr>
          <a:lstStyle/>
          <a:p>
            <a:r>
              <a:rPr lang="es-CL" sz="2400" dirty="0"/>
              <a:t>Finalmente el ordeñador debe lavarse las manos antes de continuar el procedimiento con la siguiente cabra.</a:t>
            </a:r>
          </a:p>
        </p:txBody>
      </p:sp>
    </p:spTree>
    <p:extLst>
      <p:ext uri="{BB962C8B-B14F-4D97-AF65-F5344CB8AC3E}">
        <p14:creationId xmlns:p14="http://schemas.microsoft.com/office/powerpoint/2010/main" val="4173763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p:txBody>
          <a:bodyPr/>
          <a:lstStyle/>
          <a:p>
            <a:r>
              <a:rPr lang="es-CL" b="1" dirty="0">
                <a:solidFill>
                  <a:schemeClr val="tx1"/>
                </a:solidFill>
              </a:rPr>
              <a:t>Registros de producción de leche</a:t>
            </a:r>
          </a:p>
        </p:txBody>
      </p:sp>
    </p:spTree>
    <p:extLst>
      <p:ext uri="{BB962C8B-B14F-4D97-AF65-F5344CB8AC3E}">
        <p14:creationId xmlns:p14="http://schemas.microsoft.com/office/powerpoint/2010/main" val="15011494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28800" y="656492"/>
            <a:ext cx="9675812" cy="5254730"/>
          </a:xfrm>
        </p:spPr>
        <p:txBody>
          <a:bodyPr>
            <a:normAutofit fontScale="85000" lnSpcReduction="10000"/>
          </a:bodyPr>
          <a:lstStyle/>
          <a:p>
            <a:pPr algn="just"/>
            <a:r>
              <a:rPr lang="es-CL" sz="3200" dirty="0">
                <a:solidFill>
                  <a:schemeClr val="tx1"/>
                </a:solidFill>
              </a:rPr>
              <a:t>Los registros de producción brindan información para el control de la producción de cada animal y los alimentos que consume, de manera que el ganadero pueda calcular los beneficios que se obtienen. </a:t>
            </a:r>
          </a:p>
          <a:p>
            <a:pPr algn="just"/>
            <a:endParaRPr lang="es-CL" sz="3200" dirty="0">
              <a:solidFill>
                <a:schemeClr val="tx1"/>
              </a:solidFill>
            </a:endParaRPr>
          </a:p>
          <a:p>
            <a:pPr algn="just"/>
            <a:r>
              <a:rPr lang="es-CL" sz="3200" dirty="0">
                <a:solidFill>
                  <a:schemeClr val="tx1"/>
                </a:solidFill>
              </a:rPr>
              <a:t>Para garantizar la producción de leche, todos los ganaderos deben llevar un registro de la producción diaria de leche de cada una de las cabras.</a:t>
            </a:r>
          </a:p>
          <a:p>
            <a:pPr marL="0" indent="0" algn="just">
              <a:buNone/>
            </a:pPr>
            <a:endParaRPr lang="es-CL" sz="3200" dirty="0">
              <a:solidFill>
                <a:schemeClr val="tx1"/>
              </a:solidFill>
            </a:endParaRPr>
          </a:p>
          <a:p>
            <a:pPr algn="just"/>
            <a:r>
              <a:rPr lang="es-CL" sz="3200" dirty="0">
                <a:solidFill>
                  <a:schemeClr val="tx1"/>
                </a:solidFill>
              </a:rPr>
              <a:t>Esto facilita efectuar un análisis periódico que permite lo siguiente:</a:t>
            </a:r>
          </a:p>
          <a:p>
            <a:endParaRPr lang="es-CL" dirty="0"/>
          </a:p>
        </p:txBody>
      </p:sp>
    </p:spTree>
    <p:extLst>
      <p:ext uri="{BB962C8B-B14F-4D97-AF65-F5344CB8AC3E}">
        <p14:creationId xmlns:p14="http://schemas.microsoft.com/office/powerpoint/2010/main" val="42724482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58462" y="703385"/>
            <a:ext cx="9746150" cy="5207837"/>
          </a:xfrm>
        </p:spPr>
        <p:txBody>
          <a:bodyPr/>
          <a:lstStyle/>
          <a:p>
            <a:pPr lvl="1" algn="just"/>
            <a:r>
              <a:rPr lang="es-CL" sz="3200" dirty="0">
                <a:solidFill>
                  <a:schemeClr val="tx1"/>
                </a:solidFill>
              </a:rPr>
              <a:t>Cuanto produce cada animal.</a:t>
            </a:r>
          </a:p>
          <a:p>
            <a:pPr lvl="1" algn="just"/>
            <a:r>
              <a:rPr lang="es-CL" sz="3200" dirty="0">
                <a:solidFill>
                  <a:schemeClr val="tx1"/>
                </a:solidFill>
              </a:rPr>
              <a:t>Con que animales se continuará</a:t>
            </a:r>
          </a:p>
          <a:p>
            <a:pPr lvl="1" algn="just"/>
            <a:r>
              <a:rPr lang="es-CL" sz="3200" dirty="0">
                <a:solidFill>
                  <a:schemeClr val="tx1"/>
                </a:solidFill>
              </a:rPr>
              <a:t>Cual es la cantidad de leche que se quiere producir</a:t>
            </a:r>
          </a:p>
          <a:p>
            <a:pPr lvl="1" algn="just"/>
            <a:r>
              <a:rPr lang="es-CL" sz="3200" dirty="0">
                <a:solidFill>
                  <a:schemeClr val="tx1"/>
                </a:solidFill>
              </a:rPr>
              <a:t>Analizar constantemente los resultados de las acciones tomadas.</a:t>
            </a:r>
          </a:p>
          <a:p>
            <a:pPr lvl="1" algn="just"/>
            <a:r>
              <a:rPr lang="es-CL" sz="3200" dirty="0">
                <a:solidFill>
                  <a:schemeClr val="tx1"/>
                </a:solidFill>
              </a:rPr>
              <a:t>Disponer de información para prevenir complicaciones con la presencia de enfermedades en los animales.</a:t>
            </a:r>
          </a:p>
          <a:p>
            <a:endParaRPr lang="es-CL" dirty="0">
              <a:solidFill>
                <a:schemeClr val="tx1"/>
              </a:solidFill>
            </a:endParaRPr>
          </a:p>
        </p:txBody>
      </p:sp>
    </p:spTree>
    <p:extLst>
      <p:ext uri="{BB962C8B-B14F-4D97-AF65-F5344CB8AC3E}">
        <p14:creationId xmlns:p14="http://schemas.microsoft.com/office/powerpoint/2010/main" val="37219982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CL" b="1" dirty="0">
                <a:solidFill>
                  <a:schemeClr val="tx1"/>
                </a:solidFill>
              </a:rPr>
              <a:t>El equipo de ordeño</a:t>
            </a:r>
          </a:p>
        </p:txBody>
      </p:sp>
    </p:spTree>
    <p:extLst>
      <p:ext uri="{BB962C8B-B14F-4D97-AF65-F5344CB8AC3E}">
        <p14:creationId xmlns:p14="http://schemas.microsoft.com/office/powerpoint/2010/main" val="21789633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35015" y="609600"/>
            <a:ext cx="9769597" cy="5301622"/>
          </a:xfrm>
        </p:spPr>
        <p:txBody>
          <a:bodyPr>
            <a:noAutofit/>
          </a:bodyPr>
          <a:lstStyle/>
          <a:p>
            <a:pPr algn="just"/>
            <a:r>
              <a:rPr lang="es-CL" sz="2800" dirty="0">
                <a:solidFill>
                  <a:schemeClr val="tx1"/>
                </a:solidFill>
              </a:rPr>
              <a:t>Una vez terminada la faena de ordeño, se debe proceder a limpiar todo lo utilizado, ya que la leche que quede en los equipos y/o utensilios son un excelente caldo de cultivo para el desarrollo de microorganismos, en especial bacterias, las que provocaran la contaminación de la leche de la siguiente ordeña.</a:t>
            </a:r>
          </a:p>
          <a:p>
            <a:pPr algn="just"/>
            <a:endParaRPr lang="es-CL" sz="2800" dirty="0">
              <a:solidFill>
                <a:schemeClr val="tx1"/>
              </a:solidFill>
            </a:endParaRPr>
          </a:p>
          <a:p>
            <a:pPr algn="just"/>
            <a:r>
              <a:rPr lang="es-CL" sz="2800" dirty="0">
                <a:solidFill>
                  <a:schemeClr val="tx1"/>
                </a:solidFill>
              </a:rPr>
              <a:t>El detergente usado para limpiar todo debe ser capaz de mojar la superficie y disolver emulsionar y dispersar las grasas presentes, ablandar el agua que sea de fácil eliminación y que además tenga propiedades desinfectantes.</a:t>
            </a:r>
          </a:p>
          <a:p>
            <a:pPr algn="just"/>
            <a:endParaRPr lang="es-CL" sz="2800" dirty="0">
              <a:solidFill>
                <a:schemeClr val="tx1"/>
              </a:solidFill>
            </a:endParaRPr>
          </a:p>
        </p:txBody>
      </p:sp>
    </p:spTree>
    <p:extLst>
      <p:ext uri="{BB962C8B-B14F-4D97-AF65-F5344CB8AC3E}">
        <p14:creationId xmlns:p14="http://schemas.microsoft.com/office/powerpoint/2010/main" val="505713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2312010" y="1421058"/>
            <a:ext cx="7418143" cy="3057158"/>
          </a:xfrm>
          <a:prstGeom prst="roundRect">
            <a:avLst>
              <a:gd name="adj" fmla="val 16667"/>
            </a:avLst>
          </a:prstGeom>
          <a:solidFill>
            <a:srgbClr val="FFC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L" altLang="es-CL" sz="3600" b="1" i="1" u="none" strike="noStrike" cap="none" normalizeH="0" baseline="0" dirty="0">
                <a:ln>
                  <a:noFill/>
                </a:ln>
                <a:solidFill>
                  <a:srgbClr val="000000"/>
                </a:solidFill>
                <a:effectLst/>
                <a:latin typeface="Calibri" panose="020F0502020204030204" pitchFamily="34" charset="0"/>
              </a:rPr>
              <a:t>No olvidar nunca: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CL" altLang="es-CL" sz="3600" b="1" i="1" u="none" strike="noStrike" cap="none" normalizeH="0" baseline="0" dirty="0">
                <a:ln>
                  <a:noFill/>
                </a:ln>
                <a:solidFill>
                  <a:srgbClr val="000000"/>
                </a:solidFill>
                <a:effectLst/>
                <a:latin typeface="Calibri" panose="020F0502020204030204" pitchFamily="34" charset="0"/>
              </a:rPr>
              <a:t>Si se desea producir quesos de buena calidad,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CL" altLang="es-CL" sz="3600" b="1" i="1" u="none" strike="noStrike" cap="none" normalizeH="0" baseline="0" dirty="0">
                <a:ln>
                  <a:noFill/>
                </a:ln>
                <a:solidFill>
                  <a:srgbClr val="000000"/>
                </a:solidFill>
                <a:effectLst/>
                <a:latin typeface="Calibri" panose="020F0502020204030204" pitchFamily="34" charset="0"/>
              </a:rPr>
              <a:t>tiene que utilizar leche de buena calidad.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L" altLang="es-CL"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269358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4677" y="586154"/>
            <a:ext cx="9839935" cy="5325068"/>
          </a:xfrm>
        </p:spPr>
        <p:txBody>
          <a:bodyPr>
            <a:normAutofit/>
          </a:bodyPr>
          <a:lstStyle/>
          <a:p>
            <a:pPr algn="just"/>
            <a:r>
              <a:rPr lang="es-CL" sz="2800" dirty="0">
                <a:solidFill>
                  <a:schemeClr val="tx1"/>
                </a:solidFill>
              </a:rPr>
              <a:t>Esto lleva a que se deben usar detergentes ácidos para disolver los depósito de la base mineral que aporta la leche y que no se afecten por el agua dura, y alcalinos para disolver la base orgánica de leche como son las proteínas y la grasa.</a:t>
            </a:r>
          </a:p>
          <a:p>
            <a:endParaRPr lang="es-CL" sz="2800" dirty="0">
              <a:solidFill>
                <a:schemeClr val="tx1"/>
              </a:solidFill>
            </a:endParaRPr>
          </a:p>
          <a:p>
            <a:pPr algn="just"/>
            <a:r>
              <a:rPr lang="es-CL" sz="2800" dirty="0">
                <a:solidFill>
                  <a:schemeClr val="tx1"/>
                </a:solidFill>
              </a:rPr>
              <a:t>El tiempo de lavado debe ser  el suficiente para eliminar toda la suciedad presente, en caso de utensilios se hace por inmersión y en la maquinaria por recirculación.</a:t>
            </a:r>
          </a:p>
          <a:p>
            <a:endParaRPr lang="es-CL" sz="2800" dirty="0"/>
          </a:p>
          <a:p>
            <a:endParaRPr lang="es-CL" dirty="0"/>
          </a:p>
        </p:txBody>
      </p:sp>
    </p:spTree>
    <p:extLst>
      <p:ext uri="{BB962C8B-B14F-4D97-AF65-F5344CB8AC3E}">
        <p14:creationId xmlns:p14="http://schemas.microsoft.com/office/powerpoint/2010/main" val="15642003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35015" y="679938"/>
            <a:ext cx="9769597" cy="5231284"/>
          </a:xfrm>
        </p:spPr>
        <p:txBody>
          <a:bodyPr>
            <a:normAutofit lnSpcReduction="10000"/>
          </a:bodyPr>
          <a:lstStyle/>
          <a:p>
            <a:pPr algn="just"/>
            <a:r>
              <a:rPr lang="es-CL" sz="2800" dirty="0">
                <a:solidFill>
                  <a:schemeClr val="tx1"/>
                </a:solidFill>
              </a:rPr>
              <a:t>El lavado comienza con un enjuague con agua a temperatura de entre 32 a 49 grados Celsius y se hace hasta que el agua sale clara. Se usa esta agua templada ya que elimina mejor la suciedad que el agua fría. </a:t>
            </a:r>
          </a:p>
          <a:p>
            <a:pPr algn="just"/>
            <a:endParaRPr lang="es-CL" sz="2800" dirty="0">
              <a:solidFill>
                <a:schemeClr val="tx1"/>
              </a:solidFill>
            </a:endParaRPr>
          </a:p>
          <a:p>
            <a:pPr algn="just"/>
            <a:r>
              <a:rPr lang="es-CL" sz="2800" dirty="0">
                <a:solidFill>
                  <a:schemeClr val="tx1"/>
                </a:solidFill>
              </a:rPr>
              <a:t>La fase de lavado donde están los detergentes y el </a:t>
            </a:r>
            <a:r>
              <a:rPr lang="es-CL" sz="2800" dirty="0" err="1">
                <a:solidFill>
                  <a:schemeClr val="tx1"/>
                </a:solidFill>
              </a:rPr>
              <a:t>sanitizante</a:t>
            </a:r>
            <a:r>
              <a:rPr lang="es-CL" sz="2800" dirty="0">
                <a:solidFill>
                  <a:schemeClr val="tx1"/>
                </a:solidFill>
              </a:rPr>
              <a:t> debe estar entre 68 a 80 grados Celsius.  Y finalmente se realiza un aclarado. Las temperaturas de lavado regula la vida útil de las partes de goma o plásticas del equipo, las cuales deben ser cambiadas como lo señala el fabricante.</a:t>
            </a:r>
          </a:p>
          <a:p>
            <a:endParaRPr lang="es-CL" dirty="0"/>
          </a:p>
        </p:txBody>
      </p:sp>
    </p:spTree>
    <p:extLst>
      <p:ext uri="{BB962C8B-B14F-4D97-AF65-F5344CB8AC3E}">
        <p14:creationId xmlns:p14="http://schemas.microsoft.com/office/powerpoint/2010/main" val="40853727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4677" y="633046"/>
            <a:ext cx="9839935" cy="5278176"/>
          </a:xfrm>
        </p:spPr>
        <p:txBody>
          <a:bodyPr>
            <a:noAutofit/>
          </a:bodyPr>
          <a:lstStyle/>
          <a:p>
            <a:pPr algn="just"/>
            <a:r>
              <a:rPr lang="es-CL" sz="2800" dirty="0">
                <a:solidFill>
                  <a:schemeClr val="tx1"/>
                </a:solidFill>
              </a:rPr>
              <a:t>Cuando no hay de los detergentes mencionados se puede lavar con jabón líquido industrial donde se </a:t>
            </a:r>
            <a:r>
              <a:rPr lang="es-CL" sz="2800" dirty="0" err="1">
                <a:solidFill>
                  <a:schemeClr val="tx1"/>
                </a:solidFill>
              </a:rPr>
              <a:t>mexcla</a:t>
            </a:r>
            <a:r>
              <a:rPr lang="es-CL" sz="2800" dirty="0">
                <a:solidFill>
                  <a:schemeClr val="tx1"/>
                </a:solidFill>
              </a:rPr>
              <a:t> un cuarto de litro del jabón con mezclando con 15 litros de agua.  </a:t>
            </a:r>
          </a:p>
          <a:p>
            <a:pPr algn="just"/>
            <a:endParaRPr lang="es-CL" sz="2800" dirty="0">
              <a:solidFill>
                <a:schemeClr val="tx1"/>
              </a:solidFill>
            </a:endParaRPr>
          </a:p>
          <a:p>
            <a:pPr algn="just"/>
            <a:r>
              <a:rPr lang="es-CL" sz="2800" dirty="0">
                <a:solidFill>
                  <a:schemeClr val="tx1"/>
                </a:solidFill>
              </a:rPr>
              <a:t>Enjuagar con abundante agua para posteriormente darle un segundo enjuague con agua hirviendo y se finaliza con un  enjuague con agua clorada a 100 partes por millón (ppm), dejándola reposar por lo menos 5 minutos antes de usarla. El cual se prepara de la siguiente manera. Se adicionan 10 ml de cloro comercial por cada 5 litros de agua.</a:t>
            </a:r>
          </a:p>
        </p:txBody>
      </p:sp>
    </p:spTree>
    <p:extLst>
      <p:ext uri="{BB962C8B-B14F-4D97-AF65-F5344CB8AC3E}">
        <p14:creationId xmlns:p14="http://schemas.microsoft.com/office/powerpoint/2010/main" val="997563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CL" b="1" dirty="0">
                <a:solidFill>
                  <a:schemeClr val="tx1"/>
                </a:solidFill>
              </a:rPr>
              <a:t>MANTENCION DE LA LECHE</a:t>
            </a:r>
          </a:p>
        </p:txBody>
      </p:sp>
    </p:spTree>
    <p:extLst>
      <p:ext uri="{BB962C8B-B14F-4D97-AF65-F5344CB8AC3E}">
        <p14:creationId xmlns:p14="http://schemas.microsoft.com/office/powerpoint/2010/main" val="15291380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75692" y="492369"/>
            <a:ext cx="9628920" cy="5231284"/>
          </a:xfrm>
        </p:spPr>
        <p:txBody>
          <a:bodyPr>
            <a:noAutofit/>
          </a:bodyPr>
          <a:lstStyle/>
          <a:p>
            <a:pPr algn="just"/>
            <a:r>
              <a:rPr lang="es-CL" sz="2800" dirty="0">
                <a:solidFill>
                  <a:schemeClr val="tx1"/>
                </a:solidFill>
              </a:rPr>
              <a:t>El proceso de conservación de la leche no es una materia sencilla para el productor. Después de extraer la leche del animal, ésta sufre cambios dramáticos en su composición debido desde un principio al incremento de gérmenes, que van desde decenas que están presentes en las ubres hasta miles alojados en los sistemas de ordeño, y que al transcurrir de las horas pueden aumentar a millones por mililitro. </a:t>
            </a:r>
          </a:p>
          <a:p>
            <a:pPr algn="just"/>
            <a:r>
              <a:rPr lang="es-CL" sz="2800" dirty="0">
                <a:solidFill>
                  <a:schemeClr val="tx1"/>
                </a:solidFill>
              </a:rPr>
              <a:t>Asimismo, la leche contiene enzimas como las lipasas que pueden acelerar su deterioro; por ello los especialistas recomiendan cuidar la higiene tras su obtención y manejo, así como enfriarla lo antes posible.</a:t>
            </a:r>
          </a:p>
          <a:p>
            <a:pPr algn="just"/>
            <a:endParaRPr lang="es-CL" sz="2800" dirty="0"/>
          </a:p>
        </p:txBody>
      </p:sp>
    </p:spTree>
    <p:extLst>
      <p:ext uri="{BB962C8B-B14F-4D97-AF65-F5344CB8AC3E}">
        <p14:creationId xmlns:p14="http://schemas.microsoft.com/office/powerpoint/2010/main" val="36850593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28800" y="750277"/>
            <a:ext cx="9675812" cy="5160945"/>
          </a:xfrm>
        </p:spPr>
        <p:txBody>
          <a:bodyPr/>
          <a:lstStyle/>
          <a:p>
            <a:pPr algn="just"/>
            <a:r>
              <a:rPr lang="es-CL" sz="2800" dirty="0">
                <a:solidFill>
                  <a:schemeClr val="tx1"/>
                </a:solidFill>
              </a:rPr>
              <a:t>La mayor parte de la leche que se obtiene en los predios no se traslada d después del ordeño en forma inmediata  a las plantas de elaboración de quesos. Lo que conlleva a una disminución de su calidad ya que queda expuesta a condiciones que la deterioran como son las altas temperaturas de la pampa y  el crecimiento microbiano.</a:t>
            </a:r>
          </a:p>
          <a:p>
            <a:pPr algn="just"/>
            <a:endParaRPr lang="es-CL" sz="2800" dirty="0">
              <a:solidFill>
                <a:schemeClr val="tx1"/>
              </a:solidFill>
            </a:endParaRPr>
          </a:p>
          <a:p>
            <a:pPr algn="just"/>
            <a:r>
              <a:rPr lang="es-CL" sz="2800" dirty="0">
                <a:solidFill>
                  <a:schemeClr val="tx1"/>
                </a:solidFill>
              </a:rPr>
              <a:t>Esto no representaría un problema si se contara con pulmones o acopios refrigerados de mantención de leche como se indica en la figura 3.</a:t>
            </a:r>
          </a:p>
          <a:p>
            <a:endParaRPr lang="es-CL" dirty="0"/>
          </a:p>
        </p:txBody>
      </p:sp>
    </p:spTree>
    <p:extLst>
      <p:ext uri="{BB962C8B-B14F-4D97-AF65-F5344CB8AC3E}">
        <p14:creationId xmlns:p14="http://schemas.microsoft.com/office/powerpoint/2010/main" val="31425499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1287" t="32430" r="17131" b="14074"/>
          <a:stretch/>
        </p:blipFill>
        <p:spPr>
          <a:xfrm>
            <a:off x="1758460" y="422031"/>
            <a:ext cx="8346831" cy="6515640"/>
          </a:xfrm>
          <a:prstGeom prst="rect">
            <a:avLst/>
          </a:prstGeom>
        </p:spPr>
      </p:pic>
    </p:spTree>
    <p:extLst>
      <p:ext uri="{BB962C8B-B14F-4D97-AF65-F5344CB8AC3E}">
        <p14:creationId xmlns:p14="http://schemas.microsoft.com/office/powerpoint/2010/main" val="28495386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17288" y="669073"/>
            <a:ext cx="9787324" cy="5242149"/>
          </a:xfrm>
        </p:spPr>
        <p:txBody>
          <a:bodyPr>
            <a:normAutofit/>
          </a:bodyPr>
          <a:lstStyle/>
          <a:p>
            <a:pPr algn="just"/>
            <a:r>
              <a:rPr lang="es-CL" sz="2400" dirty="0">
                <a:solidFill>
                  <a:schemeClr val="tx1"/>
                </a:solidFill>
              </a:rPr>
              <a:t>Este tipo de equipo ofrece garantías de conservación de la leche a 4 grados Celsius hasta que esta sea utilizada en la elaboración de quesos. Estos equipos permiten a los pequeños productores asociados en la producción de quesos acopiar la leche en un solo centro para posteriormente producir los quesos, pudiendo acopiar la leche por 48 horas.</a:t>
            </a:r>
          </a:p>
          <a:p>
            <a:pPr algn="just"/>
            <a:endParaRPr lang="es-CL" sz="2400" dirty="0">
              <a:solidFill>
                <a:schemeClr val="tx1"/>
              </a:solidFill>
            </a:endParaRPr>
          </a:p>
          <a:p>
            <a:pPr algn="just"/>
            <a:r>
              <a:rPr lang="es-CL" sz="2400" dirty="0">
                <a:solidFill>
                  <a:schemeClr val="tx1"/>
                </a:solidFill>
              </a:rPr>
              <a:t>Sin embargo si es un solo productor se recomienda congelar la leche hasta tener una cantidad que permita elaborar una cantidad razonable de quesos. En estos casos la congelación se puede realizar en recipientes de plásticos o en bolsas plásticas selladas.</a:t>
            </a:r>
          </a:p>
          <a:p>
            <a:pPr algn="just"/>
            <a:endParaRPr lang="es-CL" sz="2400" dirty="0"/>
          </a:p>
          <a:p>
            <a:pPr algn="just"/>
            <a:endParaRPr lang="es-CL" sz="2400" dirty="0"/>
          </a:p>
        </p:txBody>
      </p:sp>
    </p:spTree>
    <p:extLst>
      <p:ext uri="{BB962C8B-B14F-4D97-AF65-F5344CB8AC3E}">
        <p14:creationId xmlns:p14="http://schemas.microsoft.com/office/powerpoint/2010/main" val="31778790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CL" b="1" dirty="0">
                <a:solidFill>
                  <a:schemeClr val="tx1"/>
                </a:solidFill>
              </a:rPr>
              <a:t>ANALISIS Y CALIDAD DE LA LECHE</a:t>
            </a:r>
          </a:p>
        </p:txBody>
      </p:sp>
    </p:spTree>
    <p:extLst>
      <p:ext uri="{BB962C8B-B14F-4D97-AF65-F5344CB8AC3E}">
        <p14:creationId xmlns:p14="http://schemas.microsoft.com/office/powerpoint/2010/main" val="18472650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61171" y="646771"/>
            <a:ext cx="9943441" cy="5531005"/>
          </a:xfrm>
        </p:spPr>
        <p:txBody>
          <a:bodyPr/>
          <a:lstStyle/>
          <a:p>
            <a:pPr algn="just"/>
            <a:r>
              <a:rPr lang="es-CL" sz="2400" dirty="0">
                <a:solidFill>
                  <a:schemeClr val="tx1"/>
                </a:solidFill>
              </a:rPr>
              <a:t>La calidad higiénica de la leche tiene una importancia fundamental para la producción de una leche y productos lácteos que sean inocuos e idóneos para los usos previstos. Para lograr esta calidad, se han de aplicar buenas prácticas de higiene a lo largo de toda la cadena láctea. Los productores de leche a pequeña escala encuentran dificultades para visualizar la calidad de la leche ya que no cuentan con el equipamiento ni con los  recursos financieros para introducir mejoras.</a:t>
            </a:r>
          </a:p>
          <a:p>
            <a:pPr algn="just"/>
            <a:endParaRPr lang="es-CL" sz="2400" dirty="0">
              <a:solidFill>
                <a:schemeClr val="tx1"/>
              </a:solidFill>
            </a:endParaRPr>
          </a:p>
          <a:p>
            <a:pPr algn="just"/>
            <a:r>
              <a:rPr lang="es-CL" sz="2400" dirty="0">
                <a:solidFill>
                  <a:schemeClr val="tx1"/>
                </a:solidFill>
              </a:rPr>
              <a:t>Sin embargo, si la idea es producir quesos, las pruebas y el control de calidad de la leche debe realizarse en todas las fases de la cadena láctea. La leche puede someterse a pruebas de:</a:t>
            </a:r>
          </a:p>
          <a:p>
            <a:endParaRPr lang="es-CL" dirty="0"/>
          </a:p>
        </p:txBody>
      </p:sp>
    </p:spTree>
    <p:extLst>
      <p:ext uri="{BB962C8B-B14F-4D97-AF65-F5344CB8AC3E}">
        <p14:creationId xmlns:p14="http://schemas.microsoft.com/office/powerpoint/2010/main" val="3794228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5354" y="844062"/>
            <a:ext cx="9699258" cy="5067160"/>
          </a:xfrm>
        </p:spPr>
        <p:txBody>
          <a:bodyPr>
            <a:normAutofit lnSpcReduction="10000"/>
          </a:bodyPr>
          <a:lstStyle/>
          <a:p>
            <a:pPr algn="just"/>
            <a:r>
              <a:rPr lang="es-CL" sz="3200" dirty="0">
                <a:solidFill>
                  <a:schemeClr val="tx1"/>
                </a:solidFill>
              </a:rPr>
              <a:t>La imposibilidad de asegurar la calidad de la leche como materia prima es una de las principales problemáticas que enfrenta el sector lácteo artesanal. </a:t>
            </a:r>
          </a:p>
          <a:p>
            <a:pPr algn="just"/>
            <a:endParaRPr lang="es-CL" sz="3200" dirty="0">
              <a:solidFill>
                <a:schemeClr val="tx1"/>
              </a:solidFill>
            </a:endParaRPr>
          </a:p>
          <a:p>
            <a:pPr algn="just"/>
            <a:r>
              <a:rPr lang="es-CL" sz="3200" dirty="0">
                <a:solidFill>
                  <a:schemeClr val="tx1"/>
                </a:solidFill>
              </a:rPr>
              <a:t>Por tanto, es importante que usted forme parte activa en el aseguramiento de la calidad de la misma, sin importar si obtiene la leche de su propio hato ganadero o bien de otros ganaderos. </a:t>
            </a:r>
          </a:p>
          <a:p>
            <a:pPr algn="just"/>
            <a:endParaRPr lang="es-CL" sz="3200" dirty="0">
              <a:solidFill>
                <a:schemeClr val="tx1"/>
              </a:solidFill>
            </a:endParaRPr>
          </a:p>
          <a:p>
            <a:pPr algn="just"/>
            <a:endParaRPr lang="es-CL" sz="3200" dirty="0">
              <a:solidFill>
                <a:schemeClr val="tx1"/>
              </a:solidFill>
            </a:endParaRPr>
          </a:p>
          <a:p>
            <a:endParaRPr lang="es-CL" dirty="0">
              <a:solidFill>
                <a:schemeClr val="tx1"/>
              </a:solidFill>
            </a:endParaRPr>
          </a:p>
        </p:txBody>
      </p:sp>
    </p:spTree>
    <p:extLst>
      <p:ext uri="{BB962C8B-B14F-4D97-AF65-F5344CB8AC3E}">
        <p14:creationId xmlns:p14="http://schemas.microsoft.com/office/powerpoint/2010/main" val="2477966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39590" y="802888"/>
            <a:ext cx="9765022" cy="5108334"/>
          </a:xfrm>
        </p:spPr>
        <p:txBody>
          <a:bodyPr>
            <a:normAutofit/>
          </a:bodyPr>
          <a:lstStyle/>
          <a:p>
            <a:pPr lvl="0" algn="just"/>
            <a:r>
              <a:rPr lang="es-CL" sz="2400" dirty="0">
                <a:solidFill>
                  <a:schemeClr val="tx1"/>
                </a:solidFill>
              </a:rPr>
              <a:t>Cantidad – medida en volumen o peso;</a:t>
            </a:r>
          </a:p>
          <a:p>
            <a:pPr lvl="0" algn="just"/>
            <a:r>
              <a:rPr lang="es-CL" sz="2400" dirty="0">
                <a:solidFill>
                  <a:schemeClr val="tx1"/>
                </a:solidFill>
              </a:rPr>
              <a:t>Características organolépticas – aspecto, sabor y olor;</a:t>
            </a:r>
          </a:p>
          <a:p>
            <a:pPr lvl="0" algn="just"/>
            <a:r>
              <a:rPr lang="es-CL" sz="2400" dirty="0">
                <a:solidFill>
                  <a:schemeClr val="tx1"/>
                </a:solidFill>
              </a:rPr>
              <a:t>Características de composición – especialmente contenido de materia grasa, de materia sólida y de proteínas;</a:t>
            </a:r>
          </a:p>
          <a:p>
            <a:pPr lvl="0" algn="just"/>
            <a:r>
              <a:rPr lang="es-CL" sz="2400" dirty="0">
                <a:solidFill>
                  <a:schemeClr val="tx1"/>
                </a:solidFill>
              </a:rPr>
              <a:t>Características físicas</a:t>
            </a:r>
            <a:r>
              <a:rPr lang="en-US" sz="2400" dirty="0">
                <a:solidFill>
                  <a:schemeClr val="tx1"/>
                </a:solidFill>
              </a:rPr>
              <a:t> y </a:t>
            </a:r>
            <a:r>
              <a:rPr lang="es-CL" sz="2400" dirty="0">
                <a:solidFill>
                  <a:schemeClr val="tx1"/>
                </a:solidFill>
              </a:rPr>
              <a:t>químicas</a:t>
            </a:r>
            <a:r>
              <a:rPr lang="en-US" sz="2400" dirty="0">
                <a:solidFill>
                  <a:schemeClr val="tx1"/>
                </a:solidFill>
              </a:rPr>
              <a:t>;</a:t>
            </a:r>
            <a:endParaRPr lang="es-CL" sz="2400" dirty="0">
              <a:solidFill>
                <a:schemeClr val="tx1"/>
              </a:solidFill>
            </a:endParaRPr>
          </a:p>
          <a:p>
            <a:pPr lvl="0" algn="just"/>
            <a:r>
              <a:rPr lang="es-CL" sz="2400" dirty="0">
                <a:solidFill>
                  <a:schemeClr val="tx1"/>
                </a:solidFill>
              </a:rPr>
              <a:t>Características higiénicas – condiciones higiénicas, limpieza y calidad;</a:t>
            </a:r>
          </a:p>
          <a:p>
            <a:pPr lvl="0" algn="just"/>
            <a:r>
              <a:rPr lang="es-CL" sz="2400" dirty="0">
                <a:solidFill>
                  <a:schemeClr val="tx1"/>
                </a:solidFill>
              </a:rPr>
              <a:t>Adulteración – con agua, conservantes, sólidos añadidos, entre otros;</a:t>
            </a:r>
          </a:p>
          <a:p>
            <a:pPr lvl="0" algn="just"/>
            <a:r>
              <a:rPr lang="es-CL" sz="2400" dirty="0">
                <a:solidFill>
                  <a:schemeClr val="tx1"/>
                </a:solidFill>
              </a:rPr>
              <a:t>Residuos</a:t>
            </a:r>
            <a:r>
              <a:rPr lang="en-US" sz="2400" dirty="0">
                <a:solidFill>
                  <a:schemeClr val="tx1"/>
                </a:solidFill>
              </a:rPr>
              <a:t> de </a:t>
            </a:r>
            <a:r>
              <a:rPr lang="es-CL" sz="2400" dirty="0">
                <a:solidFill>
                  <a:schemeClr val="tx1"/>
                </a:solidFill>
              </a:rPr>
              <a:t>medicamentos</a:t>
            </a:r>
            <a:r>
              <a:rPr lang="en-US" sz="2400" dirty="0">
                <a:solidFill>
                  <a:schemeClr val="tx1"/>
                </a:solidFill>
              </a:rPr>
              <a:t>.</a:t>
            </a:r>
            <a:endParaRPr lang="es-CL" sz="2400" dirty="0">
              <a:solidFill>
                <a:schemeClr val="tx1"/>
              </a:solidFill>
            </a:endParaRPr>
          </a:p>
          <a:p>
            <a:pPr algn="just"/>
            <a:endParaRPr lang="es-CL" sz="2400" dirty="0"/>
          </a:p>
        </p:txBody>
      </p:sp>
    </p:spTree>
    <p:extLst>
      <p:ext uri="{BB962C8B-B14F-4D97-AF65-F5344CB8AC3E}">
        <p14:creationId xmlns:p14="http://schemas.microsoft.com/office/powerpoint/2010/main" val="39974990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5707" y="624110"/>
            <a:ext cx="9608905" cy="1280890"/>
          </a:xfrm>
        </p:spPr>
        <p:txBody>
          <a:bodyPr/>
          <a:lstStyle/>
          <a:p>
            <a:pPr lvl="0"/>
            <a:r>
              <a:rPr lang="es-CL" b="1" dirty="0"/>
              <a:t>Análisis organoléptico</a:t>
            </a:r>
            <a:br>
              <a:rPr lang="es-CL" dirty="0"/>
            </a:br>
            <a:endParaRPr lang="es-CL" dirty="0"/>
          </a:p>
        </p:txBody>
      </p:sp>
      <p:sp>
        <p:nvSpPr>
          <p:cNvPr id="3" name="Marcador de contenido 2"/>
          <p:cNvSpPr>
            <a:spLocks noGrp="1"/>
          </p:cNvSpPr>
          <p:nvPr>
            <p:ph idx="1"/>
          </p:nvPr>
        </p:nvSpPr>
        <p:spPr>
          <a:xfrm>
            <a:off x="1895707" y="1561171"/>
            <a:ext cx="9608905" cy="4350051"/>
          </a:xfrm>
        </p:spPr>
        <p:txBody>
          <a:bodyPr>
            <a:noAutofit/>
          </a:bodyPr>
          <a:lstStyle/>
          <a:p>
            <a:pPr algn="just"/>
            <a:r>
              <a:rPr lang="es-CL" sz="2800" dirty="0">
                <a:solidFill>
                  <a:schemeClr val="tx1"/>
                </a:solidFill>
              </a:rPr>
              <a:t>Un análisis organoléptico es una valoración cualitativa que se realiza sobre una muestra (principalmente de alimento o bebida) basada exclusivamente en la valoración de los sentidos (vista, gusto y  olfato)</a:t>
            </a:r>
          </a:p>
          <a:p>
            <a:pPr marL="0" indent="0" algn="just">
              <a:buNone/>
            </a:pPr>
            <a:endParaRPr lang="es-CL" sz="2800" dirty="0">
              <a:solidFill>
                <a:schemeClr val="tx1"/>
              </a:solidFill>
            </a:endParaRPr>
          </a:p>
          <a:p>
            <a:pPr algn="just"/>
            <a:r>
              <a:rPr lang="es-CL" sz="2800" dirty="0">
                <a:solidFill>
                  <a:schemeClr val="tx1"/>
                </a:solidFill>
              </a:rPr>
              <a:t>En la práctica, un análisis organoléptico es una prueba de degustación o cata para determinar la calidad del producto. El análisis organoléptico es una prueba siempre subjetiva y dependerá de la experiencia del ganadero.</a:t>
            </a:r>
          </a:p>
          <a:p>
            <a:pPr algn="just"/>
            <a:endParaRPr lang="es-CL" sz="2800" dirty="0"/>
          </a:p>
        </p:txBody>
      </p:sp>
    </p:spTree>
    <p:extLst>
      <p:ext uri="{BB962C8B-B14F-4D97-AF65-F5344CB8AC3E}">
        <p14:creationId xmlns:p14="http://schemas.microsoft.com/office/powerpoint/2010/main" val="37444302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39590" y="691376"/>
            <a:ext cx="9765022" cy="5508702"/>
          </a:xfrm>
        </p:spPr>
        <p:txBody>
          <a:bodyPr>
            <a:normAutofit fontScale="92500" lnSpcReduction="10000"/>
          </a:bodyPr>
          <a:lstStyle/>
          <a:p>
            <a:pPr algn="just"/>
            <a:r>
              <a:rPr lang="es-CL" sz="2800" dirty="0">
                <a:solidFill>
                  <a:schemeClr val="tx1"/>
                </a:solidFill>
              </a:rPr>
              <a:t>Las características o parámetros organolépticos, son simplemente evaluaciones y percepciones sensoriales que se realizan directamente en campo y que por lo general, se miden nuevamente en el laboratorio mediante técnicas estándares más precisos, algunas veces con propósitos de confirmación y otras con propósitos de cuantificación. Dichos parámetros son el color, el olor, sabor y el aspecto de la muestra.</a:t>
            </a:r>
          </a:p>
          <a:p>
            <a:pPr algn="just"/>
            <a:endParaRPr lang="es-CL" sz="2800" dirty="0">
              <a:solidFill>
                <a:schemeClr val="tx1"/>
              </a:solidFill>
            </a:endParaRPr>
          </a:p>
          <a:p>
            <a:pPr algn="just"/>
            <a:r>
              <a:rPr lang="es-CL" sz="2800" dirty="0">
                <a:solidFill>
                  <a:schemeClr val="tx1"/>
                </a:solidFill>
              </a:rPr>
              <a:t>Por ejemplo la degustación de la leche fresca procedente de animales sanos proporciona un sabor dulce, ligeramente azucarado y aromático; y por el contrario la que procede de animales enfermos tiene un sabor salado y es áspera al paladar.</a:t>
            </a:r>
          </a:p>
          <a:p>
            <a:endParaRPr lang="es-CL" dirty="0"/>
          </a:p>
        </p:txBody>
      </p:sp>
    </p:spTree>
    <p:extLst>
      <p:ext uri="{BB962C8B-B14F-4D97-AF65-F5344CB8AC3E}">
        <p14:creationId xmlns:p14="http://schemas.microsoft.com/office/powerpoint/2010/main" val="31246240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825" y="624110"/>
            <a:ext cx="9452788" cy="557919"/>
          </a:xfrm>
        </p:spPr>
        <p:txBody>
          <a:bodyPr>
            <a:normAutofit fontScale="90000"/>
          </a:bodyPr>
          <a:lstStyle/>
          <a:p>
            <a:r>
              <a:rPr lang="es-CL" b="1" dirty="0"/>
              <a:t>Tabla 1 Tabla de descripción de la degustación de leche</a:t>
            </a:r>
            <a:br>
              <a:rPr lang="es-CL" b="1" dirty="0"/>
            </a:br>
            <a:br>
              <a:rPr lang="es-CL" b="1" dirty="0"/>
            </a:br>
            <a:endParaRPr lang="es-CL" dirty="0"/>
          </a:p>
        </p:txBody>
      </p:sp>
      <p:graphicFrame>
        <p:nvGraphicFramePr>
          <p:cNvPr id="4" name="Tabla 3"/>
          <p:cNvGraphicFramePr>
            <a:graphicFrameLocks noGrp="1"/>
          </p:cNvGraphicFramePr>
          <p:nvPr>
            <p:extLst>
              <p:ext uri="{D42A27DB-BD31-4B8C-83A1-F6EECF244321}">
                <p14:modId xmlns:p14="http://schemas.microsoft.com/office/powerpoint/2010/main" val="1313693056"/>
              </p:ext>
            </p:extLst>
          </p:nvPr>
        </p:nvGraphicFramePr>
        <p:xfrm>
          <a:off x="2051825" y="1918012"/>
          <a:ext cx="8653346" cy="4705811"/>
        </p:xfrm>
        <a:graphic>
          <a:graphicData uri="http://schemas.openxmlformats.org/drawingml/2006/table">
            <a:tbl>
              <a:tblPr firstRow="1" firstCol="1" bandRow="1">
                <a:tableStyleId>{5C22544A-7EE6-4342-B048-85BDC9FD1C3A}</a:tableStyleId>
              </a:tblPr>
              <a:tblGrid>
                <a:gridCol w="1271238">
                  <a:extLst>
                    <a:ext uri="{9D8B030D-6E8A-4147-A177-3AD203B41FA5}">
                      <a16:colId xmlns:a16="http://schemas.microsoft.com/office/drawing/2014/main" val="20000"/>
                    </a:ext>
                  </a:extLst>
                </a:gridCol>
                <a:gridCol w="4549698">
                  <a:extLst>
                    <a:ext uri="{9D8B030D-6E8A-4147-A177-3AD203B41FA5}">
                      <a16:colId xmlns:a16="http://schemas.microsoft.com/office/drawing/2014/main" val="20001"/>
                    </a:ext>
                  </a:extLst>
                </a:gridCol>
                <a:gridCol w="2832410">
                  <a:extLst>
                    <a:ext uri="{9D8B030D-6E8A-4147-A177-3AD203B41FA5}">
                      <a16:colId xmlns:a16="http://schemas.microsoft.com/office/drawing/2014/main" val="20002"/>
                    </a:ext>
                  </a:extLst>
                </a:gridCol>
              </a:tblGrid>
              <a:tr h="721499">
                <a:tc>
                  <a:txBody>
                    <a:bodyPr/>
                    <a:lstStyle/>
                    <a:p>
                      <a:pPr algn="just">
                        <a:lnSpc>
                          <a:spcPct val="115000"/>
                        </a:lnSpc>
                        <a:spcAft>
                          <a:spcPts val="0"/>
                        </a:spcAft>
                      </a:pPr>
                      <a:r>
                        <a:rPr lang="es-CL" sz="2000" dirty="0">
                          <a:effectLst/>
                        </a:rPr>
                        <a:t>Grado</a:t>
                      </a:r>
                      <a:endParaRPr lang="es-CL"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dirty="0">
                          <a:effectLst/>
                        </a:rPr>
                        <a:t>Descripción de la degustación</a:t>
                      </a:r>
                      <a:endParaRPr lang="es-CL"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a:effectLst/>
                        </a:rPr>
                        <a:t>Calidad</a:t>
                      </a:r>
                      <a:endParaRPr lang="es-CL" sz="2000">
                        <a:effectLst/>
                        <a:latin typeface="Times New Roman" panose="02020603050405020304" pitchFamily="18" charset="0"/>
                        <a:ea typeface="Batang" panose="02030600000101010101" pitchFamily="18" charset="-127"/>
                      </a:endParaRPr>
                    </a:p>
                  </a:txBody>
                  <a:tcPr marL="68580" marR="68580" marT="0" marB="0"/>
                </a:tc>
                <a:extLst>
                  <a:ext uri="{0D108BD9-81ED-4DB2-BD59-A6C34878D82A}">
                    <a16:rowId xmlns:a16="http://schemas.microsoft.com/office/drawing/2014/main" val="10000"/>
                  </a:ext>
                </a:extLst>
              </a:tr>
              <a:tr h="721611">
                <a:tc>
                  <a:txBody>
                    <a:bodyPr/>
                    <a:lstStyle/>
                    <a:p>
                      <a:pPr algn="just">
                        <a:lnSpc>
                          <a:spcPct val="115000"/>
                        </a:lnSpc>
                        <a:spcAft>
                          <a:spcPts val="0"/>
                        </a:spcAft>
                      </a:pPr>
                      <a:r>
                        <a:rPr lang="es-CL" sz="2000" dirty="0">
                          <a:effectLst/>
                        </a:rPr>
                        <a:t>1</a:t>
                      </a:r>
                      <a:endParaRPr lang="es-CL"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marL="45720" algn="just">
                        <a:lnSpc>
                          <a:spcPct val="115000"/>
                        </a:lnSpc>
                        <a:spcAft>
                          <a:spcPts val="0"/>
                        </a:spcAft>
                      </a:pPr>
                      <a:r>
                        <a:rPr lang="es-CL" sz="2000" dirty="0">
                          <a:effectLst/>
                        </a:rPr>
                        <a:t>Sabor dulce, ligeramente azucarado y aromático</a:t>
                      </a:r>
                      <a:endParaRPr lang="es-CL"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a:effectLst/>
                        </a:rPr>
                        <a:t>Excelente </a:t>
                      </a:r>
                      <a:endParaRPr lang="es-CL" sz="2000">
                        <a:effectLst/>
                        <a:latin typeface="Times New Roman" panose="02020603050405020304" pitchFamily="18" charset="0"/>
                        <a:ea typeface="Batang" panose="02030600000101010101" pitchFamily="18" charset="-127"/>
                      </a:endParaRPr>
                    </a:p>
                  </a:txBody>
                  <a:tcPr marL="68580" marR="68580" marT="0" marB="0"/>
                </a:tc>
                <a:extLst>
                  <a:ext uri="{0D108BD9-81ED-4DB2-BD59-A6C34878D82A}">
                    <a16:rowId xmlns:a16="http://schemas.microsoft.com/office/drawing/2014/main" val="10001"/>
                  </a:ext>
                </a:extLst>
              </a:tr>
              <a:tr h="721611">
                <a:tc>
                  <a:txBody>
                    <a:bodyPr/>
                    <a:lstStyle/>
                    <a:p>
                      <a:pPr algn="just">
                        <a:lnSpc>
                          <a:spcPct val="115000"/>
                        </a:lnSpc>
                        <a:spcAft>
                          <a:spcPts val="0"/>
                        </a:spcAft>
                      </a:pPr>
                      <a:r>
                        <a:rPr lang="es-CL" sz="2000">
                          <a:effectLst/>
                        </a:rPr>
                        <a:t>2</a:t>
                      </a:r>
                      <a:endParaRPr lang="es-CL" sz="200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dirty="0">
                          <a:effectLst/>
                        </a:rPr>
                        <a:t>Sabor dulce y olor ligero a hierbas</a:t>
                      </a:r>
                      <a:endParaRPr lang="es-CL"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dirty="0">
                          <a:effectLst/>
                        </a:rPr>
                        <a:t>Buena</a:t>
                      </a:r>
                      <a:endParaRPr lang="es-CL" sz="2000" dirty="0">
                        <a:effectLst/>
                        <a:latin typeface="Times New Roman" panose="02020603050405020304" pitchFamily="18" charset="0"/>
                        <a:ea typeface="Batang" panose="02030600000101010101" pitchFamily="18" charset="-127"/>
                      </a:endParaRPr>
                    </a:p>
                  </a:txBody>
                  <a:tcPr marL="68580" marR="68580" marT="0" marB="0"/>
                </a:tc>
                <a:extLst>
                  <a:ext uri="{0D108BD9-81ED-4DB2-BD59-A6C34878D82A}">
                    <a16:rowId xmlns:a16="http://schemas.microsoft.com/office/drawing/2014/main" val="10002"/>
                  </a:ext>
                </a:extLst>
              </a:tr>
              <a:tr h="721611">
                <a:tc>
                  <a:txBody>
                    <a:bodyPr/>
                    <a:lstStyle/>
                    <a:p>
                      <a:pPr algn="just">
                        <a:lnSpc>
                          <a:spcPct val="115000"/>
                        </a:lnSpc>
                        <a:spcAft>
                          <a:spcPts val="0"/>
                        </a:spcAft>
                      </a:pPr>
                      <a:r>
                        <a:rPr lang="es-CL" sz="2000">
                          <a:effectLst/>
                        </a:rPr>
                        <a:t>3</a:t>
                      </a:r>
                      <a:endParaRPr lang="es-CL" sz="200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dirty="0">
                          <a:effectLst/>
                        </a:rPr>
                        <a:t>Sabor ligero a hierbas y olor levemente rancio </a:t>
                      </a:r>
                      <a:endParaRPr lang="es-CL"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dirty="0">
                          <a:effectLst/>
                        </a:rPr>
                        <a:t>Regular</a:t>
                      </a:r>
                    </a:p>
                    <a:p>
                      <a:pPr algn="just">
                        <a:lnSpc>
                          <a:spcPct val="115000"/>
                        </a:lnSpc>
                        <a:spcAft>
                          <a:spcPts val="0"/>
                        </a:spcAft>
                      </a:pPr>
                      <a:r>
                        <a:rPr lang="es-CL" sz="2000" dirty="0">
                          <a:effectLst/>
                        </a:rPr>
                        <a:t>Se aconseja no usar</a:t>
                      </a:r>
                      <a:endParaRPr lang="es-CL" sz="2000" dirty="0">
                        <a:effectLst/>
                        <a:latin typeface="Times New Roman" panose="02020603050405020304" pitchFamily="18" charset="0"/>
                        <a:ea typeface="Batang" panose="02030600000101010101" pitchFamily="18" charset="-127"/>
                      </a:endParaRPr>
                    </a:p>
                  </a:txBody>
                  <a:tcPr marL="68580" marR="68580" marT="0" marB="0"/>
                </a:tc>
                <a:extLst>
                  <a:ext uri="{0D108BD9-81ED-4DB2-BD59-A6C34878D82A}">
                    <a16:rowId xmlns:a16="http://schemas.microsoft.com/office/drawing/2014/main" val="10003"/>
                  </a:ext>
                </a:extLst>
              </a:tr>
              <a:tr h="1097868">
                <a:tc>
                  <a:txBody>
                    <a:bodyPr/>
                    <a:lstStyle/>
                    <a:p>
                      <a:pPr algn="just">
                        <a:lnSpc>
                          <a:spcPct val="115000"/>
                        </a:lnSpc>
                        <a:spcAft>
                          <a:spcPts val="0"/>
                        </a:spcAft>
                      </a:pPr>
                      <a:r>
                        <a:rPr lang="es-CL" sz="2000">
                          <a:effectLst/>
                        </a:rPr>
                        <a:t>4</a:t>
                      </a:r>
                      <a:endParaRPr lang="es-CL" sz="200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a:effectLst/>
                        </a:rPr>
                        <a:t>Sabor fuerte a hierbas, ácido y olor rancio - oxidado</a:t>
                      </a:r>
                      <a:endParaRPr lang="es-CL" sz="200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dirty="0">
                          <a:effectLst/>
                        </a:rPr>
                        <a:t>Mala</a:t>
                      </a:r>
                    </a:p>
                    <a:p>
                      <a:pPr algn="just">
                        <a:lnSpc>
                          <a:spcPct val="115000"/>
                        </a:lnSpc>
                        <a:spcAft>
                          <a:spcPts val="0"/>
                        </a:spcAft>
                      </a:pPr>
                      <a:r>
                        <a:rPr lang="es-CL" sz="2000" dirty="0">
                          <a:effectLst/>
                        </a:rPr>
                        <a:t>Se aconseja no usar</a:t>
                      </a:r>
                      <a:endParaRPr lang="es-CL" sz="2000" dirty="0">
                        <a:effectLst/>
                        <a:latin typeface="Times New Roman" panose="02020603050405020304" pitchFamily="18" charset="0"/>
                        <a:ea typeface="Batang" panose="02030600000101010101" pitchFamily="18" charset="-127"/>
                      </a:endParaRPr>
                    </a:p>
                  </a:txBody>
                  <a:tcPr marL="68580" marR="68580" marT="0" marB="0"/>
                </a:tc>
                <a:extLst>
                  <a:ext uri="{0D108BD9-81ED-4DB2-BD59-A6C34878D82A}">
                    <a16:rowId xmlns:a16="http://schemas.microsoft.com/office/drawing/2014/main" val="10004"/>
                  </a:ext>
                </a:extLst>
              </a:tr>
              <a:tr h="721611">
                <a:tc>
                  <a:txBody>
                    <a:bodyPr/>
                    <a:lstStyle/>
                    <a:p>
                      <a:pPr algn="just">
                        <a:lnSpc>
                          <a:spcPct val="115000"/>
                        </a:lnSpc>
                        <a:spcAft>
                          <a:spcPts val="0"/>
                        </a:spcAft>
                      </a:pPr>
                      <a:r>
                        <a:rPr lang="es-CL" sz="2000">
                          <a:effectLst/>
                        </a:rPr>
                        <a:t>5</a:t>
                      </a:r>
                      <a:endParaRPr lang="es-CL" sz="200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a:effectLst/>
                        </a:rPr>
                        <a:t>Sabor muy ácido y olor pútrido</a:t>
                      </a:r>
                      <a:endParaRPr lang="es-CL" sz="2000">
                        <a:effectLst/>
                        <a:latin typeface="Times New Roman" panose="02020603050405020304" pitchFamily="18" charset="0"/>
                        <a:ea typeface="Batang" panose="02030600000101010101" pitchFamily="18" charset="-127"/>
                      </a:endParaRPr>
                    </a:p>
                  </a:txBody>
                  <a:tcPr marL="68580" marR="68580" marT="0" marB="0"/>
                </a:tc>
                <a:tc>
                  <a:txBody>
                    <a:bodyPr/>
                    <a:lstStyle/>
                    <a:p>
                      <a:pPr algn="just">
                        <a:lnSpc>
                          <a:spcPct val="115000"/>
                        </a:lnSpc>
                        <a:spcAft>
                          <a:spcPts val="0"/>
                        </a:spcAft>
                      </a:pPr>
                      <a:r>
                        <a:rPr lang="es-CL" sz="2000" dirty="0">
                          <a:effectLst/>
                        </a:rPr>
                        <a:t>Muy mala</a:t>
                      </a:r>
                    </a:p>
                    <a:p>
                      <a:pPr algn="just">
                        <a:lnSpc>
                          <a:spcPct val="115000"/>
                        </a:lnSpc>
                        <a:spcAft>
                          <a:spcPts val="0"/>
                        </a:spcAft>
                      </a:pPr>
                      <a:r>
                        <a:rPr lang="es-CL" sz="2000" dirty="0">
                          <a:effectLst/>
                        </a:rPr>
                        <a:t>Se aconseja no usar</a:t>
                      </a:r>
                      <a:endParaRPr lang="es-CL" sz="2000" dirty="0">
                        <a:effectLst/>
                        <a:latin typeface="Times New Roman" panose="02020603050405020304" pitchFamily="18" charset="0"/>
                        <a:ea typeface="Batang" panose="02030600000101010101" pitchFamily="18" charset="-127"/>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78733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61169" y="579863"/>
            <a:ext cx="4059045" cy="5192752"/>
          </a:xfrm>
        </p:spPr>
        <p:txBody>
          <a:bodyPr>
            <a:noAutofit/>
          </a:bodyPr>
          <a:lstStyle/>
          <a:p>
            <a:pPr algn="just"/>
            <a:r>
              <a:rPr lang="es-CL" sz="2400" dirty="0"/>
              <a:t>¿Como se hace la prueba sensorial?, primero use una copa de vidrio transparente, agregue leche hasta la mitad. Luego siga el esquema presentado a continuación en la figura </a:t>
            </a:r>
          </a:p>
        </p:txBody>
      </p:sp>
      <p:pic>
        <p:nvPicPr>
          <p:cNvPr id="4" name="Imagen 3"/>
          <p:cNvPicPr>
            <a:picLocks noChangeAspect="1"/>
          </p:cNvPicPr>
          <p:nvPr/>
        </p:nvPicPr>
        <p:blipFill rotWithShape="1">
          <a:blip r:embed="rId2"/>
          <a:srcRect l="19222" t="31126" r="18409" b="11336"/>
          <a:stretch/>
        </p:blipFill>
        <p:spPr>
          <a:xfrm>
            <a:off x="5910143" y="382859"/>
            <a:ext cx="5576683" cy="5389756"/>
          </a:xfrm>
          <a:prstGeom prst="rect">
            <a:avLst/>
          </a:prstGeom>
        </p:spPr>
      </p:pic>
    </p:spTree>
    <p:extLst>
      <p:ext uri="{BB962C8B-B14F-4D97-AF65-F5344CB8AC3E}">
        <p14:creationId xmlns:p14="http://schemas.microsoft.com/office/powerpoint/2010/main" val="21990033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1893" y="624110"/>
            <a:ext cx="9742719" cy="1280890"/>
          </a:xfrm>
        </p:spPr>
        <p:txBody>
          <a:bodyPr/>
          <a:lstStyle/>
          <a:p>
            <a:pPr lvl="0"/>
            <a:r>
              <a:rPr lang="es-CL" b="1" dirty="0"/>
              <a:t>Detección de mastitis en cabras individuales </a:t>
            </a:r>
            <a:endParaRPr lang="es-CL" dirty="0"/>
          </a:p>
        </p:txBody>
      </p:sp>
      <p:sp>
        <p:nvSpPr>
          <p:cNvPr id="3" name="Marcador de contenido 2"/>
          <p:cNvSpPr>
            <a:spLocks noGrp="1"/>
          </p:cNvSpPr>
          <p:nvPr>
            <p:ph idx="1"/>
          </p:nvPr>
        </p:nvSpPr>
        <p:spPr>
          <a:xfrm>
            <a:off x="1761893" y="2141034"/>
            <a:ext cx="9742719" cy="3770188"/>
          </a:xfrm>
        </p:spPr>
        <p:txBody>
          <a:bodyPr/>
          <a:lstStyle/>
          <a:p>
            <a:r>
              <a:rPr lang="es-CL" sz="2400" b="1" dirty="0">
                <a:solidFill>
                  <a:schemeClr val="tx1"/>
                </a:solidFill>
              </a:rPr>
              <a:t>Examen físico de la ubre </a:t>
            </a:r>
            <a:endParaRPr lang="es-CL" sz="2400" dirty="0">
              <a:solidFill>
                <a:schemeClr val="tx1"/>
              </a:solidFill>
            </a:endParaRPr>
          </a:p>
          <a:p>
            <a:pPr algn="just"/>
            <a:r>
              <a:rPr lang="es-CL" sz="2400" dirty="0">
                <a:solidFill>
                  <a:schemeClr val="tx1"/>
                </a:solidFill>
              </a:rPr>
              <a:t>Los signos de mastitis aguda incluyen ubres inflamadas, con temperatura elevada y dolor al tacto. Los cambios en el tamaño y la presencia de tejido </a:t>
            </a:r>
            <a:r>
              <a:rPr lang="es-CL" sz="2400" dirty="0" err="1">
                <a:solidFill>
                  <a:schemeClr val="tx1"/>
                </a:solidFill>
              </a:rPr>
              <a:t>cicatrizal</a:t>
            </a:r>
            <a:r>
              <a:rPr lang="es-CL" sz="2400" dirty="0">
                <a:solidFill>
                  <a:schemeClr val="tx1"/>
                </a:solidFill>
              </a:rPr>
              <a:t> pueden ser detectados más fácilmente luego del ordeño, cuando la ubre se encuentra vacía. </a:t>
            </a:r>
          </a:p>
          <a:p>
            <a:endParaRPr lang="es-CL" dirty="0"/>
          </a:p>
        </p:txBody>
      </p:sp>
    </p:spTree>
    <p:extLst>
      <p:ext uri="{BB962C8B-B14F-4D97-AF65-F5344CB8AC3E}">
        <p14:creationId xmlns:p14="http://schemas.microsoft.com/office/powerpoint/2010/main" val="13418350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17288" y="579864"/>
            <a:ext cx="9965744" cy="5353661"/>
          </a:xfrm>
        </p:spPr>
        <p:txBody>
          <a:bodyPr>
            <a:normAutofit/>
          </a:bodyPr>
          <a:lstStyle/>
          <a:p>
            <a:pPr algn="just"/>
            <a:r>
              <a:rPr lang="es-CL" sz="2400" b="1" dirty="0">
                <a:solidFill>
                  <a:schemeClr val="tx1"/>
                </a:solidFill>
              </a:rPr>
              <a:t>Aspecto de la leche</a:t>
            </a:r>
            <a:endParaRPr lang="es-CL" sz="2400" dirty="0">
              <a:solidFill>
                <a:schemeClr val="tx1"/>
              </a:solidFill>
            </a:endParaRPr>
          </a:p>
          <a:p>
            <a:pPr algn="just"/>
            <a:r>
              <a:rPr lang="es-CL" sz="2400" dirty="0">
                <a:solidFill>
                  <a:schemeClr val="tx1"/>
                </a:solidFill>
              </a:rPr>
              <a:t>La observación de los primeros chorros de leche permite la detección de leche anormal que debe de ser retirada del consumo. La leche anormal puede mostrar decoloración (aguado), descamaciones, o coágulos. Se debe tener la precaución, al remover esta leche de la ubre, de no salpicar esta leche contaminada en las patas, cola o ubre del animal.</a:t>
            </a:r>
          </a:p>
          <a:p>
            <a:pPr algn="just"/>
            <a:endParaRPr lang="es-CL" sz="2400" dirty="0">
              <a:solidFill>
                <a:schemeClr val="tx1"/>
              </a:solidFill>
            </a:endParaRPr>
          </a:p>
          <a:p>
            <a:pPr algn="just"/>
            <a:r>
              <a:rPr lang="es-CL" sz="2400" dirty="0">
                <a:solidFill>
                  <a:schemeClr val="tx1"/>
                </a:solidFill>
              </a:rPr>
              <a:t>Además, el ordeñador no debe de colectar estos primeros chorros de leche en la palma de su mano debido al riesgo de transferir bacterias de una cabra a otra. La primera leche debe ser volcada en una taza especial o plato, que permita ver si hay o no presencia De grumos en la leche.</a:t>
            </a:r>
          </a:p>
        </p:txBody>
      </p:sp>
    </p:spTree>
    <p:extLst>
      <p:ext uri="{BB962C8B-B14F-4D97-AF65-F5344CB8AC3E}">
        <p14:creationId xmlns:p14="http://schemas.microsoft.com/office/powerpoint/2010/main" val="29135342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9784" t="35449" r="15818" b="39939"/>
          <a:stretch/>
        </p:blipFill>
        <p:spPr>
          <a:xfrm>
            <a:off x="2074127" y="669073"/>
            <a:ext cx="9427302" cy="4527395"/>
          </a:xfrm>
          <a:prstGeom prst="rect">
            <a:avLst/>
          </a:prstGeom>
        </p:spPr>
      </p:pic>
    </p:spTree>
    <p:extLst>
      <p:ext uri="{BB962C8B-B14F-4D97-AF65-F5344CB8AC3E}">
        <p14:creationId xmlns:p14="http://schemas.microsoft.com/office/powerpoint/2010/main" val="9699203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84195" y="624110"/>
            <a:ext cx="9720417" cy="758641"/>
          </a:xfrm>
        </p:spPr>
        <p:txBody>
          <a:bodyPr>
            <a:normAutofit fontScale="90000"/>
          </a:bodyPr>
          <a:lstStyle/>
          <a:p>
            <a:r>
              <a:rPr lang="es-CL" b="1" dirty="0">
                <a:solidFill>
                  <a:schemeClr val="tx1"/>
                </a:solidFill>
              </a:rPr>
              <a:t>La Prueba de California de Mastitis </a:t>
            </a:r>
            <a:br>
              <a:rPr lang="es-CL" dirty="0">
                <a:solidFill>
                  <a:schemeClr val="tx1"/>
                </a:solidFill>
              </a:rPr>
            </a:br>
            <a:endParaRPr lang="es-CL" dirty="0">
              <a:solidFill>
                <a:schemeClr val="tx1"/>
              </a:solidFill>
            </a:endParaRPr>
          </a:p>
        </p:txBody>
      </p:sp>
      <p:sp>
        <p:nvSpPr>
          <p:cNvPr id="3" name="Marcador de contenido 2"/>
          <p:cNvSpPr>
            <a:spLocks noGrp="1"/>
          </p:cNvSpPr>
          <p:nvPr>
            <p:ph idx="1"/>
          </p:nvPr>
        </p:nvSpPr>
        <p:spPr>
          <a:xfrm>
            <a:off x="1784195" y="1382751"/>
            <a:ext cx="9720417" cy="4528471"/>
          </a:xfrm>
        </p:spPr>
        <p:txBody>
          <a:bodyPr>
            <a:normAutofit/>
          </a:bodyPr>
          <a:lstStyle/>
          <a:p>
            <a:pPr algn="just"/>
            <a:r>
              <a:rPr lang="es-CL" sz="2400" dirty="0">
                <a:solidFill>
                  <a:schemeClr val="tx1"/>
                </a:solidFill>
              </a:rPr>
              <a:t>Para esta prueba, la leche se mezcla con una solución detergente. La leche infectada forma un gel; la consistencia del gel es evaluada en forma visual. Esta reacción se relaciona en general con el número de células somáticas en la leche, y una reacción positiva indica mastitis. </a:t>
            </a:r>
          </a:p>
          <a:p>
            <a:pPr algn="just"/>
            <a:endParaRPr lang="es-CL" sz="2400" dirty="0">
              <a:solidFill>
                <a:schemeClr val="tx1"/>
              </a:solidFill>
            </a:endParaRPr>
          </a:p>
          <a:p>
            <a:pPr algn="just"/>
            <a:r>
              <a:rPr lang="es-CL" sz="2400" dirty="0">
                <a:solidFill>
                  <a:schemeClr val="tx1"/>
                </a:solidFill>
              </a:rPr>
              <a:t>La prueba californiana de mastitis (CMT, por sus siglas en inglés) es una prueba rápida, exacta, la cual se efectúa junto a la cabra y ayuda a determinar el total de células somáticas (SCC, por sus siglas en inglés) de una cabra determinada.</a:t>
            </a:r>
          </a:p>
          <a:p>
            <a:endParaRPr lang="es-CL" sz="2400" dirty="0">
              <a:solidFill>
                <a:schemeClr val="tx1"/>
              </a:solidFill>
            </a:endParaRPr>
          </a:p>
        </p:txBody>
      </p:sp>
    </p:spTree>
    <p:extLst>
      <p:ext uri="{BB962C8B-B14F-4D97-AF65-F5344CB8AC3E}">
        <p14:creationId xmlns:p14="http://schemas.microsoft.com/office/powerpoint/2010/main" val="34333084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6498" y="401443"/>
            <a:ext cx="5397190" cy="5954751"/>
          </a:xfrm>
        </p:spPr>
        <p:txBody>
          <a:bodyPr>
            <a:normAutofit lnSpcReduction="10000"/>
          </a:bodyPr>
          <a:lstStyle/>
          <a:p>
            <a:pPr algn="just"/>
            <a:r>
              <a:rPr lang="es-CL" sz="2400" dirty="0">
                <a:solidFill>
                  <a:schemeClr val="tx1"/>
                </a:solidFill>
              </a:rPr>
              <a:t>La prueba fue desarrollada a fin de tomar una muestra individual de cada tetilla y determinar la presencia de mastitis subclínica. Una cabra que padece de mastitis subclínica no da leche de apariencia anormal ni presenta otros síntomas como hinchazón o dolor en la ubre. </a:t>
            </a:r>
          </a:p>
          <a:p>
            <a:pPr algn="just"/>
            <a:r>
              <a:rPr lang="en-US" sz="2400" dirty="0">
                <a:solidFill>
                  <a:schemeClr val="tx1"/>
                </a:solidFill>
              </a:rPr>
              <a:t>La </a:t>
            </a:r>
            <a:r>
              <a:rPr lang="es-CL" sz="2400" dirty="0">
                <a:solidFill>
                  <a:schemeClr val="tx1"/>
                </a:solidFill>
              </a:rPr>
              <a:t>prueba también</a:t>
            </a:r>
            <a:r>
              <a:rPr lang="en-US" sz="2400" dirty="0">
                <a:solidFill>
                  <a:schemeClr val="tx1"/>
                </a:solidFill>
              </a:rPr>
              <a:t> se puede </a:t>
            </a:r>
            <a:r>
              <a:rPr lang="en-US" sz="2400" dirty="0" err="1">
                <a:solidFill>
                  <a:schemeClr val="tx1"/>
                </a:solidFill>
              </a:rPr>
              <a:t>efectuar</a:t>
            </a:r>
            <a:r>
              <a:rPr lang="en-US" sz="2400" dirty="0">
                <a:solidFill>
                  <a:schemeClr val="tx1"/>
                </a:solidFill>
              </a:rPr>
              <a:t> </a:t>
            </a:r>
            <a:r>
              <a:rPr lang="en-US" sz="2400" dirty="0" err="1">
                <a:solidFill>
                  <a:schemeClr val="tx1"/>
                </a:solidFill>
              </a:rPr>
              <a:t>mediante</a:t>
            </a:r>
            <a:r>
              <a:rPr lang="en-US" sz="2400" dirty="0">
                <a:solidFill>
                  <a:schemeClr val="tx1"/>
                </a:solidFill>
              </a:rPr>
              <a:t> </a:t>
            </a:r>
            <a:r>
              <a:rPr lang="en-US" sz="2400" dirty="0" err="1">
                <a:solidFill>
                  <a:schemeClr val="tx1"/>
                </a:solidFill>
              </a:rPr>
              <a:t>muestras</a:t>
            </a:r>
            <a:r>
              <a:rPr lang="en-US" sz="2400" dirty="0">
                <a:solidFill>
                  <a:schemeClr val="tx1"/>
                </a:solidFill>
              </a:rPr>
              <a:t> </a:t>
            </a:r>
            <a:r>
              <a:rPr lang="en-US" sz="2400" dirty="0" err="1">
                <a:solidFill>
                  <a:schemeClr val="tx1"/>
                </a:solidFill>
              </a:rPr>
              <a:t>que</a:t>
            </a:r>
            <a:r>
              <a:rPr lang="en-US" sz="2400" dirty="0">
                <a:solidFill>
                  <a:schemeClr val="tx1"/>
                </a:solidFill>
              </a:rPr>
              <a:t> se </a:t>
            </a:r>
            <a:r>
              <a:rPr lang="en-US" sz="2400" dirty="0" err="1">
                <a:solidFill>
                  <a:schemeClr val="tx1"/>
                </a:solidFill>
              </a:rPr>
              <a:t>toman</a:t>
            </a:r>
            <a:r>
              <a:rPr lang="en-US" sz="2400" dirty="0">
                <a:solidFill>
                  <a:schemeClr val="tx1"/>
                </a:solidFill>
              </a:rPr>
              <a:t> de los </a:t>
            </a:r>
            <a:r>
              <a:rPr lang="en-US" sz="2400" dirty="0" err="1">
                <a:solidFill>
                  <a:schemeClr val="tx1"/>
                </a:solidFill>
              </a:rPr>
              <a:t>baldes</a:t>
            </a:r>
            <a:r>
              <a:rPr lang="en-US" sz="2400" dirty="0">
                <a:solidFill>
                  <a:schemeClr val="tx1"/>
                </a:solidFill>
              </a:rPr>
              <a:t> y </a:t>
            </a:r>
            <a:r>
              <a:rPr lang="en-US" sz="2400" dirty="0" err="1">
                <a:solidFill>
                  <a:schemeClr val="tx1"/>
                </a:solidFill>
              </a:rPr>
              <a:t>contenedores</a:t>
            </a:r>
            <a:r>
              <a:rPr lang="en-US" sz="2400" dirty="0">
                <a:solidFill>
                  <a:schemeClr val="tx1"/>
                </a:solidFill>
              </a:rPr>
              <a:t> </a:t>
            </a:r>
            <a:r>
              <a:rPr lang="en-US" sz="2400" dirty="0" err="1">
                <a:solidFill>
                  <a:schemeClr val="tx1"/>
                </a:solidFill>
              </a:rPr>
              <a:t>donde</a:t>
            </a:r>
            <a:r>
              <a:rPr lang="en-US" sz="2400" dirty="0">
                <a:solidFill>
                  <a:schemeClr val="tx1"/>
                </a:solidFill>
              </a:rPr>
              <a:t> se junta la </a:t>
            </a:r>
            <a:r>
              <a:rPr lang="en-US" sz="2400" dirty="0" err="1">
                <a:solidFill>
                  <a:schemeClr val="tx1"/>
                </a:solidFill>
              </a:rPr>
              <a:t>leche</a:t>
            </a:r>
            <a:r>
              <a:rPr lang="en-US" sz="2400" dirty="0">
                <a:solidFill>
                  <a:schemeClr val="tx1"/>
                </a:solidFill>
              </a:rPr>
              <a:t> a fin de </a:t>
            </a:r>
            <a:r>
              <a:rPr lang="en-US" sz="2400" dirty="0" err="1">
                <a:solidFill>
                  <a:schemeClr val="tx1"/>
                </a:solidFill>
              </a:rPr>
              <a:t>ayudar</a:t>
            </a:r>
            <a:r>
              <a:rPr lang="en-US" sz="2400" dirty="0">
                <a:solidFill>
                  <a:schemeClr val="tx1"/>
                </a:solidFill>
              </a:rPr>
              <a:t> a </a:t>
            </a:r>
            <a:r>
              <a:rPr lang="en-US" sz="2400" dirty="0" err="1">
                <a:solidFill>
                  <a:schemeClr val="tx1"/>
                </a:solidFill>
              </a:rPr>
              <a:t>determinar</a:t>
            </a:r>
            <a:r>
              <a:rPr lang="en-US" sz="2400" dirty="0">
                <a:solidFill>
                  <a:schemeClr val="tx1"/>
                </a:solidFill>
              </a:rPr>
              <a:t> el total de </a:t>
            </a:r>
            <a:r>
              <a:rPr lang="en-US" sz="2400" dirty="0" err="1">
                <a:solidFill>
                  <a:schemeClr val="tx1"/>
                </a:solidFill>
              </a:rPr>
              <a:t>células</a:t>
            </a:r>
            <a:r>
              <a:rPr lang="en-US" sz="2400" dirty="0">
                <a:solidFill>
                  <a:schemeClr val="tx1"/>
                </a:solidFill>
              </a:rPr>
              <a:t> </a:t>
            </a:r>
            <a:r>
              <a:rPr lang="en-US" sz="2400" dirty="0" err="1">
                <a:solidFill>
                  <a:schemeClr val="tx1"/>
                </a:solidFill>
              </a:rPr>
              <a:t>somáticas</a:t>
            </a:r>
            <a:r>
              <a:rPr lang="en-US" sz="2400" dirty="0">
                <a:solidFill>
                  <a:schemeClr val="tx1"/>
                </a:solidFill>
              </a:rPr>
              <a:t> (SCC) de </a:t>
            </a:r>
            <a:r>
              <a:rPr lang="en-US" sz="2400" dirty="0" err="1">
                <a:solidFill>
                  <a:schemeClr val="tx1"/>
                </a:solidFill>
              </a:rPr>
              <a:t>toda</a:t>
            </a:r>
            <a:r>
              <a:rPr lang="en-US" sz="2400" dirty="0">
                <a:solidFill>
                  <a:schemeClr val="tx1"/>
                </a:solidFill>
              </a:rPr>
              <a:t> la </a:t>
            </a:r>
            <a:r>
              <a:rPr lang="en-US" sz="2400" dirty="0" err="1">
                <a:solidFill>
                  <a:schemeClr val="tx1"/>
                </a:solidFill>
              </a:rPr>
              <a:t>manada</a:t>
            </a:r>
            <a:r>
              <a:rPr lang="en-US" sz="2400" dirty="0">
                <a:solidFill>
                  <a:schemeClr val="tx1"/>
                </a:solidFill>
              </a:rPr>
              <a:t>.</a:t>
            </a:r>
            <a:endParaRPr lang="es-CL" sz="2400" dirty="0">
              <a:solidFill>
                <a:schemeClr val="tx1"/>
              </a:solidFill>
            </a:endParaRPr>
          </a:p>
          <a:p>
            <a:endParaRPr lang="es-CL" dirty="0"/>
          </a:p>
        </p:txBody>
      </p:sp>
      <p:pic>
        <p:nvPicPr>
          <p:cNvPr id="1026" name="Picture 2" descr="Resultado de imagen para test de mastit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3625" y="585787"/>
            <a:ext cx="4260532" cy="3043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8668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647950" y="1704976"/>
            <a:ext cx="8856662" cy="3072406"/>
          </a:xfrm>
        </p:spPr>
        <p:txBody>
          <a:bodyPr>
            <a:normAutofit fontScale="90000"/>
          </a:bodyPr>
          <a:lstStyle/>
          <a:p>
            <a:pPr algn="just"/>
            <a:r>
              <a:rPr lang="es-CL" b="1" dirty="0"/>
              <a:t>Como lograr definir lo que es calidad de leche y la respuesta es cuando esta tiene: </a:t>
            </a:r>
          </a:p>
        </p:txBody>
      </p:sp>
    </p:spTree>
    <p:extLst>
      <p:ext uri="{BB962C8B-B14F-4D97-AF65-F5344CB8AC3E}">
        <p14:creationId xmlns:p14="http://schemas.microsoft.com/office/powerpoint/2010/main" val="20316244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7289" y="624110"/>
            <a:ext cx="9787324" cy="624827"/>
          </a:xfrm>
        </p:spPr>
        <p:txBody>
          <a:bodyPr>
            <a:normAutofit fontScale="90000"/>
          </a:bodyPr>
          <a:lstStyle/>
          <a:p>
            <a:r>
              <a:rPr lang="es-CL" b="1" dirty="0"/>
              <a:t>Cómo realizar la prueba</a:t>
            </a:r>
            <a:endParaRPr lang="es-CL" dirty="0"/>
          </a:p>
        </p:txBody>
      </p:sp>
      <p:sp>
        <p:nvSpPr>
          <p:cNvPr id="3" name="Marcador de contenido 2"/>
          <p:cNvSpPr>
            <a:spLocks noGrp="1"/>
          </p:cNvSpPr>
          <p:nvPr>
            <p:ph idx="1"/>
          </p:nvPr>
        </p:nvSpPr>
        <p:spPr>
          <a:xfrm>
            <a:off x="1717289" y="1583473"/>
            <a:ext cx="9787323" cy="4439261"/>
          </a:xfrm>
        </p:spPr>
        <p:txBody>
          <a:bodyPr>
            <a:normAutofit fontScale="92500"/>
          </a:bodyPr>
          <a:lstStyle/>
          <a:p>
            <a:pPr algn="just"/>
            <a:r>
              <a:rPr lang="es-CL" sz="2800" dirty="0">
                <a:solidFill>
                  <a:schemeClr val="tx1"/>
                </a:solidFill>
              </a:rPr>
              <a:t>En la paleta de plástico con 4 cavidades marcadas A y B, coloque muestras de leche (aproximadamente ½ cucharadita) de cada tetilla y agregue una cantidad equitativa de reactivo de la CMT. </a:t>
            </a:r>
          </a:p>
          <a:p>
            <a:pPr algn="just"/>
            <a:r>
              <a:rPr lang="es-CL" sz="2800" dirty="0">
                <a:solidFill>
                  <a:schemeClr val="tx1"/>
                </a:solidFill>
              </a:rPr>
              <a:t>La paleta se mueve de forma circular para mezclar las pruebas. Tras aproximadamente 10 segundos, lea el resultado mientras continúa moviendo la paleta. Debido a que la reacción desaparece después de 20 segundos, la prueba se tiene que leer rápidamente</a:t>
            </a:r>
          </a:p>
        </p:txBody>
      </p:sp>
    </p:spTree>
    <p:extLst>
      <p:ext uri="{BB962C8B-B14F-4D97-AF65-F5344CB8AC3E}">
        <p14:creationId xmlns:p14="http://schemas.microsoft.com/office/powerpoint/2010/main" val="42728501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8734" t="32788" r="17567" b="8010"/>
          <a:stretch/>
        </p:blipFill>
        <p:spPr>
          <a:xfrm>
            <a:off x="2765502" y="178418"/>
            <a:ext cx="6668430" cy="6521871"/>
          </a:xfrm>
          <a:prstGeom prst="rect">
            <a:avLst/>
          </a:prstGeom>
        </p:spPr>
      </p:pic>
    </p:spTree>
    <p:extLst>
      <p:ext uri="{BB962C8B-B14F-4D97-AF65-F5344CB8AC3E}">
        <p14:creationId xmlns:p14="http://schemas.microsoft.com/office/powerpoint/2010/main" val="4020018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6499" y="624110"/>
            <a:ext cx="9698114" cy="669431"/>
          </a:xfrm>
        </p:spPr>
        <p:txBody>
          <a:bodyPr/>
          <a:lstStyle/>
          <a:p>
            <a:r>
              <a:rPr lang="es-CL" b="1" dirty="0"/>
              <a:t>Resultados de la Prueba de California</a:t>
            </a:r>
            <a:endParaRPr lang="es-CL" dirty="0"/>
          </a:p>
        </p:txBody>
      </p:sp>
      <p:graphicFrame>
        <p:nvGraphicFramePr>
          <p:cNvPr id="4" name="Tabla 3"/>
          <p:cNvGraphicFramePr>
            <a:graphicFrameLocks noGrp="1"/>
          </p:cNvGraphicFramePr>
          <p:nvPr>
            <p:extLst>
              <p:ext uri="{D42A27DB-BD31-4B8C-83A1-F6EECF244321}">
                <p14:modId xmlns:p14="http://schemas.microsoft.com/office/powerpoint/2010/main" val="1152236615"/>
              </p:ext>
            </p:extLst>
          </p:nvPr>
        </p:nvGraphicFramePr>
        <p:xfrm>
          <a:off x="1293542" y="1293541"/>
          <a:ext cx="10211071" cy="4892960"/>
        </p:xfrm>
        <a:graphic>
          <a:graphicData uri="http://schemas.openxmlformats.org/drawingml/2006/table">
            <a:tbl>
              <a:tblPr firstRow="1" firstCol="1" bandRow="1">
                <a:tableStyleId>{5C22544A-7EE6-4342-B048-85BDC9FD1C3A}</a:tableStyleId>
              </a:tblPr>
              <a:tblGrid>
                <a:gridCol w="1950125">
                  <a:extLst>
                    <a:ext uri="{9D8B030D-6E8A-4147-A177-3AD203B41FA5}">
                      <a16:colId xmlns:a16="http://schemas.microsoft.com/office/drawing/2014/main" val="20000"/>
                    </a:ext>
                  </a:extLst>
                </a:gridCol>
                <a:gridCol w="2978713">
                  <a:extLst>
                    <a:ext uri="{9D8B030D-6E8A-4147-A177-3AD203B41FA5}">
                      <a16:colId xmlns:a16="http://schemas.microsoft.com/office/drawing/2014/main" val="20001"/>
                    </a:ext>
                  </a:extLst>
                </a:gridCol>
                <a:gridCol w="5282233">
                  <a:extLst>
                    <a:ext uri="{9D8B030D-6E8A-4147-A177-3AD203B41FA5}">
                      <a16:colId xmlns:a16="http://schemas.microsoft.com/office/drawing/2014/main" val="20002"/>
                    </a:ext>
                  </a:extLst>
                </a:gridCol>
              </a:tblGrid>
              <a:tr h="815750">
                <a:tc>
                  <a:txBody>
                    <a:bodyPr/>
                    <a:lstStyle/>
                    <a:p>
                      <a:pPr algn="just">
                        <a:lnSpc>
                          <a:spcPct val="115000"/>
                        </a:lnSpc>
                        <a:spcAft>
                          <a:spcPts val="0"/>
                        </a:spcAft>
                      </a:pPr>
                      <a:r>
                        <a:rPr lang="en-US" sz="1800" dirty="0" err="1">
                          <a:effectLst/>
                        </a:rPr>
                        <a:t>Puntaje</a:t>
                      </a:r>
                      <a:r>
                        <a:rPr lang="en-US" sz="1800" dirty="0">
                          <a:effectLst/>
                        </a:rPr>
                        <a:t> de la CMT</a:t>
                      </a:r>
                      <a:endParaRPr lang="es-CL" sz="1800" dirty="0">
                        <a:effectLst/>
                        <a:latin typeface="Times New Roman" panose="02020603050405020304" pitchFamily="18" charset="0"/>
                        <a:ea typeface="Batang" panose="02030600000101010101" pitchFamily="18" charset="-127"/>
                      </a:endParaRPr>
                    </a:p>
                  </a:txBody>
                  <a:tcPr marL="68580" marR="68580" marT="0" marB="0" anchor="b"/>
                </a:tc>
                <a:tc>
                  <a:txBody>
                    <a:bodyPr/>
                    <a:lstStyle/>
                    <a:p>
                      <a:pPr algn="just">
                        <a:lnSpc>
                          <a:spcPct val="115000"/>
                        </a:lnSpc>
                        <a:spcAft>
                          <a:spcPts val="0"/>
                        </a:spcAft>
                      </a:pPr>
                      <a:r>
                        <a:rPr lang="es-CL" sz="1800" dirty="0">
                          <a:effectLst/>
                        </a:rPr>
                        <a:t>Total somático promedio </a:t>
                      </a:r>
                      <a:br>
                        <a:rPr lang="es-CL" sz="1800" dirty="0">
                          <a:effectLst/>
                        </a:rPr>
                      </a:br>
                      <a:r>
                        <a:rPr lang="es-CL" sz="1800" dirty="0">
                          <a:effectLst/>
                        </a:rPr>
                        <a:t>(células por mililitro)   </a:t>
                      </a:r>
                      <a:endParaRPr lang="es-CL" sz="1800" dirty="0">
                        <a:effectLst/>
                        <a:latin typeface="Times New Roman" panose="02020603050405020304" pitchFamily="18" charset="0"/>
                        <a:ea typeface="Batang" panose="02030600000101010101" pitchFamily="18" charset="-127"/>
                      </a:endParaRPr>
                    </a:p>
                  </a:txBody>
                  <a:tcPr marL="68580" marR="68580" marT="0" marB="0" anchor="b"/>
                </a:tc>
                <a:tc>
                  <a:txBody>
                    <a:bodyPr/>
                    <a:lstStyle/>
                    <a:p>
                      <a:pPr algn="just">
                        <a:lnSpc>
                          <a:spcPct val="115000"/>
                        </a:lnSpc>
                        <a:spcAft>
                          <a:spcPts val="0"/>
                        </a:spcAft>
                      </a:pPr>
                      <a:r>
                        <a:rPr lang="en-US" sz="1800">
                          <a:effectLst/>
                        </a:rPr>
                        <a:t>Descripción de la reacción</a:t>
                      </a:r>
                      <a:endParaRPr lang="es-CL" sz="1800">
                        <a:effectLst/>
                        <a:latin typeface="Times New Roman" panose="02020603050405020304" pitchFamily="18" charset="0"/>
                        <a:ea typeface="Batang" panose="02030600000101010101" pitchFamily="18" charset="-127"/>
                      </a:endParaRPr>
                    </a:p>
                  </a:txBody>
                  <a:tcPr marL="68580" marR="68580" marT="0" marB="0" anchor="b"/>
                </a:tc>
                <a:extLst>
                  <a:ext uri="{0D108BD9-81ED-4DB2-BD59-A6C34878D82A}">
                    <a16:rowId xmlns:a16="http://schemas.microsoft.com/office/drawing/2014/main" val="10000"/>
                  </a:ext>
                </a:extLst>
              </a:tr>
              <a:tr h="486258">
                <a:tc>
                  <a:txBody>
                    <a:bodyPr/>
                    <a:lstStyle/>
                    <a:p>
                      <a:pPr>
                        <a:spcAft>
                          <a:spcPts val="0"/>
                        </a:spcAft>
                      </a:pPr>
                      <a:r>
                        <a:rPr lang="en-US" sz="1800" dirty="0">
                          <a:effectLst/>
                        </a:rPr>
                        <a:t>N (</a:t>
                      </a:r>
                      <a:r>
                        <a:rPr lang="en-US" sz="1800" dirty="0" err="1">
                          <a:effectLst/>
                        </a:rPr>
                        <a:t>negativa</a:t>
                      </a:r>
                      <a:r>
                        <a:rPr lang="en-US" sz="1800" dirty="0">
                          <a:effectLst/>
                        </a:rPr>
                        <a:t>)   </a:t>
                      </a:r>
                      <a:endParaRPr lang="es-CL" sz="1800" dirty="0">
                        <a:effectLst/>
                        <a:latin typeface="Times New Roman" panose="02020603050405020304" pitchFamily="18" charset="0"/>
                        <a:ea typeface="Batang" panose="02030600000101010101" pitchFamily="18" charset="-127"/>
                      </a:endParaRPr>
                    </a:p>
                  </a:txBody>
                  <a:tcPr marL="68580" marR="68580" marT="0" marB="0" anchor="ctr"/>
                </a:tc>
                <a:tc>
                  <a:txBody>
                    <a:bodyPr/>
                    <a:lstStyle/>
                    <a:p>
                      <a:pPr>
                        <a:spcAft>
                          <a:spcPts val="0"/>
                        </a:spcAft>
                      </a:pPr>
                      <a:r>
                        <a:rPr lang="en-US" sz="1800" dirty="0">
                          <a:effectLst/>
                        </a:rPr>
                        <a:t>100.000   </a:t>
                      </a:r>
                      <a:endParaRPr lang="es-CL" sz="1800" dirty="0">
                        <a:effectLst/>
                        <a:latin typeface="Times New Roman" panose="02020603050405020304" pitchFamily="18" charset="0"/>
                        <a:ea typeface="Batang" panose="02030600000101010101" pitchFamily="18" charset="-127"/>
                      </a:endParaRPr>
                    </a:p>
                  </a:txBody>
                  <a:tcPr marL="68580" marR="68580" marT="0" marB="0" anchor="ctr"/>
                </a:tc>
                <a:tc>
                  <a:txBody>
                    <a:bodyPr/>
                    <a:lstStyle/>
                    <a:p>
                      <a:pPr algn="just">
                        <a:spcAft>
                          <a:spcPts val="0"/>
                        </a:spcAft>
                      </a:pPr>
                      <a:r>
                        <a:rPr lang="en-US" sz="1800">
                          <a:effectLst/>
                        </a:rPr>
                        <a:t>Homogénea, no se espesa.</a:t>
                      </a:r>
                      <a:endParaRPr lang="es-CL" sz="1800">
                        <a:effectLst/>
                        <a:latin typeface="Times New Roman" panose="02020603050405020304" pitchFamily="18" charset="0"/>
                        <a:ea typeface="Batang" panose="02030600000101010101" pitchFamily="18" charset="-127"/>
                      </a:endParaRPr>
                    </a:p>
                  </a:txBody>
                  <a:tcPr marL="68580" marR="68580" marT="0" marB="0" anchor="ctr"/>
                </a:tc>
                <a:extLst>
                  <a:ext uri="{0D108BD9-81ED-4DB2-BD59-A6C34878D82A}">
                    <a16:rowId xmlns:a16="http://schemas.microsoft.com/office/drawing/2014/main" val="10001"/>
                  </a:ext>
                </a:extLst>
              </a:tr>
              <a:tr h="972516">
                <a:tc>
                  <a:txBody>
                    <a:bodyPr/>
                    <a:lstStyle/>
                    <a:p>
                      <a:pPr>
                        <a:spcAft>
                          <a:spcPts val="0"/>
                        </a:spcAft>
                      </a:pPr>
                      <a:r>
                        <a:rPr lang="en-US" sz="1800">
                          <a:effectLst/>
                        </a:rPr>
                        <a:t>I (indicios)</a:t>
                      </a:r>
                      <a:endParaRPr lang="es-CL" sz="1800">
                        <a:effectLst/>
                        <a:latin typeface="Times New Roman" panose="02020603050405020304" pitchFamily="18" charset="0"/>
                        <a:ea typeface="Batang" panose="02030600000101010101" pitchFamily="18" charset="-127"/>
                      </a:endParaRPr>
                    </a:p>
                  </a:txBody>
                  <a:tcPr marL="68580" marR="68580" marT="0" marB="0" anchor="b"/>
                </a:tc>
                <a:tc>
                  <a:txBody>
                    <a:bodyPr/>
                    <a:lstStyle/>
                    <a:p>
                      <a:pPr>
                        <a:spcAft>
                          <a:spcPts val="0"/>
                        </a:spcAft>
                      </a:pPr>
                      <a:r>
                        <a:rPr lang="en-US" sz="1800" dirty="0">
                          <a:effectLst/>
                        </a:rPr>
                        <a:t>300.000   </a:t>
                      </a:r>
                      <a:endParaRPr lang="es-CL" sz="1800" dirty="0">
                        <a:effectLst/>
                        <a:latin typeface="Times New Roman" panose="02020603050405020304" pitchFamily="18" charset="0"/>
                        <a:ea typeface="Batang" panose="02030600000101010101" pitchFamily="18" charset="-127"/>
                      </a:endParaRPr>
                    </a:p>
                  </a:txBody>
                  <a:tcPr marL="68580" marR="68580" marT="0" marB="0" anchor="b"/>
                </a:tc>
                <a:tc>
                  <a:txBody>
                    <a:bodyPr/>
                    <a:lstStyle/>
                    <a:p>
                      <a:pPr algn="just">
                        <a:spcAft>
                          <a:spcPts val="0"/>
                        </a:spcAft>
                      </a:pPr>
                      <a:r>
                        <a:rPr lang="es-CL" sz="1800" dirty="0">
                          <a:effectLst/>
                        </a:rPr>
                        <a:t>Se espesa levemente. La reacción desaparece en 10 segundos.</a:t>
                      </a:r>
                    </a:p>
                    <a:p>
                      <a:pPr algn="just">
                        <a:spcAft>
                          <a:spcPts val="0"/>
                        </a:spcAft>
                      </a:pPr>
                      <a:r>
                        <a:rPr lang="es-CL" sz="1800" dirty="0">
                          <a:effectLst/>
                        </a:rPr>
                        <a:t>Mastitis </a:t>
                      </a:r>
                      <a:r>
                        <a:rPr lang="es-CL" sz="1800" dirty="0" err="1">
                          <a:effectLst/>
                        </a:rPr>
                        <a:t>subclinica</a:t>
                      </a:r>
                      <a:endParaRPr lang="es-CL" sz="1800" dirty="0">
                        <a:effectLst/>
                        <a:latin typeface="Times New Roman" panose="02020603050405020304" pitchFamily="18" charset="0"/>
                        <a:ea typeface="Batang" panose="02030600000101010101" pitchFamily="18" charset="-127"/>
                      </a:endParaRPr>
                    </a:p>
                  </a:txBody>
                  <a:tcPr marL="68580" marR="68580" marT="0" marB="0" anchor="ctr"/>
                </a:tc>
                <a:extLst>
                  <a:ext uri="{0D108BD9-81ED-4DB2-BD59-A6C34878D82A}">
                    <a16:rowId xmlns:a16="http://schemas.microsoft.com/office/drawing/2014/main" val="10002"/>
                  </a:ext>
                </a:extLst>
              </a:tr>
              <a:tr h="486258">
                <a:tc>
                  <a:txBody>
                    <a:bodyPr/>
                    <a:lstStyle/>
                    <a:p>
                      <a:pPr>
                        <a:spcAft>
                          <a:spcPts val="0"/>
                        </a:spcAft>
                      </a:pPr>
                      <a:r>
                        <a:rPr lang="en-US" sz="1800">
                          <a:effectLst/>
                        </a:rPr>
                        <a:t>1   </a:t>
                      </a:r>
                      <a:endParaRPr lang="es-CL" sz="1800">
                        <a:effectLst/>
                        <a:latin typeface="Times New Roman" panose="02020603050405020304" pitchFamily="18" charset="0"/>
                        <a:ea typeface="Batang" panose="02030600000101010101" pitchFamily="18" charset="-127"/>
                      </a:endParaRPr>
                    </a:p>
                  </a:txBody>
                  <a:tcPr marL="68580" marR="68580" marT="0" marB="0" anchor="ctr"/>
                </a:tc>
                <a:tc>
                  <a:txBody>
                    <a:bodyPr/>
                    <a:lstStyle/>
                    <a:p>
                      <a:pPr>
                        <a:spcAft>
                          <a:spcPts val="0"/>
                        </a:spcAft>
                      </a:pPr>
                      <a:r>
                        <a:rPr lang="en-US" sz="1800">
                          <a:effectLst/>
                        </a:rPr>
                        <a:t>900.000   </a:t>
                      </a:r>
                      <a:endParaRPr lang="es-CL" sz="1800">
                        <a:effectLst/>
                        <a:latin typeface="Times New Roman" panose="02020603050405020304" pitchFamily="18" charset="0"/>
                        <a:ea typeface="Batang" panose="02030600000101010101" pitchFamily="18" charset="-127"/>
                      </a:endParaRPr>
                    </a:p>
                  </a:txBody>
                  <a:tcPr marL="68580" marR="68580" marT="0" marB="0" anchor="ctr"/>
                </a:tc>
                <a:tc>
                  <a:txBody>
                    <a:bodyPr/>
                    <a:lstStyle/>
                    <a:p>
                      <a:pPr algn="just">
                        <a:spcAft>
                          <a:spcPts val="0"/>
                        </a:spcAft>
                      </a:pPr>
                      <a:r>
                        <a:rPr lang="es-CL" sz="1800" dirty="0">
                          <a:effectLst/>
                        </a:rPr>
                        <a:t>Se espesa claramente y no se cuaja.</a:t>
                      </a:r>
                    </a:p>
                    <a:p>
                      <a:pPr algn="just">
                        <a:spcAft>
                          <a:spcPts val="0"/>
                        </a:spcAft>
                      </a:pPr>
                      <a:r>
                        <a:rPr lang="es-CL" sz="1800" dirty="0">
                          <a:effectLst/>
                        </a:rPr>
                        <a:t>Mastitis </a:t>
                      </a:r>
                      <a:r>
                        <a:rPr lang="es-CL" sz="1800" dirty="0" err="1">
                          <a:effectLst/>
                        </a:rPr>
                        <a:t>subclinica</a:t>
                      </a:r>
                      <a:endParaRPr lang="es-CL" sz="1800" dirty="0">
                        <a:effectLst/>
                        <a:latin typeface="Times New Roman" panose="02020603050405020304" pitchFamily="18" charset="0"/>
                        <a:ea typeface="Batang" panose="02030600000101010101" pitchFamily="18" charset="-127"/>
                      </a:endParaRPr>
                    </a:p>
                  </a:txBody>
                  <a:tcPr marL="68580" marR="68580" marT="0" marB="0" anchor="ctr"/>
                </a:tc>
                <a:extLst>
                  <a:ext uri="{0D108BD9-81ED-4DB2-BD59-A6C34878D82A}">
                    <a16:rowId xmlns:a16="http://schemas.microsoft.com/office/drawing/2014/main" val="10003"/>
                  </a:ext>
                </a:extLst>
              </a:tr>
              <a:tr h="972516">
                <a:tc>
                  <a:txBody>
                    <a:bodyPr/>
                    <a:lstStyle/>
                    <a:p>
                      <a:pPr>
                        <a:spcAft>
                          <a:spcPts val="0"/>
                        </a:spcAft>
                      </a:pPr>
                      <a:r>
                        <a:rPr lang="en-US" sz="1800">
                          <a:effectLst/>
                        </a:rPr>
                        <a:t>2   </a:t>
                      </a:r>
                      <a:endParaRPr lang="es-CL" sz="1800">
                        <a:effectLst/>
                        <a:latin typeface="Times New Roman" panose="02020603050405020304" pitchFamily="18" charset="0"/>
                        <a:ea typeface="Batang" panose="02030600000101010101" pitchFamily="18" charset="-127"/>
                      </a:endParaRPr>
                    </a:p>
                  </a:txBody>
                  <a:tcPr marL="68580" marR="68580" marT="0" marB="0" anchor="b"/>
                </a:tc>
                <a:tc>
                  <a:txBody>
                    <a:bodyPr/>
                    <a:lstStyle/>
                    <a:p>
                      <a:pPr>
                        <a:spcAft>
                          <a:spcPts val="0"/>
                        </a:spcAft>
                      </a:pPr>
                      <a:r>
                        <a:rPr lang="en-US" sz="1800">
                          <a:effectLst/>
                        </a:rPr>
                        <a:t>2.700.000   </a:t>
                      </a:r>
                      <a:endParaRPr lang="es-CL" sz="1800">
                        <a:effectLst/>
                        <a:latin typeface="Times New Roman" panose="02020603050405020304" pitchFamily="18" charset="0"/>
                        <a:ea typeface="Batang" panose="02030600000101010101" pitchFamily="18" charset="-127"/>
                      </a:endParaRPr>
                    </a:p>
                  </a:txBody>
                  <a:tcPr marL="68580" marR="68580" marT="0" marB="0" anchor="b"/>
                </a:tc>
                <a:tc>
                  <a:txBody>
                    <a:bodyPr/>
                    <a:lstStyle/>
                    <a:p>
                      <a:pPr algn="just">
                        <a:spcAft>
                          <a:spcPts val="0"/>
                        </a:spcAft>
                      </a:pPr>
                      <a:r>
                        <a:rPr lang="es-CL" sz="1800" dirty="0">
                          <a:effectLst/>
                        </a:rPr>
                        <a:t>Se espesa inmediatamente, comienza a cuajarse y se asienta en el fondo de la cavidad.</a:t>
                      </a:r>
                    </a:p>
                    <a:p>
                      <a:pPr algn="just">
                        <a:spcAft>
                          <a:spcPts val="0"/>
                        </a:spcAft>
                      </a:pPr>
                      <a:r>
                        <a:rPr lang="es-CL" sz="1800" dirty="0">
                          <a:effectLst/>
                        </a:rPr>
                        <a:t>Infección seria</a:t>
                      </a:r>
                      <a:endParaRPr lang="es-CL" sz="1800" dirty="0">
                        <a:effectLst/>
                        <a:latin typeface="Times New Roman" panose="02020603050405020304" pitchFamily="18" charset="0"/>
                        <a:ea typeface="Batang" panose="02030600000101010101" pitchFamily="18" charset="-127"/>
                      </a:endParaRPr>
                    </a:p>
                  </a:txBody>
                  <a:tcPr marL="68580" marR="68580" marT="0" marB="0" anchor="ctr"/>
                </a:tc>
                <a:extLst>
                  <a:ext uri="{0D108BD9-81ED-4DB2-BD59-A6C34878D82A}">
                    <a16:rowId xmlns:a16="http://schemas.microsoft.com/office/drawing/2014/main" val="10004"/>
                  </a:ext>
                </a:extLst>
              </a:tr>
              <a:tr h="972516">
                <a:tc>
                  <a:txBody>
                    <a:bodyPr/>
                    <a:lstStyle/>
                    <a:p>
                      <a:pPr>
                        <a:spcAft>
                          <a:spcPts val="0"/>
                        </a:spcAft>
                      </a:pPr>
                      <a:r>
                        <a:rPr lang="en-US" sz="1800">
                          <a:effectLst/>
                        </a:rPr>
                        <a:t>3   </a:t>
                      </a:r>
                      <a:endParaRPr lang="es-CL" sz="1800">
                        <a:effectLst/>
                        <a:latin typeface="Times New Roman" panose="02020603050405020304" pitchFamily="18" charset="0"/>
                        <a:ea typeface="Batang" panose="02030600000101010101" pitchFamily="18" charset="-127"/>
                      </a:endParaRPr>
                    </a:p>
                  </a:txBody>
                  <a:tcPr marL="68580" marR="68580" marT="0" marB="0" anchor="b"/>
                </a:tc>
                <a:tc>
                  <a:txBody>
                    <a:bodyPr/>
                    <a:lstStyle/>
                    <a:p>
                      <a:pPr>
                        <a:spcAft>
                          <a:spcPts val="0"/>
                        </a:spcAft>
                      </a:pPr>
                      <a:r>
                        <a:rPr lang="en-US" sz="1800">
                          <a:effectLst/>
                        </a:rPr>
                        <a:t>8.100.000   </a:t>
                      </a:r>
                      <a:endParaRPr lang="es-CL" sz="1800">
                        <a:effectLst/>
                        <a:latin typeface="Times New Roman" panose="02020603050405020304" pitchFamily="18" charset="0"/>
                        <a:ea typeface="Batang" panose="02030600000101010101" pitchFamily="18" charset="-127"/>
                      </a:endParaRPr>
                    </a:p>
                  </a:txBody>
                  <a:tcPr marL="68580" marR="68580" marT="0" marB="0" anchor="b"/>
                </a:tc>
                <a:tc>
                  <a:txBody>
                    <a:bodyPr/>
                    <a:lstStyle/>
                    <a:p>
                      <a:pPr algn="just">
                        <a:spcAft>
                          <a:spcPts val="0"/>
                        </a:spcAft>
                      </a:pPr>
                      <a:r>
                        <a:rPr lang="es-CL" sz="1800" dirty="0">
                          <a:effectLst/>
                        </a:rPr>
                        <a:t>Se cuaja y la superficie se eleva con un poco en el centro arriba de la masa.</a:t>
                      </a:r>
                    </a:p>
                    <a:p>
                      <a:pPr algn="just">
                        <a:spcAft>
                          <a:spcPts val="0"/>
                        </a:spcAft>
                      </a:pPr>
                      <a:r>
                        <a:rPr lang="es-CL" sz="1800" dirty="0">
                          <a:effectLst/>
                        </a:rPr>
                        <a:t>Infección seria</a:t>
                      </a:r>
                      <a:endParaRPr lang="es-CL" sz="1800" dirty="0">
                        <a:effectLst/>
                        <a:latin typeface="Times New Roman" panose="02020603050405020304" pitchFamily="18" charset="0"/>
                        <a:ea typeface="Batang" panose="02030600000101010101" pitchFamily="18" charset="-127"/>
                      </a:endParaRP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6579568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6499" y="624110"/>
            <a:ext cx="9698114" cy="669431"/>
          </a:xfrm>
        </p:spPr>
        <p:txBody>
          <a:bodyPr/>
          <a:lstStyle/>
          <a:p>
            <a:r>
              <a:rPr lang="es-CL" b="1" dirty="0"/>
              <a:t>Test de la </a:t>
            </a:r>
            <a:r>
              <a:rPr lang="es-CL" b="1" dirty="0" err="1"/>
              <a:t>reductasa</a:t>
            </a:r>
            <a:endParaRPr lang="es-CL" b="1" dirty="0"/>
          </a:p>
        </p:txBody>
      </p:sp>
      <p:sp>
        <p:nvSpPr>
          <p:cNvPr id="3" name="Marcador de contenido 2"/>
          <p:cNvSpPr>
            <a:spLocks noGrp="1"/>
          </p:cNvSpPr>
          <p:nvPr>
            <p:ph idx="1"/>
          </p:nvPr>
        </p:nvSpPr>
        <p:spPr>
          <a:xfrm>
            <a:off x="1806499" y="1293541"/>
            <a:ext cx="9698113" cy="4372354"/>
          </a:xfrm>
        </p:spPr>
        <p:txBody>
          <a:bodyPr>
            <a:noAutofit/>
          </a:bodyPr>
          <a:lstStyle/>
          <a:p>
            <a:pPr algn="just"/>
            <a:r>
              <a:rPr lang="es-CL" sz="2400" dirty="0">
                <a:solidFill>
                  <a:schemeClr val="tx1"/>
                </a:solidFill>
              </a:rPr>
              <a:t>El test de la </a:t>
            </a:r>
            <a:r>
              <a:rPr lang="es-CL" sz="2400" dirty="0" err="1">
                <a:solidFill>
                  <a:schemeClr val="tx1"/>
                </a:solidFill>
              </a:rPr>
              <a:t>reductasa</a:t>
            </a:r>
            <a:r>
              <a:rPr lang="es-CL" sz="2400" dirty="0">
                <a:solidFill>
                  <a:schemeClr val="tx1"/>
                </a:solidFill>
              </a:rPr>
              <a:t> nos permite valorar la población bacteriana presente en la leche. La mayoría de los gérmenes de la leche cuando se multiplican elaboran enzimas </a:t>
            </a:r>
            <a:r>
              <a:rPr lang="es-CL" sz="2400" dirty="0" err="1">
                <a:solidFill>
                  <a:schemeClr val="tx1"/>
                </a:solidFill>
              </a:rPr>
              <a:t>reductasas</a:t>
            </a:r>
            <a:r>
              <a:rPr lang="es-CL" sz="2400" dirty="0">
                <a:solidFill>
                  <a:schemeClr val="tx1"/>
                </a:solidFill>
              </a:rPr>
              <a:t> que modifican el potencial de óxido-reducción de la misma.</a:t>
            </a:r>
          </a:p>
          <a:p>
            <a:pPr algn="just"/>
            <a:r>
              <a:rPr lang="es-CL" sz="2400" dirty="0">
                <a:solidFill>
                  <a:schemeClr val="tx1"/>
                </a:solidFill>
              </a:rPr>
              <a:t>La rapidez con que cambia de color está en función de la población bacteriana y, por ello, puede ser un índice del grado de contaminación de la leche. El colorante más empleado en la industria láctea para realizar esta prueba es el azul de metileno, pero también se pueden utilizar la </a:t>
            </a:r>
            <a:r>
              <a:rPr lang="es-CL" sz="2400" dirty="0" err="1">
                <a:solidFill>
                  <a:schemeClr val="tx1"/>
                </a:solidFill>
              </a:rPr>
              <a:t>resazurina</a:t>
            </a:r>
            <a:r>
              <a:rPr lang="es-CL" sz="2400" dirty="0">
                <a:solidFill>
                  <a:schemeClr val="tx1"/>
                </a:solidFill>
              </a:rPr>
              <a:t> y el cloruro de 2, 3, 5, </a:t>
            </a:r>
            <a:r>
              <a:rPr lang="es-CL" sz="2400" dirty="0" err="1">
                <a:solidFill>
                  <a:schemeClr val="tx1"/>
                </a:solidFill>
              </a:rPr>
              <a:t>trifenil-tetrazolium</a:t>
            </a:r>
            <a:r>
              <a:rPr lang="es-CL" sz="2400" dirty="0">
                <a:solidFill>
                  <a:schemeClr val="tx1"/>
                </a:solidFill>
              </a:rPr>
              <a:t>, ya que son colorantes fácilmente absorbibles por las células vivas y se decoloran a una velocidad proporcional a la actividad de las </a:t>
            </a:r>
            <a:r>
              <a:rPr lang="es-CL" sz="2400" dirty="0" err="1">
                <a:solidFill>
                  <a:schemeClr val="tx1"/>
                </a:solidFill>
              </a:rPr>
              <a:t>reductasas</a:t>
            </a:r>
            <a:r>
              <a:rPr lang="es-CL" sz="2400" dirty="0">
                <a:solidFill>
                  <a:schemeClr val="tx1"/>
                </a:solidFill>
              </a:rPr>
              <a:t> microbianas.</a:t>
            </a:r>
          </a:p>
          <a:p>
            <a:pPr algn="just"/>
            <a:endParaRPr lang="es-CL" sz="2400" dirty="0"/>
          </a:p>
        </p:txBody>
      </p:sp>
    </p:spTree>
    <p:extLst>
      <p:ext uri="{BB962C8B-B14F-4D97-AF65-F5344CB8AC3E}">
        <p14:creationId xmlns:p14="http://schemas.microsoft.com/office/powerpoint/2010/main" val="175343336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28800" y="758283"/>
            <a:ext cx="9675812" cy="5152939"/>
          </a:xfrm>
        </p:spPr>
        <p:txBody>
          <a:bodyPr>
            <a:normAutofit/>
          </a:bodyPr>
          <a:lstStyle/>
          <a:p>
            <a:pPr algn="just"/>
            <a:r>
              <a:rPr lang="es-CL" sz="2800" dirty="0">
                <a:solidFill>
                  <a:schemeClr val="tx1"/>
                </a:solidFill>
              </a:rPr>
              <a:t>Para estimar el número aproximado de microorganismos en la leche cruda se utiliza el método indirecto basado en la reducción del color azul de metileno que es un indicador de óxido-reducción (es azul cuando esta oxidado e incoloro cuando está reducido).</a:t>
            </a:r>
          </a:p>
          <a:p>
            <a:pPr algn="just"/>
            <a:r>
              <a:rPr lang="es-CL" sz="2800" dirty="0">
                <a:solidFill>
                  <a:schemeClr val="tx1"/>
                </a:solidFill>
              </a:rPr>
              <a:t>La actividad reductora de los microorganismos se manifiesta por el tiempo de la reducción del colorante a una temperatura de 37 a 38 grados centígrados la cual se indica en el siguiente cuadro.</a:t>
            </a:r>
          </a:p>
        </p:txBody>
      </p:sp>
    </p:spTree>
    <p:extLst>
      <p:ext uri="{BB962C8B-B14F-4D97-AF65-F5344CB8AC3E}">
        <p14:creationId xmlns:p14="http://schemas.microsoft.com/office/powerpoint/2010/main" val="18686514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3733822028"/>
              </p:ext>
            </p:extLst>
          </p:nvPr>
        </p:nvGraphicFramePr>
        <p:xfrm>
          <a:off x="1583470" y="719666"/>
          <a:ext cx="9456236" cy="5168180"/>
        </p:xfrm>
        <a:graphic>
          <a:graphicData uri="http://schemas.openxmlformats.org/drawingml/2006/table">
            <a:tbl>
              <a:tblPr firstRow="1" bandRow="1">
                <a:tableStyleId>{5C22544A-7EE6-4342-B048-85BDC9FD1C3A}</a:tableStyleId>
              </a:tblPr>
              <a:tblGrid>
                <a:gridCol w="4728118">
                  <a:extLst>
                    <a:ext uri="{9D8B030D-6E8A-4147-A177-3AD203B41FA5}">
                      <a16:colId xmlns:a16="http://schemas.microsoft.com/office/drawing/2014/main" val="20000"/>
                    </a:ext>
                  </a:extLst>
                </a:gridCol>
                <a:gridCol w="4728118">
                  <a:extLst>
                    <a:ext uri="{9D8B030D-6E8A-4147-A177-3AD203B41FA5}">
                      <a16:colId xmlns:a16="http://schemas.microsoft.com/office/drawing/2014/main" val="20001"/>
                    </a:ext>
                  </a:extLst>
                </a:gridCol>
              </a:tblGrid>
              <a:tr h="1033636">
                <a:tc>
                  <a:txBody>
                    <a:bodyPr/>
                    <a:lstStyle/>
                    <a:p>
                      <a:r>
                        <a:rPr lang="es-CL" sz="2800" dirty="0"/>
                        <a:t>TIEMPO DEDECOLORACION</a:t>
                      </a:r>
                    </a:p>
                  </a:txBody>
                  <a:tcPr/>
                </a:tc>
                <a:tc>
                  <a:txBody>
                    <a:bodyPr/>
                    <a:lstStyle/>
                    <a:p>
                      <a:r>
                        <a:rPr lang="es-CL" sz="2800" dirty="0"/>
                        <a:t>NUMERO DE BACTERIAS/ML</a:t>
                      </a:r>
                    </a:p>
                  </a:txBody>
                  <a:tcPr/>
                </a:tc>
                <a:extLst>
                  <a:ext uri="{0D108BD9-81ED-4DB2-BD59-A6C34878D82A}">
                    <a16:rowId xmlns:a16="http://schemas.microsoft.com/office/drawing/2014/main" val="10000"/>
                  </a:ext>
                </a:extLst>
              </a:tr>
              <a:tr h="1033636">
                <a:tc>
                  <a:txBody>
                    <a:bodyPr/>
                    <a:lstStyle/>
                    <a:p>
                      <a:r>
                        <a:rPr lang="es-CL" sz="2800" dirty="0"/>
                        <a:t>Mayor a 7 horas</a:t>
                      </a:r>
                    </a:p>
                  </a:txBody>
                  <a:tcPr/>
                </a:tc>
                <a:tc>
                  <a:txBody>
                    <a:bodyPr/>
                    <a:lstStyle/>
                    <a:p>
                      <a:r>
                        <a:rPr lang="es-CL" sz="2800" dirty="0"/>
                        <a:t>100.000</a:t>
                      </a:r>
                    </a:p>
                  </a:txBody>
                  <a:tcPr/>
                </a:tc>
                <a:extLst>
                  <a:ext uri="{0D108BD9-81ED-4DB2-BD59-A6C34878D82A}">
                    <a16:rowId xmlns:a16="http://schemas.microsoft.com/office/drawing/2014/main" val="10001"/>
                  </a:ext>
                </a:extLst>
              </a:tr>
              <a:tr h="1033636">
                <a:tc>
                  <a:txBody>
                    <a:bodyPr/>
                    <a:lstStyle/>
                    <a:p>
                      <a:r>
                        <a:rPr lang="es-CL" sz="2800" dirty="0"/>
                        <a:t>De 2 – 7 horas</a:t>
                      </a:r>
                    </a:p>
                  </a:txBody>
                  <a:tcPr/>
                </a:tc>
                <a:tc>
                  <a:txBody>
                    <a:bodyPr/>
                    <a:lstStyle/>
                    <a:p>
                      <a:r>
                        <a:rPr lang="es-CL" sz="2800" dirty="0"/>
                        <a:t>100.000 – 3.000.000</a:t>
                      </a:r>
                    </a:p>
                  </a:txBody>
                  <a:tcPr/>
                </a:tc>
                <a:extLst>
                  <a:ext uri="{0D108BD9-81ED-4DB2-BD59-A6C34878D82A}">
                    <a16:rowId xmlns:a16="http://schemas.microsoft.com/office/drawing/2014/main" val="10002"/>
                  </a:ext>
                </a:extLst>
              </a:tr>
              <a:tr h="1033636">
                <a:tc>
                  <a:txBody>
                    <a:bodyPr/>
                    <a:lstStyle/>
                    <a:p>
                      <a:r>
                        <a:rPr lang="es-CL" sz="2800" dirty="0"/>
                        <a:t>15 Minutos a 2 horas</a:t>
                      </a:r>
                    </a:p>
                  </a:txBody>
                  <a:tcPr/>
                </a:tc>
                <a:tc>
                  <a:txBody>
                    <a:bodyPr/>
                    <a:lstStyle/>
                    <a:p>
                      <a:r>
                        <a:rPr lang="es-CL" sz="2800" dirty="0"/>
                        <a:t>3.000.000</a:t>
                      </a:r>
                      <a:r>
                        <a:rPr lang="es-CL" sz="2800" baseline="0" dirty="0"/>
                        <a:t> – 20.000.000</a:t>
                      </a:r>
                      <a:endParaRPr lang="es-CL" sz="2800" dirty="0"/>
                    </a:p>
                  </a:txBody>
                  <a:tcPr/>
                </a:tc>
                <a:extLst>
                  <a:ext uri="{0D108BD9-81ED-4DB2-BD59-A6C34878D82A}">
                    <a16:rowId xmlns:a16="http://schemas.microsoft.com/office/drawing/2014/main" val="10003"/>
                  </a:ext>
                </a:extLst>
              </a:tr>
              <a:tr h="1033636">
                <a:tc>
                  <a:txBody>
                    <a:bodyPr/>
                    <a:lstStyle/>
                    <a:p>
                      <a:r>
                        <a:rPr lang="es-CL" sz="2800" dirty="0"/>
                        <a:t>Menor a 15 minutos</a:t>
                      </a:r>
                    </a:p>
                  </a:txBody>
                  <a:tcPr/>
                </a:tc>
                <a:tc>
                  <a:txBody>
                    <a:bodyPr/>
                    <a:lstStyle/>
                    <a:p>
                      <a:r>
                        <a:rPr lang="es-CL" sz="2800" dirty="0"/>
                        <a:t>Mayor a 20.000.000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203664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8010" y="512598"/>
            <a:ext cx="9582889" cy="870153"/>
          </a:xfrm>
        </p:spPr>
        <p:txBody>
          <a:bodyPr/>
          <a:lstStyle/>
          <a:p>
            <a:r>
              <a:rPr lang="es-CL" b="1" dirty="0"/>
              <a:t>¿Que se requiere? </a:t>
            </a:r>
          </a:p>
        </p:txBody>
      </p:sp>
      <p:sp>
        <p:nvSpPr>
          <p:cNvPr id="3" name="Marcador de contenido 2"/>
          <p:cNvSpPr>
            <a:spLocks noGrp="1"/>
          </p:cNvSpPr>
          <p:nvPr>
            <p:ph idx="1"/>
          </p:nvPr>
        </p:nvSpPr>
        <p:spPr>
          <a:xfrm>
            <a:off x="1918010" y="1605776"/>
            <a:ext cx="9586602" cy="4416958"/>
          </a:xfrm>
        </p:spPr>
        <p:txBody>
          <a:bodyPr>
            <a:normAutofit/>
          </a:bodyPr>
          <a:lstStyle/>
          <a:p>
            <a:r>
              <a:rPr lang="es-CL" sz="2800" b="1" dirty="0">
                <a:solidFill>
                  <a:schemeClr val="tx1"/>
                </a:solidFill>
              </a:rPr>
              <a:t>Material e Instrumentación </a:t>
            </a:r>
          </a:p>
          <a:p>
            <a:pPr lvl="1"/>
            <a:r>
              <a:rPr lang="es-CL" sz="2600" dirty="0">
                <a:solidFill>
                  <a:schemeClr val="tx1"/>
                </a:solidFill>
              </a:rPr>
              <a:t>Baño María termorregulador o estufa a 37ºC </a:t>
            </a:r>
          </a:p>
          <a:p>
            <a:pPr lvl="1"/>
            <a:r>
              <a:rPr lang="es-CL" sz="2600" dirty="0">
                <a:solidFill>
                  <a:schemeClr val="tx1"/>
                </a:solidFill>
              </a:rPr>
              <a:t>Pipetas graduadas (estériles) </a:t>
            </a:r>
          </a:p>
          <a:p>
            <a:pPr lvl="1"/>
            <a:r>
              <a:rPr lang="es-CL" sz="2600" dirty="0">
                <a:solidFill>
                  <a:schemeClr val="tx1"/>
                </a:solidFill>
              </a:rPr>
              <a:t>Tubos de ensayo con tapones estériles </a:t>
            </a:r>
          </a:p>
          <a:p>
            <a:pPr lvl="1"/>
            <a:r>
              <a:rPr lang="es-CL" sz="2600" dirty="0">
                <a:solidFill>
                  <a:schemeClr val="tx1"/>
                </a:solidFill>
              </a:rPr>
              <a:t>Cronómetro </a:t>
            </a:r>
          </a:p>
          <a:p>
            <a:endParaRPr lang="es-CL" sz="2800" dirty="0">
              <a:solidFill>
                <a:schemeClr val="tx1"/>
              </a:solidFill>
            </a:endParaRPr>
          </a:p>
          <a:p>
            <a:r>
              <a:rPr lang="es-CL" sz="2800" b="1" dirty="0">
                <a:solidFill>
                  <a:schemeClr val="tx1"/>
                </a:solidFill>
              </a:rPr>
              <a:t>Reactivos </a:t>
            </a:r>
          </a:p>
          <a:p>
            <a:pPr lvl="1"/>
            <a:r>
              <a:rPr lang="es-CL" sz="2600" dirty="0">
                <a:solidFill>
                  <a:schemeClr val="tx1"/>
                </a:solidFill>
              </a:rPr>
              <a:t>Solución de azul de metileno al 1% en metanol. </a:t>
            </a:r>
          </a:p>
          <a:p>
            <a:endParaRPr lang="es-CL" sz="2800" dirty="0">
              <a:solidFill>
                <a:schemeClr val="tx1"/>
              </a:solidFill>
            </a:endParaRPr>
          </a:p>
        </p:txBody>
      </p:sp>
    </p:spTree>
    <p:extLst>
      <p:ext uri="{BB962C8B-B14F-4D97-AF65-F5344CB8AC3E}">
        <p14:creationId xmlns:p14="http://schemas.microsoft.com/office/powerpoint/2010/main" val="283058300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1893" y="624110"/>
            <a:ext cx="9742719" cy="714036"/>
          </a:xfrm>
        </p:spPr>
        <p:txBody>
          <a:bodyPr/>
          <a:lstStyle/>
          <a:p>
            <a:r>
              <a:rPr lang="es-CL" b="1" dirty="0"/>
              <a:t>Procedimiento </a:t>
            </a:r>
            <a:endParaRPr lang="es-CL" dirty="0"/>
          </a:p>
        </p:txBody>
      </p:sp>
      <p:sp>
        <p:nvSpPr>
          <p:cNvPr id="3" name="Marcador de contenido 2"/>
          <p:cNvSpPr>
            <a:spLocks noGrp="1"/>
          </p:cNvSpPr>
          <p:nvPr>
            <p:ph idx="1"/>
          </p:nvPr>
        </p:nvSpPr>
        <p:spPr>
          <a:xfrm>
            <a:off x="1761893" y="1516566"/>
            <a:ext cx="9742719" cy="1672683"/>
          </a:xfrm>
        </p:spPr>
        <p:txBody>
          <a:bodyPr>
            <a:noAutofit/>
          </a:bodyPr>
          <a:lstStyle/>
          <a:p>
            <a:r>
              <a:rPr lang="es-CL" sz="2800" dirty="0">
                <a:solidFill>
                  <a:schemeClr val="tx1"/>
                </a:solidFill>
              </a:rPr>
              <a:t>Agitar la leche y agregar 10 ml de leche a un tubo de ensayo. Realizar do </a:t>
            </a:r>
            <a:r>
              <a:rPr lang="es-CL" sz="2800" dirty="0" err="1">
                <a:solidFill>
                  <a:schemeClr val="tx1"/>
                </a:solidFill>
              </a:rPr>
              <a:t>sensayos</a:t>
            </a:r>
            <a:r>
              <a:rPr lang="es-CL" sz="2800" dirty="0">
                <a:solidFill>
                  <a:schemeClr val="tx1"/>
                </a:solidFill>
              </a:rPr>
              <a:t> simultáneos para cada muestra de leche.</a:t>
            </a:r>
          </a:p>
          <a:p>
            <a:r>
              <a:rPr lang="es-CL" sz="2800" dirty="0">
                <a:solidFill>
                  <a:schemeClr val="tx1"/>
                </a:solidFill>
              </a:rPr>
              <a:t>Añadir 0,5 ml de la solución de azul de metileno en cada tubo, evitando el contacto con la leche.</a:t>
            </a:r>
          </a:p>
          <a:p>
            <a:endParaRPr lang="es-CL" sz="2800" dirty="0">
              <a:solidFill>
                <a:schemeClr val="tx1"/>
              </a:solidFill>
            </a:endParaRPr>
          </a:p>
        </p:txBody>
      </p:sp>
      <p:pic>
        <p:nvPicPr>
          <p:cNvPr id="4" name="Imagen 3"/>
          <p:cNvPicPr>
            <a:picLocks noChangeAspect="1"/>
          </p:cNvPicPr>
          <p:nvPr/>
        </p:nvPicPr>
        <p:blipFill>
          <a:blip r:embed="rId2"/>
          <a:stretch>
            <a:fillRect/>
          </a:stretch>
        </p:blipFill>
        <p:spPr>
          <a:xfrm>
            <a:off x="2551303" y="4412480"/>
            <a:ext cx="2941142" cy="1378406"/>
          </a:xfrm>
          <a:prstGeom prst="rect">
            <a:avLst/>
          </a:prstGeom>
        </p:spPr>
      </p:pic>
      <p:pic>
        <p:nvPicPr>
          <p:cNvPr id="5" name="Imagen 4"/>
          <p:cNvPicPr>
            <a:picLocks noChangeAspect="1"/>
          </p:cNvPicPr>
          <p:nvPr/>
        </p:nvPicPr>
        <p:blipFill>
          <a:blip r:embed="rId3"/>
          <a:stretch>
            <a:fillRect/>
          </a:stretch>
        </p:blipFill>
        <p:spPr>
          <a:xfrm>
            <a:off x="5739856" y="4412480"/>
            <a:ext cx="1753764" cy="1410404"/>
          </a:xfrm>
          <a:prstGeom prst="rect">
            <a:avLst/>
          </a:prstGeom>
        </p:spPr>
      </p:pic>
    </p:spTree>
    <p:extLst>
      <p:ext uri="{BB962C8B-B14F-4D97-AF65-F5344CB8AC3E}">
        <p14:creationId xmlns:p14="http://schemas.microsoft.com/office/powerpoint/2010/main" val="24818344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28078" y="691375"/>
            <a:ext cx="7649737" cy="5553307"/>
          </a:xfrm>
        </p:spPr>
        <p:txBody>
          <a:bodyPr>
            <a:normAutofit fontScale="92500" lnSpcReduction="10000"/>
          </a:bodyPr>
          <a:lstStyle/>
          <a:p>
            <a:pPr algn="just"/>
            <a:r>
              <a:rPr lang="es-CL" sz="2800" dirty="0">
                <a:solidFill>
                  <a:schemeClr val="tx1"/>
                </a:solidFill>
              </a:rPr>
              <a:t>Una vez preparados los tubos, taparlos e introducirlos en baño maría a 37°C junto con un tubo patrón (leche sin indicador azul de metileno) .Cuando la temperatura de la muestra alcance 37º mezclar el contenido de los tubos por inversión para obtener una perfecta homogeneización del colorante y la leche. Tapar el baño maría para mantener los tubos al abrigo de la luz.</a:t>
            </a:r>
          </a:p>
          <a:p>
            <a:endParaRPr lang="es-CL" sz="2800" dirty="0">
              <a:solidFill>
                <a:schemeClr val="tx1"/>
              </a:solidFill>
            </a:endParaRPr>
          </a:p>
          <a:p>
            <a:pPr algn="just"/>
            <a:r>
              <a:rPr lang="es-CL" sz="2800" dirty="0">
                <a:solidFill>
                  <a:schemeClr val="tx1"/>
                </a:solidFill>
              </a:rPr>
              <a:t>Comenzar a contar el tiempo de reducción (decoloración) en el momento en que se invierten los tubos y observar su color frecuentemente, sin agitarlos. </a:t>
            </a:r>
          </a:p>
          <a:p>
            <a:pPr algn="just"/>
            <a:endParaRPr lang="es-CL" sz="2400" dirty="0"/>
          </a:p>
        </p:txBody>
      </p:sp>
      <p:pic>
        <p:nvPicPr>
          <p:cNvPr id="4" name="Imagen 3"/>
          <p:cNvPicPr>
            <a:picLocks noChangeAspect="1"/>
          </p:cNvPicPr>
          <p:nvPr/>
        </p:nvPicPr>
        <p:blipFill>
          <a:blip r:embed="rId2"/>
          <a:stretch>
            <a:fillRect/>
          </a:stretch>
        </p:blipFill>
        <p:spPr>
          <a:xfrm>
            <a:off x="9836269" y="4237464"/>
            <a:ext cx="1792752" cy="2386360"/>
          </a:xfrm>
          <a:prstGeom prst="rect">
            <a:avLst/>
          </a:prstGeom>
        </p:spPr>
      </p:pic>
      <p:pic>
        <p:nvPicPr>
          <p:cNvPr id="5" name="Imagen 4"/>
          <p:cNvPicPr>
            <a:picLocks noChangeAspect="1"/>
          </p:cNvPicPr>
          <p:nvPr/>
        </p:nvPicPr>
        <p:blipFill>
          <a:blip r:embed="rId3"/>
          <a:stretch>
            <a:fillRect/>
          </a:stretch>
        </p:blipFill>
        <p:spPr>
          <a:xfrm>
            <a:off x="9523508" y="1070515"/>
            <a:ext cx="2418273" cy="2297151"/>
          </a:xfrm>
          <a:prstGeom prst="rect">
            <a:avLst/>
          </a:prstGeom>
        </p:spPr>
      </p:pic>
    </p:spTree>
    <p:extLst>
      <p:ext uri="{BB962C8B-B14F-4D97-AF65-F5344CB8AC3E}">
        <p14:creationId xmlns:p14="http://schemas.microsoft.com/office/powerpoint/2010/main" val="35064954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40312" y="825190"/>
            <a:ext cx="9564300" cy="5086032"/>
          </a:xfrm>
        </p:spPr>
        <p:txBody>
          <a:bodyPr/>
          <a:lstStyle/>
          <a:p>
            <a:r>
              <a:rPr lang="es-CL" dirty="0"/>
              <a:t>Leer los resultados cada 15 minutos durante 7 horas, anotando el porcentaje de decoloración y el tiempo que tarda en ser decolorado el azul de metileno </a:t>
            </a:r>
          </a:p>
          <a:p>
            <a:endParaRPr lang="es-CL" dirty="0"/>
          </a:p>
        </p:txBody>
      </p:sp>
      <p:graphicFrame>
        <p:nvGraphicFramePr>
          <p:cNvPr id="5" name="Tabla 4"/>
          <p:cNvGraphicFramePr>
            <a:graphicFrameLocks noGrp="1"/>
          </p:cNvGraphicFramePr>
          <p:nvPr>
            <p:extLst>
              <p:ext uri="{D42A27DB-BD31-4B8C-83A1-F6EECF244321}">
                <p14:modId xmlns:p14="http://schemas.microsoft.com/office/powerpoint/2010/main" val="1029465022"/>
              </p:ext>
            </p:extLst>
          </p:nvPr>
        </p:nvGraphicFramePr>
        <p:xfrm>
          <a:off x="1334702" y="2040102"/>
          <a:ext cx="10169910" cy="4097660"/>
        </p:xfrm>
        <a:graphic>
          <a:graphicData uri="http://schemas.openxmlformats.org/drawingml/2006/table">
            <a:tbl>
              <a:tblPr firstRow="1" bandRow="1">
                <a:tableStyleId>{5C22544A-7EE6-4342-B048-85BDC9FD1C3A}</a:tableStyleId>
              </a:tblPr>
              <a:tblGrid>
                <a:gridCol w="3389970">
                  <a:extLst>
                    <a:ext uri="{9D8B030D-6E8A-4147-A177-3AD203B41FA5}">
                      <a16:colId xmlns:a16="http://schemas.microsoft.com/office/drawing/2014/main" val="20000"/>
                    </a:ext>
                  </a:extLst>
                </a:gridCol>
                <a:gridCol w="3389970">
                  <a:extLst>
                    <a:ext uri="{9D8B030D-6E8A-4147-A177-3AD203B41FA5}">
                      <a16:colId xmlns:a16="http://schemas.microsoft.com/office/drawing/2014/main" val="20001"/>
                    </a:ext>
                  </a:extLst>
                </a:gridCol>
                <a:gridCol w="3389970">
                  <a:extLst>
                    <a:ext uri="{9D8B030D-6E8A-4147-A177-3AD203B41FA5}">
                      <a16:colId xmlns:a16="http://schemas.microsoft.com/office/drawing/2014/main" val="20002"/>
                    </a:ext>
                  </a:extLst>
                </a:gridCol>
              </a:tblGrid>
              <a:tr h="1297249">
                <a:tc>
                  <a:txBody>
                    <a:bodyPr/>
                    <a:lstStyle/>
                    <a:p>
                      <a:r>
                        <a:rPr lang="es-CL" sz="2400" dirty="0"/>
                        <a:t>Calidad de la leche</a:t>
                      </a:r>
                    </a:p>
                  </a:txBody>
                  <a:tcPr/>
                </a:tc>
                <a:tc>
                  <a:txBody>
                    <a:bodyPr/>
                    <a:lstStyle/>
                    <a:p>
                      <a:r>
                        <a:rPr lang="es-CL" sz="2400" dirty="0"/>
                        <a:t>Tiempo de decoloración</a:t>
                      </a:r>
                    </a:p>
                  </a:txBody>
                  <a:tcPr/>
                </a:tc>
                <a:tc>
                  <a:txBody>
                    <a:bodyPr/>
                    <a:lstStyle/>
                    <a:p>
                      <a:r>
                        <a:rPr lang="es-CL" sz="2400" dirty="0"/>
                        <a:t>Número estimado de bacterias por ml</a:t>
                      </a:r>
                    </a:p>
                  </a:txBody>
                  <a:tcPr/>
                </a:tc>
                <a:extLst>
                  <a:ext uri="{0D108BD9-81ED-4DB2-BD59-A6C34878D82A}">
                    <a16:rowId xmlns:a16="http://schemas.microsoft.com/office/drawing/2014/main" val="10000"/>
                  </a:ext>
                </a:extLst>
              </a:tr>
              <a:tr h="1297249">
                <a:tc>
                  <a:txBody>
                    <a:bodyPr/>
                    <a:lstStyle/>
                    <a:p>
                      <a:r>
                        <a:rPr lang="es-CL" sz="2400" dirty="0"/>
                        <a:t>Buena </a:t>
                      </a:r>
                    </a:p>
                  </a:txBody>
                  <a:tcPr/>
                </a:tc>
                <a:tc>
                  <a:txBody>
                    <a:bodyPr/>
                    <a:lstStyle/>
                    <a:p>
                      <a:r>
                        <a:rPr lang="es-CL" sz="2400" dirty="0"/>
                        <a:t>5 horas</a:t>
                      </a:r>
                    </a:p>
                    <a:p>
                      <a:endParaRPr lang="es-CL" sz="2400" dirty="0"/>
                    </a:p>
                  </a:txBody>
                  <a:tcPr/>
                </a:tc>
                <a:tc>
                  <a:txBody>
                    <a:bodyPr/>
                    <a:lstStyle/>
                    <a:p>
                      <a:r>
                        <a:rPr lang="es-CL" sz="2400" dirty="0"/>
                        <a:t>100.000 a 200.000</a:t>
                      </a:r>
                    </a:p>
                  </a:txBody>
                  <a:tcPr/>
                </a:tc>
                <a:extLst>
                  <a:ext uri="{0D108BD9-81ED-4DB2-BD59-A6C34878D82A}">
                    <a16:rowId xmlns:a16="http://schemas.microsoft.com/office/drawing/2014/main" val="10001"/>
                  </a:ext>
                </a:extLst>
              </a:tr>
              <a:tr h="751581">
                <a:tc>
                  <a:txBody>
                    <a:bodyPr/>
                    <a:lstStyle/>
                    <a:p>
                      <a:r>
                        <a:rPr lang="es-CL" sz="2400" dirty="0"/>
                        <a:t>Regular a Buena</a:t>
                      </a:r>
                    </a:p>
                  </a:txBody>
                  <a:tcPr/>
                </a:tc>
                <a:tc>
                  <a:txBody>
                    <a:bodyPr/>
                    <a:lstStyle/>
                    <a:p>
                      <a:r>
                        <a:rPr lang="es-CL" sz="2400" dirty="0"/>
                        <a:t>2-4 horas</a:t>
                      </a:r>
                    </a:p>
                  </a:txBody>
                  <a:tcPr/>
                </a:tc>
                <a:tc>
                  <a:txBody>
                    <a:bodyPr/>
                    <a:lstStyle/>
                    <a:p>
                      <a:r>
                        <a:rPr lang="es-CL" sz="2400" dirty="0"/>
                        <a:t>200.000 a 2.000.000</a:t>
                      </a:r>
                    </a:p>
                  </a:txBody>
                  <a:tcPr/>
                </a:tc>
                <a:extLst>
                  <a:ext uri="{0D108BD9-81ED-4DB2-BD59-A6C34878D82A}">
                    <a16:rowId xmlns:a16="http://schemas.microsoft.com/office/drawing/2014/main" val="10002"/>
                  </a:ext>
                </a:extLst>
              </a:tr>
              <a:tr h="751581">
                <a:tc>
                  <a:txBody>
                    <a:bodyPr/>
                    <a:lstStyle/>
                    <a:p>
                      <a:r>
                        <a:rPr lang="es-CL" sz="2400" dirty="0"/>
                        <a:t>Mala</a:t>
                      </a:r>
                    </a:p>
                  </a:txBody>
                  <a:tcPr/>
                </a:tc>
                <a:tc>
                  <a:txBody>
                    <a:bodyPr/>
                    <a:lstStyle/>
                    <a:p>
                      <a:r>
                        <a:rPr lang="es-CL" sz="2400" dirty="0"/>
                        <a:t>≤</a:t>
                      </a:r>
                      <a:r>
                        <a:rPr lang="es-CL" sz="2400" baseline="0" dirty="0"/>
                        <a:t> 2 horas</a:t>
                      </a:r>
                      <a:endParaRPr lang="es-CL" sz="2400" dirty="0"/>
                    </a:p>
                  </a:txBody>
                  <a:tcPr/>
                </a:tc>
                <a:tc>
                  <a:txBody>
                    <a:bodyPr/>
                    <a:lstStyle/>
                    <a:p>
                      <a:r>
                        <a:rPr lang="es-CL" sz="2400" dirty="0"/>
                        <a:t>2 a 10 millones</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3210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35016" y="468923"/>
            <a:ext cx="9582027" cy="5160945"/>
          </a:xfrm>
        </p:spPr>
        <p:txBody>
          <a:bodyPr>
            <a:noAutofit/>
          </a:bodyPr>
          <a:lstStyle/>
          <a:p>
            <a:pPr lvl="0" algn="just"/>
            <a:r>
              <a:rPr lang="es-CL" sz="2800" b="1" dirty="0">
                <a:solidFill>
                  <a:schemeClr val="tx1"/>
                </a:solidFill>
              </a:rPr>
              <a:t>AUSENCIA ABSOLUTA</a:t>
            </a:r>
            <a:r>
              <a:rPr lang="es-CL" sz="2800" dirty="0">
                <a:solidFill>
                  <a:schemeClr val="tx1"/>
                </a:solidFill>
              </a:rPr>
              <a:t>  de sustancias perjudiciales para la salud del consumidor, tales como sustancias extrañas y residuos de productos nocivos (pesticidas, medicamentos, toxinas microbianas, entre otros). </a:t>
            </a:r>
          </a:p>
          <a:p>
            <a:pPr marL="0" indent="0" algn="just">
              <a:buNone/>
            </a:pPr>
            <a:endParaRPr lang="es-CL" sz="2800" dirty="0">
              <a:solidFill>
                <a:schemeClr val="tx1"/>
              </a:solidFill>
            </a:endParaRPr>
          </a:p>
          <a:p>
            <a:pPr lvl="0" algn="just"/>
            <a:r>
              <a:rPr lang="es-CL" sz="2800" b="1" dirty="0">
                <a:solidFill>
                  <a:schemeClr val="tx1"/>
                </a:solidFill>
              </a:rPr>
              <a:t>CAPACIDAD DE ACIDIFICACIÓN NORMAL</a:t>
            </a:r>
            <a:r>
              <a:rPr lang="es-CL" sz="2800" dirty="0">
                <a:solidFill>
                  <a:schemeClr val="tx1"/>
                </a:solidFill>
              </a:rPr>
              <a:t>, es decir, ausencia de sustancias capaces de inhibir a la flora </a:t>
            </a:r>
            <a:r>
              <a:rPr lang="es-CL" sz="2800" dirty="0" err="1">
                <a:solidFill>
                  <a:schemeClr val="tx1"/>
                </a:solidFill>
              </a:rPr>
              <a:t>acidoláctica</a:t>
            </a:r>
            <a:r>
              <a:rPr lang="es-CL" sz="2800" dirty="0">
                <a:solidFill>
                  <a:schemeClr val="tx1"/>
                </a:solidFill>
              </a:rPr>
              <a:t>. </a:t>
            </a:r>
          </a:p>
          <a:p>
            <a:pPr marL="0" indent="0" algn="just">
              <a:buNone/>
            </a:pPr>
            <a:endParaRPr lang="es-CL" sz="2800" dirty="0">
              <a:solidFill>
                <a:schemeClr val="tx1"/>
              </a:solidFill>
            </a:endParaRPr>
          </a:p>
          <a:p>
            <a:pPr lvl="0" algn="just"/>
            <a:r>
              <a:rPr lang="es-CL" sz="2800" b="1" dirty="0">
                <a:solidFill>
                  <a:schemeClr val="tx1"/>
                </a:solidFill>
              </a:rPr>
              <a:t>BAJA CARGA MICROBIANA</a:t>
            </a:r>
            <a:r>
              <a:rPr lang="es-CL" sz="2800" dirty="0">
                <a:solidFill>
                  <a:schemeClr val="tx1"/>
                </a:solidFill>
              </a:rPr>
              <a:t>, como requisito previo para obtener productos con capacidad de conservación prolongada. </a:t>
            </a:r>
          </a:p>
          <a:p>
            <a:pPr marL="0" indent="0" algn="just">
              <a:buNone/>
            </a:pPr>
            <a:endParaRPr lang="es-CL" sz="2800" dirty="0"/>
          </a:p>
        </p:txBody>
      </p:sp>
    </p:spTree>
    <p:extLst>
      <p:ext uri="{BB962C8B-B14F-4D97-AF65-F5344CB8AC3E}">
        <p14:creationId xmlns:p14="http://schemas.microsoft.com/office/powerpoint/2010/main" val="468934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4677" y="422031"/>
            <a:ext cx="9839935" cy="5489191"/>
          </a:xfrm>
        </p:spPr>
        <p:txBody>
          <a:bodyPr>
            <a:normAutofit fontScale="92500"/>
          </a:bodyPr>
          <a:lstStyle/>
          <a:p>
            <a:pPr lvl="0" algn="just"/>
            <a:r>
              <a:rPr lang="es-CL" sz="2800" b="1" dirty="0">
                <a:solidFill>
                  <a:schemeClr val="tx1"/>
                </a:solidFill>
              </a:rPr>
              <a:t>CARACTERES ORGANOLÉPTICOS</a:t>
            </a:r>
            <a:r>
              <a:rPr lang="es-CL" sz="2800" dirty="0">
                <a:solidFill>
                  <a:schemeClr val="tx1"/>
                </a:solidFill>
              </a:rPr>
              <a:t> (sensoriales) normales</a:t>
            </a:r>
            <a:r>
              <a:rPr lang="es-CL" dirty="0">
                <a:solidFill>
                  <a:schemeClr val="tx1"/>
                </a:solidFill>
              </a:rPr>
              <a:t>. </a:t>
            </a:r>
          </a:p>
          <a:p>
            <a:pPr lvl="0" algn="just"/>
            <a:endParaRPr lang="es-CL" dirty="0">
              <a:solidFill>
                <a:schemeClr val="tx1"/>
              </a:solidFill>
            </a:endParaRPr>
          </a:p>
          <a:p>
            <a:pPr lvl="0" algn="just"/>
            <a:r>
              <a:rPr lang="es-CL" sz="2800" b="1" dirty="0">
                <a:solidFill>
                  <a:schemeClr val="tx1"/>
                </a:solidFill>
              </a:rPr>
              <a:t>ESCASO CONTENIDO CELULAR</a:t>
            </a:r>
            <a:r>
              <a:rPr lang="es-CL" sz="2800" dirty="0">
                <a:solidFill>
                  <a:schemeClr val="tx1"/>
                </a:solidFill>
              </a:rPr>
              <a:t>, indicativo de una leche normal producida por una mama sin infecciones ni trastornos secretorios. </a:t>
            </a:r>
          </a:p>
          <a:p>
            <a:pPr marL="0" indent="0" algn="just">
              <a:buNone/>
            </a:pPr>
            <a:endParaRPr lang="es-CL" sz="2800" dirty="0">
              <a:solidFill>
                <a:schemeClr val="tx1"/>
              </a:solidFill>
            </a:endParaRPr>
          </a:p>
          <a:p>
            <a:pPr lvl="0" algn="just"/>
            <a:r>
              <a:rPr lang="es-CL" sz="2800" b="1" dirty="0">
                <a:solidFill>
                  <a:schemeClr val="tx1"/>
                </a:solidFill>
              </a:rPr>
              <a:t>ESCASO O NULO NÚMERO DE GÉRMENES TECNOLÓGICAMENTE INDESEABLES</a:t>
            </a:r>
            <a:r>
              <a:rPr lang="es-CL" sz="2800" dirty="0">
                <a:solidFill>
                  <a:schemeClr val="tx1"/>
                </a:solidFill>
              </a:rPr>
              <a:t>, especialmente </a:t>
            </a:r>
            <a:r>
              <a:rPr lang="es-CL" sz="2800" dirty="0" err="1">
                <a:solidFill>
                  <a:schemeClr val="tx1"/>
                </a:solidFill>
              </a:rPr>
              <a:t>coliformes</a:t>
            </a:r>
            <a:r>
              <a:rPr lang="es-CL" sz="2800" dirty="0">
                <a:solidFill>
                  <a:schemeClr val="tx1"/>
                </a:solidFill>
              </a:rPr>
              <a:t> y </a:t>
            </a:r>
            <a:r>
              <a:rPr lang="es-CL" sz="2800" dirty="0" err="1">
                <a:solidFill>
                  <a:schemeClr val="tx1"/>
                </a:solidFill>
              </a:rPr>
              <a:t>esporulados</a:t>
            </a:r>
            <a:r>
              <a:rPr lang="es-CL" sz="2800" dirty="0">
                <a:solidFill>
                  <a:schemeClr val="tx1"/>
                </a:solidFill>
              </a:rPr>
              <a:t> butíricos. </a:t>
            </a:r>
          </a:p>
          <a:p>
            <a:pPr marL="0" indent="0" algn="just">
              <a:buNone/>
            </a:pPr>
            <a:endParaRPr lang="es-CL" sz="2800" dirty="0">
              <a:solidFill>
                <a:schemeClr val="tx1"/>
              </a:solidFill>
            </a:endParaRPr>
          </a:p>
          <a:p>
            <a:pPr lvl="0" algn="just"/>
            <a:r>
              <a:rPr lang="es-CL" sz="2800" b="1" dirty="0">
                <a:solidFill>
                  <a:schemeClr val="tx1"/>
                </a:solidFill>
              </a:rPr>
              <a:t>COMPOSICIÓN QUÍMICA NORMAL</a:t>
            </a:r>
            <a:r>
              <a:rPr lang="es-CL" sz="2800" dirty="0">
                <a:solidFill>
                  <a:schemeClr val="tx1"/>
                </a:solidFill>
              </a:rPr>
              <a:t>, indicativa de una buena aptitud para la transformación. </a:t>
            </a:r>
          </a:p>
          <a:p>
            <a:pPr lvl="0" algn="just"/>
            <a:endParaRPr lang="es-CL" sz="2800" dirty="0">
              <a:solidFill>
                <a:schemeClr val="tx1"/>
              </a:solidFill>
            </a:endParaRPr>
          </a:p>
        </p:txBody>
      </p:sp>
    </p:spTree>
    <p:extLst>
      <p:ext uri="{BB962C8B-B14F-4D97-AF65-F5344CB8AC3E}">
        <p14:creationId xmlns:p14="http://schemas.microsoft.com/office/powerpoint/2010/main" val="2737271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21705" y="586153"/>
            <a:ext cx="9954480" cy="5673969"/>
          </a:xfrm>
        </p:spPr>
        <p:txBody>
          <a:bodyPr>
            <a:normAutofit/>
          </a:bodyPr>
          <a:lstStyle/>
          <a:p>
            <a:pPr algn="just"/>
            <a:r>
              <a:rPr lang="es-CL" sz="2800" dirty="0"/>
              <a:t>La calidad higiénica dependerá, en primer lugar, de que se reduzca al mínimo la contaminación por microorganismos, lo cual se logra asegurando la mayor higiene en todo momento durante el ordeño, especialmente si éste es manual, y durante el procesamiento. </a:t>
            </a:r>
          </a:p>
          <a:p>
            <a:pPr marL="0" indent="0" algn="just">
              <a:buNone/>
            </a:pPr>
            <a:endParaRPr lang="es-CL" sz="2800" dirty="0"/>
          </a:p>
          <a:p>
            <a:pPr algn="just"/>
            <a:r>
              <a:rPr lang="es-CL" sz="2800" dirty="0"/>
              <a:t>Hay que considerar que la única forma de obtener productos lácteos de calidad, que sean competitivos en el mercado es obteniendo leche de calidad, y esto se debe considerar como un desafío de cada día, sin olvidarnos nunca que:</a:t>
            </a:r>
          </a:p>
          <a:p>
            <a:pPr algn="just"/>
            <a:endParaRPr lang="es-CL" sz="2800" dirty="0"/>
          </a:p>
        </p:txBody>
      </p:sp>
    </p:spTree>
    <p:extLst>
      <p:ext uri="{BB962C8B-B14F-4D97-AF65-F5344CB8AC3E}">
        <p14:creationId xmlns:p14="http://schemas.microsoft.com/office/powerpoint/2010/main" val="3132068814"/>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970</TotalTime>
  <Words>3695</Words>
  <Application>Microsoft Office PowerPoint</Application>
  <PresentationFormat>Panorámica</PresentationFormat>
  <Paragraphs>238</Paragraphs>
  <Slides>69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69</vt:i4>
      </vt:variant>
    </vt:vector>
  </HeadingPairs>
  <TitlesOfParts>
    <vt:vector size="76" baseType="lpstr">
      <vt:lpstr>Arial</vt:lpstr>
      <vt:lpstr>Calibri</vt:lpstr>
      <vt:lpstr>Century Gothic</vt:lpstr>
      <vt:lpstr>Times New Roman</vt:lpstr>
      <vt:lpstr>Wingdings</vt:lpstr>
      <vt:lpstr>Wingdings 3</vt:lpstr>
      <vt:lpstr>Espiral</vt:lpstr>
      <vt:lpstr>NORMAS DE CALIDAD DE LA LECHE Y MANEJO SANITARIO</vt:lpstr>
      <vt:lpstr>La calidad de la leche como materia prima </vt:lpstr>
      <vt:lpstr>Presentación de PowerPoint</vt:lpstr>
      <vt:lpstr>Presentación de PowerPoint</vt:lpstr>
      <vt:lpstr>Presentación de PowerPoint</vt:lpstr>
      <vt:lpstr>Como lograr definir lo que es calidad de leche y la respuesta es cuando esta tiene: </vt:lpstr>
      <vt:lpstr>Presentación de PowerPoint</vt:lpstr>
      <vt:lpstr>Presentación de PowerPoint</vt:lpstr>
      <vt:lpstr>Presentación de PowerPoint</vt:lpstr>
      <vt:lpstr>Presentación de PowerPoint</vt:lpstr>
      <vt:lpstr>Presentación de PowerPoint</vt:lpstr>
      <vt:lpstr>Presentación de PowerPoint</vt:lpstr>
      <vt:lpstr>Buenas prácticas de ordeña</vt:lpstr>
      <vt:lpstr>Presentación de PowerPoint</vt:lpstr>
      <vt:lpstr>Presentación de PowerPoint</vt:lpstr>
      <vt:lpstr>Las mayores fuentes de contaminación de la leche en el ordeño son: </vt:lpstr>
      <vt:lpstr>Para realizar un ordeño adecuado, se deben considerar varios aspectos: </vt:lpstr>
      <vt:lpstr>ARREO ADECUADO DE LOS ANIMALES</vt:lpstr>
      <vt:lpstr>Presentación de PowerPoint</vt:lpstr>
      <vt:lpstr>Presentación de PowerPoint</vt:lpstr>
      <vt:lpstr>Higiene Personal  </vt:lpstr>
      <vt:lpstr>En cuanto a su higiene personal debe:</vt:lpstr>
      <vt:lpstr>CORRALES</vt:lpstr>
      <vt:lpstr>Presentación de PowerPoint</vt:lpstr>
      <vt:lpstr>Rutina de ordeño</vt:lpstr>
      <vt:lpstr>Presentación de PowerPoint</vt:lpstr>
      <vt:lpstr>Las operaciones que debe seguir el ordeñador son las siguientes:</vt:lpstr>
      <vt:lpstr>Presentación de PowerPoint</vt:lpstr>
      <vt:lpstr>Presentación de PowerPoint</vt:lpstr>
      <vt:lpstr>Presentación de PowerPoint</vt:lpstr>
      <vt:lpstr>¿Qué sigue ahora?</vt:lpstr>
      <vt:lpstr>Presentación de PowerPoint</vt:lpstr>
      <vt:lpstr>Presentación de PowerPoint</vt:lpstr>
      <vt:lpstr>Presentación de PowerPoint</vt:lpstr>
      <vt:lpstr>Registros de producción de leche</vt:lpstr>
      <vt:lpstr>Presentación de PowerPoint</vt:lpstr>
      <vt:lpstr>Presentación de PowerPoint</vt:lpstr>
      <vt:lpstr>El equipo de ordeño</vt:lpstr>
      <vt:lpstr>Presentación de PowerPoint</vt:lpstr>
      <vt:lpstr>Presentación de PowerPoint</vt:lpstr>
      <vt:lpstr>Presentación de PowerPoint</vt:lpstr>
      <vt:lpstr>Presentación de PowerPoint</vt:lpstr>
      <vt:lpstr>MANTENCION DE LA LECHE</vt:lpstr>
      <vt:lpstr>Presentación de PowerPoint</vt:lpstr>
      <vt:lpstr>Presentación de PowerPoint</vt:lpstr>
      <vt:lpstr>Presentación de PowerPoint</vt:lpstr>
      <vt:lpstr>Presentación de PowerPoint</vt:lpstr>
      <vt:lpstr>ANALISIS Y CALIDAD DE LA LECHE</vt:lpstr>
      <vt:lpstr>Presentación de PowerPoint</vt:lpstr>
      <vt:lpstr>Presentación de PowerPoint</vt:lpstr>
      <vt:lpstr>Análisis organoléptico </vt:lpstr>
      <vt:lpstr>Presentación de PowerPoint</vt:lpstr>
      <vt:lpstr>Tabla 1 Tabla de descripción de la degustación de leche  </vt:lpstr>
      <vt:lpstr>Presentación de PowerPoint</vt:lpstr>
      <vt:lpstr>Detección de mastitis en cabras individuales </vt:lpstr>
      <vt:lpstr>Presentación de PowerPoint</vt:lpstr>
      <vt:lpstr>Presentación de PowerPoint</vt:lpstr>
      <vt:lpstr>La Prueba de California de Mastitis  </vt:lpstr>
      <vt:lpstr>Presentación de PowerPoint</vt:lpstr>
      <vt:lpstr>Cómo realizar la prueba</vt:lpstr>
      <vt:lpstr>Presentación de PowerPoint</vt:lpstr>
      <vt:lpstr>Resultados de la Prueba de California</vt:lpstr>
      <vt:lpstr>Test de la reductasa</vt:lpstr>
      <vt:lpstr>Presentación de PowerPoint</vt:lpstr>
      <vt:lpstr>Presentación de PowerPoint</vt:lpstr>
      <vt:lpstr>¿Que se requiere? </vt:lpstr>
      <vt:lpstr>Procedimiento </vt:lpstr>
      <vt:lpstr>Presentación de PowerPoint</vt:lpstr>
      <vt:lpstr>Presentación de PowerPoint</vt:lpstr>
    </vt:vector>
  </TitlesOfParts>
  <Company>UNAP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NORMAS DE CALIDAD DE LA LECHE Y MANEJO SANITARIO</dc:title>
  <dc:creator>Oliva Ekelund, María Isabel</dc:creator>
  <cp:lastModifiedBy>Ingrid Acosta</cp:lastModifiedBy>
  <cp:revision>28</cp:revision>
  <cp:lastPrinted>2018-11-05T13:13:34Z</cp:lastPrinted>
  <dcterms:created xsi:type="dcterms:W3CDTF">2018-10-16T01:38:00Z</dcterms:created>
  <dcterms:modified xsi:type="dcterms:W3CDTF">2022-12-15T17:24:48Z</dcterms:modified>
</cp:coreProperties>
</file>