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83" r:id="rId2"/>
    <p:sldId id="296" r:id="rId3"/>
    <p:sldId id="284" r:id="rId4"/>
    <p:sldId id="288" r:id="rId5"/>
    <p:sldId id="282" r:id="rId6"/>
    <p:sldId id="281" r:id="rId7"/>
    <p:sldId id="285" r:id="rId8"/>
    <p:sldId id="286" r:id="rId9"/>
    <p:sldId id="287" r:id="rId10"/>
    <p:sldId id="280" r:id="rId11"/>
    <p:sldId id="289" r:id="rId12"/>
    <p:sldId id="290" r:id="rId13"/>
    <p:sldId id="291" r:id="rId14"/>
    <p:sldId id="292" r:id="rId15"/>
    <p:sldId id="293" r:id="rId16"/>
    <p:sldId id="294" r:id="rId17"/>
    <p:sldId id="295" r:id="rId18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6295"/>
    <a:srgbClr val="00294E"/>
    <a:srgbClr val="AB82AD"/>
    <a:srgbClr val="F6988D"/>
    <a:srgbClr val="FCBC87"/>
    <a:srgbClr val="CBD48E"/>
    <a:srgbClr val="67A483"/>
    <a:srgbClr val="5E7695"/>
    <a:srgbClr val="93A2B9"/>
    <a:srgbClr val="B1BC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5" autoAdjust="0"/>
    <p:restoredTop sz="94434" autoAdjust="0"/>
  </p:normalViewPr>
  <p:slideViewPr>
    <p:cSldViewPr snapToGrid="0" snapToObjects="1" showGuides="1">
      <p:cViewPr varScale="1">
        <p:scale>
          <a:sx n="119" d="100"/>
          <a:sy n="119" d="100"/>
        </p:scale>
        <p:origin x="216" y="2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32" d="100"/>
          <a:sy n="132" d="100"/>
        </p:scale>
        <p:origin x="5624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5E1DD-AAB5-724E-83EC-BC563001CFA5}" type="datetimeFigureOut">
              <a:rPr lang="es-ES_tradnl" smtClean="0"/>
              <a:t>11/4/22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CD64F-68BB-994C-8279-30AFA9B91B4F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017323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EA079E-F1D4-6844-95B9-D8116602C834}" type="datetimeFigureOut">
              <a:rPr lang="es-ES_tradnl" smtClean="0"/>
              <a:t>11/4/22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43E491-CB21-D24D-84B3-18C730D8387B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58215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smtClean="0"/>
              <a:t>Esta es la diapositiva</a:t>
            </a:r>
            <a:r>
              <a:rPr lang="es-ES_tradnl" baseline="0" dirty="0" smtClean="0"/>
              <a:t> de inicio, en ella puedes editar los contenidos sugeridos en los campos, si dejas un campo sin editar, este no será visible durante la presentación.</a:t>
            </a: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3E491-CB21-D24D-84B3-18C730D8387B}" type="slidenum">
              <a:rPr lang="es-ES_tradnl" smtClean="0"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62561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smtClean="0"/>
              <a:t>Esta diapositiva es de inicio</a:t>
            </a:r>
            <a:r>
              <a:rPr lang="es-ES_tradnl" baseline="0" dirty="0" smtClean="0"/>
              <a:t> de un contenido, consta de 3 campos editables, título, subtítulo y texto.</a:t>
            </a: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43E491-CB21-D24D-84B3-18C730D8387B}" type="slidenum">
              <a:rPr lang="es-ES_tradnl" smtClean="0"/>
              <a:t>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20048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inic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>
            <a:off x="0" y="5924811"/>
            <a:ext cx="12192000" cy="8112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4" name="Imagen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12874"/>
            <a:ext cx="5100512" cy="562323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4233664" y="2611507"/>
            <a:ext cx="7639199" cy="23876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s-ES_tradnl" dirty="0" smtClean="0"/>
              <a:t>Clic para editar el título de la presentación</a:t>
            </a:r>
            <a:endParaRPr lang="es-ES_tradnl" dirty="0"/>
          </a:p>
        </p:txBody>
      </p:sp>
      <p:sp>
        <p:nvSpPr>
          <p:cNvPr id="11" name="Rectángulo 10"/>
          <p:cNvSpPr/>
          <p:nvPr userDrawn="1"/>
        </p:nvSpPr>
        <p:spPr>
          <a:xfrm>
            <a:off x="0" y="-1"/>
            <a:ext cx="12192000" cy="1122363"/>
          </a:xfrm>
          <a:prstGeom prst="rect">
            <a:avLst/>
          </a:prstGeom>
          <a:solidFill>
            <a:srgbClr val="00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3" name="Imagen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8455" y="259834"/>
            <a:ext cx="1611073" cy="627320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919617" y="246586"/>
            <a:ext cx="1953247" cy="627320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4233851" y="5556390"/>
            <a:ext cx="7639014" cy="46862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dirty="0" smtClean="0"/>
              <a:t>Clic para editar el nombre del presentador</a:t>
            </a:r>
          </a:p>
        </p:txBody>
      </p:sp>
      <p:sp>
        <p:nvSpPr>
          <p:cNvPr id="16" name="Marcador de texto 15"/>
          <p:cNvSpPr>
            <a:spLocks noGrp="1"/>
          </p:cNvSpPr>
          <p:nvPr>
            <p:ph type="body" sz="quarter" idx="10" hasCustomPrompt="1"/>
          </p:nvPr>
        </p:nvSpPr>
        <p:spPr>
          <a:xfrm>
            <a:off x="4233797" y="6024780"/>
            <a:ext cx="7639117" cy="300863"/>
          </a:xfrm>
        </p:spPr>
        <p:txBody>
          <a:bodyPr>
            <a:normAutofit/>
          </a:bodyPr>
          <a:lstStyle>
            <a:lvl1pPr marL="0" indent="0" algn="r">
              <a:buNone/>
              <a:defRPr sz="1200"/>
            </a:lvl1pPr>
          </a:lstStyle>
          <a:p>
            <a:pPr lvl="0"/>
            <a:r>
              <a:rPr lang="es-ES_tradnl" dirty="0" smtClean="0"/>
              <a:t>Clic para editar el cargo del presentador</a:t>
            </a:r>
            <a:endParaRPr lang="es-ES_tradnl" dirty="0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11" hasCustomPrompt="1"/>
          </p:nvPr>
        </p:nvSpPr>
        <p:spPr>
          <a:xfrm>
            <a:off x="4233851" y="6325643"/>
            <a:ext cx="7639014" cy="275561"/>
          </a:xfrm>
        </p:spPr>
        <p:txBody>
          <a:bodyPr>
            <a:normAutofit/>
          </a:bodyPr>
          <a:lstStyle>
            <a:lvl1pPr marL="0" indent="0" algn="r">
              <a:buNone/>
              <a:defRPr sz="1200"/>
            </a:lvl1pPr>
          </a:lstStyle>
          <a:p>
            <a:pPr lvl="0"/>
            <a:r>
              <a:rPr lang="es-ES_tradnl" dirty="0" smtClean="0"/>
              <a:t>Clic para editar el correo electrónico del presentador</a:t>
            </a:r>
            <a:endParaRPr lang="es-ES_tradnl" dirty="0"/>
          </a:p>
        </p:txBody>
      </p:sp>
      <p:sp>
        <p:nvSpPr>
          <p:cNvPr id="22" name="Marcador de texto 21"/>
          <p:cNvSpPr>
            <a:spLocks noGrp="1"/>
          </p:cNvSpPr>
          <p:nvPr>
            <p:ph type="body" sz="quarter" idx="12" hasCustomPrompt="1"/>
          </p:nvPr>
        </p:nvSpPr>
        <p:spPr>
          <a:xfrm>
            <a:off x="4233797" y="1302673"/>
            <a:ext cx="7639068" cy="410237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</a:lstStyle>
          <a:p>
            <a:pPr lvl="0"/>
            <a:r>
              <a:rPr lang="es-ES_tradnl" dirty="0" smtClean="0"/>
              <a:t>Clic para editar el nombre del evento</a:t>
            </a:r>
            <a:endParaRPr lang="es-ES_tradnl" dirty="0"/>
          </a:p>
        </p:txBody>
      </p:sp>
      <p:sp>
        <p:nvSpPr>
          <p:cNvPr id="24" name="Marcador de contenido 23"/>
          <p:cNvSpPr>
            <a:spLocks noGrp="1"/>
          </p:cNvSpPr>
          <p:nvPr>
            <p:ph sz="quarter" idx="13" hasCustomPrompt="1"/>
          </p:nvPr>
        </p:nvSpPr>
        <p:spPr>
          <a:xfrm>
            <a:off x="4233665" y="1712913"/>
            <a:ext cx="7639247" cy="341312"/>
          </a:xfrm>
        </p:spPr>
        <p:txBody>
          <a:bodyPr>
            <a:normAutofit/>
          </a:bodyPr>
          <a:lstStyle>
            <a:lvl1pPr marL="0" indent="0" algn="r">
              <a:buNone/>
              <a:defRPr sz="1200"/>
            </a:lvl1pPr>
          </a:lstStyle>
          <a:p>
            <a:pPr lvl="0"/>
            <a:r>
              <a:rPr lang="es-ES_tradnl" dirty="0" smtClean="0"/>
              <a:t>Clic para editar la fecha de la presentación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17999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779464"/>
          </a:xfrm>
          <a:prstGeom prst="rect">
            <a:avLst/>
          </a:prstGeom>
        </p:spPr>
        <p:txBody>
          <a:bodyPr/>
          <a:lstStyle/>
          <a:p>
            <a:r>
              <a:rPr lang="es-ES_tradnl" dirty="0" smtClean="0"/>
              <a:t>Clic para editar título de la diapositiva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21481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44589"/>
            <a:ext cx="10515600" cy="546426"/>
          </a:xfrm>
        </p:spPr>
        <p:txBody>
          <a:bodyPr>
            <a:normAutofit/>
          </a:bodyPr>
          <a:lstStyle>
            <a:lvl1pPr marL="0" indent="0" algn="r">
              <a:buNone/>
              <a:defRPr sz="2400" baseline="0"/>
            </a:lvl1pPr>
          </a:lstStyle>
          <a:p>
            <a:pPr lvl="0"/>
            <a:r>
              <a:rPr lang="es-ES_tradnl" dirty="0" smtClean="0"/>
              <a:t>Clic para editar el subtítulo de la diapositiva</a:t>
            </a:r>
          </a:p>
        </p:txBody>
      </p:sp>
    </p:spTree>
    <p:extLst>
      <p:ext uri="{BB962C8B-B14F-4D97-AF65-F5344CB8AC3E}">
        <p14:creationId xmlns:p14="http://schemas.microsoft.com/office/powerpoint/2010/main" val="337316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-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77946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3A2B9"/>
                </a:solidFill>
              </a:defRPr>
            </a:lvl1pPr>
          </a:lstStyle>
          <a:p>
            <a:r>
              <a:rPr lang="es-ES_tradnl" dirty="0" smtClean="0"/>
              <a:t>Clic para editar título de la diapositiva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21481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44589"/>
            <a:ext cx="10515600" cy="546426"/>
          </a:xfrm>
        </p:spPr>
        <p:txBody>
          <a:bodyPr>
            <a:normAutofit/>
          </a:bodyPr>
          <a:lstStyle>
            <a:lvl1pPr marL="0" indent="0" algn="r">
              <a:buNone/>
              <a:defRPr sz="2400" baseline="0"/>
            </a:lvl1pPr>
          </a:lstStyle>
          <a:p>
            <a:pPr lvl="0"/>
            <a:r>
              <a:rPr lang="es-ES_tradnl" dirty="0" smtClean="0"/>
              <a:t>Clic para editar el subtítulo de la diapositiva</a:t>
            </a:r>
          </a:p>
        </p:txBody>
      </p:sp>
    </p:spTree>
    <p:extLst>
      <p:ext uri="{BB962C8B-B14F-4D97-AF65-F5344CB8AC3E}">
        <p14:creationId xmlns:p14="http://schemas.microsoft.com/office/powerpoint/2010/main" val="308007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779464"/>
          </a:xfrm>
          <a:prstGeom prst="rect">
            <a:avLst/>
          </a:prstGeom>
        </p:spPr>
        <p:txBody>
          <a:bodyPr/>
          <a:lstStyle/>
          <a:p>
            <a:r>
              <a:rPr lang="es-ES_tradnl" dirty="0" smtClean="0"/>
              <a:t>Clic para editar título de la diapositiva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7315200" cy="421481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44589"/>
            <a:ext cx="10515600" cy="546426"/>
          </a:xfrm>
        </p:spPr>
        <p:txBody>
          <a:bodyPr>
            <a:normAutofit/>
          </a:bodyPr>
          <a:lstStyle>
            <a:lvl1pPr marL="0" indent="0" algn="r">
              <a:buNone/>
              <a:defRPr sz="2400" baseline="0"/>
            </a:lvl1pPr>
          </a:lstStyle>
          <a:p>
            <a:pPr lvl="0"/>
            <a:r>
              <a:rPr lang="es-ES_tradnl" dirty="0" smtClean="0"/>
              <a:t>Clic para editar el subtítulo de la diapositiva</a:t>
            </a:r>
          </a:p>
        </p:txBody>
      </p:sp>
      <p:sp>
        <p:nvSpPr>
          <p:cNvPr id="9" name="Marcador de imagen 8"/>
          <p:cNvSpPr>
            <a:spLocks noGrp="1"/>
          </p:cNvSpPr>
          <p:nvPr>
            <p:ph type="pic" sz="quarter" idx="14"/>
          </p:nvPr>
        </p:nvSpPr>
        <p:spPr>
          <a:xfrm>
            <a:off x="8280400" y="1825625"/>
            <a:ext cx="3073400" cy="204491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s-ES" smtClean="0"/>
              <a:t>Haga clic en el icono para agregar una imagen</a:t>
            </a:r>
            <a:endParaRPr lang="es-ES_tradnl"/>
          </a:p>
        </p:txBody>
      </p:sp>
      <p:sp>
        <p:nvSpPr>
          <p:cNvPr id="11" name="Marcador de imagen 10"/>
          <p:cNvSpPr>
            <a:spLocks noGrp="1"/>
          </p:cNvSpPr>
          <p:nvPr>
            <p:ph type="pic" sz="quarter" idx="15"/>
          </p:nvPr>
        </p:nvSpPr>
        <p:spPr>
          <a:xfrm>
            <a:off x="8280400" y="4005153"/>
            <a:ext cx="3073400" cy="203528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s-ES" smtClean="0"/>
              <a:t>Haga clic en el icono para agregar una imagen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1787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77946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3A2B9"/>
                </a:solidFill>
              </a:defRPr>
            </a:lvl1pPr>
          </a:lstStyle>
          <a:p>
            <a:r>
              <a:rPr lang="es-ES_tradnl" dirty="0" smtClean="0"/>
              <a:t>Clic para editar título de la diapositiva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7315200" cy="4214814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 dirty="0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44589"/>
            <a:ext cx="10515600" cy="546426"/>
          </a:xfrm>
        </p:spPr>
        <p:txBody>
          <a:bodyPr>
            <a:normAutofit/>
          </a:bodyPr>
          <a:lstStyle>
            <a:lvl1pPr marL="0" indent="0" algn="r">
              <a:buNone/>
              <a:defRPr sz="2400" baseline="0"/>
            </a:lvl1pPr>
          </a:lstStyle>
          <a:p>
            <a:pPr lvl="0"/>
            <a:r>
              <a:rPr lang="es-ES_tradnl" dirty="0" smtClean="0"/>
              <a:t>Clic para editar el subtítulo de la diapositiva</a:t>
            </a:r>
          </a:p>
        </p:txBody>
      </p:sp>
      <p:sp>
        <p:nvSpPr>
          <p:cNvPr id="9" name="Marcador de imagen 8"/>
          <p:cNvSpPr>
            <a:spLocks noGrp="1"/>
          </p:cNvSpPr>
          <p:nvPr>
            <p:ph type="pic" sz="quarter" idx="14"/>
          </p:nvPr>
        </p:nvSpPr>
        <p:spPr>
          <a:xfrm>
            <a:off x="8280400" y="1825625"/>
            <a:ext cx="3073400" cy="204491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s-ES" smtClean="0"/>
              <a:t>Haga clic en el icono para agregar una imagen</a:t>
            </a:r>
            <a:endParaRPr lang="es-ES_tradnl"/>
          </a:p>
        </p:txBody>
      </p:sp>
      <p:sp>
        <p:nvSpPr>
          <p:cNvPr id="11" name="Marcador de imagen 10"/>
          <p:cNvSpPr>
            <a:spLocks noGrp="1"/>
          </p:cNvSpPr>
          <p:nvPr>
            <p:ph type="pic" sz="quarter" idx="15"/>
          </p:nvPr>
        </p:nvSpPr>
        <p:spPr>
          <a:xfrm>
            <a:off x="8280400" y="4005153"/>
            <a:ext cx="3073400" cy="203528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r>
              <a:rPr lang="es-ES" smtClean="0"/>
              <a:t>Haga clic en el icono para agregar una imagen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31341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779464"/>
          </a:xfrm>
          <a:prstGeom prst="rect">
            <a:avLst/>
          </a:prstGeom>
        </p:spPr>
        <p:txBody>
          <a:bodyPr/>
          <a:lstStyle/>
          <a:p>
            <a:r>
              <a:rPr lang="es-ES_tradnl" dirty="0" smtClean="0"/>
              <a:t>Clic para editar título de la diapositiva</a:t>
            </a:r>
            <a:endParaRPr lang="es-ES_tradnl" dirty="0"/>
          </a:p>
        </p:txBody>
      </p:sp>
      <p:sp>
        <p:nvSpPr>
          <p:cNvPr id="7" name="Marcador de texto 7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44589"/>
            <a:ext cx="10515600" cy="546426"/>
          </a:xfrm>
        </p:spPr>
        <p:txBody>
          <a:bodyPr>
            <a:normAutofit/>
          </a:bodyPr>
          <a:lstStyle>
            <a:lvl1pPr marL="0" indent="0" algn="r">
              <a:buNone/>
              <a:defRPr sz="2400" baseline="0"/>
            </a:lvl1pPr>
          </a:lstStyle>
          <a:p>
            <a:pPr lvl="0"/>
            <a:r>
              <a:rPr lang="es-ES_tradnl" dirty="0" smtClean="0"/>
              <a:t>Clic para editar el subtítulo de la diapositiva</a:t>
            </a:r>
          </a:p>
        </p:txBody>
      </p:sp>
      <p:sp>
        <p:nvSpPr>
          <p:cNvPr id="9" name="Marcador de gráfico 8"/>
          <p:cNvSpPr>
            <a:spLocks noGrp="1"/>
          </p:cNvSpPr>
          <p:nvPr>
            <p:ph type="chart" sz="quarter" idx="14"/>
          </p:nvPr>
        </p:nvSpPr>
        <p:spPr>
          <a:xfrm>
            <a:off x="838201" y="1954213"/>
            <a:ext cx="5086610" cy="3883025"/>
          </a:xfrm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r>
              <a:rPr lang="es-ES" smtClean="0"/>
              <a:t>Haga clic en el icono para agregar un gráfico</a:t>
            </a:r>
            <a:endParaRPr lang="es-ES_tradnl"/>
          </a:p>
        </p:txBody>
      </p:sp>
      <p:sp>
        <p:nvSpPr>
          <p:cNvPr id="11" name="Marcador de contenido 10"/>
          <p:cNvSpPr>
            <a:spLocks noGrp="1"/>
          </p:cNvSpPr>
          <p:nvPr>
            <p:ph sz="quarter" idx="15"/>
          </p:nvPr>
        </p:nvSpPr>
        <p:spPr>
          <a:xfrm>
            <a:off x="6213475" y="1954213"/>
            <a:ext cx="5140325" cy="38830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7111317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áfico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77946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3A2B9"/>
                </a:solidFill>
              </a:defRPr>
            </a:lvl1pPr>
          </a:lstStyle>
          <a:p>
            <a:r>
              <a:rPr lang="es-ES_tradnl" dirty="0" smtClean="0"/>
              <a:t>Clic para editar título de la diapositiva</a:t>
            </a:r>
            <a:endParaRPr lang="es-ES_tradnl" dirty="0"/>
          </a:p>
        </p:txBody>
      </p:sp>
      <p:sp>
        <p:nvSpPr>
          <p:cNvPr id="7" name="Marcador de texto 7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144589"/>
            <a:ext cx="10515600" cy="546426"/>
          </a:xfrm>
        </p:spPr>
        <p:txBody>
          <a:bodyPr>
            <a:normAutofit/>
          </a:bodyPr>
          <a:lstStyle>
            <a:lvl1pPr marL="0" indent="0" algn="r">
              <a:buNone/>
              <a:defRPr sz="2400" baseline="0"/>
            </a:lvl1pPr>
          </a:lstStyle>
          <a:p>
            <a:pPr lvl="0"/>
            <a:r>
              <a:rPr lang="es-ES_tradnl" dirty="0" smtClean="0"/>
              <a:t>Clic para editar el subtítulo de la diapositiva</a:t>
            </a:r>
          </a:p>
        </p:txBody>
      </p:sp>
      <p:sp>
        <p:nvSpPr>
          <p:cNvPr id="9" name="Marcador de gráfico 8"/>
          <p:cNvSpPr>
            <a:spLocks noGrp="1"/>
          </p:cNvSpPr>
          <p:nvPr>
            <p:ph type="chart" sz="quarter" idx="14"/>
          </p:nvPr>
        </p:nvSpPr>
        <p:spPr>
          <a:xfrm>
            <a:off x="838201" y="1954213"/>
            <a:ext cx="5086610" cy="3883025"/>
          </a:xfrm>
        </p:spPr>
        <p:txBody>
          <a:bodyPr anchor="ctr">
            <a:normAutofit/>
          </a:bodyPr>
          <a:lstStyle>
            <a:lvl1pPr algn="ctr">
              <a:defRPr sz="1800"/>
            </a:lvl1pPr>
          </a:lstStyle>
          <a:p>
            <a:r>
              <a:rPr lang="es-ES" smtClean="0"/>
              <a:t>Haga clic en el icono para agregar un gráfico</a:t>
            </a:r>
            <a:endParaRPr lang="es-ES_tradnl"/>
          </a:p>
        </p:txBody>
      </p:sp>
      <p:sp>
        <p:nvSpPr>
          <p:cNvPr id="11" name="Marcador de contenido 10"/>
          <p:cNvSpPr>
            <a:spLocks noGrp="1"/>
          </p:cNvSpPr>
          <p:nvPr>
            <p:ph sz="quarter" idx="15"/>
          </p:nvPr>
        </p:nvSpPr>
        <p:spPr>
          <a:xfrm>
            <a:off x="6213475" y="1954213"/>
            <a:ext cx="5140325" cy="38830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59303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/>
          <p:cNvSpPr/>
          <p:nvPr userDrawn="1"/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rgbClr val="00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>
              <a:solidFill>
                <a:schemeClr val="bg1"/>
              </a:solidFill>
            </a:endParaRPr>
          </a:p>
        </p:txBody>
      </p:sp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81400" y="2616200"/>
            <a:ext cx="5029200" cy="1625600"/>
          </a:xfrm>
          <a:prstGeom prst="rect">
            <a:avLst/>
          </a:prstGeom>
        </p:spPr>
      </p:pic>
      <p:sp>
        <p:nvSpPr>
          <p:cNvPr id="16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205610" y="5902073"/>
            <a:ext cx="11611500" cy="32030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 dirty="0" smtClean="0"/>
              <a:t>Clic para editar el nombre del presentador</a:t>
            </a:r>
          </a:p>
        </p:txBody>
      </p:sp>
      <p:sp>
        <p:nvSpPr>
          <p:cNvPr id="17" name="Marcador de texto 15"/>
          <p:cNvSpPr>
            <a:spLocks noGrp="1"/>
          </p:cNvSpPr>
          <p:nvPr>
            <p:ph type="body" sz="quarter" idx="10" hasCustomPrompt="1"/>
          </p:nvPr>
        </p:nvSpPr>
        <p:spPr>
          <a:xfrm>
            <a:off x="205610" y="6225619"/>
            <a:ext cx="11611500" cy="244540"/>
          </a:xfrm>
        </p:spPr>
        <p:txBody>
          <a:bodyPr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 dirty="0" smtClean="0"/>
              <a:t>Clic para editar el cargo del presentador</a:t>
            </a:r>
            <a:endParaRPr lang="es-ES_tradnl" dirty="0"/>
          </a:p>
        </p:txBody>
      </p:sp>
      <p:sp>
        <p:nvSpPr>
          <p:cNvPr id="18" name="Marcador de texto 17"/>
          <p:cNvSpPr>
            <a:spLocks noGrp="1"/>
          </p:cNvSpPr>
          <p:nvPr>
            <p:ph type="body" sz="quarter" idx="11" hasCustomPrompt="1"/>
          </p:nvPr>
        </p:nvSpPr>
        <p:spPr>
          <a:xfrm>
            <a:off x="205610" y="6470159"/>
            <a:ext cx="11611500" cy="242872"/>
          </a:xfrm>
        </p:spPr>
        <p:txBody>
          <a:bodyPr>
            <a:normAutofit/>
          </a:bodyPr>
          <a:lstStyle>
            <a:lvl1pPr marL="0" indent="0" algn="l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 dirty="0" smtClean="0"/>
              <a:t>Clic para editar el correo electrónico del presentador</a:t>
            </a:r>
            <a:endParaRPr lang="es-ES_tradnl" dirty="0"/>
          </a:p>
        </p:txBody>
      </p:sp>
      <p:sp>
        <p:nvSpPr>
          <p:cNvPr id="19" name="CuadroTexto 18"/>
          <p:cNvSpPr txBox="1"/>
          <p:nvPr userDrawn="1"/>
        </p:nvSpPr>
        <p:spPr>
          <a:xfrm>
            <a:off x="261365" y="5036971"/>
            <a:ext cx="11611500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www.udt.cl</a:t>
            </a:r>
            <a:endParaRPr lang="es-ES_tradnl" b="1" dirty="0" smtClean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67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id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911424" y="1052736"/>
            <a:ext cx="10945216" cy="5328592"/>
          </a:xfrm>
          <a:noFill/>
        </p:spPr>
        <p:txBody>
          <a:bodyPr/>
          <a:lstStyle>
            <a:lvl1pPr marL="0" indent="0">
              <a:buNone/>
              <a:defRPr sz="2000">
                <a:solidFill>
                  <a:srgbClr val="0D1E35"/>
                </a:solidFill>
              </a:defRPr>
            </a:lvl1pPr>
            <a:lvl2pPr>
              <a:defRPr sz="1800" b="1" i="0">
                <a:solidFill>
                  <a:srgbClr val="0D1E35"/>
                </a:solidFill>
                <a:latin typeface="Arial Narrow Bold"/>
                <a:cs typeface="Arial Narrow Bold"/>
              </a:defRPr>
            </a:lvl2pPr>
            <a:lvl3pPr>
              <a:defRPr sz="1800" b="1" i="0">
                <a:solidFill>
                  <a:srgbClr val="0D1E35"/>
                </a:solidFill>
                <a:latin typeface="Arial Narrow Bold"/>
                <a:cs typeface="Arial Narrow Bold"/>
              </a:defRPr>
            </a:lvl3pPr>
            <a:lvl4pPr>
              <a:defRPr sz="1800" b="1" i="0">
                <a:solidFill>
                  <a:srgbClr val="0D1E35"/>
                </a:solidFill>
                <a:latin typeface="Arial Narrow Bold"/>
                <a:cs typeface="Arial Narrow Bold"/>
              </a:defRPr>
            </a:lvl4pPr>
            <a:lvl5pPr>
              <a:defRPr sz="1800" b="1" i="0">
                <a:solidFill>
                  <a:srgbClr val="0D1E35"/>
                </a:solidFill>
                <a:latin typeface="Arial Narrow Bold"/>
                <a:cs typeface="Arial Narrow Bold"/>
              </a:defRPr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err="1" smtClean="0"/>
              <a:t>Uhiuiyub</a:t>
            </a:r>
            <a:endParaRPr lang="es-ES" dirty="0" smtClean="0"/>
          </a:p>
          <a:p>
            <a:pPr lvl="2"/>
            <a:r>
              <a:rPr lang="es-ES" dirty="0" err="1" smtClean="0"/>
              <a:t>Jnknkujnkn</a:t>
            </a:r>
            <a:endParaRPr lang="es-ES" dirty="0" smtClean="0"/>
          </a:p>
          <a:p>
            <a:pPr lvl="3"/>
            <a:r>
              <a:rPr lang="es-ES" dirty="0" err="1" smtClean="0"/>
              <a:t>Jnknkjkj</a:t>
            </a:r>
            <a:r>
              <a:rPr lang="es-ES" dirty="0" smtClean="0"/>
              <a:t> </a:t>
            </a:r>
            <a:r>
              <a:rPr lang="es-ES" dirty="0" err="1" smtClean="0"/>
              <a:t>kj</a:t>
            </a:r>
            <a:endParaRPr lang="es-ES" dirty="0" smtClean="0"/>
          </a:p>
          <a:p>
            <a:pPr lvl="4"/>
            <a:r>
              <a:rPr lang="es-ES" dirty="0" err="1" smtClean="0"/>
              <a:t>Jh</a:t>
            </a:r>
            <a:r>
              <a:rPr lang="es-ES" dirty="0" smtClean="0"/>
              <a:t> </a:t>
            </a:r>
            <a:r>
              <a:rPr lang="es-ES" dirty="0" err="1" smtClean="0"/>
              <a:t>jh</a:t>
            </a:r>
            <a:r>
              <a:rPr lang="es-ES" dirty="0" smtClean="0"/>
              <a:t> </a:t>
            </a:r>
            <a:r>
              <a:rPr lang="es-ES" dirty="0" err="1" smtClean="0"/>
              <a:t>jh</a:t>
            </a:r>
            <a:r>
              <a:rPr lang="es-ES" dirty="0" smtClean="0"/>
              <a:t> </a:t>
            </a:r>
            <a:r>
              <a:rPr lang="es-ES" dirty="0" err="1" smtClean="0"/>
              <a:t>jh</a:t>
            </a:r>
            <a:endParaRPr lang="es-ES" dirty="0" smtClean="0"/>
          </a:p>
          <a:p>
            <a:pPr lvl="4"/>
            <a:endParaRPr lang="es-ES" dirty="0" smtClean="0"/>
          </a:p>
        </p:txBody>
      </p:sp>
      <p:sp>
        <p:nvSpPr>
          <p:cNvPr id="4" name="Rectángulo 3"/>
          <p:cNvSpPr/>
          <p:nvPr userDrawn="1"/>
        </p:nvSpPr>
        <p:spPr>
          <a:xfrm>
            <a:off x="431371" y="116632"/>
            <a:ext cx="11617291" cy="792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0" hasCustomPrompt="1"/>
          </p:nvPr>
        </p:nvSpPr>
        <p:spPr>
          <a:xfrm>
            <a:off x="912285" y="620689"/>
            <a:ext cx="10944356" cy="360041"/>
          </a:xfrm>
        </p:spPr>
        <p:txBody>
          <a:bodyPr/>
          <a:lstStyle>
            <a:lvl1pPr marL="0" indent="0" algn="r">
              <a:buNone/>
              <a:defRPr sz="2400"/>
            </a:lvl1pPr>
          </a:lstStyle>
          <a:p>
            <a:pPr lvl="0"/>
            <a:r>
              <a:rPr lang="es-ES_tradnl" dirty="0" smtClean="0"/>
              <a:t>Titulo de la diapositiva</a:t>
            </a:r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11" hasCustomPrompt="1"/>
          </p:nvPr>
        </p:nvSpPr>
        <p:spPr>
          <a:xfrm>
            <a:off x="912285" y="44450"/>
            <a:ext cx="10944356" cy="576238"/>
          </a:xfrm>
        </p:spPr>
        <p:txBody>
          <a:bodyPr/>
          <a:lstStyle>
            <a:lvl1pPr marL="0" indent="0" algn="r">
              <a:buNone/>
              <a:defRPr baseline="0">
                <a:solidFill>
                  <a:srgbClr val="868E9A"/>
                </a:solidFill>
              </a:defRPr>
            </a:lvl1pPr>
          </a:lstStyle>
          <a:p>
            <a:pPr lvl="0"/>
            <a:r>
              <a:rPr lang="es-ES_tradnl" dirty="0" smtClean="0"/>
              <a:t>Titulo de la sección (demás </a:t>
            </a:r>
            <a:r>
              <a:rPr lang="es-ES_tradnl" dirty="0" err="1" smtClean="0"/>
              <a:t>diapos</a:t>
            </a:r>
            <a:r>
              <a:rPr lang="es-ES_tradnl" dirty="0" smtClean="0"/>
              <a:t> de la sección)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75049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54211-BE26-994E-8238-23407086B93E}" type="datetimeFigureOut">
              <a:rPr lang="es-ES_tradnl" smtClean="0"/>
              <a:t>11/4/22</a:t>
            </a:fld>
            <a:endParaRPr lang="es-ES_tradnl"/>
          </a:p>
        </p:txBody>
      </p:sp>
      <p:sp>
        <p:nvSpPr>
          <p:cNvPr id="7" name="Rectángulo 6"/>
          <p:cNvSpPr/>
          <p:nvPr userDrawn="1"/>
        </p:nvSpPr>
        <p:spPr>
          <a:xfrm>
            <a:off x="0" y="6176963"/>
            <a:ext cx="12192000" cy="681036"/>
          </a:xfrm>
          <a:prstGeom prst="rect">
            <a:avLst/>
          </a:prstGeom>
          <a:solidFill>
            <a:srgbClr val="0030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68049"/>
            <a:ext cx="1400866" cy="453426"/>
          </a:xfrm>
          <a:prstGeom prst="rect">
            <a:avLst/>
          </a:prstGeom>
        </p:spPr>
      </p:pic>
      <p:sp>
        <p:nvSpPr>
          <p:cNvPr id="12" name="Marcador de texto 11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 smtClean="0"/>
              <a:t>Haga clic para modificar el estilo de texto del patrón</a:t>
            </a:r>
          </a:p>
          <a:p>
            <a:pPr lvl="1"/>
            <a:r>
              <a:rPr lang="es-ES_tradnl" dirty="0" smtClean="0"/>
              <a:t>Segundo nivel</a:t>
            </a:r>
          </a:p>
          <a:p>
            <a:pPr lvl="2"/>
            <a:r>
              <a:rPr lang="es-ES_tradnl" dirty="0" smtClean="0"/>
              <a:t>Tercer nivel</a:t>
            </a:r>
          </a:p>
          <a:p>
            <a:pPr lvl="3"/>
            <a:r>
              <a:rPr lang="es-ES_tradnl" dirty="0" smtClean="0"/>
              <a:t>Cuarto nivel</a:t>
            </a:r>
          </a:p>
          <a:p>
            <a:pPr lvl="4"/>
            <a:r>
              <a:rPr lang="es-ES_tradnl" dirty="0" smtClean="0"/>
              <a:t>Quinto nivel</a:t>
            </a:r>
            <a:endParaRPr lang="es-ES_tradnl" dirty="0"/>
          </a:p>
        </p:txBody>
      </p:sp>
      <p:sp>
        <p:nvSpPr>
          <p:cNvPr id="15" name="Marcador de título 1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 smtClean="0"/>
              <a:t>Clic para editar título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788780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57" r:id="rId4"/>
    <p:sldLayoutId id="2147483659" r:id="rId5"/>
    <p:sldLayoutId id="2147483656" r:id="rId6"/>
    <p:sldLayoutId id="2147483660" r:id="rId7"/>
    <p:sldLayoutId id="2147483655" r:id="rId8"/>
    <p:sldLayoutId id="2147483661" r:id="rId9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003057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400" b="1" kern="1200">
          <a:solidFill>
            <a:srgbClr val="326295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1" kern="1200">
          <a:solidFill>
            <a:srgbClr val="326295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1" kern="1200">
          <a:solidFill>
            <a:srgbClr val="326295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b="1" kern="1200">
          <a:solidFill>
            <a:srgbClr val="326295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400" b="1" kern="1200">
          <a:solidFill>
            <a:srgbClr val="326295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Relationship Id="rId3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6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emf"/><Relationship Id="rId3" Type="http://schemas.openxmlformats.org/officeDocument/2006/relationships/image" Target="../media/image2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23.emf"/><Relationship Id="rId5" Type="http://schemas.openxmlformats.org/officeDocument/2006/relationships/image" Target="../media/image20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"/>
          <p:cNvSpPr>
            <a:spLocks noGrp="1"/>
          </p:cNvSpPr>
          <p:nvPr>
            <p:ph type="ctrTitle"/>
          </p:nvPr>
        </p:nvSpPr>
        <p:spPr>
          <a:xfrm>
            <a:off x="2036064" y="2164942"/>
            <a:ext cx="10046208" cy="2387600"/>
          </a:xfrm>
        </p:spPr>
        <p:txBody>
          <a:bodyPr>
            <a:normAutofit/>
          </a:bodyPr>
          <a:lstStyle/>
          <a:p>
            <a:pPr algn="just"/>
            <a:r>
              <a:rPr lang="es-ES_tradnl" sz="2400" dirty="0"/>
              <a:t>Proyecto FIA PYT-2019-0158: </a:t>
            </a:r>
            <a:r>
              <a:rPr lang="es-ES_tradnl" sz="2400" dirty="0" smtClean="0"/>
              <a:t>“Solución </a:t>
            </a:r>
            <a:r>
              <a:rPr lang="es-ES_tradnl" sz="2400" dirty="0"/>
              <a:t>innovadora para la </a:t>
            </a:r>
            <a:r>
              <a:rPr lang="es-ES_tradnl" sz="2400" dirty="0" smtClean="0"/>
              <a:t>valorización </a:t>
            </a:r>
            <a:r>
              <a:rPr lang="es-ES_tradnl" sz="2400" dirty="0"/>
              <a:t>de residuos de la industria de aceite de oliva: Desarrollo de carbones activados y biocombustible”</a:t>
            </a:r>
          </a:p>
        </p:txBody>
      </p:sp>
      <p:sp>
        <p:nvSpPr>
          <p:cNvPr id="15" name="Subtítulo 2"/>
          <p:cNvSpPr>
            <a:spLocks noGrp="1"/>
          </p:cNvSpPr>
          <p:nvPr>
            <p:ph type="subTitle" idx="1"/>
          </p:nvPr>
        </p:nvSpPr>
        <p:spPr>
          <a:xfrm>
            <a:off x="4233665" y="6112176"/>
            <a:ext cx="7639014" cy="341554"/>
          </a:xfrm>
        </p:spPr>
        <p:txBody>
          <a:bodyPr/>
          <a:lstStyle/>
          <a:p>
            <a:r>
              <a:rPr lang="es-ES_tradnl" dirty="0" smtClean="0"/>
              <a:t>Cristina Segura; María de la Luz Morales</a:t>
            </a:r>
            <a:endParaRPr lang="es-ES_tradnl" dirty="0"/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149" y="4243082"/>
            <a:ext cx="2368023" cy="1560027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4049" y="4552542"/>
            <a:ext cx="1936144" cy="1089080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9462" y="4111654"/>
            <a:ext cx="1714810" cy="1714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9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CL" sz="3200" dirty="0" smtClean="0"/>
              <a:t>Norma </a:t>
            </a:r>
            <a:r>
              <a:rPr lang="es-CL" sz="3200" dirty="0" err="1" smtClean="0"/>
              <a:t>NCh</a:t>
            </a:r>
            <a:r>
              <a:rPr lang="es-CL" sz="3200" dirty="0" smtClean="0"/>
              <a:t>-ISO</a:t>
            </a:r>
            <a:br>
              <a:rPr lang="es-CL" sz="3200" dirty="0" smtClean="0"/>
            </a:br>
            <a:r>
              <a:rPr lang="es-CL" sz="3200" dirty="0" smtClean="0"/>
              <a:t>17225</a:t>
            </a:r>
            <a:endParaRPr lang="es-CL" sz="32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735" y="48128"/>
            <a:ext cx="3840480" cy="61722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9554" y="0"/>
            <a:ext cx="3982180" cy="6225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63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 txBox="1">
            <a:spLocks/>
          </p:cNvSpPr>
          <p:nvPr/>
        </p:nvSpPr>
        <p:spPr>
          <a:xfrm>
            <a:off x="838200" y="5471"/>
            <a:ext cx="10515600" cy="779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rgbClr val="93A2B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s-CL" dirty="0" smtClean="0">
                <a:solidFill>
                  <a:srgbClr val="003057"/>
                </a:solidFill>
              </a:rPr>
              <a:t>Actividades: Estudio de Combustión de Pellet</a:t>
            </a:r>
            <a:endParaRPr lang="es-CL" dirty="0">
              <a:solidFill>
                <a:srgbClr val="003057"/>
              </a:solidFill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3040" y="784935"/>
            <a:ext cx="4014080" cy="5233688"/>
          </a:xfrm>
          <a:prstGeom prst="rect">
            <a:avLst/>
          </a:prstGeom>
        </p:spPr>
      </p:pic>
      <p:sp>
        <p:nvSpPr>
          <p:cNvPr id="16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214814"/>
          </a:xfrm>
        </p:spPr>
        <p:txBody>
          <a:bodyPr/>
          <a:lstStyle/>
          <a:p>
            <a:r>
              <a:rPr lang="es-CL" b="0" dirty="0" smtClean="0"/>
              <a:t>Caldera de pellet marca KWB </a:t>
            </a:r>
            <a:r>
              <a:rPr lang="es-CL" b="0" dirty="0" err="1" smtClean="0"/>
              <a:t>Powerfire</a:t>
            </a:r>
            <a:r>
              <a:rPr lang="es-CL" b="0" dirty="0" smtClean="0"/>
              <a:t> TDS 150</a:t>
            </a:r>
          </a:p>
          <a:p>
            <a:r>
              <a:rPr lang="es-CL" b="0" dirty="0" smtClean="0"/>
              <a:t>Analizador de gases </a:t>
            </a:r>
            <a:r>
              <a:rPr lang="es-CL" b="0" dirty="0" err="1" smtClean="0"/>
              <a:t>Ecom</a:t>
            </a:r>
            <a:r>
              <a:rPr lang="es-CL" b="0" dirty="0" smtClean="0"/>
              <a:t> J2KN Pro </a:t>
            </a:r>
            <a:r>
              <a:rPr lang="es-CL" b="0" dirty="0" err="1" smtClean="0"/>
              <a:t>Expert</a:t>
            </a:r>
            <a:endParaRPr lang="es-CL" b="0" dirty="0" smtClean="0"/>
          </a:p>
          <a:p>
            <a:pPr marL="457200" lvl="1" indent="0">
              <a:buNone/>
            </a:pPr>
            <a:r>
              <a:rPr lang="es-CL" b="0" dirty="0" smtClean="0"/>
              <a:t>Emisión de gases: CO, NO, NO</a:t>
            </a:r>
            <a:r>
              <a:rPr lang="es-CL" sz="1600" b="0" dirty="0" smtClean="0"/>
              <a:t>2</a:t>
            </a:r>
            <a:r>
              <a:rPr lang="es-CL" b="0" dirty="0" smtClean="0"/>
              <a:t>, SO</a:t>
            </a:r>
            <a:r>
              <a:rPr lang="es-CL" sz="1600" b="0" dirty="0" smtClean="0"/>
              <a:t>2</a:t>
            </a:r>
            <a:endParaRPr lang="es-CL" sz="1600" b="0" dirty="0"/>
          </a:p>
        </p:txBody>
      </p:sp>
    </p:spTree>
    <p:extLst>
      <p:ext uri="{BB962C8B-B14F-4D97-AF65-F5344CB8AC3E}">
        <p14:creationId xmlns:p14="http://schemas.microsoft.com/office/powerpoint/2010/main" val="122856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/>
          <p:cNvSpPr txBox="1">
            <a:spLocks/>
          </p:cNvSpPr>
          <p:nvPr/>
        </p:nvSpPr>
        <p:spPr>
          <a:xfrm>
            <a:off x="838200" y="395203"/>
            <a:ext cx="10515600" cy="779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rgbClr val="93A2B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s-CL" dirty="0" smtClean="0">
                <a:solidFill>
                  <a:srgbClr val="003057"/>
                </a:solidFill>
              </a:rPr>
              <a:t>Producción Demostrativa de Pellet y Validación</a:t>
            </a:r>
            <a:endParaRPr lang="es-CL" dirty="0">
              <a:solidFill>
                <a:srgbClr val="003057"/>
              </a:solidFill>
            </a:endParaRPr>
          </a:p>
        </p:txBody>
      </p:sp>
      <p:sp>
        <p:nvSpPr>
          <p:cNvPr id="16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214814"/>
          </a:xfrm>
        </p:spPr>
        <p:txBody>
          <a:bodyPr/>
          <a:lstStyle/>
          <a:p>
            <a:r>
              <a:rPr lang="es-CL" dirty="0" smtClean="0"/>
              <a:t>Resultado: Pellet combustible obtenido a partir de residuos de la industria de aceite </a:t>
            </a:r>
            <a:r>
              <a:rPr lang="es-CL" smtClean="0"/>
              <a:t>de oliva</a:t>
            </a:r>
            <a:endParaRPr lang="es-CL" dirty="0" smtClean="0"/>
          </a:p>
          <a:p>
            <a:pPr lvl="1"/>
            <a:r>
              <a:rPr lang="es-CL" sz="2400" b="0" dirty="0" smtClean="0"/>
              <a:t>Producción demostrativa</a:t>
            </a:r>
          </a:p>
          <a:p>
            <a:pPr lvl="1"/>
            <a:r>
              <a:rPr lang="es-CL" sz="2400" b="0" dirty="0" smtClean="0"/>
              <a:t>Caracterización del producto de acuerdo a Norma </a:t>
            </a:r>
            <a:r>
              <a:rPr lang="es-CL" sz="2400" b="0" dirty="0" err="1" smtClean="0"/>
              <a:t>NCh</a:t>
            </a:r>
            <a:r>
              <a:rPr lang="es-CL" sz="2400" b="0" dirty="0" smtClean="0"/>
              <a:t>-ISO 17225-6</a:t>
            </a:r>
          </a:p>
          <a:p>
            <a:pPr lvl="1"/>
            <a:r>
              <a:rPr lang="es-CL" sz="2400" b="0" dirty="0" smtClean="0"/>
              <a:t>Pruebas de combustión del pellet</a:t>
            </a:r>
          </a:p>
          <a:p>
            <a:pPr lvl="1"/>
            <a:r>
              <a:rPr lang="es-CL" sz="2400" b="0" dirty="0" smtClean="0"/>
              <a:t>Estimación </a:t>
            </a:r>
            <a:r>
              <a:rPr lang="es-CL" sz="2400" b="0" dirty="0"/>
              <a:t>de los costos de producción</a:t>
            </a:r>
          </a:p>
        </p:txBody>
      </p:sp>
    </p:spTree>
    <p:extLst>
      <p:ext uri="{BB962C8B-B14F-4D97-AF65-F5344CB8AC3E}">
        <p14:creationId xmlns:p14="http://schemas.microsoft.com/office/powerpoint/2010/main" val="366577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Vinculación con productores de aceite de oliva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s-ES" dirty="0" smtClean="0"/>
          </a:p>
          <a:p>
            <a:pPr marL="0" indent="0" algn="ctr">
              <a:buNone/>
            </a:pPr>
            <a:r>
              <a:rPr lang="es-ES" dirty="0" smtClean="0"/>
              <a:t>Las actividades tienen por finalidad acortar la brecha entre la tecnología y sus potenciales usuarios.</a:t>
            </a:r>
          </a:p>
          <a:p>
            <a:pPr marL="0" indent="0" algn="ctr">
              <a:buNone/>
            </a:pPr>
            <a:endParaRPr lang="es-ES" dirty="0" smtClean="0"/>
          </a:p>
          <a:p>
            <a:pPr marL="0" indent="0" algn="ctr">
              <a:buNone/>
            </a:pPr>
            <a:r>
              <a:rPr lang="es-ES" dirty="0" smtClean="0"/>
              <a:t>Buscamos incorporar a las empresas en el proceso de desarrollo de la solución.</a:t>
            </a:r>
          </a:p>
          <a:p>
            <a:pPr marL="0" indent="0" algn="just">
              <a:buNone/>
            </a:pP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274770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Vinculación con productores de aceite de oliva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2000" dirty="0" smtClean="0"/>
              <a:t>Visitas a Productores de aceite de oliva, actores del sector </a:t>
            </a:r>
            <a:r>
              <a:rPr lang="es-ES" sz="2000" dirty="0"/>
              <a:t>y potenciales usuarios </a:t>
            </a:r>
            <a:r>
              <a:rPr lang="es-ES" sz="2000" dirty="0" smtClean="0"/>
              <a:t>(septiembre  2019 a septiembre 2020).</a:t>
            </a:r>
          </a:p>
          <a:p>
            <a:pPr lvl="1" algn="just"/>
            <a:endParaRPr lang="es-ES" sz="1600" dirty="0" smtClean="0"/>
          </a:p>
          <a:p>
            <a:pPr lvl="1" algn="just"/>
            <a:r>
              <a:rPr lang="es-ES" sz="1600" dirty="0" smtClean="0"/>
              <a:t>Reunión con Gerente y/o encargado de producción.</a:t>
            </a:r>
          </a:p>
          <a:p>
            <a:pPr lvl="1" algn="just"/>
            <a:r>
              <a:rPr lang="es-ES" sz="1600" dirty="0" smtClean="0"/>
              <a:t>Conocer procesos y problemas particulares con residuos.</a:t>
            </a:r>
          </a:p>
          <a:p>
            <a:pPr lvl="1" algn="just"/>
            <a:r>
              <a:rPr lang="es-ES" sz="1600" dirty="0" smtClean="0"/>
              <a:t>Muestras de residuos.</a:t>
            </a:r>
          </a:p>
          <a:p>
            <a:pPr lvl="1" algn="just"/>
            <a:r>
              <a:rPr lang="es-ES" sz="1600" dirty="0" smtClean="0"/>
              <a:t>Caracterización y evaluación de residuos (costo aproximado MM$2,5)</a:t>
            </a:r>
          </a:p>
          <a:p>
            <a:pPr lvl="1" algn="just"/>
            <a:endParaRPr lang="es-ES" sz="1600" dirty="0" smtClean="0"/>
          </a:p>
          <a:p>
            <a:pPr lvl="1" algn="just"/>
            <a:endParaRPr lang="es-ES" sz="1600" dirty="0"/>
          </a:p>
          <a:p>
            <a:pPr marL="457200" lvl="1" indent="0" algn="just">
              <a:buNone/>
            </a:pPr>
            <a:endParaRPr lang="es-ES" sz="1600" dirty="0" smtClean="0"/>
          </a:p>
          <a:p>
            <a:pPr lvl="1" algn="just"/>
            <a:endParaRPr lang="es-ES" sz="1600" dirty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" dirty="0" smtClean="0"/>
              <a:t>Actividades</a:t>
            </a:r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3682" y="2758513"/>
            <a:ext cx="3429195" cy="2184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09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Vinculación con productores de aceite de oliva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2000" dirty="0" smtClean="0"/>
              <a:t>Mesas de trabajo con pequeños grupos de empresas productoras y asociados de </a:t>
            </a:r>
            <a:r>
              <a:rPr lang="es-ES" sz="2000" dirty="0" err="1" smtClean="0"/>
              <a:t>AChBiom</a:t>
            </a:r>
            <a:r>
              <a:rPr lang="es-ES" sz="2000" dirty="0" smtClean="0"/>
              <a:t>, Asociación Chilena de Biomasa.</a:t>
            </a:r>
          </a:p>
          <a:p>
            <a:pPr algn="just"/>
            <a:endParaRPr lang="es-ES" sz="2000" dirty="0" smtClean="0"/>
          </a:p>
          <a:p>
            <a:pPr lvl="1" algn="just"/>
            <a:r>
              <a:rPr lang="es-ES" sz="1600" dirty="0" smtClean="0"/>
              <a:t>Mesas de trabajo integradas por 5 a 10 representantes, para validar la información obtenida en visitas, presentar propuestas de soluciones y vincular a los distintos actores.</a:t>
            </a:r>
          </a:p>
          <a:p>
            <a:pPr lvl="1" algn="just"/>
            <a:endParaRPr lang="es-ES" sz="1600" dirty="0" smtClean="0"/>
          </a:p>
          <a:p>
            <a:pPr lvl="1" algn="just"/>
            <a:r>
              <a:rPr lang="es-ES" sz="1600" dirty="0" smtClean="0"/>
              <a:t>Acceso a la información del desarrollo. </a:t>
            </a:r>
          </a:p>
          <a:p>
            <a:pPr lvl="1" algn="just"/>
            <a:endParaRPr lang="es-ES" sz="1600" dirty="0"/>
          </a:p>
          <a:p>
            <a:pPr lvl="5" algn="just">
              <a:buFont typeface="Wingdings" panose="05000000000000000000" pitchFamily="2" charset="2"/>
              <a:buChar char="ü"/>
            </a:pPr>
            <a:r>
              <a:rPr lang="es-ES" sz="1400" b="1" dirty="0" smtClean="0"/>
              <a:t>Desarrollo de la biomasa en Chile como una energía limpia, renovable y sustentable</a:t>
            </a:r>
          </a:p>
          <a:p>
            <a:pPr lvl="5" algn="just">
              <a:buFont typeface="Wingdings" panose="05000000000000000000" pitchFamily="2" charset="2"/>
              <a:buChar char="ü"/>
            </a:pPr>
            <a:r>
              <a:rPr lang="es-ES" sz="1400" b="1" dirty="0" smtClean="0"/>
              <a:t>41 Asociados</a:t>
            </a:r>
            <a:r>
              <a:rPr lang="es-ES" sz="1400" dirty="0" smtClean="0"/>
              <a:t>. Entre ellos empresas de </a:t>
            </a:r>
            <a:r>
              <a:rPr lang="es-MX" sz="1400" dirty="0" smtClean="0"/>
              <a:t>soluciones </a:t>
            </a:r>
            <a:r>
              <a:rPr lang="es-MX" sz="1400" dirty="0"/>
              <a:t>para la generación de energía calórica </a:t>
            </a:r>
            <a:r>
              <a:rPr lang="es-MX" sz="1400" dirty="0" smtClean="0"/>
              <a:t>renovable, fabricantes de pellets, </a:t>
            </a:r>
            <a:r>
              <a:rPr lang="es-ES" sz="1400" dirty="0" smtClean="0"/>
              <a:t>comercializadores de combustibles renovables, </a:t>
            </a:r>
            <a:r>
              <a:rPr lang="es-MX" sz="1400" dirty="0" smtClean="0"/>
              <a:t>especialistas </a:t>
            </a:r>
            <a:r>
              <a:rPr lang="es-MX" sz="1400" dirty="0"/>
              <a:t>en Cogeneración, Bioenergía y </a:t>
            </a:r>
            <a:r>
              <a:rPr lang="es-MX" sz="1400" dirty="0" smtClean="0"/>
              <a:t>Biomasa, </a:t>
            </a:r>
            <a:r>
              <a:rPr lang="es-ES" sz="1400" dirty="0" smtClean="0"/>
              <a:t>proveedores de servicios forestales, entre otras.</a:t>
            </a:r>
          </a:p>
          <a:p>
            <a:pPr lvl="5" algn="just">
              <a:buFont typeface="Wingdings" panose="05000000000000000000" pitchFamily="2" charset="2"/>
              <a:buChar char="ü"/>
            </a:pPr>
            <a:endParaRPr lang="es-ES" sz="1400" dirty="0" smtClean="0"/>
          </a:p>
          <a:p>
            <a:pPr lvl="1" algn="just"/>
            <a:endParaRPr lang="es-ES" sz="1600" dirty="0"/>
          </a:p>
          <a:p>
            <a:pPr marL="457200" lvl="1" indent="0" algn="just">
              <a:buNone/>
            </a:pPr>
            <a:endParaRPr lang="es-ES" sz="1600" dirty="0" smtClean="0"/>
          </a:p>
          <a:p>
            <a:pPr lvl="1" algn="just"/>
            <a:endParaRPr lang="es-ES" sz="1600" dirty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" dirty="0" smtClean="0"/>
              <a:t>Actividades</a:t>
            </a:r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2742" y="4248733"/>
            <a:ext cx="1441360" cy="980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39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Vinculación con productores de aceite de oliva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sz="2000" dirty="0"/>
              <a:t>Estudio de Mercado.</a:t>
            </a:r>
          </a:p>
          <a:p>
            <a:pPr lvl="1" algn="just"/>
            <a:r>
              <a:rPr lang="es-ES" sz="1600" dirty="0"/>
              <a:t>Encuestas y entrevistas a Productores</a:t>
            </a:r>
            <a:r>
              <a:rPr lang="es-ES" sz="1600" dirty="0" smtClean="0"/>
              <a:t>.</a:t>
            </a:r>
          </a:p>
          <a:p>
            <a:pPr lvl="1" algn="just"/>
            <a:r>
              <a:rPr lang="es-ES" sz="1600" dirty="0" smtClean="0"/>
              <a:t>Acceso a los resultados obtenidos.</a:t>
            </a:r>
            <a:endParaRPr lang="es-ES" sz="1600" dirty="0"/>
          </a:p>
          <a:p>
            <a:pPr algn="just"/>
            <a:endParaRPr lang="es-ES" sz="2000" dirty="0" smtClean="0"/>
          </a:p>
          <a:p>
            <a:pPr algn="just"/>
            <a:r>
              <a:rPr lang="es-ES" sz="2000" dirty="0" smtClean="0"/>
              <a:t>Taller técnico de capacitación dirigido a empresas y profesionales. </a:t>
            </a:r>
            <a:r>
              <a:rPr lang="es-ES" sz="2000" dirty="0"/>
              <a:t>(Probablemente en </a:t>
            </a:r>
            <a:r>
              <a:rPr lang="es-ES" sz="2000" dirty="0" smtClean="0"/>
              <a:t>Septiembre 2020, en Santiago)</a:t>
            </a:r>
          </a:p>
          <a:p>
            <a:pPr lvl="1" algn="just"/>
            <a:r>
              <a:rPr lang="es-ES" sz="1600" dirty="0" smtClean="0"/>
              <a:t>Incorpora los resultados obtenidos durante el primer año del desarrollo.</a:t>
            </a:r>
          </a:p>
          <a:p>
            <a:pPr algn="just"/>
            <a:endParaRPr lang="es-ES" sz="2000" dirty="0"/>
          </a:p>
          <a:p>
            <a:pPr algn="just"/>
            <a:r>
              <a:rPr lang="es-ES" sz="2000" dirty="0"/>
              <a:t>Determinar y Validar Modelos de Negocio que viabilicen la implementación de la solución propuesta. (septiembre 2020 a septiembre 2021</a:t>
            </a:r>
            <a:r>
              <a:rPr lang="es-ES" sz="2000" dirty="0" smtClean="0"/>
              <a:t>) </a:t>
            </a:r>
          </a:p>
          <a:p>
            <a:pPr lvl="1" algn="just"/>
            <a:r>
              <a:rPr lang="es-ES" sz="1600" dirty="0" smtClean="0"/>
              <a:t>Se validará en las últimas mesas de trabajo.</a:t>
            </a:r>
            <a:endParaRPr lang="es-ES" sz="1600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" dirty="0" smtClean="0"/>
              <a:t>Actividades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7545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205610" y="5702969"/>
            <a:ext cx="11611500" cy="519408"/>
          </a:xfrm>
        </p:spPr>
        <p:txBody>
          <a:bodyPr>
            <a:normAutofit fontScale="77500" lnSpcReduction="20000"/>
          </a:bodyPr>
          <a:lstStyle/>
          <a:p>
            <a:r>
              <a:rPr lang="es-CL" dirty="0" smtClean="0"/>
              <a:t>Cristina Segura</a:t>
            </a:r>
          </a:p>
          <a:p>
            <a:r>
              <a:rPr lang="es-CL" dirty="0" smtClean="0"/>
              <a:t>María de la Luz Morales</a:t>
            </a:r>
          </a:p>
          <a:p>
            <a:endParaRPr lang="es-CL" dirty="0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s-CL" dirty="0" smtClean="0"/>
              <a:t>c.segura@udt.cl</a:t>
            </a:r>
            <a:endParaRPr lang="es-CL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s-CL" dirty="0" smtClean="0"/>
              <a:t>m.moralesb@udt.cl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33463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3200" dirty="0">
                <a:solidFill>
                  <a:srgbClr val="93A2B9"/>
                </a:solidFill>
              </a:rPr>
              <a:t>UDT</a:t>
            </a:r>
          </a:p>
        </p:txBody>
      </p:sp>
      <p:pic>
        <p:nvPicPr>
          <p:cNvPr id="9" name="Imagen 8" descr="3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87" b="-29187"/>
          <a:stretch/>
        </p:blipFill>
        <p:spPr bwMode="auto">
          <a:xfrm>
            <a:off x="0" y="1249820"/>
            <a:ext cx="12192000" cy="6305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335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contenido"/>
          <p:cNvSpPr>
            <a:spLocks noGrp="1"/>
          </p:cNvSpPr>
          <p:nvPr>
            <p:ph idx="1"/>
          </p:nvPr>
        </p:nvSpPr>
        <p:spPr>
          <a:xfrm>
            <a:off x="609600" y="792001"/>
            <a:ext cx="11247041" cy="1546634"/>
          </a:xfrm>
        </p:spPr>
        <p:txBody>
          <a:bodyPr>
            <a:normAutofit/>
          </a:bodyPr>
          <a:lstStyle/>
          <a:p>
            <a:r>
              <a:rPr lang="es-CL" sz="1600" i="1" dirty="0">
                <a:solidFill>
                  <a:srgbClr val="002060"/>
                </a:solidFill>
              </a:rPr>
              <a:t>Desarrollar carbones activados diferenciados y un combustible sólido densificado, a partir de residuos de la industria de aceite de oliva, como alternativa tecnológica innovadora que contribuya a la sustentabilidad y competitividad de las Pymes del sector</a:t>
            </a:r>
            <a:r>
              <a:rPr lang="es-CL" sz="1600" i="1" dirty="0" smtClean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3879763" y="1901441"/>
            <a:ext cx="823073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CL" sz="1400" b="1" dirty="0" smtClean="0">
                <a:solidFill>
                  <a:srgbClr val="002060"/>
                </a:solidFill>
              </a:rPr>
              <a:t>Objetivos específicos:</a:t>
            </a:r>
            <a:endParaRPr lang="es-CL" sz="1400" b="1" dirty="0">
              <a:solidFill>
                <a:srgbClr val="002060"/>
              </a:solidFill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CL" sz="1400" i="1" dirty="0">
                <a:solidFill>
                  <a:srgbClr val="002060"/>
                </a:solidFill>
              </a:rPr>
              <a:t>Producir a escala demostrativa un combustible densificado a partir de </a:t>
            </a:r>
            <a:r>
              <a:rPr lang="es-CL" sz="1400" i="1" dirty="0" smtClean="0">
                <a:solidFill>
                  <a:srgbClr val="002060"/>
                </a:solidFill>
              </a:rPr>
              <a:t>alperujo.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CL" sz="1400" i="1" dirty="0" smtClean="0">
                <a:solidFill>
                  <a:srgbClr val="002060"/>
                </a:solidFill>
              </a:rPr>
              <a:t>Sintetizar </a:t>
            </a:r>
            <a:r>
              <a:rPr lang="es-CL" sz="1400" i="1" dirty="0">
                <a:solidFill>
                  <a:srgbClr val="002060"/>
                </a:solidFill>
              </a:rPr>
              <a:t>carbones activados a partir de cuesco de aceituna con propiedades texturales y química superficial selectivas para la adsorción de H</a:t>
            </a:r>
            <a:r>
              <a:rPr lang="es-CL" sz="1400" i="1" baseline="-25000" dirty="0">
                <a:solidFill>
                  <a:srgbClr val="002060"/>
                </a:solidFill>
              </a:rPr>
              <a:t>2</a:t>
            </a:r>
            <a:r>
              <a:rPr lang="es-CL" sz="1400" i="1" dirty="0">
                <a:solidFill>
                  <a:srgbClr val="002060"/>
                </a:solidFill>
              </a:rPr>
              <a:t>S y de </a:t>
            </a:r>
            <a:r>
              <a:rPr lang="es-CL" sz="1400" i="1" dirty="0" smtClean="0">
                <a:solidFill>
                  <a:srgbClr val="002060"/>
                </a:solidFill>
              </a:rPr>
              <a:t>NH</a:t>
            </a:r>
            <a:r>
              <a:rPr lang="es-CL" sz="1400" i="1" baseline="-25000" dirty="0" smtClean="0">
                <a:solidFill>
                  <a:srgbClr val="002060"/>
                </a:solidFill>
              </a:rPr>
              <a:t>3</a:t>
            </a:r>
            <a:r>
              <a:rPr lang="es-CL" sz="1400" i="1" dirty="0" smtClean="0">
                <a:solidFill>
                  <a:srgbClr val="002060"/>
                </a:solidFill>
              </a:rPr>
              <a:t>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CL" sz="1400" i="1" dirty="0" smtClean="0">
                <a:solidFill>
                  <a:srgbClr val="002060"/>
                </a:solidFill>
              </a:rPr>
              <a:t> </a:t>
            </a:r>
            <a:r>
              <a:rPr lang="es-CL" sz="1400" i="1" dirty="0">
                <a:solidFill>
                  <a:srgbClr val="002060"/>
                </a:solidFill>
              </a:rPr>
              <a:t>Producir demostrativamente, a escala piloto, carbones activados a partir de cuesco de aceituna y validar su uso en remoción de </a:t>
            </a:r>
            <a:r>
              <a:rPr lang="es-CL" sz="1400" i="1" dirty="0" smtClean="0">
                <a:solidFill>
                  <a:srgbClr val="002060"/>
                </a:solidFill>
              </a:rPr>
              <a:t>NH</a:t>
            </a:r>
            <a:r>
              <a:rPr lang="es-CL" sz="1400" i="1" baseline="-25000" dirty="0" smtClean="0">
                <a:solidFill>
                  <a:srgbClr val="002060"/>
                </a:solidFill>
              </a:rPr>
              <a:t>3 </a:t>
            </a:r>
            <a:r>
              <a:rPr lang="es-CL" sz="1400" i="1" dirty="0" smtClean="0">
                <a:solidFill>
                  <a:srgbClr val="002060"/>
                </a:solidFill>
              </a:rPr>
              <a:t>y H</a:t>
            </a:r>
            <a:r>
              <a:rPr lang="es-CL" sz="1400" i="1" baseline="-25000" dirty="0" smtClean="0">
                <a:solidFill>
                  <a:srgbClr val="002060"/>
                </a:solidFill>
              </a:rPr>
              <a:t>2</a:t>
            </a:r>
            <a:r>
              <a:rPr lang="es-CL" sz="1400" i="1" dirty="0" smtClean="0">
                <a:solidFill>
                  <a:srgbClr val="002060"/>
                </a:solidFill>
              </a:rPr>
              <a:t>S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s-CL" sz="1400" i="1" dirty="0" smtClean="0">
                <a:solidFill>
                  <a:srgbClr val="002060"/>
                </a:solidFill>
              </a:rPr>
              <a:t>Validar </a:t>
            </a:r>
            <a:r>
              <a:rPr lang="es-CL" sz="1400" i="1" dirty="0">
                <a:solidFill>
                  <a:srgbClr val="002060"/>
                </a:solidFill>
              </a:rPr>
              <a:t>técnica y económicamente el proceso industrial de producción de carbón activado y combustible sólido a partir de residuos de la industria olivícola</a:t>
            </a:r>
            <a:r>
              <a:rPr lang="es-CL" sz="1400" i="1" dirty="0" smtClean="0">
                <a:solidFill>
                  <a:srgbClr val="002060"/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ü"/>
            </a:pPr>
            <a:r>
              <a:rPr lang="es-CL" sz="1400" i="1" dirty="0">
                <a:solidFill>
                  <a:srgbClr val="002060"/>
                </a:solidFill>
              </a:rPr>
              <a:t>Validar modelos de negocio asociativos y la evaluación de factibilidad económica que viabilicen la implementación de la solución productiva en las empresas </a:t>
            </a:r>
            <a:r>
              <a:rPr lang="es-CL" sz="1400" i="1" dirty="0" smtClean="0">
                <a:solidFill>
                  <a:srgbClr val="002060"/>
                </a:solidFill>
              </a:rPr>
              <a:t>locales.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ü"/>
            </a:pPr>
            <a:r>
              <a:rPr lang="es-CL" sz="1400" i="1" dirty="0" smtClean="0">
                <a:solidFill>
                  <a:srgbClr val="002060"/>
                </a:solidFill>
              </a:rPr>
              <a:t>Estimar </a:t>
            </a:r>
            <a:r>
              <a:rPr lang="es-CL" sz="1400" i="1" dirty="0">
                <a:solidFill>
                  <a:srgbClr val="002060"/>
                </a:solidFill>
              </a:rPr>
              <a:t>el mercado potencial y difundir los resultados del proyecto dentro de los actores locales.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s-CL" sz="1400" dirty="0">
              <a:solidFill>
                <a:srgbClr val="002060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2649720" y="1747929"/>
            <a:ext cx="9028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b="1" i="1" u="sng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</a:rPr>
              <a:t>1000 kg</a:t>
            </a:r>
            <a:endParaRPr lang="es-CL" sz="1200" b="1" i="1" u="sng" dirty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1089327" y="1725300"/>
            <a:ext cx="1098954" cy="3386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sz="1600" b="1" dirty="0" smtClean="0">
                <a:solidFill>
                  <a:srgbClr val="002060"/>
                </a:solidFill>
              </a:rPr>
              <a:t>Oliva</a:t>
            </a:r>
            <a:endParaRPr lang="es-CL" sz="1600" b="1" dirty="0">
              <a:solidFill>
                <a:srgbClr val="002060"/>
              </a:solidFill>
            </a:endParaRPr>
          </a:p>
        </p:txBody>
      </p:sp>
      <p:cxnSp>
        <p:nvCxnSpPr>
          <p:cNvPr id="16" name="15 Conector recto de flecha"/>
          <p:cNvCxnSpPr/>
          <p:nvPr/>
        </p:nvCxnSpPr>
        <p:spPr>
          <a:xfrm>
            <a:off x="1792237" y="3464953"/>
            <a:ext cx="799770" cy="666561"/>
          </a:xfrm>
          <a:prstGeom prst="straightConnector1">
            <a:avLst/>
          </a:prstGeom>
          <a:ln w="28575">
            <a:solidFill>
              <a:srgbClr val="00206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9 CuadroTexto"/>
          <p:cNvSpPr txBox="1"/>
          <p:nvPr/>
        </p:nvSpPr>
        <p:spPr>
          <a:xfrm>
            <a:off x="901294" y="3025337"/>
            <a:ext cx="1656183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sz="1600" b="1" dirty="0" smtClean="0">
                <a:solidFill>
                  <a:srgbClr val="002060"/>
                </a:solidFill>
              </a:rPr>
              <a:t>Pasta batida</a:t>
            </a:r>
            <a:endParaRPr lang="es-CL" sz="1600" b="1" dirty="0">
              <a:solidFill>
                <a:srgbClr val="002060"/>
              </a:solidFill>
            </a:endParaRPr>
          </a:p>
        </p:txBody>
      </p:sp>
      <p:cxnSp>
        <p:nvCxnSpPr>
          <p:cNvPr id="18" name="12 Conector recto de flecha"/>
          <p:cNvCxnSpPr/>
          <p:nvPr/>
        </p:nvCxnSpPr>
        <p:spPr>
          <a:xfrm flipH="1">
            <a:off x="1089327" y="3492076"/>
            <a:ext cx="5250" cy="650386"/>
          </a:xfrm>
          <a:prstGeom prst="straightConnector1">
            <a:avLst/>
          </a:prstGeom>
          <a:ln w="28575">
            <a:solidFill>
              <a:srgbClr val="00206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9 CuadroTexto"/>
          <p:cNvSpPr txBox="1"/>
          <p:nvPr/>
        </p:nvSpPr>
        <p:spPr>
          <a:xfrm>
            <a:off x="322662" y="4256762"/>
            <a:ext cx="1453567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sz="1600" b="1" dirty="0" smtClean="0">
                <a:solidFill>
                  <a:srgbClr val="002060"/>
                </a:solidFill>
              </a:rPr>
              <a:t>Fase Oleosa</a:t>
            </a:r>
            <a:endParaRPr lang="es-CL" sz="1600" b="1" dirty="0">
              <a:solidFill>
                <a:srgbClr val="002060"/>
              </a:solidFill>
            </a:endParaRPr>
          </a:p>
        </p:txBody>
      </p:sp>
      <p:sp>
        <p:nvSpPr>
          <p:cNvPr id="22" name="9 CuadroTexto"/>
          <p:cNvSpPr txBox="1"/>
          <p:nvPr/>
        </p:nvSpPr>
        <p:spPr>
          <a:xfrm>
            <a:off x="1977967" y="4259979"/>
            <a:ext cx="1107965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sz="1600" b="1" dirty="0" smtClean="0">
                <a:solidFill>
                  <a:srgbClr val="002060"/>
                </a:solidFill>
              </a:rPr>
              <a:t>Alperujo</a:t>
            </a:r>
            <a:endParaRPr lang="es-CL" sz="1600" b="1" dirty="0">
              <a:solidFill>
                <a:srgbClr val="002060"/>
              </a:solidFill>
            </a:endParaRPr>
          </a:p>
        </p:txBody>
      </p:sp>
      <p:cxnSp>
        <p:nvCxnSpPr>
          <p:cNvPr id="23" name="12 Conector recto de flecha"/>
          <p:cNvCxnSpPr/>
          <p:nvPr/>
        </p:nvCxnSpPr>
        <p:spPr>
          <a:xfrm flipH="1">
            <a:off x="863817" y="4724600"/>
            <a:ext cx="289407" cy="764079"/>
          </a:xfrm>
          <a:prstGeom prst="straightConnector1">
            <a:avLst/>
          </a:prstGeom>
          <a:ln w="28575">
            <a:solidFill>
              <a:srgbClr val="00206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9 CuadroTexto"/>
          <p:cNvSpPr txBox="1"/>
          <p:nvPr/>
        </p:nvSpPr>
        <p:spPr>
          <a:xfrm>
            <a:off x="82296" y="5545609"/>
            <a:ext cx="1742357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sz="1600" b="1" dirty="0" smtClean="0">
                <a:solidFill>
                  <a:srgbClr val="002060"/>
                </a:solidFill>
              </a:rPr>
              <a:t>Agua de lavado</a:t>
            </a:r>
            <a:endParaRPr lang="es-CL" sz="1600" b="1" dirty="0">
              <a:solidFill>
                <a:srgbClr val="002060"/>
              </a:solidFill>
            </a:endParaRPr>
          </a:p>
        </p:txBody>
      </p:sp>
      <p:cxnSp>
        <p:nvCxnSpPr>
          <p:cNvPr id="25" name="15 Conector recto de flecha"/>
          <p:cNvCxnSpPr/>
          <p:nvPr/>
        </p:nvCxnSpPr>
        <p:spPr>
          <a:xfrm>
            <a:off x="1667097" y="4712860"/>
            <a:ext cx="558264" cy="691244"/>
          </a:xfrm>
          <a:prstGeom prst="straightConnector1">
            <a:avLst/>
          </a:prstGeom>
          <a:ln w="28575">
            <a:solidFill>
              <a:srgbClr val="00206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9 CuadroTexto"/>
          <p:cNvSpPr txBox="1"/>
          <p:nvPr/>
        </p:nvSpPr>
        <p:spPr>
          <a:xfrm>
            <a:off x="1909741" y="5532883"/>
            <a:ext cx="1399419" cy="338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5875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sz="1600" b="1" dirty="0" smtClean="0">
                <a:solidFill>
                  <a:srgbClr val="002060"/>
                </a:solidFill>
              </a:rPr>
              <a:t>Aceite Oliva</a:t>
            </a:r>
            <a:endParaRPr lang="es-CL" sz="1600" b="1" dirty="0">
              <a:solidFill>
                <a:srgbClr val="002060"/>
              </a:solidFill>
            </a:endParaRPr>
          </a:p>
        </p:txBody>
      </p:sp>
      <p:cxnSp>
        <p:nvCxnSpPr>
          <p:cNvPr id="31" name="12 Conector recto de flecha"/>
          <p:cNvCxnSpPr/>
          <p:nvPr/>
        </p:nvCxnSpPr>
        <p:spPr>
          <a:xfrm flipV="1">
            <a:off x="317518" y="5166839"/>
            <a:ext cx="618873" cy="3032"/>
          </a:xfrm>
          <a:prstGeom prst="straightConnector1">
            <a:avLst/>
          </a:prstGeom>
          <a:ln w="28575">
            <a:solidFill>
              <a:schemeClr val="tx1"/>
            </a:solidFill>
            <a:prstDash val="soli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8 CuadroTexto"/>
          <p:cNvSpPr txBox="1"/>
          <p:nvPr/>
        </p:nvSpPr>
        <p:spPr>
          <a:xfrm>
            <a:off x="251232" y="4889840"/>
            <a:ext cx="720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i="1" smtClean="0"/>
              <a:t>Agua</a:t>
            </a:r>
            <a:endParaRPr lang="es-CL" sz="1200" i="1" dirty="0"/>
          </a:p>
        </p:txBody>
      </p:sp>
      <p:pic>
        <p:nvPicPr>
          <p:cNvPr id="34" name="Imagen 3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74" t="7360" r="23833" b="83779"/>
          <a:stretch/>
        </p:blipFill>
        <p:spPr>
          <a:xfrm>
            <a:off x="2289369" y="1772102"/>
            <a:ext cx="455376" cy="229576"/>
          </a:xfrm>
          <a:prstGeom prst="rect">
            <a:avLst/>
          </a:prstGeom>
        </p:spPr>
      </p:pic>
      <p:pic>
        <p:nvPicPr>
          <p:cNvPr id="35" name="Imagen 3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0" t="30487" r="85719" b="56019"/>
          <a:stretch/>
        </p:blipFill>
        <p:spPr>
          <a:xfrm>
            <a:off x="1909741" y="2355007"/>
            <a:ext cx="609939" cy="613303"/>
          </a:xfrm>
          <a:prstGeom prst="rect">
            <a:avLst/>
          </a:prstGeom>
        </p:spPr>
      </p:pic>
      <p:pic>
        <p:nvPicPr>
          <p:cNvPr id="40" name="Imagen 3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49" r="84424" b="39799"/>
          <a:stretch/>
        </p:blipFill>
        <p:spPr>
          <a:xfrm>
            <a:off x="2444696" y="3526996"/>
            <a:ext cx="1126130" cy="441924"/>
          </a:xfrm>
          <a:prstGeom prst="rect">
            <a:avLst/>
          </a:prstGeom>
        </p:spPr>
      </p:pic>
      <p:pic>
        <p:nvPicPr>
          <p:cNvPr id="41" name="Imagen 4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957" t="60566" r="-3" b="32428"/>
          <a:stretch/>
        </p:blipFill>
        <p:spPr>
          <a:xfrm>
            <a:off x="3098515" y="4250867"/>
            <a:ext cx="586970" cy="354609"/>
          </a:xfrm>
          <a:prstGeom prst="rect">
            <a:avLst/>
          </a:prstGeom>
        </p:spPr>
      </p:pic>
      <p:pic>
        <p:nvPicPr>
          <p:cNvPr id="42" name="Imagen 4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4" t="67828" r="85192" b="18490"/>
          <a:stretch/>
        </p:blipFill>
        <p:spPr>
          <a:xfrm>
            <a:off x="1187793" y="4919679"/>
            <a:ext cx="509851" cy="579939"/>
          </a:xfrm>
          <a:prstGeom prst="rect">
            <a:avLst/>
          </a:prstGeom>
        </p:spPr>
      </p:pic>
      <p:pic>
        <p:nvPicPr>
          <p:cNvPr id="43" name="Imagen 4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56" t="78767" r="16858" b="9894"/>
          <a:stretch/>
        </p:blipFill>
        <p:spPr>
          <a:xfrm>
            <a:off x="3324132" y="5543014"/>
            <a:ext cx="470543" cy="337568"/>
          </a:xfrm>
          <a:prstGeom prst="rect">
            <a:avLst/>
          </a:prstGeom>
        </p:spPr>
      </p:pic>
      <p:pic>
        <p:nvPicPr>
          <p:cNvPr id="44" name="Imagen 4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7" t="13973" r="81605" b="75656"/>
          <a:stretch/>
        </p:blipFill>
        <p:spPr>
          <a:xfrm>
            <a:off x="497840" y="2178248"/>
            <a:ext cx="735072" cy="532132"/>
          </a:xfrm>
          <a:prstGeom prst="rect">
            <a:avLst/>
          </a:prstGeom>
        </p:spPr>
      </p:pic>
      <p:cxnSp>
        <p:nvCxnSpPr>
          <p:cNvPr id="47" name="12 Conector recto de flecha"/>
          <p:cNvCxnSpPr/>
          <p:nvPr/>
        </p:nvCxnSpPr>
        <p:spPr>
          <a:xfrm flipH="1">
            <a:off x="1591056" y="2183126"/>
            <a:ext cx="17651" cy="706378"/>
          </a:xfrm>
          <a:prstGeom prst="straightConnector1">
            <a:avLst/>
          </a:prstGeom>
          <a:ln w="28575">
            <a:solidFill>
              <a:srgbClr val="00206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8 CuadroTexto"/>
              <p:cNvSpPr txBox="1"/>
              <p:nvPr/>
            </p:nvSpPr>
            <p:spPr>
              <a:xfrm>
                <a:off x="2125463" y="4634385"/>
                <a:ext cx="23421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mr-IN" sz="1400" b="1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≈</m:t>
                      </m:r>
                    </m:oMath>
                  </m:oMathPara>
                </a14:m>
                <a:endParaRPr lang="es-CL" sz="1400" b="1" i="1" dirty="0"/>
              </a:p>
            </p:txBody>
          </p:sp>
        </mc:Choice>
        <mc:Fallback xmlns="">
          <p:sp>
            <p:nvSpPr>
              <p:cNvPr id="53" name="8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5463" y="4634385"/>
                <a:ext cx="234217" cy="307777"/>
              </a:xfrm>
              <a:prstGeom prst="rect">
                <a:avLst/>
              </a:prstGeom>
              <a:blipFill rotWithShape="0">
                <a:blip r:embed="rId3"/>
                <a:stretch>
                  <a:fillRect l="-7895"/>
                </a:stretch>
              </a:blipFill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8 CuadroTexto"/>
          <p:cNvSpPr txBox="1"/>
          <p:nvPr/>
        </p:nvSpPr>
        <p:spPr>
          <a:xfrm>
            <a:off x="2190605" y="4661817"/>
            <a:ext cx="17953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200" b="1" i="1" dirty="0">
                <a:solidFill>
                  <a:srgbClr val="002060"/>
                </a:solidFill>
              </a:rPr>
              <a:t>8</a:t>
            </a:r>
            <a:r>
              <a:rPr lang="es-CL" sz="1200" b="1" i="1" dirty="0" smtClean="0">
                <a:solidFill>
                  <a:srgbClr val="002060"/>
                </a:solidFill>
              </a:rPr>
              <a:t>00 kg (12% cuesco)</a:t>
            </a:r>
            <a:endParaRPr lang="es-CL" sz="1200" b="1" i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8 CuadroTexto"/>
              <p:cNvSpPr txBox="1"/>
              <p:nvPr/>
            </p:nvSpPr>
            <p:spPr>
              <a:xfrm>
                <a:off x="2067551" y="5801769"/>
                <a:ext cx="23421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mr-IN" sz="1400" b="1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≈</m:t>
                      </m:r>
                    </m:oMath>
                  </m:oMathPara>
                </a14:m>
                <a:endParaRPr lang="es-CL" sz="1400" b="1" i="1" dirty="0"/>
              </a:p>
            </p:txBody>
          </p:sp>
        </mc:Choice>
        <mc:Fallback xmlns="">
          <p:sp>
            <p:nvSpPr>
              <p:cNvPr id="56" name="8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7551" y="5801769"/>
                <a:ext cx="234217" cy="307777"/>
              </a:xfrm>
              <a:prstGeom prst="rect">
                <a:avLst/>
              </a:prstGeom>
              <a:blipFill rotWithShape="0">
                <a:blip r:embed="rId4"/>
                <a:stretch>
                  <a:fillRect l="-7692"/>
                </a:stretch>
              </a:blipFill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8 CuadroTexto"/>
          <p:cNvSpPr txBox="1"/>
          <p:nvPr/>
        </p:nvSpPr>
        <p:spPr>
          <a:xfrm>
            <a:off x="2160125" y="5829201"/>
            <a:ext cx="17953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200" b="1" i="1" dirty="0" smtClean="0">
                <a:solidFill>
                  <a:srgbClr val="002060"/>
                </a:solidFill>
              </a:rPr>
              <a:t>200 kg </a:t>
            </a:r>
            <a:endParaRPr lang="es-CL" sz="1200" b="1" i="1" dirty="0">
              <a:solidFill>
                <a:srgbClr val="002060"/>
              </a:solidFill>
            </a:endParaRPr>
          </a:p>
        </p:txBody>
      </p:sp>
      <p:sp>
        <p:nvSpPr>
          <p:cNvPr id="58" name="8 CuadroTexto"/>
          <p:cNvSpPr txBox="1"/>
          <p:nvPr/>
        </p:nvSpPr>
        <p:spPr>
          <a:xfrm>
            <a:off x="803765" y="5853585"/>
            <a:ext cx="10480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200" b="1" i="1" dirty="0" smtClean="0">
                <a:solidFill>
                  <a:srgbClr val="002060"/>
                </a:solidFill>
              </a:rPr>
              <a:t>0,2 m</a:t>
            </a:r>
            <a:r>
              <a:rPr lang="es-CL" sz="1200" b="1" i="1" baseline="30000" dirty="0" smtClean="0">
                <a:solidFill>
                  <a:srgbClr val="002060"/>
                </a:solidFill>
              </a:rPr>
              <a:t>3</a:t>
            </a:r>
            <a:r>
              <a:rPr lang="es-CL" sz="1200" b="1" i="1" dirty="0" smtClean="0">
                <a:solidFill>
                  <a:srgbClr val="002060"/>
                </a:solidFill>
              </a:rPr>
              <a:t> </a:t>
            </a:r>
            <a:endParaRPr lang="es-CL" sz="1200" b="1" i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8 CuadroTexto"/>
              <p:cNvSpPr txBox="1"/>
              <p:nvPr/>
            </p:nvSpPr>
            <p:spPr>
              <a:xfrm>
                <a:off x="714239" y="5820057"/>
                <a:ext cx="23421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mr-IN" sz="1400" b="1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≈</m:t>
                      </m:r>
                    </m:oMath>
                  </m:oMathPara>
                </a14:m>
                <a:endParaRPr lang="es-CL" sz="1400" b="1" i="1" dirty="0"/>
              </a:p>
            </p:txBody>
          </p:sp>
        </mc:Choice>
        <mc:Fallback xmlns="">
          <p:sp>
            <p:nvSpPr>
              <p:cNvPr id="59" name="8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239" y="5820057"/>
                <a:ext cx="234217" cy="307777"/>
              </a:xfrm>
              <a:prstGeom prst="rect">
                <a:avLst/>
              </a:prstGeom>
              <a:blipFill rotWithShape="0">
                <a:blip r:embed="rId4"/>
                <a:stretch>
                  <a:fillRect l="-7692"/>
                </a:stretch>
              </a:blipFill>
            </p:spPr>
            <p:txBody>
              <a:bodyPr/>
              <a:lstStyle/>
              <a:p>
                <a:r>
                  <a:rPr lang="es-ES_trad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ítulo 1"/>
          <p:cNvSpPr txBox="1">
            <a:spLocks/>
          </p:cNvSpPr>
          <p:nvPr/>
        </p:nvSpPr>
        <p:spPr>
          <a:xfrm>
            <a:off x="948456" y="82259"/>
            <a:ext cx="10515600" cy="779464"/>
          </a:xfrm>
          <a:prstGeom prst="rect">
            <a:avLst/>
          </a:prstGeom>
        </p:spPr>
        <p:txBody>
          <a:bodyPr/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rgbClr val="003057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s-ES" dirty="0" smtClean="0"/>
              <a:t>Objetivos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396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17191" y="157623"/>
            <a:ext cx="10515600" cy="779464"/>
          </a:xfrm>
        </p:spPr>
        <p:txBody>
          <a:bodyPr/>
          <a:lstStyle/>
          <a:p>
            <a:r>
              <a:rPr lang="es-CL" dirty="0" smtClean="0"/>
              <a:t>Plan de Actividades</a:t>
            </a:r>
            <a:endParaRPr lang="es-CL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6411" y="937087"/>
            <a:ext cx="9136380" cy="4853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25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74185"/>
            <a:ext cx="10515600" cy="779464"/>
          </a:xfrm>
        </p:spPr>
        <p:txBody>
          <a:bodyPr/>
          <a:lstStyle/>
          <a:p>
            <a:r>
              <a:rPr lang="es-CL" dirty="0" smtClean="0"/>
              <a:t>Actividades: Producción de Pellet (OE1)</a:t>
            </a:r>
            <a:endParaRPr lang="es-CL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9"/>
          <a:stretch/>
        </p:blipFill>
        <p:spPr>
          <a:xfrm>
            <a:off x="0" y="1107187"/>
            <a:ext cx="6530599" cy="4214813"/>
          </a:xfrm>
        </p:spPr>
      </p:pic>
      <p:sp>
        <p:nvSpPr>
          <p:cNvPr id="4" name="Marcador de texto 3"/>
          <p:cNvSpPr>
            <a:spLocks noGrp="1"/>
          </p:cNvSpPr>
          <p:nvPr>
            <p:ph type="body" sz="quarter" idx="13"/>
          </p:nvPr>
        </p:nvSpPr>
        <p:spPr>
          <a:xfrm>
            <a:off x="838200" y="680436"/>
            <a:ext cx="10515600" cy="546426"/>
          </a:xfrm>
        </p:spPr>
        <p:txBody>
          <a:bodyPr/>
          <a:lstStyle/>
          <a:p>
            <a:r>
              <a:rPr lang="es-CL" dirty="0" smtClean="0"/>
              <a:t>Equipamiento preparación materia prima</a:t>
            </a:r>
            <a:endParaRPr lang="es-CL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60" b="10338"/>
          <a:stretch/>
        </p:blipFill>
        <p:spPr>
          <a:xfrm>
            <a:off x="5117431" y="2664265"/>
            <a:ext cx="7074569" cy="4085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17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71475"/>
            <a:ext cx="10515600" cy="779464"/>
          </a:xfrm>
        </p:spPr>
        <p:txBody>
          <a:bodyPr/>
          <a:lstStyle/>
          <a:p>
            <a:r>
              <a:rPr lang="es-CL" dirty="0" smtClean="0"/>
              <a:t>Actividades: Producción de Pellet (OE1)</a:t>
            </a:r>
            <a:endParaRPr lang="es-CL" dirty="0"/>
          </a:p>
        </p:txBody>
      </p:sp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3" r="7604"/>
          <a:stretch/>
        </p:blipFill>
        <p:spPr>
          <a:xfrm>
            <a:off x="421106" y="1495776"/>
            <a:ext cx="6990348" cy="4671350"/>
          </a:xfrm>
        </p:spPr>
      </p:pic>
      <p:sp>
        <p:nvSpPr>
          <p:cNvPr id="4" name="Marcador de texto 3"/>
          <p:cNvSpPr>
            <a:spLocks noGrp="1"/>
          </p:cNvSpPr>
          <p:nvPr>
            <p:ph type="body" sz="quarter" idx="13"/>
          </p:nvPr>
        </p:nvSpPr>
        <p:spPr>
          <a:xfrm>
            <a:off x="838200" y="950939"/>
            <a:ext cx="10515600" cy="546426"/>
          </a:xfrm>
        </p:spPr>
        <p:txBody>
          <a:bodyPr/>
          <a:lstStyle/>
          <a:p>
            <a:r>
              <a:rPr lang="es-CL" dirty="0" smtClean="0"/>
              <a:t>Prensa peletizadora marca </a:t>
            </a:r>
            <a:r>
              <a:rPr lang="es-CL" dirty="0" err="1" smtClean="0"/>
              <a:t>Kahl</a:t>
            </a:r>
            <a:endParaRPr lang="es-CL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97" t="17812" r="39331" b="17372"/>
          <a:stretch/>
        </p:blipFill>
        <p:spPr>
          <a:xfrm>
            <a:off x="7709155" y="1611314"/>
            <a:ext cx="3849182" cy="4440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66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5471"/>
            <a:ext cx="10515600" cy="779464"/>
          </a:xfrm>
        </p:spPr>
        <p:txBody>
          <a:bodyPr/>
          <a:lstStyle/>
          <a:p>
            <a:r>
              <a:rPr lang="es-CL" dirty="0" smtClean="0"/>
              <a:t>Actividades: Producción de Pellet (OE1)</a:t>
            </a:r>
            <a:endParaRPr lang="es-CL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3"/>
          </p:nvPr>
        </p:nvSpPr>
        <p:spPr>
          <a:xfrm>
            <a:off x="838200" y="784935"/>
            <a:ext cx="10515600" cy="546426"/>
          </a:xfrm>
        </p:spPr>
        <p:txBody>
          <a:bodyPr/>
          <a:lstStyle/>
          <a:p>
            <a:r>
              <a:rPr lang="es-CL" dirty="0" smtClean="0"/>
              <a:t>Prensa peletizadora marca </a:t>
            </a:r>
            <a:r>
              <a:rPr lang="es-CL" dirty="0" err="1" smtClean="0"/>
              <a:t>Kahl</a:t>
            </a:r>
            <a:r>
              <a:rPr lang="es-CL" dirty="0" smtClean="0"/>
              <a:t> </a:t>
            </a:r>
            <a:endParaRPr lang="es-CL" dirty="0"/>
          </a:p>
        </p:txBody>
      </p:sp>
      <p:pic>
        <p:nvPicPr>
          <p:cNvPr id="6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036" y="1499296"/>
            <a:ext cx="3562180" cy="3726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Resultado de imagen para kahl pellet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5" t="28240" r="5347" b="4344"/>
          <a:stretch/>
        </p:blipFill>
        <p:spPr bwMode="auto">
          <a:xfrm>
            <a:off x="5266658" y="1582315"/>
            <a:ext cx="3193212" cy="251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94" r="4815"/>
          <a:stretch/>
        </p:blipFill>
        <p:spPr>
          <a:xfrm rot="5400000">
            <a:off x="8441133" y="2508073"/>
            <a:ext cx="3271466" cy="2897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81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706049"/>
              </p:ext>
            </p:extLst>
          </p:nvPr>
        </p:nvGraphicFramePr>
        <p:xfrm>
          <a:off x="2679192" y="1056650"/>
          <a:ext cx="6525768" cy="48949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4058"/>
                <a:gridCol w="1985138"/>
                <a:gridCol w="1326572"/>
              </a:tblGrid>
              <a:tr h="414133"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Análisis/Muestra</a:t>
                      </a:r>
                      <a:endParaRPr lang="es-ES_tradn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Orujo</a:t>
                      </a:r>
                      <a:r>
                        <a:rPr lang="es-ES_tradnl" sz="1600" baseline="0" dirty="0" smtClean="0"/>
                        <a:t> (tres fases)</a:t>
                      </a:r>
                      <a:endParaRPr lang="es-ES_tradnl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Hueso</a:t>
                      </a:r>
                      <a:endParaRPr lang="es-ES_tradnl" sz="1600" dirty="0"/>
                    </a:p>
                  </a:txBody>
                  <a:tcPr anchor="ctr"/>
                </a:tc>
              </a:tr>
              <a:tr h="1668093">
                <a:tc>
                  <a:txBody>
                    <a:bodyPr/>
                    <a:lstStyle/>
                    <a:p>
                      <a:r>
                        <a:rPr lang="es-ES_tradnl" sz="1600" u="sng" dirty="0" smtClean="0">
                          <a:solidFill>
                            <a:srgbClr val="002060"/>
                          </a:solidFill>
                        </a:rPr>
                        <a:t>Análisis elemental (%)</a:t>
                      </a:r>
                      <a:r>
                        <a:rPr lang="es-ES_tradnl" sz="1600" u="sng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s-ES_tradnl" sz="1200" u="none" baseline="0" dirty="0" smtClean="0">
                          <a:solidFill>
                            <a:srgbClr val="002060"/>
                          </a:solidFill>
                        </a:rPr>
                        <a:t>(base seca)</a:t>
                      </a:r>
                      <a:endParaRPr lang="es-ES_tradnl" sz="1200" u="none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es-ES_tradnl" sz="1600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r"/>
                      <a:r>
                        <a:rPr lang="es-ES_tradnl" sz="1600" dirty="0" smtClean="0">
                          <a:solidFill>
                            <a:srgbClr val="002060"/>
                          </a:solidFill>
                        </a:rPr>
                        <a:t>C</a:t>
                      </a:r>
                    </a:p>
                    <a:p>
                      <a:pPr algn="r"/>
                      <a:r>
                        <a:rPr lang="es-ES_tradnl" sz="1600" dirty="0" smtClean="0">
                          <a:solidFill>
                            <a:srgbClr val="002060"/>
                          </a:solidFill>
                        </a:rPr>
                        <a:t>H</a:t>
                      </a:r>
                    </a:p>
                    <a:p>
                      <a:pPr algn="r"/>
                      <a:r>
                        <a:rPr lang="es-ES_tradnl" sz="1600" dirty="0" smtClean="0">
                          <a:solidFill>
                            <a:srgbClr val="002060"/>
                          </a:solidFill>
                        </a:rPr>
                        <a:t>N</a:t>
                      </a:r>
                    </a:p>
                    <a:p>
                      <a:pPr algn="r"/>
                      <a:r>
                        <a:rPr lang="es-ES_tradnl" sz="1600" dirty="0" smtClean="0">
                          <a:solidFill>
                            <a:srgbClr val="002060"/>
                          </a:solidFill>
                        </a:rPr>
                        <a:t>S</a:t>
                      </a:r>
                    </a:p>
                    <a:p>
                      <a:pPr algn="r"/>
                      <a:r>
                        <a:rPr lang="es-ES_tradnl" sz="1600" dirty="0" smtClean="0">
                          <a:solidFill>
                            <a:srgbClr val="002060"/>
                          </a:solidFill>
                        </a:rPr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sz="1600" dirty="0"/>
                    </a:p>
                  </a:txBody>
                  <a:tcPr/>
                </a:tc>
              </a:tr>
              <a:tr h="444544">
                <a:tc>
                  <a:txBody>
                    <a:bodyPr/>
                    <a:lstStyle/>
                    <a:p>
                      <a:r>
                        <a:rPr lang="es-ES_tradnl" sz="1600" dirty="0" smtClean="0">
                          <a:solidFill>
                            <a:srgbClr val="002060"/>
                          </a:solidFill>
                        </a:rPr>
                        <a:t>Cl %</a:t>
                      </a:r>
                      <a:r>
                        <a:rPr lang="es-ES_tradnl" sz="1200" dirty="0" smtClean="0">
                          <a:solidFill>
                            <a:srgbClr val="002060"/>
                          </a:solidFill>
                        </a:rPr>
                        <a:t> (</a:t>
                      </a:r>
                      <a:r>
                        <a:rPr lang="es-ES_tradnl" sz="1200" u="non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base seca)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0.012</a:t>
                      </a:r>
                      <a:endParaRPr lang="es-ES_tradn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0.0094</a:t>
                      </a:r>
                      <a:endParaRPr lang="es-ES_tradnl" sz="1600" dirty="0"/>
                    </a:p>
                  </a:txBody>
                  <a:tcPr/>
                </a:tc>
              </a:tr>
              <a:tr h="4597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600" dirty="0" smtClean="0">
                          <a:solidFill>
                            <a:srgbClr val="002060"/>
                          </a:solidFill>
                        </a:rPr>
                        <a:t>Cenizas </a:t>
                      </a:r>
                      <a:r>
                        <a:rPr lang="es-ES_tradnl" sz="2000" dirty="0" smtClean="0">
                          <a:solidFill>
                            <a:srgbClr val="002060"/>
                          </a:solidFill>
                        </a:rPr>
                        <a:t>%</a:t>
                      </a:r>
                      <a:r>
                        <a:rPr lang="es-ES_tradnl" sz="1600" dirty="0" smtClean="0">
                          <a:solidFill>
                            <a:srgbClr val="002060"/>
                          </a:solidFill>
                        </a:rPr>
                        <a:t> (</a:t>
                      </a:r>
                      <a:r>
                        <a:rPr lang="es-ES_tradnl" sz="1600" u="non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base seca)</a:t>
                      </a:r>
                      <a:endParaRPr lang="es-ES_tradnl" sz="1600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2.169</a:t>
                      </a:r>
                      <a:endParaRPr lang="es-ES_tradn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0.251</a:t>
                      </a:r>
                      <a:endParaRPr lang="es-ES_tradnl" sz="1600" dirty="0"/>
                    </a:p>
                  </a:txBody>
                  <a:tcPr/>
                </a:tc>
              </a:tr>
              <a:tr h="444544">
                <a:tc>
                  <a:txBody>
                    <a:bodyPr/>
                    <a:lstStyle/>
                    <a:p>
                      <a:r>
                        <a:rPr lang="es-ES_tradnl" sz="1600" dirty="0" smtClean="0">
                          <a:solidFill>
                            <a:srgbClr val="002060"/>
                          </a:solidFill>
                        </a:rPr>
                        <a:t>Volátiles</a:t>
                      </a:r>
                      <a:r>
                        <a:rPr lang="es-ES_tradnl" sz="2000" dirty="0" smtClean="0">
                          <a:solidFill>
                            <a:srgbClr val="002060"/>
                          </a:solidFill>
                        </a:rPr>
                        <a:t>%</a:t>
                      </a:r>
                      <a:r>
                        <a:rPr lang="es-ES_tradnl" sz="1600" dirty="0" smtClean="0">
                          <a:solidFill>
                            <a:srgbClr val="002060"/>
                          </a:solidFill>
                        </a:rPr>
                        <a:t> (</a:t>
                      </a:r>
                      <a:r>
                        <a:rPr lang="es-ES_tradnl" sz="1600" u="non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base seca)</a:t>
                      </a:r>
                      <a:endParaRPr lang="es-ES_tradnl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85.04</a:t>
                      </a:r>
                      <a:endParaRPr lang="es-ES_tradn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86.46</a:t>
                      </a:r>
                      <a:endParaRPr lang="es-ES_tradnl" sz="1600" dirty="0"/>
                    </a:p>
                  </a:txBody>
                  <a:tcPr/>
                </a:tc>
              </a:tr>
              <a:tr h="444544">
                <a:tc>
                  <a:txBody>
                    <a:bodyPr/>
                    <a:lstStyle/>
                    <a:p>
                      <a:r>
                        <a:rPr lang="es-ES_tradnl" sz="1600" dirty="0" smtClean="0">
                          <a:solidFill>
                            <a:srgbClr val="002060"/>
                          </a:solidFill>
                        </a:rPr>
                        <a:t>Carbono Fijo </a:t>
                      </a:r>
                      <a:r>
                        <a:rPr lang="es-ES_tradnl" sz="2000" dirty="0" smtClean="0">
                          <a:solidFill>
                            <a:srgbClr val="002060"/>
                          </a:solidFill>
                        </a:rPr>
                        <a:t>%</a:t>
                      </a:r>
                      <a:r>
                        <a:rPr lang="es-ES_tradnl" sz="1600" dirty="0" smtClean="0">
                          <a:solidFill>
                            <a:srgbClr val="002060"/>
                          </a:solidFill>
                        </a:rPr>
                        <a:t> (</a:t>
                      </a:r>
                      <a:r>
                        <a:rPr lang="es-ES_tradnl" sz="1600" u="non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base seca)</a:t>
                      </a:r>
                      <a:endParaRPr lang="es-ES_tradnl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12.79</a:t>
                      </a:r>
                      <a:endParaRPr lang="es-ES_tradn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13.29</a:t>
                      </a:r>
                      <a:endParaRPr lang="es-ES_tradnl" sz="1600" dirty="0"/>
                    </a:p>
                  </a:txBody>
                  <a:tcPr/>
                </a:tc>
              </a:tr>
              <a:tr h="444544">
                <a:tc>
                  <a:txBody>
                    <a:bodyPr/>
                    <a:lstStyle/>
                    <a:p>
                      <a:r>
                        <a:rPr lang="es-ES_tradnl" sz="1600" dirty="0" smtClean="0">
                          <a:solidFill>
                            <a:srgbClr val="002060"/>
                          </a:solidFill>
                        </a:rPr>
                        <a:t>PCS (MJ/kg)</a:t>
                      </a:r>
                      <a:endParaRPr lang="es-ES_tradnl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21.86</a:t>
                      </a:r>
                      <a:endParaRPr lang="es-ES_tradn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18.87</a:t>
                      </a:r>
                      <a:endParaRPr lang="es-ES_tradnl" sz="1600" dirty="0"/>
                    </a:p>
                  </a:txBody>
                  <a:tcPr/>
                </a:tc>
              </a:tr>
              <a:tr h="444544">
                <a:tc>
                  <a:txBody>
                    <a:bodyPr/>
                    <a:lstStyle/>
                    <a:p>
                      <a:r>
                        <a:rPr lang="es-ES_tradnl" sz="1600" dirty="0" smtClean="0">
                          <a:solidFill>
                            <a:srgbClr val="002060"/>
                          </a:solidFill>
                        </a:rPr>
                        <a:t>PCI (MJ/kg)</a:t>
                      </a:r>
                      <a:endParaRPr lang="es-ES_tradnl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20.01</a:t>
                      </a:r>
                      <a:endParaRPr lang="es-ES_tradnl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600" dirty="0" smtClean="0"/>
                        <a:t>17.17</a:t>
                      </a:r>
                      <a:endParaRPr lang="es-ES_tradnl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Marcador de texto 3"/>
          <p:cNvSpPr>
            <a:spLocks noGrp="1"/>
          </p:cNvSpPr>
          <p:nvPr>
            <p:ph type="body" sz="quarter" idx="13"/>
          </p:nvPr>
        </p:nvSpPr>
        <p:spPr>
          <a:xfrm>
            <a:off x="838200" y="656909"/>
            <a:ext cx="10515600" cy="54642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romanUcPeriod"/>
            </a:pPr>
            <a:r>
              <a:rPr lang="es-ES_tradnl" dirty="0" smtClean="0">
                <a:solidFill>
                  <a:srgbClr val="002060"/>
                </a:solidFill>
              </a:rPr>
              <a:t>Caracterización física y química del Orujo (3 fases)</a:t>
            </a:r>
            <a:endParaRPr lang="es-ES_tradnl" dirty="0">
              <a:solidFill>
                <a:srgbClr val="002060"/>
              </a:solidFill>
            </a:endParaRPr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838200" y="5471"/>
            <a:ext cx="10515600" cy="779464"/>
          </a:xfrm>
        </p:spPr>
        <p:txBody>
          <a:bodyPr>
            <a:normAutofit/>
          </a:bodyPr>
          <a:lstStyle/>
          <a:p>
            <a:r>
              <a:rPr lang="es-CL" dirty="0">
                <a:solidFill>
                  <a:srgbClr val="003057"/>
                </a:solidFill>
              </a:rPr>
              <a:t>Actividades: Producción de Pellet (OE1)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6992" y="1854773"/>
            <a:ext cx="1041628" cy="1359235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7186" y="1854773"/>
            <a:ext cx="1041628" cy="1359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80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/>
          <p:cNvSpPr>
            <a:spLocks noGrp="1"/>
          </p:cNvSpPr>
          <p:nvPr>
            <p:ph type="body" sz="quarter" idx="13"/>
          </p:nvPr>
        </p:nvSpPr>
        <p:spPr>
          <a:xfrm>
            <a:off x="170688" y="574613"/>
            <a:ext cx="11771376" cy="546426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romanUcPeriod" startAt="2"/>
            </a:pPr>
            <a:r>
              <a:rPr lang="es-ES_tradnl" dirty="0" smtClean="0">
                <a:solidFill>
                  <a:srgbClr val="002060"/>
                </a:solidFill>
              </a:rPr>
              <a:t>Producción </a:t>
            </a:r>
            <a:r>
              <a:rPr lang="es-ES_tradnl" dirty="0">
                <a:solidFill>
                  <a:srgbClr val="002060"/>
                </a:solidFill>
              </a:rPr>
              <a:t>de combustible </a:t>
            </a:r>
            <a:r>
              <a:rPr lang="es-ES_tradnl" dirty="0" smtClean="0">
                <a:solidFill>
                  <a:srgbClr val="002060"/>
                </a:solidFill>
              </a:rPr>
              <a:t>sólido estandarizado</a:t>
            </a:r>
            <a:endParaRPr lang="es-ES_tradnl" dirty="0">
              <a:solidFill>
                <a:srgbClr val="002060"/>
              </a:solidFill>
            </a:endParaRPr>
          </a:p>
        </p:txBody>
      </p:sp>
      <p:sp>
        <p:nvSpPr>
          <p:cNvPr id="6" name="Flecha derecha 5"/>
          <p:cNvSpPr/>
          <p:nvPr/>
        </p:nvSpPr>
        <p:spPr>
          <a:xfrm>
            <a:off x="1699137" y="2612834"/>
            <a:ext cx="552766" cy="2678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Rectángulo redondeado 6"/>
          <p:cNvSpPr/>
          <p:nvPr/>
        </p:nvSpPr>
        <p:spPr>
          <a:xfrm>
            <a:off x="121242" y="2434380"/>
            <a:ext cx="1433915" cy="6214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err="1" smtClean="0"/>
              <a:t>Peletizado</a:t>
            </a:r>
            <a:endParaRPr lang="es-ES_tradnl" dirty="0"/>
          </a:p>
        </p:txBody>
      </p:sp>
      <p:sp>
        <p:nvSpPr>
          <p:cNvPr id="9" name="5 Rectángulo">
            <a:extLst>
              <a:ext uri="{FF2B5EF4-FFF2-40B4-BE49-F238E27FC236}">
                <a16:creationId xmlns="" xmlns:a16="http://schemas.microsoft.com/office/drawing/2014/main" id="{3C4B86E1-D211-A640-A150-21D61D5491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84601" y="5757967"/>
            <a:ext cx="2893420" cy="4247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r">
              <a:lnSpc>
                <a:spcPct val="90000"/>
              </a:lnSpc>
              <a:spcBef>
                <a:spcPts val="1000"/>
              </a:spcBef>
              <a:buFont typeface="Arial"/>
              <a:buNone/>
            </a:pPr>
            <a:r>
              <a:rPr lang="en-GB" altLang="es-MX" sz="12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Prensa</a:t>
            </a:r>
            <a:r>
              <a:rPr lang="en-GB" altLang="es-MX" sz="12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altLang="es-MX" sz="12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Kahl</a:t>
            </a:r>
            <a:r>
              <a:rPr lang="en-GB" altLang="es-MX" sz="12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GB" altLang="es-MX" sz="1200" b="1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(</a:t>
            </a:r>
            <a:r>
              <a:rPr lang="en-GB" altLang="es-MX" sz="12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máx</a:t>
            </a:r>
            <a:r>
              <a:rPr lang="en-GB" altLang="es-MX" sz="12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 300 </a:t>
            </a:r>
            <a:r>
              <a:rPr lang="en-GB" altLang="es-MX" sz="1200" b="1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kg/h</a:t>
            </a:r>
            <a:r>
              <a:rPr lang="en-GB" altLang="es-MX" sz="12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r>
              <a:rPr lang="en-GB" altLang="es-MX" sz="1200" b="1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endParaRPr lang="es-MX" altLang="es-MX" sz="12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10" name="Marcador de contenido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5402691"/>
              </p:ext>
            </p:extLst>
          </p:nvPr>
        </p:nvGraphicFramePr>
        <p:xfrm>
          <a:off x="2373980" y="1021807"/>
          <a:ext cx="8153651" cy="44769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6235"/>
                <a:gridCol w="1762472"/>
                <a:gridCol w="1762472"/>
                <a:gridCol w="1762472"/>
              </a:tblGrid>
              <a:tr h="596294">
                <a:tc>
                  <a:txBody>
                    <a:bodyPr/>
                    <a:lstStyle/>
                    <a:p>
                      <a:pPr algn="ctr"/>
                      <a:r>
                        <a:rPr lang="es-ES_tradnl" sz="1300" dirty="0" smtClean="0"/>
                        <a:t>Análisis/</a:t>
                      </a:r>
                    </a:p>
                    <a:p>
                      <a:pPr algn="ctr"/>
                      <a:r>
                        <a:rPr lang="es-ES_tradnl" sz="1300" dirty="0" smtClean="0"/>
                        <a:t>Pellet</a:t>
                      </a:r>
                      <a:endParaRPr lang="es-ES_tradnl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300" dirty="0" smtClean="0"/>
                        <a:t>Orujo 3 fases</a:t>
                      </a:r>
                      <a:endParaRPr lang="es-ES_tradnl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300" dirty="0" smtClean="0"/>
                        <a:t>50/50 </a:t>
                      </a:r>
                    </a:p>
                    <a:p>
                      <a:pPr algn="ctr"/>
                      <a:r>
                        <a:rPr lang="es-ES_tradnl" sz="1300" dirty="0" smtClean="0"/>
                        <a:t>Pino/ orujo</a:t>
                      </a:r>
                      <a:endParaRPr lang="es-ES_tradnl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300" dirty="0" smtClean="0"/>
                        <a:t>50/50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300" dirty="0" err="1" smtClean="0"/>
                        <a:t>Euc</a:t>
                      </a:r>
                      <a:r>
                        <a:rPr lang="es-ES_tradnl" sz="1300" dirty="0" smtClean="0"/>
                        <a:t>./ </a:t>
                      </a:r>
                      <a:r>
                        <a:rPr lang="es-ES_tradnl" sz="13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orujo</a:t>
                      </a:r>
                      <a:endParaRPr lang="es-ES_tradnl" sz="1300" dirty="0"/>
                    </a:p>
                  </a:txBody>
                  <a:tcPr anchor="ctr"/>
                </a:tc>
              </a:tr>
              <a:tr h="1398163">
                <a:tc>
                  <a:txBody>
                    <a:bodyPr/>
                    <a:lstStyle/>
                    <a:p>
                      <a:r>
                        <a:rPr lang="es-ES_tradnl" sz="1600" u="sng" dirty="0" smtClean="0">
                          <a:solidFill>
                            <a:srgbClr val="002060"/>
                          </a:solidFill>
                        </a:rPr>
                        <a:t>Análisis elemental </a:t>
                      </a:r>
                      <a:r>
                        <a:rPr lang="es-ES_tradnl" sz="1600" dirty="0" smtClean="0">
                          <a:solidFill>
                            <a:srgbClr val="002060"/>
                          </a:solidFill>
                        </a:rPr>
                        <a:t>(%)</a:t>
                      </a:r>
                      <a:r>
                        <a:rPr lang="es-ES_tradnl" sz="1600" u="none" dirty="0" smtClean="0">
                          <a:solidFill>
                            <a:srgbClr val="002060"/>
                          </a:solidFill>
                        </a:rPr>
                        <a:t>:</a:t>
                      </a:r>
                    </a:p>
                    <a:p>
                      <a:endParaRPr lang="es-ES_tradnl" sz="1600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r"/>
                      <a:r>
                        <a:rPr lang="es-ES_tradnl" sz="1600" dirty="0" smtClean="0">
                          <a:solidFill>
                            <a:srgbClr val="002060"/>
                          </a:solidFill>
                        </a:rPr>
                        <a:t>C</a:t>
                      </a:r>
                    </a:p>
                    <a:p>
                      <a:pPr algn="r"/>
                      <a:r>
                        <a:rPr lang="es-ES_tradnl" sz="1600" dirty="0" smtClean="0">
                          <a:solidFill>
                            <a:srgbClr val="002060"/>
                          </a:solidFill>
                        </a:rPr>
                        <a:t>H</a:t>
                      </a:r>
                    </a:p>
                    <a:p>
                      <a:pPr algn="r"/>
                      <a:r>
                        <a:rPr lang="es-ES_tradnl" sz="1600" dirty="0" smtClean="0">
                          <a:solidFill>
                            <a:srgbClr val="002060"/>
                          </a:solidFill>
                        </a:rPr>
                        <a:t>N</a:t>
                      </a:r>
                    </a:p>
                    <a:p>
                      <a:pPr algn="r"/>
                      <a:r>
                        <a:rPr lang="es-ES_tradnl" sz="1600" dirty="0" smtClean="0">
                          <a:solidFill>
                            <a:srgbClr val="002060"/>
                          </a:solidFill>
                        </a:rPr>
                        <a:t>S</a:t>
                      </a:r>
                    </a:p>
                    <a:p>
                      <a:pPr algn="r"/>
                      <a:r>
                        <a:rPr lang="es-ES_tradnl" sz="1600" dirty="0" smtClean="0">
                          <a:solidFill>
                            <a:srgbClr val="002060"/>
                          </a:solidFill>
                        </a:rPr>
                        <a:t>O</a:t>
                      </a:r>
                      <a:endParaRPr lang="es-ES_tradnl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_tradnl" sz="1300" dirty="0"/>
                    </a:p>
                  </a:txBody>
                  <a:tcPr/>
                </a:tc>
              </a:tr>
              <a:tr h="405940">
                <a:tc>
                  <a:txBody>
                    <a:bodyPr/>
                    <a:lstStyle/>
                    <a:p>
                      <a:r>
                        <a:rPr lang="es-ES_tradnl" sz="1600" dirty="0" smtClean="0">
                          <a:solidFill>
                            <a:srgbClr val="002060"/>
                          </a:solidFill>
                        </a:rPr>
                        <a:t>Cl % (</a:t>
                      </a:r>
                      <a:r>
                        <a:rPr lang="es-ES_tradnl" sz="1600" u="non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base seca)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0.012</a:t>
                      </a:r>
                      <a:endParaRPr lang="es-ES_trad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0.012</a:t>
                      </a:r>
                      <a:endParaRPr lang="es-ES_trad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0.014</a:t>
                      </a:r>
                      <a:endParaRPr lang="es-ES_tradnl" sz="1400" dirty="0"/>
                    </a:p>
                  </a:txBody>
                  <a:tcPr/>
                </a:tc>
              </a:tr>
              <a:tr h="1804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600" dirty="0" smtClean="0">
                          <a:solidFill>
                            <a:srgbClr val="002060"/>
                          </a:solidFill>
                        </a:rPr>
                        <a:t>Cenizas % (</a:t>
                      </a:r>
                      <a:r>
                        <a:rPr lang="es-ES_tradnl" sz="1600" u="non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base seca)</a:t>
                      </a:r>
                      <a:endParaRPr lang="es-ES_tradnl" sz="1600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2.169</a:t>
                      </a:r>
                      <a:endParaRPr lang="es-ES_trad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1.01</a:t>
                      </a:r>
                      <a:endParaRPr lang="es-ES_trad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1.04</a:t>
                      </a:r>
                      <a:endParaRPr lang="es-ES_tradnl" sz="1400" dirty="0"/>
                    </a:p>
                  </a:txBody>
                  <a:tcPr/>
                </a:tc>
              </a:tr>
              <a:tr h="301565">
                <a:tc>
                  <a:txBody>
                    <a:bodyPr/>
                    <a:lstStyle/>
                    <a:p>
                      <a:r>
                        <a:rPr lang="es-ES_tradnl" sz="1600" dirty="0" smtClean="0">
                          <a:solidFill>
                            <a:srgbClr val="002060"/>
                          </a:solidFill>
                        </a:rPr>
                        <a:t>Volátiles% (</a:t>
                      </a:r>
                      <a:r>
                        <a:rPr lang="es-ES_tradnl" sz="1600" u="non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base seca)</a:t>
                      </a:r>
                      <a:endParaRPr lang="es-ES_tradnl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85.04</a:t>
                      </a:r>
                      <a:endParaRPr lang="es-ES_trad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85.76</a:t>
                      </a:r>
                      <a:endParaRPr lang="es-ES_trad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85.33</a:t>
                      </a:r>
                      <a:endParaRPr lang="es-ES_tradnl" sz="1400" dirty="0"/>
                    </a:p>
                  </a:txBody>
                  <a:tcPr/>
                </a:tc>
              </a:tr>
              <a:tr h="301565">
                <a:tc>
                  <a:txBody>
                    <a:bodyPr/>
                    <a:lstStyle/>
                    <a:p>
                      <a:r>
                        <a:rPr lang="es-ES_tradnl" sz="1600" dirty="0" smtClean="0">
                          <a:solidFill>
                            <a:srgbClr val="002060"/>
                          </a:solidFill>
                        </a:rPr>
                        <a:t>Carbono Fijo % (</a:t>
                      </a:r>
                      <a:r>
                        <a:rPr lang="es-ES_tradnl" sz="1600" u="none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base seca)</a:t>
                      </a:r>
                      <a:endParaRPr lang="es-ES_tradnl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12.79</a:t>
                      </a:r>
                      <a:endParaRPr lang="es-ES_trad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13.23</a:t>
                      </a:r>
                      <a:endParaRPr lang="es-ES_trad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13.63</a:t>
                      </a:r>
                      <a:endParaRPr lang="es-ES_tradnl" sz="1400" dirty="0"/>
                    </a:p>
                  </a:txBody>
                  <a:tcPr/>
                </a:tc>
              </a:tr>
              <a:tr h="301565">
                <a:tc>
                  <a:txBody>
                    <a:bodyPr/>
                    <a:lstStyle/>
                    <a:p>
                      <a:r>
                        <a:rPr lang="es-ES_tradnl" sz="1600" dirty="0" smtClean="0">
                          <a:solidFill>
                            <a:srgbClr val="002060"/>
                          </a:solidFill>
                        </a:rPr>
                        <a:t>PCS (MJ/kg)</a:t>
                      </a:r>
                      <a:endParaRPr lang="es-ES_tradnl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21.86</a:t>
                      </a:r>
                      <a:endParaRPr lang="es-ES_trad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19.56</a:t>
                      </a:r>
                      <a:endParaRPr lang="es-ES_trad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18.33</a:t>
                      </a:r>
                      <a:endParaRPr lang="es-ES_tradnl" sz="1400" dirty="0"/>
                    </a:p>
                  </a:txBody>
                  <a:tcPr/>
                </a:tc>
              </a:tr>
              <a:tr h="301565">
                <a:tc>
                  <a:txBody>
                    <a:bodyPr/>
                    <a:lstStyle/>
                    <a:p>
                      <a:r>
                        <a:rPr lang="es-ES_tradnl" sz="1600" dirty="0" smtClean="0">
                          <a:solidFill>
                            <a:srgbClr val="002060"/>
                          </a:solidFill>
                        </a:rPr>
                        <a:t>PCI (MJ/Kg)</a:t>
                      </a:r>
                      <a:endParaRPr lang="es-ES_tradnl" sz="1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20.01</a:t>
                      </a:r>
                      <a:endParaRPr lang="es-ES_trad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17.84</a:t>
                      </a:r>
                      <a:endParaRPr lang="es-ES_trad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_tradnl" sz="1400" dirty="0" smtClean="0"/>
                        <a:t>16.60</a:t>
                      </a:r>
                      <a:endParaRPr lang="es-ES_tradnl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Imagen 8">
            <a:extLst>
              <a:ext uri="{FF2B5EF4-FFF2-40B4-BE49-F238E27FC236}">
                <a16:creationId xmlns="" xmlns:a16="http://schemas.microsoft.com/office/drawing/2014/main" id="{425FF005-808D-074E-A9C6-648B451AA2E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42" y="3286856"/>
            <a:ext cx="2130661" cy="2352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ítulo 1"/>
          <p:cNvSpPr txBox="1">
            <a:spLocks/>
          </p:cNvSpPr>
          <p:nvPr/>
        </p:nvSpPr>
        <p:spPr>
          <a:xfrm>
            <a:off x="838200" y="5471"/>
            <a:ext cx="10515600" cy="779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rgbClr val="93A2B9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s-CL" smtClean="0">
                <a:solidFill>
                  <a:srgbClr val="003057"/>
                </a:solidFill>
              </a:rPr>
              <a:t>Actividades: Producción de Pellet (OE1)</a:t>
            </a:r>
            <a:endParaRPr lang="es-CL" dirty="0">
              <a:solidFill>
                <a:srgbClr val="003057"/>
              </a:solidFill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2711" y="2018587"/>
            <a:ext cx="1041628" cy="1359235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3162" y="2022872"/>
            <a:ext cx="1041628" cy="1359235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5186" y="2022872"/>
            <a:ext cx="1041628" cy="1359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95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Personalizar 1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294E"/>
      </a:accent1>
      <a:accent2>
        <a:srgbClr val="006A34"/>
      </a:accent2>
      <a:accent3>
        <a:srgbClr val="A1B426"/>
      </a:accent3>
      <a:accent4>
        <a:srgbClr val="F5801F"/>
      </a:accent4>
      <a:accent5>
        <a:srgbClr val="ED1743"/>
      </a:accent5>
      <a:accent6>
        <a:srgbClr val="781C77"/>
      </a:accent6>
      <a:hlink>
        <a:srgbClr val="5E7695"/>
      </a:hlink>
      <a:folHlink>
        <a:srgbClr val="D2D7E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ción1" id="{117E97BB-1C93-3C4E-8FDB-4B176E161576}" vid="{9F471614-F3C6-7740-81F3-9F5A0FF21989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 (1)</Template>
  <TotalTime>5340</TotalTime>
  <Words>893</Words>
  <Application>Microsoft Macintosh PowerPoint</Application>
  <PresentationFormat>Panorámica</PresentationFormat>
  <Paragraphs>162</Paragraphs>
  <Slides>17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3" baseType="lpstr">
      <vt:lpstr>Arial</vt:lpstr>
      <vt:lpstr>Arial Narrow Bold</vt:lpstr>
      <vt:lpstr>Calibri</vt:lpstr>
      <vt:lpstr>Cambria Math</vt:lpstr>
      <vt:lpstr>Wingdings</vt:lpstr>
      <vt:lpstr>Tema de Office</vt:lpstr>
      <vt:lpstr>Proyecto FIA PYT-2019-0158: “Solución innovadora para la valorización de residuos de la industria de aceite de oliva: Desarrollo de carbones activados y biocombustible”</vt:lpstr>
      <vt:lpstr>UDT</vt:lpstr>
      <vt:lpstr>Presentación de PowerPoint</vt:lpstr>
      <vt:lpstr>Plan de Actividades</vt:lpstr>
      <vt:lpstr>Actividades: Producción de Pellet (OE1)</vt:lpstr>
      <vt:lpstr>Actividades: Producción de Pellet (OE1)</vt:lpstr>
      <vt:lpstr>Actividades: Producción de Pellet (OE1)</vt:lpstr>
      <vt:lpstr>Actividades: Producción de Pellet (OE1)</vt:lpstr>
      <vt:lpstr>Presentación de PowerPoint</vt:lpstr>
      <vt:lpstr>Norma NCh-ISO 17225</vt:lpstr>
      <vt:lpstr>Presentación de PowerPoint</vt:lpstr>
      <vt:lpstr>Presentación de PowerPoint</vt:lpstr>
      <vt:lpstr>Vinculación con productores de aceite de oliva</vt:lpstr>
      <vt:lpstr>Vinculación con productores de aceite de oliva</vt:lpstr>
      <vt:lpstr>Vinculación con productores de aceite de oliva</vt:lpstr>
      <vt:lpstr>Vinculación con productores de aceite de oliva</vt:lpstr>
      <vt:lpstr>Presentación de PowerPoint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Reunión Nº2 Pellet de madera para inyección</dc:title>
  <dc:creator>Débora Pino</dc:creator>
  <cp:lastModifiedBy>Usuario de Microsoft Office</cp:lastModifiedBy>
  <cp:revision>81</cp:revision>
  <dcterms:created xsi:type="dcterms:W3CDTF">2019-07-22T20:24:37Z</dcterms:created>
  <dcterms:modified xsi:type="dcterms:W3CDTF">2022-04-11T12:33:54Z</dcterms:modified>
</cp:coreProperties>
</file>