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1"/>
  </p:notesMasterIdLst>
  <p:sldIdLst>
    <p:sldId id="261" r:id="rId2"/>
    <p:sldId id="300" r:id="rId3"/>
    <p:sldId id="322" r:id="rId4"/>
    <p:sldId id="323" r:id="rId5"/>
    <p:sldId id="325" r:id="rId6"/>
    <p:sldId id="326" r:id="rId7"/>
    <p:sldId id="324" r:id="rId8"/>
    <p:sldId id="301" r:id="rId9"/>
    <p:sldId id="304" r:id="rId10"/>
    <p:sldId id="302" r:id="rId11"/>
    <p:sldId id="306" r:id="rId12"/>
    <p:sldId id="307" r:id="rId13"/>
    <p:sldId id="308" r:id="rId14"/>
    <p:sldId id="311" r:id="rId15"/>
    <p:sldId id="309" r:id="rId16"/>
    <p:sldId id="314" r:id="rId17"/>
    <p:sldId id="315" r:id="rId18"/>
    <p:sldId id="316" r:id="rId19"/>
    <p:sldId id="332" r:id="rId20"/>
    <p:sldId id="313" r:id="rId21"/>
    <p:sldId id="312" r:id="rId22"/>
    <p:sldId id="310" r:id="rId23"/>
    <p:sldId id="318" r:id="rId24"/>
    <p:sldId id="327" r:id="rId25"/>
    <p:sldId id="331" r:id="rId26"/>
    <p:sldId id="328" r:id="rId27"/>
    <p:sldId id="330" r:id="rId28"/>
    <p:sldId id="329" r:id="rId29"/>
    <p:sldId id="333" r:id="rId30"/>
    <p:sldId id="297" r:id="rId31"/>
    <p:sldId id="258" r:id="rId32"/>
    <p:sldId id="320" r:id="rId33"/>
    <p:sldId id="334" r:id="rId34"/>
    <p:sldId id="336" r:id="rId35"/>
    <p:sldId id="335" r:id="rId36"/>
    <p:sldId id="319" r:id="rId37"/>
    <p:sldId id="321" r:id="rId38"/>
    <p:sldId id="256" r:id="rId39"/>
    <p:sldId id="260" r:id="rId40"/>
  </p:sldIdLst>
  <p:sldSz cx="9144000" cy="6858000" type="screen4x3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0B500"/>
    <a:srgbClr val="FFFF00"/>
    <a:srgbClr val="FF0066"/>
    <a:srgbClr val="FFCC00"/>
    <a:srgbClr val="9AA1A1"/>
    <a:srgbClr val="727B7B"/>
    <a:srgbClr val="FFF8E4"/>
    <a:srgbClr val="FEFB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61" autoAdjust="0"/>
    <p:restoredTop sz="94660"/>
  </p:normalViewPr>
  <p:slideViewPr>
    <p:cSldViewPr>
      <p:cViewPr varScale="1">
        <p:scale>
          <a:sx n="73" d="100"/>
          <a:sy n="73" d="100"/>
        </p:scale>
        <p:origin x="1320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690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0" Type="http://schemas.openxmlformats.org/officeDocument/2006/relationships/slide" Target="slides/slide19.xml"/><Relationship Id="rId41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292715-5C7E-4F12-99F6-6E7C214568E9}" type="datetimeFigureOut">
              <a:rPr lang="es-CL" smtClean="0"/>
              <a:t>29-08-2019</a:t>
            </a:fld>
            <a:endParaRPr lang="es-CL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L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30E05F-0189-499D-AF10-D23CA78ACBA1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965609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L" dirty="0" err="1" smtClean="0"/>
              <a:t>Diapo</a:t>
            </a:r>
            <a:r>
              <a:rPr lang="es-CL" dirty="0" smtClean="0"/>
              <a:t> portada,</a:t>
            </a:r>
            <a:r>
              <a:rPr lang="es-CL" baseline="0" dirty="0" smtClean="0"/>
              <a:t> es opcional incluir un título</a:t>
            </a:r>
            <a:endParaRPr lang="es-CL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30E05F-0189-499D-AF10-D23CA78ACBA1}" type="slidenum">
              <a:rPr lang="es-CL" smtClean="0"/>
              <a:t>1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52991364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L" dirty="0" err="1" smtClean="0"/>
              <a:t>Diapo</a:t>
            </a:r>
            <a:r>
              <a:rPr lang="es-CL" dirty="0" smtClean="0"/>
              <a:t> interior con ejemplo de título, texto y lista</a:t>
            </a:r>
            <a:endParaRPr lang="es-CL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30E05F-0189-499D-AF10-D23CA78ACBA1}" type="slidenum">
              <a:rPr lang="es-CL" smtClean="0"/>
              <a:t>10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8648570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L" dirty="0" err="1" smtClean="0"/>
              <a:t>Diapo</a:t>
            </a:r>
            <a:r>
              <a:rPr lang="es-CL" dirty="0" smtClean="0"/>
              <a:t> interior con ejemplo de título, texto y lista</a:t>
            </a:r>
            <a:endParaRPr lang="es-CL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30E05F-0189-499D-AF10-D23CA78ACBA1}" type="slidenum">
              <a:rPr lang="es-CL" smtClean="0"/>
              <a:t>11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821264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L" dirty="0" err="1" smtClean="0"/>
              <a:t>Diapo</a:t>
            </a:r>
            <a:r>
              <a:rPr lang="es-CL" dirty="0" smtClean="0"/>
              <a:t> interior con ejemplo de título, texto y lista</a:t>
            </a:r>
            <a:endParaRPr lang="es-CL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30E05F-0189-499D-AF10-D23CA78ACBA1}" type="slidenum">
              <a:rPr lang="es-CL" smtClean="0"/>
              <a:t>12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29294429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L" dirty="0" err="1" smtClean="0"/>
              <a:t>Diapo</a:t>
            </a:r>
            <a:r>
              <a:rPr lang="es-CL" dirty="0" smtClean="0"/>
              <a:t> interior con ejemplo de título, texto y lista</a:t>
            </a:r>
            <a:endParaRPr lang="es-CL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30E05F-0189-499D-AF10-D23CA78ACBA1}" type="slidenum">
              <a:rPr lang="es-CL" smtClean="0"/>
              <a:t>13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0914052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L" dirty="0" err="1" smtClean="0"/>
              <a:t>Diapo</a:t>
            </a:r>
            <a:r>
              <a:rPr lang="es-CL" dirty="0" smtClean="0"/>
              <a:t> interior con ejemplo de título, texto y lista</a:t>
            </a:r>
            <a:endParaRPr lang="es-CL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30E05F-0189-499D-AF10-D23CA78ACBA1}" type="slidenum">
              <a:rPr lang="es-CL" smtClean="0"/>
              <a:t>14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9202115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L" dirty="0" err="1" smtClean="0"/>
              <a:t>Diapo</a:t>
            </a:r>
            <a:r>
              <a:rPr lang="es-CL" dirty="0" smtClean="0"/>
              <a:t> interior con ejemplo de título, texto y lista</a:t>
            </a:r>
            <a:endParaRPr lang="es-CL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30E05F-0189-499D-AF10-D23CA78ACBA1}" type="slidenum">
              <a:rPr lang="es-CL" smtClean="0"/>
              <a:t>15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75984304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L" dirty="0" err="1" smtClean="0"/>
              <a:t>Diapo</a:t>
            </a:r>
            <a:r>
              <a:rPr lang="es-CL" dirty="0" smtClean="0"/>
              <a:t> interior con ejemplo de título, texto y lista</a:t>
            </a:r>
            <a:endParaRPr lang="es-CL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30E05F-0189-499D-AF10-D23CA78ACBA1}" type="slidenum">
              <a:rPr lang="es-CL" smtClean="0"/>
              <a:t>16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5678988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L" dirty="0" err="1" smtClean="0"/>
              <a:t>Diapo</a:t>
            </a:r>
            <a:r>
              <a:rPr lang="es-CL" dirty="0" smtClean="0"/>
              <a:t> interior con ejemplo de título, texto y lista</a:t>
            </a:r>
            <a:endParaRPr lang="es-CL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30E05F-0189-499D-AF10-D23CA78ACBA1}" type="slidenum">
              <a:rPr lang="es-CL" smtClean="0"/>
              <a:t>17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7162728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L" dirty="0" err="1" smtClean="0"/>
              <a:t>Diapo</a:t>
            </a:r>
            <a:r>
              <a:rPr lang="es-CL" dirty="0" smtClean="0"/>
              <a:t> interior con ejemplo de título, texto y lista</a:t>
            </a:r>
            <a:endParaRPr lang="es-CL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30E05F-0189-499D-AF10-D23CA78ACBA1}" type="slidenum">
              <a:rPr lang="es-CL" smtClean="0"/>
              <a:t>18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32077893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L" dirty="0" err="1" smtClean="0"/>
              <a:t>Diapo</a:t>
            </a:r>
            <a:r>
              <a:rPr lang="es-CL" dirty="0" smtClean="0"/>
              <a:t> interior con ejemplo de título, texto y lista</a:t>
            </a:r>
            <a:endParaRPr lang="es-CL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30E05F-0189-499D-AF10-D23CA78ACBA1}" type="slidenum">
              <a:rPr lang="es-CL" smtClean="0"/>
              <a:t>19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3388655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L" dirty="0" err="1" smtClean="0"/>
              <a:t>Diapo</a:t>
            </a:r>
            <a:r>
              <a:rPr lang="es-CL" dirty="0" smtClean="0"/>
              <a:t> interior con ejemplo de título, texto y lista</a:t>
            </a:r>
            <a:endParaRPr lang="es-CL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30E05F-0189-499D-AF10-D23CA78ACBA1}" type="slidenum">
              <a:rPr lang="es-CL" smtClean="0"/>
              <a:t>2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27984930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L" dirty="0" err="1" smtClean="0"/>
              <a:t>Diapo</a:t>
            </a:r>
            <a:r>
              <a:rPr lang="es-CL" dirty="0" smtClean="0"/>
              <a:t> interior con ejemplo de título, texto y lista</a:t>
            </a:r>
            <a:endParaRPr lang="es-CL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30E05F-0189-499D-AF10-D23CA78ACBA1}" type="slidenum">
              <a:rPr lang="es-CL" smtClean="0"/>
              <a:t>20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4487546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L" dirty="0" err="1" smtClean="0"/>
              <a:t>Diapo</a:t>
            </a:r>
            <a:r>
              <a:rPr lang="es-CL" dirty="0" smtClean="0"/>
              <a:t> interior con ejemplo de título, texto y lista</a:t>
            </a:r>
            <a:endParaRPr lang="es-CL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30E05F-0189-499D-AF10-D23CA78ACBA1}" type="slidenum">
              <a:rPr lang="es-CL" smtClean="0"/>
              <a:t>21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92794794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L" dirty="0" err="1" smtClean="0"/>
              <a:t>Diapo</a:t>
            </a:r>
            <a:r>
              <a:rPr lang="es-CL" dirty="0" smtClean="0"/>
              <a:t> interior con ejemplo de título, texto y lista</a:t>
            </a:r>
            <a:endParaRPr lang="es-CL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30E05F-0189-499D-AF10-D23CA78ACBA1}" type="slidenum">
              <a:rPr lang="es-CL" smtClean="0"/>
              <a:t>22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17039097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L" dirty="0" err="1" smtClean="0"/>
              <a:t>Diapo</a:t>
            </a:r>
            <a:r>
              <a:rPr lang="es-CL" dirty="0" smtClean="0"/>
              <a:t> interior con ejemplo de título, texto y lista</a:t>
            </a:r>
            <a:endParaRPr lang="es-CL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30E05F-0189-499D-AF10-D23CA78ACBA1}" type="slidenum">
              <a:rPr lang="es-CL" smtClean="0"/>
              <a:t>23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85236252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L" dirty="0" err="1" smtClean="0"/>
              <a:t>Diapo</a:t>
            </a:r>
            <a:r>
              <a:rPr lang="es-CL" dirty="0" smtClean="0"/>
              <a:t> interior con ejemplo de título, texto y lista</a:t>
            </a:r>
            <a:endParaRPr lang="es-CL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30E05F-0189-499D-AF10-D23CA78ACBA1}" type="slidenum">
              <a:rPr lang="es-CL" smtClean="0"/>
              <a:t>24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3338753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L" dirty="0" err="1" smtClean="0"/>
              <a:t>Diapo</a:t>
            </a:r>
            <a:r>
              <a:rPr lang="es-CL" dirty="0" smtClean="0"/>
              <a:t> interior con ejemplo de título, texto y lista</a:t>
            </a:r>
            <a:endParaRPr lang="es-CL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30E05F-0189-499D-AF10-D23CA78ACBA1}" type="slidenum">
              <a:rPr lang="es-CL" smtClean="0"/>
              <a:t>25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40661518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L" dirty="0" err="1" smtClean="0"/>
              <a:t>Diapo</a:t>
            </a:r>
            <a:r>
              <a:rPr lang="es-CL" dirty="0" smtClean="0"/>
              <a:t> interior con ejemplo de título, texto y lista</a:t>
            </a:r>
            <a:endParaRPr lang="es-CL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30E05F-0189-499D-AF10-D23CA78ACBA1}" type="slidenum">
              <a:rPr lang="es-CL" smtClean="0"/>
              <a:t>26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7081822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L" dirty="0" err="1" smtClean="0"/>
              <a:t>Diapo</a:t>
            </a:r>
            <a:r>
              <a:rPr lang="es-CL" dirty="0" smtClean="0"/>
              <a:t> interior con ejemplo de título, texto y lista</a:t>
            </a:r>
            <a:endParaRPr lang="es-CL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30E05F-0189-499D-AF10-D23CA78ACBA1}" type="slidenum">
              <a:rPr lang="es-CL" smtClean="0"/>
              <a:t>27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20118702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L" dirty="0" err="1" smtClean="0"/>
              <a:t>Diapo</a:t>
            </a:r>
            <a:r>
              <a:rPr lang="es-CL" dirty="0" smtClean="0"/>
              <a:t> interior con ejemplo de título, texto y lista</a:t>
            </a:r>
            <a:endParaRPr lang="es-CL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30E05F-0189-499D-AF10-D23CA78ACBA1}" type="slidenum">
              <a:rPr lang="es-CL" smtClean="0"/>
              <a:t>28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414171873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L" dirty="0" err="1" smtClean="0"/>
              <a:t>Diapo</a:t>
            </a:r>
            <a:r>
              <a:rPr lang="es-CL" dirty="0" smtClean="0"/>
              <a:t> interior con ejemplo de título, texto y lista</a:t>
            </a:r>
            <a:endParaRPr lang="es-CL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30E05F-0189-499D-AF10-D23CA78ACBA1}" type="slidenum">
              <a:rPr lang="es-CL" smtClean="0"/>
              <a:t>29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8843999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L" dirty="0" err="1" smtClean="0"/>
              <a:t>Diapo</a:t>
            </a:r>
            <a:r>
              <a:rPr lang="es-CL" dirty="0" smtClean="0"/>
              <a:t> interior con ejemplo de título, texto y lista</a:t>
            </a:r>
            <a:endParaRPr lang="es-CL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30E05F-0189-499D-AF10-D23CA78ACBA1}" type="slidenum">
              <a:rPr lang="es-CL" smtClean="0"/>
              <a:t>3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044305082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L" dirty="0" err="1" smtClean="0"/>
              <a:t>Diapo</a:t>
            </a:r>
            <a:r>
              <a:rPr lang="es-CL" dirty="0" smtClean="0"/>
              <a:t> interior con ejemplo de título, texto y lista</a:t>
            </a:r>
            <a:endParaRPr lang="es-CL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30E05F-0189-499D-AF10-D23CA78ACBA1}" type="slidenum">
              <a:rPr lang="es-CL" smtClean="0"/>
              <a:t>30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38648628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L" dirty="0" err="1" smtClean="0"/>
              <a:t>Diapo</a:t>
            </a:r>
            <a:r>
              <a:rPr lang="es-CL" dirty="0" smtClean="0"/>
              <a:t> interior con ejemplo de título, texto y lista</a:t>
            </a:r>
            <a:endParaRPr lang="es-CL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30E05F-0189-499D-AF10-D23CA78ACBA1}" type="slidenum">
              <a:rPr lang="es-CL" smtClean="0"/>
              <a:t>31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61966183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L" dirty="0" err="1" smtClean="0"/>
              <a:t>Diapo</a:t>
            </a:r>
            <a:r>
              <a:rPr lang="es-CL" dirty="0" smtClean="0"/>
              <a:t> interior con ejemplo de título, texto y lista</a:t>
            </a:r>
            <a:endParaRPr lang="es-CL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30E05F-0189-499D-AF10-D23CA78ACBA1}" type="slidenum">
              <a:rPr lang="es-CL" smtClean="0"/>
              <a:t>32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850154565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L" dirty="0" err="1" smtClean="0"/>
              <a:t>Diapo</a:t>
            </a:r>
            <a:r>
              <a:rPr lang="es-CL" dirty="0" smtClean="0"/>
              <a:t> interior con ejemplo de título, texto y lista</a:t>
            </a:r>
            <a:endParaRPr lang="es-CL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30E05F-0189-499D-AF10-D23CA78ACBA1}" type="slidenum">
              <a:rPr lang="es-CL" smtClean="0"/>
              <a:t>33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263874847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L" dirty="0" err="1" smtClean="0"/>
              <a:t>Diapo</a:t>
            </a:r>
            <a:r>
              <a:rPr lang="es-CL" dirty="0" smtClean="0"/>
              <a:t> interior con ejemplo de título, texto y lista</a:t>
            </a:r>
            <a:endParaRPr lang="es-CL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30E05F-0189-499D-AF10-D23CA78ACBA1}" type="slidenum">
              <a:rPr lang="es-CL" smtClean="0"/>
              <a:t>34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307153095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L" dirty="0" err="1" smtClean="0"/>
              <a:t>Diapo</a:t>
            </a:r>
            <a:r>
              <a:rPr lang="es-CL" dirty="0" smtClean="0"/>
              <a:t> interior con ejemplo de título, texto y lista</a:t>
            </a:r>
            <a:endParaRPr lang="es-CL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30E05F-0189-499D-AF10-D23CA78ACBA1}" type="slidenum">
              <a:rPr lang="es-CL" smtClean="0"/>
              <a:t>35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302612744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L" dirty="0" err="1" smtClean="0"/>
              <a:t>Diapo</a:t>
            </a:r>
            <a:r>
              <a:rPr lang="es-CL" dirty="0" smtClean="0"/>
              <a:t> interior con ejemplo de título, texto y lista</a:t>
            </a:r>
            <a:endParaRPr lang="es-CL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30E05F-0189-499D-AF10-D23CA78ACBA1}" type="slidenum">
              <a:rPr lang="es-CL" smtClean="0"/>
              <a:t>36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20784233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L" dirty="0" err="1" smtClean="0"/>
              <a:t>Diapo</a:t>
            </a:r>
            <a:r>
              <a:rPr lang="es-CL" dirty="0" smtClean="0"/>
              <a:t> interior con ejemplo de título, texto y lista</a:t>
            </a:r>
            <a:endParaRPr lang="es-CL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30E05F-0189-499D-AF10-D23CA78ACBA1}" type="slidenum">
              <a:rPr lang="es-CL" smtClean="0"/>
              <a:t>37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361861577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L" dirty="0" err="1" smtClean="0"/>
              <a:t>Diapo</a:t>
            </a:r>
            <a:r>
              <a:rPr lang="es-CL" dirty="0" smtClean="0"/>
              <a:t> portada,</a:t>
            </a:r>
            <a:r>
              <a:rPr lang="es-CL" baseline="0" dirty="0" smtClean="0"/>
              <a:t> es opcional incluir un título</a:t>
            </a:r>
            <a:endParaRPr lang="es-CL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30E05F-0189-499D-AF10-D23CA78ACBA1}" type="slidenum">
              <a:rPr lang="es-CL" smtClean="0"/>
              <a:t>38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529913645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L" dirty="0" err="1" smtClean="0"/>
              <a:t>Diapo</a:t>
            </a:r>
            <a:r>
              <a:rPr lang="es-CL" dirty="0" smtClean="0"/>
              <a:t> de cierre</a:t>
            </a:r>
            <a:endParaRPr lang="es-CL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30E05F-0189-499D-AF10-D23CA78ACBA1}" type="slidenum">
              <a:rPr lang="es-CL" smtClean="0"/>
              <a:t>39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99277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L" dirty="0" err="1" smtClean="0"/>
              <a:t>Diapo</a:t>
            </a:r>
            <a:r>
              <a:rPr lang="es-CL" dirty="0" smtClean="0"/>
              <a:t> interior con ejemplo de título, texto y lista</a:t>
            </a:r>
            <a:endParaRPr lang="es-CL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30E05F-0189-499D-AF10-D23CA78ACBA1}" type="slidenum">
              <a:rPr lang="es-CL" smtClean="0"/>
              <a:t>4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26797868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L" dirty="0" err="1" smtClean="0"/>
              <a:t>Diapo</a:t>
            </a:r>
            <a:r>
              <a:rPr lang="es-CL" dirty="0" smtClean="0"/>
              <a:t> interior con ejemplo de título, texto y lista</a:t>
            </a:r>
            <a:endParaRPr lang="es-CL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30E05F-0189-499D-AF10-D23CA78ACBA1}" type="slidenum">
              <a:rPr lang="es-CL" smtClean="0"/>
              <a:t>5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7698169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L" dirty="0" err="1" smtClean="0"/>
              <a:t>Diapo</a:t>
            </a:r>
            <a:r>
              <a:rPr lang="es-CL" dirty="0" smtClean="0"/>
              <a:t> interior con ejemplo de título, texto y lista</a:t>
            </a:r>
            <a:endParaRPr lang="es-CL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30E05F-0189-499D-AF10-D23CA78ACBA1}" type="slidenum">
              <a:rPr lang="es-CL" smtClean="0"/>
              <a:t>6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83352453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L" dirty="0" err="1" smtClean="0"/>
              <a:t>Diapo</a:t>
            </a:r>
            <a:r>
              <a:rPr lang="es-CL" dirty="0" smtClean="0"/>
              <a:t> interior con ejemplo de título, texto y lista</a:t>
            </a:r>
            <a:endParaRPr lang="es-CL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30E05F-0189-499D-AF10-D23CA78ACBA1}" type="slidenum">
              <a:rPr lang="es-CL" smtClean="0"/>
              <a:t>7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1329783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L" dirty="0" err="1" smtClean="0"/>
              <a:t>Diapo</a:t>
            </a:r>
            <a:r>
              <a:rPr lang="es-CL" dirty="0" smtClean="0"/>
              <a:t> interior con ejemplo de título, texto y lista</a:t>
            </a:r>
            <a:endParaRPr lang="es-CL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30E05F-0189-499D-AF10-D23CA78ACBA1}" type="slidenum">
              <a:rPr lang="es-CL" smtClean="0"/>
              <a:t>8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02993111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CL" dirty="0" err="1" smtClean="0"/>
              <a:t>Diapo</a:t>
            </a:r>
            <a:r>
              <a:rPr lang="es-CL" dirty="0" smtClean="0"/>
              <a:t> interior con ejemplo de título, texto y lista</a:t>
            </a:r>
            <a:endParaRPr lang="es-CL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30E05F-0189-499D-AF10-D23CA78ACBA1}" type="slidenum">
              <a:rPr lang="es-CL" smtClean="0"/>
              <a:t>9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9541649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CE4E8-3BC1-48A0-A190-BA5616166084}" type="datetimeFigureOut">
              <a:rPr lang="es-CL" smtClean="0"/>
              <a:t>29-08-2019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A2431-F330-452C-AF27-2C692DDD1AC4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810164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CE4E8-3BC1-48A0-A190-BA5616166084}" type="datetimeFigureOut">
              <a:rPr lang="es-CL" smtClean="0"/>
              <a:t>29-08-2019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A2431-F330-452C-AF27-2C692DDD1AC4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432053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CE4E8-3BC1-48A0-A190-BA5616166084}" type="datetimeFigureOut">
              <a:rPr lang="es-CL" smtClean="0"/>
              <a:t>29-08-2019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A2431-F330-452C-AF27-2C692DDD1AC4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4157934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CE4E8-3BC1-48A0-A190-BA5616166084}" type="datetimeFigureOut">
              <a:rPr lang="es-CL" smtClean="0"/>
              <a:t>29-08-2019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A2431-F330-452C-AF27-2C692DDD1AC4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741011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CE4E8-3BC1-48A0-A190-BA5616166084}" type="datetimeFigureOut">
              <a:rPr lang="es-CL" smtClean="0"/>
              <a:t>29-08-2019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A2431-F330-452C-AF27-2C692DDD1AC4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1006036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CE4E8-3BC1-48A0-A190-BA5616166084}" type="datetimeFigureOut">
              <a:rPr lang="es-CL" smtClean="0"/>
              <a:t>29-08-2019</a:t>
            </a:fld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A2431-F330-452C-AF27-2C692DDD1AC4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1424050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CE4E8-3BC1-48A0-A190-BA5616166084}" type="datetimeFigureOut">
              <a:rPr lang="es-CL" smtClean="0"/>
              <a:t>29-08-2019</a:t>
            </a:fld>
            <a:endParaRPr lang="es-CL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A2431-F330-452C-AF27-2C692DDD1AC4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5893841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CE4E8-3BC1-48A0-A190-BA5616166084}" type="datetimeFigureOut">
              <a:rPr lang="es-CL" smtClean="0"/>
              <a:t>29-08-2019</a:t>
            </a:fld>
            <a:endParaRPr lang="es-CL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A2431-F330-452C-AF27-2C692DDD1AC4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1880925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CE4E8-3BC1-48A0-A190-BA5616166084}" type="datetimeFigureOut">
              <a:rPr lang="es-CL" smtClean="0"/>
              <a:t>29-08-2019</a:t>
            </a:fld>
            <a:endParaRPr lang="es-CL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A2431-F330-452C-AF27-2C692DDD1AC4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8596993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CE4E8-3BC1-48A0-A190-BA5616166084}" type="datetimeFigureOut">
              <a:rPr lang="es-CL" smtClean="0"/>
              <a:t>29-08-2019</a:t>
            </a:fld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A2431-F330-452C-AF27-2C692DDD1AC4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099064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CE4E8-3BC1-48A0-A190-BA5616166084}" type="datetimeFigureOut">
              <a:rPr lang="es-CL" smtClean="0"/>
              <a:t>29-08-2019</a:t>
            </a:fld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FA2431-F330-452C-AF27-2C692DDD1AC4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2524750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ACE4E8-3BC1-48A0-A190-BA5616166084}" type="datetimeFigureOut">
              <a:rPr lang="es-CL" smtClean="0"/>
              <a:t>29-08-2019</a:t>
            </a:fld>
            <a:endParaRPr lang="es-CL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FA2431-F330-452C-AF27-2C692DDD1AC4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5723192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emf"/><Relationship Id="rId4" Type="http://schemas.openxmlformats.org/officeDocument/2006/relationships/image" Target="../media/image20.emf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3.png"/><Relationship Id="rId7" Type="http://schemas.openxmlformats.org/officeDocument/2006/relationships/image" Target="../media/image2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3.png"/><Relationship Id="rId7" Type="http://schemas.openxmlformats.org/officeDocument/2006/relationships/image" Target="../media/image31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0.png"/><Relationship Id="rId4" Type="http://schemas.openxmlformats.org/officeDocument/2006/relationships/image" Target="../media/image39.e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jp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3.emf"/><Relationship Id="rId4" Type="http://schemas.openxmlformats.org/officeDocument/2006/relationships/image" Target="../media/image42.e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4.emf"/><Relationship Id="rId4" Type="http://schemas.openxmlformats.org/officeDocument/2006/relationships/image" Target="../media/image43.em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em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5.emf"/><Relationship Id="rId4" Type="http://schemas.openxmlformats.org/officeDocument/2006/relationships/image" Target="../media/image43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emf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.jpeg"/><Relationship Id="rId5" Type="http://schemas.openxmlformats.org/officeDocument/2006/relationships/image" Target="../media/image47.jpeg"/><Relationship Id="rId4" Type="http://schemas.openxmlformats.org/officeDocument/2006/relationships/image" Target="../media/image46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0.jpeg"/><Relationship Id="rId4" Type="http://schemas.openxmlformats.org/officeDocument/2006/relationships/image" Target="../media/image49.jp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1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2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3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4.png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png"/><Relationship Id="rId3" Type="http://schemas.openxmlformats.org/officeDocument/2006/relationships/image" Target="../media/image3.png"/><Relationship Id="rId7" Type="http://schemas.openxmlformats.org/officeDocument/2006/relationships/image" Target="../media/image58.jpe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7.jpeg"/><Relationship Id="rId5" Type="http://schemas.openxmlformats.org/officeDocument/2006/relationships/image" Target="../media/image56.jpeg"/><Relationship Id="rId10" Type="http://schemas.openxmlformats.org/officeDocument/2006/relationships/image" Target="../media/image61.png"/><Relationship Id="rId4" Type="http://schemas.openxmlformats.org/officeDocument/2006/relationships/image" Target="../media/image55.jpeg"/><Relationship Id="rId9" Type="http://schemas.openxmlformats.org/officeDocument/2006/relationships/image" Target="../media/image60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2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4.jpe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10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emf"/><Relationship Id="rId5" Type="http://schemas.openxmlformats.org/officeDocument/2006/relationships/image" Target="../media/image8.emf"/><Relationship Id="rId4" Type="http://schemas.openxmlformats.org/officeDocument/2006/relationships/image" Target="../media/image7.e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emf"/><Relationship Id="rId3" Type="http://schemas.openxmlformats.org/officeDocument/2006/relationships/image" Target="../media/image3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emf"/><Relationship Id="rId5" Type="http://schemas.openxmlformats.org/officeDocument/2006/relationships/image" Target="../media/image10.jpeg"/><Relationship Id="rId4" Type="http://schemas.openxmlformats.org/officeDocument/2006/relationships/image" Target="../media/image9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Rectángulo"/>
          <p:cNvSpPr>
            <a:spLocks noGrp="1"/>
          </p:cNvSpPr>
          <p:nvPr>
            <p:ph type="ctrTitle"/>
          </p:nvPr>
        </p:nvSpPr>
        <p:spPr>
          <a:xfrm>
            <a:off x="1187624" y="2204864"/>
            <a:ext cx="7416824" cy="2448272"/>
          </a:xfrm>
          <a:prstGeom prst="rect">
            <a:avLst/>
          </a:prstGeom>
          <a:solidFill>
            <a:srgbClr val="F0B500">
              <a:alpha val="79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90000"/>
          </a:bodyPr>
          <a:lstStyle/>
          <a:p>
            <a:r>
              <a:rPr lang="es-CL" sz="27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Calidad </a:t>
            </a:r>
            <a:r>
              <a:rPr lang="es-CL" sz="2700" b="1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e inocuidad de la </a:t>
            </a:r>
            <a:r>
              <a:rPr lang="es-CL" sz="27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miel: Residuos, esporas de enfermedades y los efectos en los </a:t>
            </a:r>
            <a:r>
              <a:rPr lang="es-CL" sz="2700" b="1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mercados de </a:t>
            </a:r>
            <a:r>
              <a:rPr lang="es-CL" sz="27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exportación</a:t>
            </a:r>
            <a:br>
              <a:rPr lang="es-CL" sz="27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es-CL" sz="22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es-CL" sz="22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es-CL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Dr. ENRIQUE MEJIAS BARRIOS</a:t>
            </a:r>
            <a:br>
              <a:rPr lang="es-CL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</a:br>
            <a:r>
              <a:rPr lang="es-CL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/>
            </a:r>
            <a:br>
              <a:rPr lang="es-CL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</a:br>
            <a:r>
              <a:rPr lang="es-CL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Académico - Investigador </a:t>
            </a:r>
            <a:r>
              <a:rPr lang="es-CL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-</a:t>
            </a:r>
            <a:r>
              <a:rPr lang="es-CL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 Asesor </a:t>
            </a:r>
            <a:br>
              <a:rPr lang="es-CL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</a:br>
            <a:r>
              <a:rPr lang="es-CL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Chillán - 28 y 29 de agosto de 2019 </a:t>
            </a:r>
          </a:p>
        </p:txBody>
      </p:sp>
      <p:sp>
        <p:nvSpPr>
          <p:cNvPr id="5" name="1 Rectángulo"/>
          <p:cNvSpPr txBox="1">
            <a:spLocks/>
          </p:cNvSpPr>
          <p:nvPr/>
        </p:nvSpPr>
        <p:spPr>
          <a:xfrm>
            <a:off x="467544" y="908720"/>
            <a:ext cx="8424936" cy="1152128"/>
          </a:xfrm>
          <a:prstGeom prst="rect">
            <a:avLst/>
          </a:prstGeom>
          <a:solidFill>
            <a:srgbClr val="F0B500">
              <a:alpha val="79000"/>
            </a:srgbClr>
          </a:solidFill>
          <a:ln w="25400" cap="flat" cmpd="sng" algn="ctr">
            <a:solidFill>
              <a:schemeClr val="tx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CL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“ESTRATEGIAS DE PREVENCIÓN Y ORGANIZACIÓN DE LA INDUSTRIA </a:t>
            </a:r>
            <a:r>
              <a:rPr lang="es-CL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APÍCOLA PARA </a:t>
            </a:r>
            <a:r>
              <a:rPr lang="es-CL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EVITAR LA DISEMINACIÓN DE ENFERMEDADES QUE AFECTAN A </a:t>
            </a:r>
            <a:r>
              <a:rPr lang="es-CL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LA APICULTURA </a:t>
            </a:r>
            <a:r>
              <a:rPr lang="es-CL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CHILENA”</a:t>
            </a:r>
            <a:endParaRPr lang="es-CL" sz="2000" b="1" dirty="0" smtClean="0">
              <a:solidFill>
                <a:schemeClr val="tx1">
                  <a:lumMod val="95000"/>
                  <a:lumOff val="5000"/>
                </a:schemeClr>
              </a:solidFill>
              <a:latin typeface="+mj-lt"/>
            </a:endParaRP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0324" y="4797152"/>
            <a:ext cx="2619375" cy="1743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4877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1520" y="692696"/>
            <a:ext cx="8712968" cy="472314"/>
          </a:xfrm>
          <a:ln>
            <a:solidFill>
              <a:srgbClr val="FFC000"/>
            </a:solidFill>
          </a:ln>
        </p:spPr>
        <p:txBody>
          <a:bodyPr>
            <a:normAutofit/>
          </a:bodyPr>
          <a:lstStyle/>
          <a:p>
            <a:r>
              <a:rPr lang="es-CL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RESIDUOS EN PRODUCTOS APÍCOLAS</a:t>
            </a:r>
            <a:endParaRPr lang="es-CL" sz="24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9" name="Picture 4" descr="SSA40176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1772816"/>
            <a:ext cx="5376597" cy="4032448"/>
          </a:xfrm>
          <a:prstGeom prst="rect">
            <a:avLst/>
          </a:prstGeom>
          <a:noFill/>
        </p:spPr>
      </p:pic>
      <p:sp>
        <p:nvSpPr>
          <p:cNvPr id="10" name="5 Rectángulo redondeado"/>
          <p:cNvSpPr/>
          <p:nvPr/>
        </p:nvSpPr>
        <p:spPr>
          <a:xfrm>
            <a:off x="6300192" y="1772816"/>
            <a:ext cx="2448272" cy="3816424"/>
          </a:xfrm>
          <a:prstGeom prst="roundRect">
            <a:avLst/>
          </a:prstGeom>
          <a:solidFill>
            <a:schemeClr val="tx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Wingdings" pitchFamily="2" charset="2"/>
              <a:buChar char="ü"/>
            </a:pPr>
            <a:r>
              <a:rPr lang="es-CL" b="1" dirty="0" smtClean="0">
                <a:solidFill>
                  <a:srgbClr val="FFFF00"/>
                </a:solidFill>
              </a:rPr>
              <a:t>METALES</a:t>
            </a:r>
          </a:p>
          <a:p>
            <a:pPr algn="ctr">
              <a:buFont typeface="Wingdings" pitchFamily="2" charset="2"/>
              <a:buChar char="ü"/>
            </a:pPr>
            <a:r>
              <a:rPr lang="es-CL" b="1" dirty="0" smtClean="0">
                <a:solidFill>
                  <a:srgbClr val="FFFF00"/>
                </a:solidFill>
              </a:rPr>
              <a:t>ANTIBIOTICOS</a:t>
            </a:r>
          </a:p>
          <a:p>
            <a:pPr algn="ctr">
              <a:buFont typeface="Wingdings" pitchFamily="2" charset="2"/>
              <a:buChar char="ü"/>
            </a:pPr>
            <a:r>
              <a:rPr lang="es-CL" b="1" dirty="0" smtClean="0">
                <a:solidFill>
                  <a:srgbClr val="FFFF00"/>
                </a:solidFill>
              </a:rPr>
              <a:t>PESTICIDAS</a:t>
            </a:r>
          </a:p>
          <a:p>
            <a:pPr algn="ctr"/>
            <a:endParaRPr lang="es-CL" b="1" dirty="0" smtClean="0">
              <a:solidFill>
                <a:srgbClr val="FFFF00"/>
              </a:solidFill>
            </a:endParaRPr>
          </a:p>
          <a:p>
            <a:pPr algn="ctr">
              <a:buFont typeface="Wingdings" pitchFamily="2" charset="2"/>
              <a:buChar char="ü"/>
            </a:pPr>
            <a:r>
              <a:rPr lang="es-CL" b="1" dirty="0" smtClean="0">
                <a:solidFill>
                  <a:srgbClr val="FFFF00"/>
                </a:solidFill>
              </a:rPr>
              <a:t>AFECTAN COMPOSICIÓN DE MIELES</a:t>
            </a:r>
          </a:p>
          <a:p>
            <a:pPr algn="ctr"/>
            <a:endParaRPr lang="es-CL" b="1" dirty="0" smtClean="0">
              <a:solidFill>
                <a:srgbClr val="FFFF00"/>
              </a:solidFill>
            </a:endParaRPr>
          </a:p>
          <a:p>
            <a:pPr algn="ctr"/>
            <a:r>
              <a:rPr lang="es-CL" b="1" dirty="0" smtClean="0">
                <a:solidFill>
                  <a:srgbClr val="FFFF00"/>
                </a:solidFill>
              </a:rPr>
              <a:t>¿AFECTAN PROPIEDADES DE MIELES U OTROS PRODUCTOS DE LA COLMENA?</a:t>
            </a:r>
            <a:endParaRPr lang="es-CL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5524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1520" y="692696"/>
            <a:ext cx="8712968" cy="472314"/>
          </a:xfrm>
          <a:ln>
            <a:solidFill>
              <a:srgbClr val="FFC000"/>
            </a:solidFill>
          </a:ln>
        </p:spPr>
        <p:txBody>
          <a:bodyPr>
            <a:normAutofit/>
          </a:bodyPr>
          <a:lstStyle/>
          <a:p>
            <a:r>
              <a:rPr lang="es-CL" sz="2400" b="1" dirty="0" smtClean="0">
                <a:solidFill>
                  <a:srgbClr val="727B7B"/>
                </a:solidFill>
              </a:rPr>
              <a:t>RESIDUOS EN PRODUCTOS APICOLAS</a:t>
            </a:r>
            <a:endParaRPr lang="es-CL" sz="2400" b="1" dirty="0">
              <a:solidFill>
                <a:srgbClr val="727B7B"/>
              </a:solidFill>
            </a:endParaRPr>
          </a:p>
        </p:txBody>
      </p:sp>
      <p:pic>
        <p:nvPicPr>
          <p:cNvPr id="3" name="Picture 4" descr="SSA40176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75656" y="1196752"/>
            <a:ext cx="6528725" cy="4896544"/>
          </a:xfrm>
          <a:prstGeom prst="rect">
            <a:avLst/>
          </a:prstGeom>
          <a:noFill/>
        </p:spPr>
      </p:pic>
      <p:sp>
        <p:nvSpPr>
          <p:cNvPr id="4" name="5 Rectángulo redondeado"/>
          <p:cNvSpPr/>
          <p:nvPr/>
        </p:nvSpPr>
        <p:spPr>
          <a:xfrm>
            <a:off x="36004" y="2996952"/>
            <a:ext cx="9144000" cy="1080120"/>
          </a:xfrm>
          <a:prstGeom prst="roundRect">
            <a:avLst/>
          </a:prstGeom>
          <a:solidFill>
            <a:srgbClr val="FF0000">
              <a:alpha val="71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Wingdings" pitchFamily="2" charset="2"/>
              <a:buChar char="ü"/>
            </a:pPr>
            <a:endParaRPr lang="es-CL" sz="3600" b="1" dirty="0" smtClean="0">
              <a:solidFill>
                <a:srgbClr val="FFEC99"/>
              </a:solidFill>
            </a:endParaRPr>
          </a:p>
          <a:p>
            <a:pPr algn="ctr"/>
            <a:r>
              <a:rPr lang="es-CL" sz="3600" b="1" dirty="0" smtClean="0">
                <a:solidFill>
                  <a:srgbClr val="FFEC99"/>
                </a:solidFill>
              </a:rPr>
              <a:t>P E S T I C I D A S</a:t>
            </a:r>
          </a:p>
          <a:p>
            <a:pPr algn="ctr"/>
            <a:endParaRPr lang="es-CL" sz="3600" b="1" dirty="0" smtClean="0">
              <a:solidFill>
                <a:srgbClr val="FFEC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2701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1520" y="692696"/>
            <a:ext cx="8712968" cy="472314"/>
          </a:xfrm>
          <a:ln>
            <a:solidFill>
              <a:srgbClr val="FFC000"/>
            </a:solidFill>
          </a:ln>
        </p:spPr>
        <p:txBody>
          <a:bodyPr>
            <a:normAutofit/>
          </a:bodyPr>
          <a:lstStyle/>
          <a:p>
            <a:r>
              <a:rPr lang="es-CL" sz="2400" b="1" dirty="0">
                <a:solidFill>
                  <a:srgbClr val="003300"/>
                </a:solidFill>
              </a:rPr>
              <a:t>MODO DE ACCION Y ESTRUCTURA QUÍMICA NEONICOTINOIDES </a:t>
            </a: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060" y="1280585"/>
            <a:ext cx="2480214" cy="1045762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347" y="2543291"/>
            <a:ext cx="2664520" cy="1245749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2892376" y="1603951"/>
            <a:ext cx="1008112" cy="250199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1200" b="1" dirty="0" err="1" smtClean="0">
                <a:solidFill>
                  <a:schemeClr val="tx1"/>
                </a:solidFill>
              </a:rPr>
              <a:t>Acetamiprid</a:t>
            </a:r>
            <a:endParaRPr lang="es-CL" sz="1200" b="1" dirty="0">
              <a:solidFill>
                <a:schemeClr val="tx1"/>
              </a:solidFill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2882867" y="2969966"/>
            <a:ext cx="1008112" cy="250199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1200" b="1" dirty="0" err="1" smtClean="0">
                <a:solidFill>
                  <a:schemeClr val="tx1"/>
                </a:solidFill>
              </a:rPr>
              <a:t>Imidacloprid</a:t>
            </a:r>
            <a:endParaRPr lang="es-CL" sz="1200" b="1" dirty="0">
              <a:solidFill>
                <a:schemeClr val="tx1"/>
              </a:solidFill>
            </a:endParaRP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192" y="1403183"/>
            <a:ext cx="2281946" cy="1127602"/>
          </a:xfrm>
          <a:prstGeom prst="rect">
            <a:avLst/>
          </a:prstGeom>
        </p:spPr>
      </p:pic>
      <p:sp>
        <p:nvSpPr>
          <p:cNvPr id="8" name="Rectángulo 7"/>
          <p:cNvSpPr/>
          <p:nvPr/>
        </p:nvSpPr>
        <p:spPr>
          <a:xfrm>
            <a:off x="5436096" y="1603951"/>
            <a:ext cx="1008112" cy="250199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1200" b="1" dirty="0" err="1" smtClean="0">
                <a:solidFill>
                  <a:schemeClr val="tx1"/>
                </a:solidFill>
              </a:rPr>
              <a:t>Thiacloprid</a:t>
            </a:r>
            <a:endParaRPr lang="es-CL" sz="1200" b="1" dirty="0">
              <a:solidFill>
                <a:schemeClr val="tx1"/>
              </a:solidFill>
            </a:endParaRPr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2536" y="2768958"/>
            <a:ext cx="1939602" cy="1204675"/>
          </a:xfrm>
          <a:prstGeom prst="rect">
            <a:avLst/>
          </a:prstGeom>
        </p:spPr>
      </p:pic>
      <p:sp>
        <p:nvSpPr>
          <p:cNvPr id="10" name="Rectángulo 9"/>
          <p:cNvSpPr/>
          <p:nvPr/>
        </p:nvSpPr>
        <p:spPr>
          <a:xfrm>
            <a:off x="5436095" y="2949317"/>
            <a:ext cx="1119403" cy="27084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1200" b="1" dirty="0" err="1" smtClean="0">
                <a:solidFill>
                  <a:schemeClr val="tx1"/>
                </a:solidFill>
              </a:rPr>
              <a:t>Tiamethoxam</a:t>
            </a:r>
            <a:endParaRPr lang="es-CL" sz="1200" b="1" dirty="0">
              <a:solidFill>
                <a:schemeClr val="tx1"/>
              </a:solidFill>
            </a:endParaRPr>
          </a:p>
        </p:txBody>
      </p:sp>
      <p:sp>
        <p:nvSpPr>
          <p:cNvPr id="11" name="Rectángulo 10"/>
          <p:cNvSpPr/>
          <p:nvPr/>
        </p:nvSpPr>
        <p:spPr>
          <a:xfrm>
            <a:off x="251520" y="4725144"/>
            <a:ext cx="8568952" cy="1346260"/>
          </a:xfrm>
          <a:prstGeom prst="rect">
            <a:avLst/>
          </a:prstGeom>
          <a:solidFill>
            <a:schemeClr val="tx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s-CL" b="1" dirty="0">
                <a:solidFill>
                  <a:schemeClr val="bg1"/>
                </a:solidFill>
              </a:rPr>
              <a:t>El modo de acción de los </a:t>
            </a:r>
            <a:r>
              <a:rPr lang="es-CL" b="1" dirty="0" err="1">
                <a:solidFill>
                  <a:schemeClr val="bg1"/>
                </a:solidFill>
              </a:rPr>
              <a:t>neonicotinoides</a:t>
            </a:r>
            <a:r>
              <a:rPr lang="es-CL" b="1" dirty="0">
                <a:solidFill>
                  <a:schemeClr val="bg1"/>
                </a:solidFill>
              </a:rPr>
              <a:t> es similar al de los insecticidas derivados de la </a:t>
            </a:r>
            <a:r>
              <a:rPr lang="es-CL" b="1" u="sng" dirty="0">
                <a:solidFill>
                  <a:schemeClr val="bg1"/>
                </a:solidFill>
              </a:rPr>
              <a:t>nicotina</a:t>
            </a:r>
            <a:r>
              <a:rPr lang="es-CL" b="1" dirty="0">
                <a:solidFill>
                  <a:schemeClr val="bg1"/>
                </a:solidFill>
              </a:rPr>
              <a:t>, que </a:t>
            </a:r>
            <a:r>
              <a:rPr lang="es-CL" b="1" dirty="0" smtClean="0">
                <a:solidFill>
                  <a:schemeClr val="bg1"/>
                </a:solidFill>
              </a:rPr>
              <a:t>actúan </a:t>
            </a:r>
            <a:r>
              <a:rPr lang="es-CL" b="1" dirty="0">
                <a:solidFill>
                  <a:schemeClr val="bg1"/>
                </a:solidFill>
              </a:rPr>
              <a:t>en el sistema nervioso central. En insectos, estos pesticidas causan parálisis </a:t>
            </a:r>
            <a:r>
              <a:rPr lang="es-CL" b="1" dirty="0" smtClean="0">
                <a:solidFill>
                  <a:schemeClr val="bg1"/>
                </a:solidFill>
              </a:rPr>
              <a:t>provocando </a:t>
            </a:r>
            <a:r>
              <a:rPr lang="es-CL" b="1" dirty="0">
                <a:solidFill>
                  <a:schemeClr val="bg1"/>
                </a:solidFill>
              </a:rPr>
              <a:t>la </a:t>
            </a:r>
            <a:r>
              <a:rPr lang="es-CL" b="1" dirty="0" smtClean="0">
                <a:solidFill>
                  <a:schemeClr val="bg1"/>
                </a:solidFill>
              </a:rPr>
              <a:t>muerte frecuentemente, </a:t>
            </a:r>
            <a:r>
              <a:rPr lang="es-CL" b="1" dirty="0">
                <a:solidFill>
                  <a:schemeClr val="bg1"/>
                </a:solidFill>
              </a:rPr>
              <a:t>en pocas </a:t>
            </a:r>
            <a:r>
              <a:rPr lang="es-CL" b="1" dirty="0" smtClean="0">
                <a:solidFill>
                  <a:schemeClr val="bg1"/>
                </a:solidFill>
              </a:rPr>
              <a:t>horas. Estos actúan </a:t>
            </a:r>
            <a:r>
              <a:rPr lang="es-CL" b="1" dirty="0">
                <a:solidFill>
                  <a:schemeClr val="bg1"/>
                </a:solidFill>
              </a:rPr>
              <a:t>sobre un lugar específico, el receptor de acetilcolina nicotínico </a:t>
            </a:r>
            <a:r>
              <a:rPr lang="es-CL" b="1" dirty="0" err="1">
                <a:solidFill>
                  <a:schemeClr val="bg1"/>
                </a:solidFill>
              </a:rPr>
              <a:t>postsináptico</a:t>
            </a:r>
            <a:r>
              <a:rPr lang="es-CL" b="1" dirty="0">
                <a:solidFill>
                  <a:schemeClr val="bg1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018694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1520" y="692696"/>
            <a:ext cx="8784976" cy="360040"/>
          </a:xfrm>
          <a:ln>
            <a:solidFill>
              <a:srgbClr val="FFC000"/>
            </a:solidFill>
          </a:ln>
        </p:spPr>
        <p:txBody>
          <a:bodyPr>
            <a:noAutofit/>
          </a:bodyPr>
          <a:lstStyle/>
          <a:p>
            <a:r>
              <a:rPr lang="es-CL" sz="1800" b="1" dirty="0">
                <a:solidFill>
                  <a:srgbClr val="003300"/>
                </a:solidFill>
              </a:rPr>
              <a:t>DISTRIBUCION MUNDIAL DE LA CONTAMINACION EN MIELES CON NEONICOTINOIDES </a:t>
            </a: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1804" y="1128939"/>
            <a:ext cx="8226660" cy="4974873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17475" y="6103812"/>
            <a:ext cx="3905841" cy="677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6684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1520" y="692696"/>
            <a:ext cx="8712968" cy="472314"/>
          </a:xfrm>
          <a:ln>
            <a:solidFill>
              <a:srgbClr val="FFC000"/>
            </a:solidFill>
          </a:ln>
        </p:spPr>
        <p:txBody>
          <a:bodyPr>
            <a:normAutofit/>
          </a:bodyPr>
          <a:lstStyle/>
          <a:p>
            <a:r>
              <a:rPr lang="es-CL" sz="2400" b="1" dirty="0">
                <a:solidFill>
                  <a:srgbClr val="003300"/>
                </a:solidFill>
              </a:rPr>
              <a:t>MODO DE ACCION Y ESTRUCTURA QUÍMICA NEONICOTINOIDES </a:t>
            </a: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060" y="1516509"/>
            <a:ext cx="1920676" cy="809837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347" y="2840067"/>
            <a:ext cx="2029749" cy="948973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2479653" y="1651326"/>
            <a:ext cx="1008112" cy="250199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1200" b="1" dirty="0" err="1" smtClean="0">
                <a:solidFill>
                  <a:schemeClr val="tx1"/>
                </a:solidFill>
              </a:rPr>
              <a:t>Acetamiprid</a:t>
            </a:r>
            <a:endParaRPr lang="es-CL" sz="1200" b="1" dirty="0">
              <a:solidFill>
                <a:schemeClr val="tx1"/>
              </a:solidFill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2471201" y="3109746"/>
            <a:ext cx="1008112" cy="250199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1200" b="1" dirty="0" err="1" smtClean="0">
                <a:solidFill>
                  <a:schemeClr val="tx1"/>
                </a:solidFill>
              </a:rPr>
              <a:t>Imidacloprid</a:t>
            </a:r>
            <a:endParaRPr lang="es-CL" sz="1200" b="1" dirty="0">
              <a:solidFill>
                <a:schemeClr val="tx1"/>
              </a:solidFill>
            </a:endParaRP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060" y="4063409"/>
            <a:ext cx="2022585" cy="999441"/>
          </a:xfrm>
          <a:prstGeom prst="rect">
            <a:avLst/>
          </a:prstGeom>
        </p:spPr>
      </p:pic>
      <p:sp>
        <p:nvSpPr>
          <p:cNvPr id="8" name="Rectángulo 7"/>
          <p:cNvSpPr/>
          <p:nvPr/>
        </p:nvSpPr>
        <p:spPr>
          <a:xfrm>
            <a:off x="2488247" y="4438029"/>
            <a:ext cx="1008112" cy="250199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1200" b="1" dirty="0" err="1" smtClean="0">
                <a:solidFill>
                  <a:schemeClr val="tx1"/>
                </a:solidFill>
              </a:rPr>
              <a:t>Thiacloprid</a:t>
            </a:r>
            <a:endParaRPr lang="es-CL" sz="1200" b="1" dirty="0">
              <a:solidFill>
                <a:schemeClr val="tx1"/>
              </a:solidFill>
            </a:endParaRPr>
          </a:p>
        </p:txBody>
      </p:sp>
      <p:pic>
        <p:nvPicPr>
          <p:cNvPr id="9" name="Imagen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0657" y="5301207"/>
            <a:ext cx="1455079" cy="903741"/>
          </a:xfrm>
          <a:prstGeom prst="rect">
            <a:avLst/>
          </a:prstGeom>
        </p:spPr>
      </p:pic>
      <p:sp>
        <p:nvSpPr>
          <p:cNvPr id="10" name="Rectángulo 9"/>
          <p:cNvSpPr/>
          <p:nvPr/>
        </p:nvSpPr>
        <p:spPr>
          <a:xfrm>
            <a:off x="2488247" y="5490225"/>
            <a:ext cx="1148032" cy="27608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1200" b="1" dirty="0" err="1" smtClean="0">
                <a:solidFill>
                  <a:schemeClr val="tx1"/>
                </a:solidFill>
              </a:rPr>
              <a:t>Tiamethoxam</a:t>
            </a:r>
            <a:endParaRPr lang="es-CL" sz="1200" b="1" dirty="0">
              <a:solidFill>
                <a:schemeClr val="tx1"/>
              </a:solidFill>
            </a:endParaRPr>
          </a:p>
        </p:txBody>
      </p:sp>
      <p:pic>
        <p:nvPicPr>
          <p:cNvPr id="12" name="Imagen 1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701705" y="1563072"/>
            <a:ext cx="5262783" cy="4203240"/>
          </a:xfrm>
          <a:prstGeom prst="rect">
            <a:avLst/>
          </a:prstGeom>
        </p:spPr>
      </p:pic>
      <p:sp>
        <p:nvSpPr>
          <p:cNvPr id="11" name="Rectángulo 10"/>
          <p:cNvSpPr/>
          <p:nvPr/>
        </p:nvSpPr>
        <p:spPr>
          <a:xfrm>
            <a:off x="2987824" y="5949280"/>
            <a:ext cx="5832648" cy="360040"/>
          </a:xfrm>
          <a:prstGeom prst="rect">
            <a:avLst/>
          </a:prstGeom>
          <a:solidFill>
            <a:srgbClr val="F0B500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1200" b="1">
                <a:solidFill>
                  <a:schemeClr val="tx1">
                    <a:lumMod val="65000"/>
                    <a:lumOff val="35000"/>
                  </a:schemeClr>
                </a:solidFill>
              </a:rPr>
              <a:t>Mejias, E., Gómez, C., Garrido, T. et al. Agroforest Syst (2019). https://doi.org/10.1007/s10457-019-00345-z</a:t>
            </a:r>
            <a:endParaRPr lang="es-CL" sz="12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0231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1520" y="692696"/>
            <a:ext cx="8712968" cy="391724"/>
          </a:xfrm>
          <a:ln>
            <a:solidFill>
              <a:srgbClr val="FFC000"/>
            </a:solidFill>
          </a:ln>
        </p:spPr>
        <p:txBody>
          <a:bodyPr>
            <a:normAutofit/>
          </a:bodyPr>
          <a:lstStyle/>
          <a:p>
            <a:r>
              <a:rPr lang="es-CL" sz="1800" b="1" dirty="0">
                <a:solidFill>
                  <a:srgbClr val="003300"/>
                </a:solidFill>
                <a:latin typeface="+mn-lt"/>
              </a:rPr>
              <a:t>ESTUDIO DEL EFECTO DE NEONICOTINOIDES SOBRE ACTIVIDAD ANTIOXIDANTE EN MIELES</a:t>
            </a:r>
          </a:p>
        </p:txBody>
      </p:sp>
      <p:pic>
        <p:nvPicPr>
          <p:cNvPr id="3" name="0 Imagen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280" y="1196752"/>
            <a:ext cx="8352928" cy="4104456"/>
          </a:xfrm>
          <a:prstGeom prst="rect">
            <a:avLst/>
          </a:prstGeom>
        </p:spPr>
      </p:pic>
      <p:sp>
        <p:nvSpPr>
          <p:cNvPr id="4" name="Rectángulo 3"/>
          <p:cNvSpPr/>
          <p:nvPr/>
        </p:nvSpPr>
        <p:spPr>
          <a:xfrm>
            <a:off x="755576" y="5437662"/>
            <a:ext cx="7776864" cy="550447"/>
          </a:xfrm>
          <a:prstGeom prst="rect">
            <a:avLst/>
          </a:prstGeom>
          <a:solidFill>
            <a:schemeClr val="tx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EFECTO ACETAMIPRID</a:t>
            </a:r>
            <a:endParaRPr lang="es-CL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779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6852" y="1417638"/>
            <a:ext cx="8667881" cy="3816424"/>
          </a:xfrm>
          <a:prstGeom prst="rect">
            <a:avLst/>
          </a:prstGeom>
        </p:spPr>
      </p:pic>
      <p:sp>
        <p:nvSpPr>
          <p:cNvPr id="5" name="1 Título"/>
          <p:cNvSpPr>
            <a:spLocks noGrp="1"/>
          </p:cNvSpPr>
          <p:nvPr>
            <p:ph type="title"/>
          </p:nvPr>
        </p:nvSpPr>
        <p:spPr>
          <a:xfrm>
            <a:off x="251521" y="908720"/>
            <a:ext cx="8667880" cy="508918"/>
          </a:xfrm>
          <a:ln>
            <a:solidFill>
              <a:srgbClr val="FFC000"/>
            </a:solidFill>
          </a:ln>
        </p:spPr>
        <p:txBody>
          <a:bodyPr>
            <a:noAutofit/>
          </a:bodyPr>
          <a:lstStyle/>
          <a:p>
            <a:r>
              <a:rPr lang="es-CL" sz="1800" b="1" dirty="0">
                <a:solidFill>
                  <a:srgbClr val="003300"/>
                </a:solidFill>
                <a:latin typeface="+mn-lt"/>
              </a:rPr>
              <a:t>ESTUDIO DEL EFECTO DE NEONICOTINOIDES SOBRE ACTIVIDAD ANTIOXIDANTE EN MIELES</a:t>
            </a:r>
          </a:p>
        </p:txBody>
      </p:sp>
      <p:sp>
        <p:nvSpPr>
          <p:cNvPr id="6" name="Rectángulo 5"/>
          <p:cNvSpPr/>
          <p:nvPr/>
        </p:nvSpPr>
        <p:spPr>
          <a:xfrm>
            <a:off x="755576" y="5437662"/>
            <a:ext cx="7776864" cy="550447"/>
          </a:xfrm>
          <a:prstGeom prst="rect">
            <a:avLst/>
          </a:prstGeom>
          <a:solidFill>
            <a:schemeClr val="tx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EFECTO IMIDACLOPRID</a:t>
            </a:r>
            <a:endParaRPr lang="es-CL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1604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1520" y="692696"/>
            <a:ext cx="8712968" cy="576064"/>
          </a:xfrm>
          <a:ln>
            <a:solidFill>
              <a:srgbClr val="FFC000"/>
            </a:solidFill>
          </a:ln>
        </p:spPr>
        <p:txBody>
          <a:bodyPr>
            <a:normAutofit/>
          </a:bodyPr>
          <a:lstStyle/>
          <a:p>
            <a:r>
              <a:rPr lang="es-CL" sz="1800" b="1" dirty="0">
                <a:solidFill>
                  <a:srgbClr val="003300"/>
                </a:solidFill>
              </a:rPr>
              <a:t>ESTUDIO DEL EFECTO DE NEONICOTINOIDES SOBRE ACTIVIDAD ANTIOXIDANTE EN MIELES</a:t>
            </a:r>
          </a:p>
        </p:txBody>
      </p:sp>
      <p:pic>
        <p:nvPicPr>
          <p:cNvPr id="3" name="0 Imagen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24" y="1412776"/>
            <a:ext cx="8640960" cy="3960440"/>
          </a:xfrm>
          <a:prstGeom prst="rect">
            <a:avLst/>
          </a:prstGeom>
        </p:spPr>
      </p:pic>
      <p:sp>
        <p:nvSpPr>
          <p:cNvPr id="4" name="Rectángulo 3"/>
          <p:cNvSpPr/>
          <p:nvPr/>
        </p:nvSpPr>
        <p:spPr>
          <a:xfrm>
            <a:off x="755576" y="5437662"/>
            <a:ext cx="7776864" cy="550447"/>
          </a:xfrm>
          <a:prstGeom prst="rect">
            <a:avLst/>
          </a:prstGeom>
          <a:solidFill>
            <a:schemeClr val="tx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EFECTO THIACLOPRID</a:t>
            </a:r>
            <a:endParaRPr lang="es-CL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5183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1520" y="692696"/>
            <a:ext cx="8712968" cy="648072"/>
          </a:xfrm>
          <a:ln>
            <a:solidFill>
              <a:srgbClr val="FFC000"/>
            </a:solidFill>
          </a:ln>
        </p:spPr>
        <p:txBody>
          <a:bodyPr>
            <a:normAutofit/>
          </a:bodyPr>
          <a:lstStyle/>
          <a:p>
            <a:r>
              <a:rPr lang="es-CL" sz="1800" b="1" dirty="0">
                <a:solidFill>
                  <a:srgbClr val="003300"/>
                </a:solidFill>
              </a:rPr>
              <a:t>ESTUDIO DEL EFECTO DE NEONICOTINOIDES SOBRE ACTIVIDAD ANTIOXIDANTE EN MIELES</a:t>
            </a:r>
          </a:p>
        </p:txBody>
      </p:sp>
      <p:pic>
        <p:nvPicPr>
          <p:cNvPr id="3" name="0 Imagen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674" y="1484784"/>
            <a:ext cx="8568952" cy="3960440"/>
          </a:xfrm>
          <a:prstGeom prst="rect">
            <a:avLst/>
          </a:prstGeom>
        </p:spPr>
      </p:pic>
      <p:sp>
        <p:nvSpPr>
          <p:cNvPr id="4" name="Rectángulo 3"/>
          <p:cNvSpPr/>
          <p:nvPr/>
        </p:nvSpPr>
        <p:spPr>
          <a:xfrm>
            <a:off x="719572" y="5617159"/>
            <a:ext cx="7776864" cy="550447"/>
          </a:xfrm>
          <a:prstGeom prst="rect">
            <a:avLst/>
          </a:prstGeom>
          <a:solidFill>
            <a:schemeClr val="tx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EFECTO THIAMETHOXAM</a:t>
            </a:r>
            <a:endParaRPr lang="es-CL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6736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1520" y="692696"/>
            <a:ext cx="8712968" cy="472314"/>
          </a:xfrm>
          <a:ln>
            <a:solidFill>
              <a:srgbClr val="FFC000"/>
            </a:solidFill>
          </a:ln>
        </p:spPr>
        <p:txBody>
          <a:bodyPr>
            <a:normAutofit/>
          </a:bodyPr>
          <a:lstStyle/>
          <a:p>
            <a:r>
              <a:rPr lang="es-CL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DEFINICIONES: ANALISIS DE MIEL Y VALORIZACIÓN</a:t>
            </a:r>
            <a:endParaRPr lang="es-CL" sz="24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6" name="Elipse 5"/>
          <p:cNvSpPr/>
          <p:nvPr/>
        </p:nvSpPr>
        <p:spPr>
          <a:xfrm>
            <a:off x="4724344" y="4653136"/>
            <a:ext cx="2367935" cy="1751690"/>
          </a:xfrm>
          <a:prstGeom prst="ellipse">
            <a:avLst/>
          </a:prstGeom>
          <a:solidFill>
            <a:srgbClr val="F0B500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RESIDUOS</a:t>
            </a:r>
            <a:endParaRPr lang="es-CL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" name="Elipse 6"/>
          <p:cNvSpPr/>
          <p:nvPr/>
        </p:nvSpPr>
        <p:spPr>
          <a:xfrm>
            <a:off x="291153" y="3884023"/>
            <a:ext cx="2248125" cy="1751690"/>
          </a:xfrm>
          <a:prstGeom prst="ellipse">
            <a:avLst/>
          </a:prstGeom>
          <a:solidFill>
            <a:srgbClr val="F0B500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ANTIOXIDANTES</a:t>
            </a:r>
            <a:endParaRPr lang="es-CL" sz="16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" name="Elipse 7"/>
          <p:cNvSpPr/>
          <p:nvPr/>
        </p:nvSpPr>
        <p:spPr>
          <a:xfrm>
            <a:off x="6940325" y="3916081"/>
            <a:ext cx="2176117" cy="1751690"/>
          </a:xfrm>
          <a:prstGeom prst="ellipse">
            <a:avLst/>
          </a:prstGeom>
          <a:solidFill>
            <a:srgbClr val="F0B500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ORIGEN BOTÁNICO</a:t>
            </a:r>
          </a:p>
          <a:p>
            <a:pPr algn="ctr"/>
            <a:r>
              <a:rPr lang="es-CL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(Atributos)</a:t>
            </a:r>
            <a:endParaRPr lang="es-CL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9" name="Elipse 8"/>
          <p:cNvSpPr/>
          <p:nvPr/>
        </p:nvSpPr>
        <p:spPr>
          <a:xfrm>
            <a:off x="5076056" y="1333058"/>
            <a:ext cx="2176117" cy="1751690"/>
          </a:xfrm>
          <a:prstGeom prst="ellipse">
            <a:avLst/>
          </a:prstGeom>
          <a:solidFill>
            <a:srgbClr val="F0B500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ANÁLISIS QUÍMICOS Y BIOLÓGICOS</a:t>
            </a:r>
            <a:endParaRPr lang="es-CL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2" name="Elipse 11"/>
          <p:cNvSpPr/>
          <p:nvPr/>
        </p:nvSpPr>
        <p:spPr>
          <a:xfrm>
            <a:off x="2411760" y="4656303"/>
            <a:ext cx="2160240" cy="1751690"/>
          </a:xfrm>
          <a:prstGeom prst="ellipse">
            <a:avLst/>
          </a:prstGeom>
          <a:solidFill>
            <a:srgbClr val="F0B500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13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GMO/                       MICROBIOLÓGICOS</a:t>
            </a:r>
            <a:endParaRPr lang="es-CL" sz="13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16" name="Conector recto de flecha 15"/>
          <p:cNvCxnSpPr/>
          <p:nvPr/>
        </p:nvCxnSpPr>
        <p:spPr>
          <a:xfrm flipH="1">
            <a:off x="4036236" y="2972980"/>
            <a:ext cx="1588078" cy="168015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Conector recto de flecha 16"/>
          <p:cNvCxnSpPr/>
          <p:nvPr/>
        </p:nvCxnSpPr>
        <p:spPr>
          <a:xfrm>
            <a:off x="6764273" y="2928190"/>
            <a:ext cx="656011" cy="100355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Conector recto de flecha 19"/>
          <p:cNvCxnSpPr/>
          <p:nvPr/>
        </p:nvCxnSpPr>
        <p:spPr>
          <a:xfrm flipH="1">
            <a:off x="5850379" y="3085386"/>
            <a:ext cx="325648" cy="156775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Conector recto de flecha 21"/>
          <p:cNvCxnSpPr/>
          <p:nvPr/>
        </p:nvCxnSpPr>
        <p:spPr>
          <a:xfrm flipH="1">
            <a:off x="2482262" y="2928190"/>
            <a:ext cx="3039382" cy="150141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3" name="Imagen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99" y="1244152"/>
            <a:ext cx="3388297" cy="25412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0634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1520" y="692696"/>
            <a:ext cx="8712968" cy="472314"/>
          </a:xfrm>
          <a:ln>
            <a:solidFill>
              <a:srgbClr val="FFC000"/>
            </a:solidFill>
          </a:ln>
        </p:spPr>
        <p:txBody>
          <a:bodyPr>
            <a:normAutofit/>
          </a:bodyPr>
          <a:lstStyle/>
          <a:p>
            <a:r>
              <a:rPr lang="es-CL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DEFINICIONES: MIEL</a:t>
            </a:r>
            <a:endParaRPr lang="es-CL" sz="24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8" name="4 Imagen" descr="DSC03768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44383" y="1239652"/>
            <a:ext cx="3373796" cy="5141676"/>
          </a:xfrm>
          <a:prstGeom prst="rect">
            <a:avLst/>
          </a:prstGeom>
        </p:spPr>
      </p:pic>
      <p:sp>
        <p:nvSpPr>
          <p:cNvPr id="10" name="6 Rectángulo redondeado"/>
          <p:cNvSpPr/>
          <p:nvPr/>
        </p:nvSpPr>
        <p:spPr>
          <a:xfrm>
            <a:off x="3983370" y="1441710"/>
            <a:ext cx="3575953" cy="1067204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ES_tradnl" altLang="es-CL" b="1" dirty="0" smtClean="0">
                <a:solidFill>
                  <a:srgbClr val="FFFF00"/>
                </a:solidFill>
              </a:rPr>
              <a:t>- Sustancia natural dulce </a:t>
            </a:r>
          </a:p>
          <a:p>
            <a:r>
              <a:rPr lang="es-ES_tradnl" altLang="es-CL" b="1" dirty="0" smtClean="0">
                <a:solidFill>
                  <a:srgbClr val="FFFF00"/>
                </a:solidFill>
              </a:rPr>
              <a:t>- Producida por las abejas</a:t>
            </a:r>
          </a:p>
          <a:p>
            <a:r>
              <a:rPr lang="es-CL" altLang="es-CL" b="1" dirty="0" smtClean="0">
                <a:solidFill>
                  <a:srgbClr val="FFFF00"/>
                </a:solidFill>
              </a:rPr>
              <a:t>  </a:t>
            </a:r>
            <a:r>
              <a:rPr lang="es-CL" altLang="es-CL" b="1" i="1" dirty="0" smtClean="0">
                <a:solidFill>
                  <a:srgbClr val="FFFF00"/>
                </a:solidFill>
              </a:rPr>
              <a:t>Apis </a:t>
            </a:r>
            <a:r>
              <a:rPr lang="es-CL" altLang="es-CL" b="1" i="1" dirty="0" err="1" smtClean="0">
                <a:solidFill>
                  <a:srgbClr val="FFFF00"/>
                </a:solidFill>
              </a:rPr>
              <a:t>mellifera</a:t>
            </a:r>
            <a:endParaRPr lang="es-ES" altLang="es-CL" b="1" i="1" dirty="0">
              <a:solidFill>
                <a:srgbClr val="FFFF00"/>
              </a:solidFill>
            </a:endParaRPr>
          </a:p>
        </p:txBody>
      </p:sp>
      <p:sp>
        <p:nvSpPr>
          <p:cNvPr id="11" name="AutoShape 21"/>
          <p:cNvSpPr>
            <a:spLocks noChangeArrowheads="1"/>
          </p:cNvSpPr>
          <p:nvPr/>
        </p:nvSpPr>
        <p:spPr bwMode="auto">
          <a:xfrm>
            <a:off x="3983369" y="4389271"/>
            <a:ext cx="3575953" cy="1393864"/>
          </a:xfrm>
          <a:prstGeom prst="roundRect">
            <a:avLst>
              <a:gd name="adj" fmla="val 16667"/>
            </a:avLst>
          </a:prstGeom>
          <a:solidFill>
            <a:schemeClr val="tx1"/>
          </a:solidFill>
          <a:ln w="6350">
            <a:noFill/>
            <a:round/>
            <a:headEnd/>
            <a:tailEnd/>
          </a:ln>
          <a:effectLst/>
        </p:spPr>
        <p:txBody>
          <a:bodyPr wrap="none" anchor="ctr"/>
          <a:lstStyle>
            <a:lvl1pPr eaLnBrk="0" hangingPunct="0">
              <a:defRPr sz="1400" b="1">
                <a:solidFill>
                  <a:schemeClr val="tx1"/>
                </a:solidFill>
                <a:latin typeface="ZapfHumnst BT" pitchFamily="34" charset="0"/>
                <a:cs typeface="Arial" pitchFamily="34" charset="0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ZapfHumnst BT" pitchFamily="34" charset="0"/>
                <a:cs typeface="Arial" pitchFamily="34" charset="0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ZapfHumnst BT" pitchFamily="34" charset="0"/>
                <a:cs typeface="Arial" pitchFamily="34" charset="0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ZapfHumnst BT" pitchFamily="34" charset="0"/>
                <a:cs typeface="Arial" pitchFamily="34" charset="0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ZapfHumnst BT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ZapfHumnst BT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ZapfHumnst BT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ZapfHumnst BT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ZapfHumnst BT" pitchFamily="34" charset="0"/>
                <a:cs typeface="Arial" pitchFamily="34" charset="0"/>
              </a:defRPr>
            </a:lvl9pPr>
          </a:lstStyle>
          <a:p>
            <a:pPr eaLnBrk="1" hangingPunct="1"/>
            <a:endParaRPr lang="es-CL" altLang="es-CL" sz="1600" dirty="0">
              <a:solidFill>
                <a:srgbClr val="FFFF00"/>
              </a:solidFill>
              <a:latin typeface="+mn-lt"/>
            </a:endParaRPr>
          </a:p>
        </p:txBody>
      </p:sp>
      <p:sp>
        <p:nvSpPr>
          <p:cNvPr id="12" name="Text Box 22"/>
          <p:cNvSpPr txBox="1">
            <a:spLocks noChangeArrowheads="1"/>
          </p:cNvSpPr>
          <p:nvPr/>
        </p:nvSpPr>
        <p:spPr bwMode="auto">
          <a:xfrm>
            <a:off x="4097704" y="4670704"/>
            <a:ext cx="3347445" cy="92333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txBody>
          <a:bodyPr wrap="square">
            <a:spAutoFit/>
          </a:bodyPr>
          <a:lstStyle>
            <a:lvl1pPr eaLnBrk="0" hangingPunct="0">
              <a:defRPr sz="1400" b="1">
                <a:solidFill>
                  <a:schemeClr val="tx1"/>
                </a:solidFill>
                <a:latin typeface="ZapfHumnst BT" pitchFamily="34" charset="0"/>
                <a:cs typeface="Arial" pitchFamily="34" charset="0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ZapfHumnst BT" pitchFamily="34" charset="0"/>
                <a:cs typeface="Arial" pitchFamily="34" charset="0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ZapfHumnst BT" pitchFamily="34" charset="0"/>
                <a:cs typeface="Arial" pitchFamily="34" charset="0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ZapfHumnst BT" pitchFamily="34" charset="0"/>
                <a:cs typeface="Arial" pitchFamily="34" charset="0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ZapfHumnst BT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ZapfHumnst BT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ZapfHumnst BT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ZapfHumnst BT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ZapfHumnst BT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s-ES_tradnl" altLang="es-CL" sz="1800" dirty="0" smtClean="0">
                <a:solidFill>
                  <a:srgbClr val="FFFF00"/>
                </a:solidFill>
                <a:latin typeface="+mn-lt"/>
              </a:rPr>
              <a:t>Mezcla de sustancias que se deposita y deshidrata.</a:t>
            </a:r>
          </a:p>
          <a:p>
            <a:pPr eaLnBrk="1" hangingPunct="1"/>
            <a:r>
              <a:rPr lang="es-ES_tradnl" altLang="es-CL" sz="1800" dirty="0" smtClean="0">
                <a:solidFill>
                  <a:srgbClr val="FFFF00"/>
                </a:solidFill>
                <a:latin typeface="+mn-lt"/>
              </a:rPr>
              <a:t>(Codex Stan 12-1981)</a:t>
            </a:r>
          </a:p>
        </p:txBody>
      </p:sp>
      <p:sp>
        <p:nvSpPr>
          <p:cNvPr id="13" name="11 Rectángulo redondeado"/>
          <p:cNvSpPr/>
          <p:nvPr/>
        </p:nvSpPr>
        <p:spPr>
          <a:xfrm>
            <a:off x="3983370" y="2676020"/>
            <a:ext cx="3575952" cy="1460384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4" name="Text Box 20"/>
          <p:cNvSpPr txBox="1">
            <a:spLocks noChangeArrowheads="1"/>
          </p:cNvSpPr>
          <p:nvPr/>
        </p:nvSpPr>
        <p:spPr bwMode="auto">
          <a:xfrm>
            <a:off x="4097704" y="2936527"/>
            <a:ext cx="3461618" cy="92333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txBody>
          <a:bodyPr wrap="square">
            <a:spAutoFit/>
          </a:bodyPr>
          <a:lstStyle>
            <a:lvl1pPr eaLnBrk="0" hangingPunct="0">
              <a:defRPr sz="1400" b="1">
                <a:solidFill>
                  <a:schemeClr val="tx1"/>
                </a:solidFill>
                <a:latin typeface="ZapfHumnst BT" pitchFamily="34" charset="0"/>
                <a:cs typeface="Arial" pitchFamily="34" charset="0"/>
              </a:defRPr>
            </a:lvl1pPr>
            <a:lvl2pPr marL="742950" indent="-285750" eaLnBrk="0" hangingPunct="0">
              <a:defRPr sz="1400" b="1">
                <a:solidFill>
                  <a:schemeClr val="tx1"/>
                </a:solidFill>
                <a:latin typeface="ZapfHumnst BT" pitchFamily="34" charset="0"/>
                <a:cs typeface="Arial" pitchFamily="34" charset="0"/>
              </a:defRPr>
            </a:lvl2pPr>
            <a:lvl3pPr marL="1143000" indent="-228600" eaLnBrk="0" hangingPunct="0">
              <a:defRPr sz="1400" b="1">
                <a:solidFill>
                  <a:schemeClr val="tx1"/>
                </a:solidFill>
                <a:latin typeface="ZapfHumnst BT" pitchFamily="34" charset="0"/>
                <a:cs typeface="Arial" pitchFamily="34" charset="0"/>
              </a:defRPr>
            </a:lvl3pPr>
            <a:lvl4pPr marL="1600200" indent="-228600" eaLnBrk="0" hangingPunct="0">
              <a:defRPr sz="1400" b="1">
                <a:solidFill>
                  <a:schemeClr val="tx1"/>
                </a:solidFill>
                <a:latin typeface="ZapfHumnst BT" pitchFamily="34" charset="0"/>
                <a:cs typeface="Arial" pitchFamily="34" charset="0"/>
              </a:defRPr>
            </a:lvl4pPr>
            <a:lvl5pPr marL="2057400" indent="-228600" eaLnBrk="0" hangingPunct="0">
              <a:defRPr sz="1400" b="1">
                <a:solidFill>
                  <a:schemeClr val="tx1"/>
                </a:solidFill>
                <a:latin typeface="ZapfHumnst BT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ZapfHumnst BT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ZapfHumnst BT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ZapfHumnst BT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1"/>
                </a:solidFill>
                <a:latin typeface="ZapfHumnst BT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s-ES_tradnl" altLang="es-CL" sz="1800" dirty="0" smtClean="0">
                <a:solidFill>
                  <a:srgbClr val="FFFF00"/>
                </a:solidFill>
                <a:latin typeface="+mn-lt"/>
              </a:rPr>
              <a:t>-  Néctar </a:t>
            </a:r>
            <a:r>
              <a:rPr lang="es-ES_tradnl" altLang="es-CL" sz="1800" dirty="0">
                <a:solidFill>
                  <a:srgbClr val="FFFF00"/>
                </a:solidFill>
                <a:latin typeface="+mn-lt"/>
              </a:rPr>
              <a:t>de las flores</a:t>
            </a:r>
          </a:p>
          <a:p>
            <a:pPr eaLnBrk="1" hangingPunct="1"/>
            <a:r>
              <a:rPr lang="es-ES_tradnl" altLang="es-CL" sz="1800" dirty="0" smtClean="0">
                <a:solidFill>
                  <a:srgbClr val="FFFF00"/>
                </a:solidFill>
                <a:latin typeface="+mn-lt"/>
              </a:rPr>
              <a:t>-  Secreciones </a:t>
            </a:r>
            <a:r>
              <a:rPr lang="es-ES_tradnl" altLang="es-CL" sz="1800" dirty="0">
                <a:solidFill>
                  <a:srgbClr val="FFFF00"/>
                </a:solidFill>
                <a:latin typeface="+mn-lt"/>
              </a:rPr>
              <a:t>de partes </a:t>
            </a:r>
            <a:endParaRPr lang="es-ES_tradnl" altLang="es-CL" sz="1800" dirty="0" smtClean="0">
              <a:solidFill>
                <a:srgbClr val="FFFF00"/>
              </a:solidFill>
              <a:latin typeface="+mn-lt"/>
            </a:endParaRPr>
          </a:p>
          <a:p>
            <a:pPr eaLnBrk="1" hangingPunct="1"/>
            <a:r>
              <a:rPr lang="es-ES_tradnl" altLang="es-CL" sz="1800" dirty="0">
                <a:solidFill>
                  <a:srgbClr val="FFFF00"/>
                </a:solidFill>
                <a:latin typeface="+mn-lt"/>
              </a:rPr>
              <a:t> </a:t>
            </a:r>
            <a:r>
              <a:rPr lang="es-ES_tradnl" altLang="es-CL" sz="1800" dirty="0" smtClean="0">
                <a:solidFill>
                  <a:srgbClr val="FFFF00"/>
                </a:solidFill>
                <a:latin typeface="+mn-lt"/>
              </a:rPr>
              <a:t>   vivas </a:t>
            </a:r>
            <a:r>
              <a:rPr lang="es-ES_tradnl" altLang="es-CL" sz="1800" dirty="0">
                <a:solidFill>
                  <a:srgbClr val="FFFF00"/>
                </a:solidFill>
                <a:latin typeface="+mn-lt"/>
              </a:rPr>
              <a:t>de </a:t>
            </a:r>
            <a:r>
              <a:rPr lang="es-ES_tradnl" altLang="es-CL" sz="1800" dirty="0" smtClean="0">
                <a:solidFill>
                  <a:srgbClr val="FFFF00"/>
                </a:solidFill>
                <a:latin typeface="+mn-lt"/>
              </a:rPr>
              <a:t>la planta</a:t>
            </a:r>
            <a:endParaRPr lang="es-ES" altLang="es-CL" sz="1800" dirty="0">
              <a:solidFill>
                <a:srgbClr val="FFFF0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279801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1520" y="692696"/>
            <a:ext cx="8712968" cy="472314"/>
          </a:xfrm>
          <a:ln>
            <a:solidFill>
              <a:srgbClr val="FFC000"/>
            </a:solidFill>
          </a:ln>
        </p:spPr>
        <p:txBody>
          <a:bodyPr>
            <a:normAutofit fontScale="90000"/>
          </a:bodyPr>
          <a:lstStyle/>
          <a:p>
            <a:r>
              <a:rPr lang="es-CL" sz="2400" b="1" dirty="0" smtClean="0">
                <a:solidFill>
                  <a:srgbClr val="727B7B"/>
                </a:solidFill>
              </a:rPr>
              <a:t>SITIOS DE MUESTREO: FUTRONO – CURACAUTIN – MELIPILLA - PIRQUE</a:t>
            </a:r>
            <a:endParaRPr lang="es-CL" sz="2400" b="1" dirty="0">
              <a:solidFill>
                <a:srgbClr val="727B7B"/>
              </a:solidFill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669" y="1264154"/>
            <a:ext cx="1602385" cy="2136513"/>
          </a:xfrm>
          <a:prstGeom prst="rect">
            <a:avLst/>
          </a:prstGeom>
        </p:spPr>
      </p:pic>
      <p:grpSp>
        <p:nvGrpSpPr>
          <p:cNvPr id="6" name="37 Grupo"/>
          <p:cNvGrpSpPr/>
          <p:nvPr/>
        </p:nvGrpSpPr>
        <p:grpSpPr>
          <a:xfrm>
            <a:off x="251520" y="3665804"/>
            <a:ext cx="2592288" cy="2666786"/>
            <a:chOff x="0" y="522483"/>
            <a:chExt cx="3378480" cy="3474720"/>
          </a:xfrm>
        </p:grpSpPr>
        <p:sp>
          <p:nvSpPr>
            <p:cNvPr id="7" name="36 Hexágono"/>
            <p:cNvSpPr>
              <a:spLocks noChangeAspect="1"/>
            </p:cNvSpPr>
            <p:nvPr/>
          </p:nvSpPr>
          <p:spPr>
            <a:xfrm>
              <a:off x="9443" y="522483"/>
              <a:ext cx="1902824" cy="1737360"/>
            </a:xfrm>
            <a:prstGeom prst="hexagon">
              <a:avLst/>
            </a:prstGeom>
            <a:blipFill dpi="0" rotWithShape="1"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8" name="39 Hexágono"/>
            <p:cNvSpPr>
              <a:spLocks noChangeAspect="1"/>
            </p:cNvSpPr>
            <p:nvPr/>
          </p:nvSpPr>
          <p:spPr>
            <a:xfrm>
              <a:off x="1475656" y="1412776"/>
              <a:ext cx="1902824" cy="1737360"/>
            </a:xfrm>
            <a:prstGeom prst="hexagon">
              <a:avLst/>
            </a:prstGeom>
            <a:blipFill dpi="0" rotWithShape="1"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" name="40 Hexágono"/>
            <p:cNvSpPr>
              <a:spLocks noChangeAspect="1"/>
            </p:cNvSpPr>
            <p:nvPr/>
          </p:nvSpPr>
          <p:spPr>
            <a:xfrm>
              <a:off x="0" y="2259843"/>
              <a:ext cx="1902824" cy="1737360"/>
            </a:xfrm>
            <a:prstGeom prst="hexagon">
              <a:avLst/>
            </a:prstGeom>
            <a:blipFill dpi="0" rotWithShape="1"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836562" y="1188280"/>
            <a:ext cx="5832648" cy="5121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6 Rectángulo redondeado"/>
          <p:cNvSpPr/>
          <p:nvPr/>
        </p:nvSpPr>
        <p:spPr>
          <a:xfrm>
            <a:off x="6876256" y="5229200"/>
            <a:ext cx="1872208" cy="1080120"/>
          </a:xfrm>
          <a:prstGeom prst="round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800" b="1" dirty="0" err="1" smtClean="0">
                <a:solidFill>
                  <a:srgbClr val="663300"/>
                </a:solidFill>
              </a:rPr>
              <a:t>Shendy</a:t>
            </a:r>
            <a:r>
              <a:rPr lang="es-CL" sz="800" b="1" dirty="0" smtClean="0">
                <a:solidFill>
                  <a:srgbClr val="663300"/>
                </a:solidFill>
              </a:rPr>
              <a:t> A., </a:t>
            </a:r>
            <a:r>
              <a:rPr lang="es-CL" sz="800" b="1" dirty="0" err="1" smtClean="0">
                <a:solidFill>
                  <a:srgbClr val="663300"/>
                </a:solidFill>
              </a:rPr>
              <a:t>Ghobashy</a:t>
            </a:r>
            <a:r>
              <a:rPr lang="es-CL" sz="800" b="1" dirty="0" smtClean="0">
                <a:solidFill>
                  <a:srgbClr val="663300"/>
                </a:solidFill>
              </a:rPr>
              <a:t> M., Mohammed M., </a:t>
            </a:r>
            <a:r>
              <a:rPr lang="es-CL" sz="800" b="1" dirty="0" err="1" smtClean="0">
                <a:solidFill>
                  <a:srgbClr val="663300"/>
                </a:solidFill>
              </a:rPr>
              <a:t>Gad</a:t>
            </a:r>
            <a:r>
              <a:rPr lang="es-CL" sz="800" b="1" dirty="0" smtClean="0">
                <a:solidFill>
                  <a:srgbClr val="663300"/>
                </a:solidFill>
              </a:rPr>
              <a:t> </a:t>
            </a:r>
            <a:r>
              <a:rPr lang="es-CL" sz="800" b="1" dirty="0" err="1" smtClean="0">
                <a:solidFill>
                  <a:srgbClr val="663300"/>
                </a:solidFill>
              </a:rPr>
              <a:t>Alla</a:t>
            </a:r>
            <a:r>
              <a:rPr lang="es-CL" sz="800" b="1" dirty="0" smtClean="0">
                <a:solidFill>
                  <a:srgbClr val="663300"/>
                </a:solidFill>
              </a:rPr>
              <a:t> S. and </a:t>
            </a:r>
            <a:r>
              <a:rPr lang="es-CL" sz="800" b="1" dirty="0" err="1" smtClean="0">
                <a:solidFill>
                  <a:srgbClr val="663300"/>
                </a:solidFill>
              </a:rPr>
              <a:t>Lotfy</a:t>
            </a:r>
            <a:r>
              <a:rPr lang="es-CL" sz="800" b="1" dirty="0" smtClean="0">
                <a:solidFill>
                  <a:srgbClr val="663300"/>
                </a:solidFill>
              </a:rPr>
              <a:t> H. 2016. </a:t>
            </a:r>
            <a:r>
              <a:rPr lang="es-CL" sz="800" b="1" dirty="0" err="1" smtClean="0">
                <a:solidFill>
                  <a:srgbClr val="663300"/>
                </a:solidFill>
              </a:rPr>
              <a:t>Simultaneous</a:t>
            </a:r>
            <a:r>
              <a:rPr lang="es-CL" sz="800" b="1" dirty="0" smtClean="0">
                <a:solidFill>
                  <a:srgbClr val="663300"/>
                </a:solidFill>
              </a:rPr>
              <a:t> </a:t>
            </a:r>
            <a:r>
              <a:rPr lang="es-CL" sz="800" b="1" dirty="0" err="1" smtClean="0">
                <a:solidFill>
                  <a:srgbClr val="663300"/>
                </a:solidFill>
              </a:rPr>
              <a:t>determination</a:t>
            </a:r>
            <a:r>
              <a:rPr lang="es-CL" sz="800" b="1" dirty="0" smtClean="0">
                <a:solidFill>
                  <a:srgbClr val="663300"/>
                </a:solidFill>
              </a:rPr>
              <a:t> of 200 </a:t>
            </a:r>
            <a:r>
              <a:rPr lang="es-CL" sz="800" b="1" dirty="0" err="1" smtClean="0">
                <a:solidFill>
                  <a:srgbClr val="663300"/>
                </a:solidFill>
              </a:rPr>
              <a:t>pesticide</a:t>
            </a:r>
            <a:r>
              <a:rPr lang="es-CL" sz="800" b="1" dirty="0" smtClean="0">
                <a:solidFill>
                  <a:srgbClr val="663300"/>
                </a:solidFill>
              </a:rPr>
              <a:t> </a:t>
            </a:r>
            <a:r>
              <a:rPr lang="es-CL" sz="800" b="1" dirty="0" err="1" smtClean="0">
                <a:solidFill>
                  <a:srgbClr val="663300"/>
                </a:solidFill>
              </a:rPr>
              <a:t>residues</a:t>
            </a:r>
            <a:r>
              <a:rPr lang="es-CL" sz="800" b="1" dirty="0" smtClean="0">
                <a:solidFill>
                  <a:srgbClr val="663300"/>
                </a:solidFill>
              </a:rPr>
              <a:t> in </a:t>
            </a:r>
            <a:r>
              <a:rPr lang="es-CL" sz="800" b="1" dirty="0" err="1" smtClean="0">
                <a:solidFill>
                  <a:srgbClr val="663300"/>
                </a:solidFill>
              </a:rPr>
              <a:t>honey</a:t>
            </a:r>
            <a:r>
              <a:rPr lang="es-CL" sz="800" b="1" dirty="0" smtClean="0">
                <a:solidFill>
                  <a:srgbClr val="663300"/>
                </a:solidFill>
              </a:rPr>
              <a:t> </a:t>
            </a:r>
            <a:r>
              <a:rPr lang="es-CL" sz="800" b="1" dirty="0" err="1" smtClean="0">
                <a:solidFill>
                  <a:srgbClr val="663300"/>
                </a:solidFill>
              </a:rPr>
              <a:t>using</a:t>
            </a:r>
            <a:r>
              <a:rPr lang="es-CL" sz="800" b="1" dirty="0" smtClean="0">
                <a:solidFill>
                  <a:srgbClr val="663300"/>
                </a:solidFill>
              </a:rPr>
              <a:t> gas </a:t>
            </a:r>
            <a:r>
              <a:rPr lang="es-CL" sz="800" b="1" dirty="0" err="1" smtClean="0">
                <a:solidFill>
                  <a:srgbClr val="663300"/>
                </a:solidFill>
              </a:rPr>
              <a:t>chromatography</a:t>
            </a:r>
            <a:r>
              <a:rPr lang="es-CL" sz="800" b="1" dirty="0" smtClean="0">
                <a:solidFill>
                  <a:srgbClr val="663300"/>
                </a:solidFill>
              </a:rPr>
              <a:t> –</a:t>
            </a:r>
            <a:r>
              <a:rPr lang="es-CL" sz="800" b="1" dirty="0" err="1" smtClean="0">
                <a:solidFill>
                  <a:srgbClr val="663300"/>
                </a:solidFill>
              </a:rPr>
              <a:t>tandem</a:t>
            </a:r>
            <a:r>
              <a:rPr lang="es-CL" sz="800" b="1" dirty="0" smtClean="0">
                <a:solidFill>
                  <a:srgbClr val="663300"/>
                </a:solidFill>
              </a:rPr>
              <a:t> </a:t>
            </a:r>
            <a:r>
              <a:rPr lang="es-CL" sz="800" b="1" dirty="0" err="1" smtClean="0">
                <a:solidFill>
                  <a:srgbClr val="663300"/>
                </a:solidFill>
              </a:rPr>
              <a:t>mass</a:t>
            </a:r>
            <a:r>
              <a:rPr lang="es-CL" sz="800" b="1" dirty="0" smtClean="0">
                <a:solidFill>
                  <a:srgbClr val="663300"/>
                </a:solidFill>
              </a:rPr>
              <a:t> </a:t>
            </a:r>
            <a:r>
              <a:rPr lang="es-CL" sz="800" b="1" dirty="0" err="1" smtClean="0">
                <a:solidFill>
                  <a:srgbClr val="663300"/>
                </a:solidFill>
              </a:rPr>
              <a:t>spectrometry</a:t>
            </a:r>
            <a:r>
              <a:rPr lang="es-CL" sz="800" b="1" dirty="0" smtClean="0">
                <a:solidFill>
                  <a:srgbClr val="663300"/>
                </a:solidFill>
              </a:rPr>
              <a:t> in </a:t>
            </a:r>
            <a:r>
              <a:rPr lang="es-CL" sz="800" b="1" dirty="0" err="1" smtClean="0">
                <a:solidFill>
                  <a:srgbClr val="663300"/>
                </a:solidFill>
              </a:rPr>
              <a:t>conjunction</a:t>
            </a:r>
            <a:r>
              <a:rPr lang="es-CL" sz="800" b="1" dirty="0" smtClean="0">
                <a:solidFill>
                  <a:srgbClr val="663300"/>
                </a:solidFill>
              </a:rPr>
              <a:t> </a:t>
            </a:r>
            <a:r>
              <a:rPr lang="es-CL" sz="800" b="1" dirty="0" err="1" smtClean="0">
                <a:solidFill>
                  <a:srgbClr val="663300"/>
                </a:solidFill>
              </a:rPr>
              <a:t>with</a:t>
            </a:r>
            <a:r>
              <a:rPr lang="es-CL" sz="800" b="1" dirty="0" smtClean="0">
                <a:solidFill>
                  <a:srgbClr val="663300"/>
                </a:solidFill>
              </a:rPr>
              <a:t> </a:t>
            </a:r>
            <a:r>
              <a:rPr lang="es-CL" sz="800" b="1" dirty="0" err="1" smtClean="0">
                <a:solidFill>
                  <a:srgbClr val="663300"/>
                </a:solidFill>
              </a:rPr>
              <a:t>streamlined</a:t>
            </a:r>
            <a:r>
              <a:rPr lang="es-CL" sz="800" b="1" dirty="0" smtClean="0">
                <a:solidFill>
                  <a:srgbClr val="663300"/>
                </a:solidFill>
              </a:rPr>
              <a:t> </a:t>
            </a:r>
            <a:r>
              <a:rPr lang="es-CL" sz="800" b="1" dirty="0" err="1" smtClean="0">
                <a:solidFill>
                  <a:srgbClr val="663300"/>
                </a:solidFill>
              </a:rPr>
              <a:t>quantification</a:t>
            </a:r>
            <a:r>
              <a:rPr lang="es-CL" sz="800" b="1" dirty="0" smtClean="0">
                <a:solidFill>
                  <a:srgbClr val="663300"/>
                </a:solidFill>
              </a:rPr>
              <a:t> </a:t>
            </a:r>
            <a:r>
              <a:rPr lang="es-CL" sz="800" b="1" dirty="0" err="1" smtClean="0">
                <a:solidFill>
                  <a:srgbClr val="663300"/>
                </a:solidFill>
              </a:rPr>
              <a:t>approach</a:t>
            </a:r>
            <a:r>
              <a:rPr lang="es-CL" sz="800" b="1" dirty="0" smtClean="0">
                <a:solidFill>
                  <a:srgbClr val="663300"/>
                </a:solidFill>
              </a:rPr>
              <a:t>. </a:t>
            </a:r>
            <a:r>
              <a:rPr lang="es-CL" sz="800" b="1" dirty="0" err="1" smtClean="0">
                <a:solidFill>
                  <a:srgbClr val="663300"/>
                </a:solidFill>
              </a:rPr>
              <a:t>Journal</a:t>
            </a:r>
            <a:r>
              <a:rPr lang="es-CL" sz="800" b="1" dirty="0" smtClean="0">
                <a:solidFill>
                  <a:srgbClr val="663300"/>
                </a:solidFill>
              </a:rPr>
              <a:t> of </a:t>
            </a:r>
            <a:r>
              <a:rPr lang="es-CL" sz="800" b="1" dirty="0" err="1" smtClean="0">
                <a:solidFill>
                  <a:srgbClr val="663300"/>
                </a:solidFill>
              </a:rPr>
              <a:t>Chromatography</a:t>
            </a:r>
            <a:r>
              <a:rPr lang="es-CL" sz="800" b="1" dirty="0" smtClean="0">
                <a:solidFill>
                  <a:srgbClr val="663300"/>
                </a:solidFill>
              </a:rPr>
              <a:t> A.1427: 142-160</a:t>
            </a:r>
            <a:endParaRPr lang="es-CL" sz="800" b="1" dirty="0">
              <a:solidFill>
                <a:srgbClr val="663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2354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1520" y="692696"/>
            <a:ext cx="8712968" cy="472314"/>
          </a:xfrm>
          <a:ln>
            <a:solidFill>
              <a:srgbClr val="FFC000"/>
            </a:solidFill>
          </a:ln>
        </p:spPr>
        <p:txBody>
          <a:bodyPr>
            <a:normAutofit/>
          </a:bodyPr>
          <a:lstStyle/>
          <a:p>
            <a:r>
              <a:rPr lang="es-CL" sz="2400" b="1" dirty="0">
                <a:solidFill>
                  <a:srgbClr val="003300"/>
                </a:solidFill>
              </a:rPr>
              <a:t>PROCEDIMIENTO EXPERIMENTAL: SITIOS DE MUESTREO </a:t>
            </a:r>
            <a:r>
              <a:rPr lang="es-CL" sz="2400" b="1" dirty="0" smtClean="0">
                <a:solidFill>
                  <a:srgbClr val="003300"/>
                </a:solidFill>
              </a:rPr>
              <a:t>RM</a:t>
            </a:r>
            <a:endParaRPr lang="es-CL" sz="2400" b="1" dirty="0">
              <a:solidFill>
                <a:srgbClr val="003300"/>
              </a:solidFill>
            </a:endParaRPr>
          </a:p>
        </p:txBody>
      </p:sp>
      <p:graphicFrame>
        <p:nvGraphicFramePr>
          <p:cNvPr id="4" name="5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1564094"/>
              </p:ext>
            </p:extLst>
          </p:nvPr>
        </p:nvGraphicFramePr>
        <p:xfrm>
          <a:off x="49859" y="5445224"/>
          <a:ext cx="4749800" cy="895350"/>
        </p:xfrm>
        <a:graphic>
          <a:graphicData uri="http://schemas.openxmlformats.org/drawingml/2006/table">
            <a:tbl>
              <a:tblPr/>
              <a:tblGrid>
                <a:gridCol w="76149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149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149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4234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6149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6149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171450">
                <a:tc gridSpan="6">
                  <a:txBody>
                    <a:bodyPr/>
                    <a:lstStyle/>
                    <a:p>
                      <a:pPr algn="ctr" fontAlgn="b"/>
                      <a:r>
                        <a:rPr lang="es-CL" sz="1000" b="1" i="0" u="none" strike="noStrike" dirty="0">
                          <a:latin typeface="Arial"/>
                        </a:rPr>
                        <a:t>CUESTIONARIO APICULTORES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0500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CL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COORDENADAS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s-CL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Descenso Población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s-CL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Enfermedades detectadas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s-CL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Presencia Cultivos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s-CL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Producción en Kilos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ctr" fontAlgn="b"/>
                      <a:r>
                        <a:rPr lang="es-CL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Longitud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Latitud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61925">
                <a:tc>
                  <a:txBody>
                    <a:bodyPr/>
                    <a:lstStyle/>
                    <a:p>
                      <a:pPr algn="l" fontAlgn="b"/>
                      <a:r>
                        <a:rPr lang="es-CL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L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000" b="1" i="0" u="none" strike="noStrike">
                          <a:latin typeface="Arial"/>
                        </a:rPr>
                        <a:t>Si/No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000" b="1" i="0" u="none" strike="noStrike">
                          <a:latin typeface="Arial"/>
                        </a:rPr>
                        <a:t>Si/No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000" b="1" i="0" u="none" strike="noStrike">
                          <a:latin typeface="Arial"/>
                        </a:rPr>
                        <a:t>Si/No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L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EECE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71450">
                <a:tc>
                  <a:txBody>
                    <a:bodyPr/>
                    <a:lstStyle/>
                    <a:p>
                      <a:pPr algn="l" fontAlgn="b"/>
                      <a:r>
                        <a:rPr lang="es-CL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L" sz="1000" b="0" i="0" u="none" strike="noStrike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000" b="1" i="0" u="none" strike="noStrike">
                          <a:latin typeface="Arial"/>
                        </a:rPr>
                        <a:t>¿%?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000" b="1" i="0" u="none" strike="noStrike" dirty="0">
                          <a:latin typeface="Arial"/>
                        </a:rPr>
                        <a:t>¿Cuál (es)?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000" b="1" i="0" u="none" strike="noStrike">
                          <a:latin typeface="Arial"/>
                        </a:rPr>
                        <a:t>¿Cuál (es)?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CL" sz="1000" b="0" i="0" u="none" strike="noStrike" dirty="0"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EECE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5" name="6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180472"/>
              </p:ext>
            </p:extLst>
          </p:nvPr>
        </p:nvGraphicFramePr>
        <p:xfrm>
          <a:off x="5106867" y="5454749"/>
          <a:ext cx="3390900" cy="876300"/>
        </p:xfrm>
        <a:graphic>
          <a:graphicData uri="http://schemas.openxmlformats.org/drawingml/2006/table">
            <a:tbl>
              <a:tblPr/>
              <a:tblGrid>
                <a:gridCol w="6920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920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0343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0343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71450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s-CL" sz="1000" b="1" i="0" u="none" strike="noStrike" dirty="0">
                          <a:latin typeface="Arial"/>
                        </a:rPr>
                        <a:t>MEDICIONES ANALÍTICAS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5E0E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0500">
                <a:tc rowSpan="2">
                  <a:txBody>
                    <a:bodyPr/>
                    <a:lstStyle/>
                    <a:p>
                      <a:pPr algn="ctr" fontAlgn="b"/>
                      <a:r>
                        <a:rPr lang="es-CL" sz="11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PESTICIDA EN MIEL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s-CL" sz="11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PESTICIDA EN CERA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000" b="1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Fenoles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6049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000" b="1" i="0" u="none" strike="noStrike" dirty="0">
                          <a:solidFill>
                            <a:srgbClr val="FFFFFF"/>
                          </a:solidFill>
                          <a:latin typeface="Arial"/>
                        </a:rPr>
                        <a:t>Antioxidantes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60497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0025">
                <a:tc v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000" b="0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0497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1000" b="1" i="0" u="none" strike="noStrike" dirty="0" err="1" smtClean="0">
                          <a:solidFill>
                            <a:srgbClr val="FFFFFF"/>
                          </a:solidFill>
                          <a:latin typeface="Arial"/>
                        </a:rPr>
                        <a:t>Antiradicalario</a:t>
                      </a:r>
                      <a:r>
                        <a:rPr lang="es-CL" sz="1000" b="1" i="0" u="none" strike="noStrike" dirty="0">
                          <a:solidFill>
                            <a:srgbClr val="FFFFFF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0497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CL" sz="1000" b="1" i="0" u="none" strike="noStrike" dirty="0">
                          <a:latin typeface="Arial"/>
                        </a:rPr>
                        <a:t>DATOS EXPERIMENTALES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CL" sz="1000" b="1" i="0" u="none" strike="noStrike" dirty="0">
                          <a:latin typeface="Arial"/>
                        </a:rPr>
                        <a:t>DATOS EXPERIMENTALES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D5B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C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10" name="Picture 19" descr="abejaPanal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0325" y="2485934"/>
            <a:ext cx="2235861" cy="1408392"/>
          </a:xfrm>
          <a:prstGeom prst="rect">
            <a:avLst/>
          </a:prstGeom>
          <a:noFill/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56" y="1303638"/>
            <a:ext cx="5688632" cy="40633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3994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1520" y="692696"/>
            <a:ext cx="8712968" cy="472314"/>
          </a:xfrm>
          <a:ln>
            <a:solidFill>
              <a:srgbClr val="FFC000"/>
            </a:solidFill>
          </a:ln>
        </p:spPr>
        <p:txBody>
          <a:bodyPr>
            <a:normAutofit/>
          </a:bodyPr>
          <a:lstStyle/>
          <a:p>
            <a:r>
              <a:rPr lang="es-CL" sz="1800" b="1" dirty="0" smtClean="0"/>
              <a:t>RESULTADOS: PESTICIDAS ANALIZADOS</a:t>
            </a:r>
            <a:endParaRPr lang="es-CL" sz="1800" b="1" dirty="0"/>
          </a:p>
        </p:txBody>
      </p:sp>
      <p:pic>
        <p:nvPicPr>
          <p:cNvPr id="3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5576" y="1268759"/>
            <a:ext cx="7992888" cy="49625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810317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1520" y="678810"/>
            <a:ext cx="8712968" cy="472314"/>
          </a:xfrm>
          <a:ln>
            <a:solidFill>
              <a:srgbClr val="FFC000"/>
            </a:solidFill>
          </a:ln>
        </p:spPr>
        <p:txBody>
          <a:bodyPr>
            <a:normAutofit/>
          </a:bodyPr>
          <a:lstStyle/>
          <a:p>
            <a:r>
              <a:rPr lang="es-CL" sz="1800" b="1" dirty="0" smtClean="0"/>
              <a:t>RESULTADOS FENOLES – ANTIOXIDANTES </a:t>
            </a:r>
            <a:endParaRPr lang="es-CL" sz="1800" b="1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13" y="1165010"/>
            <a:ext cx="4177699" cy="2984070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2815" y="1165010"/>
            <a:ext cx="4177699" cy="2984070"/>
          </a:xfrm>
          <a:prstGeom prst="rect">
            <a:avLst/>
          </a:prstGeom>
        </p:spPr>
      </p:pic>
      <p:pic>
        <p:nvPicPr>
          <p:cNvPr id="10" name="Imagen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1800" y="3926246"/>
            <a:ext cx="4104456" cy="2931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7880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36532" y="733626"/>
            <a:ext cx="8723375" cy="665414"/>
          </a:xfrm>
          <a:ln>
            <a:solidFill>
              <a:srgbClr val="FFC000"/>
            </a:solidFill>
          </a:ln>
        </p:spPr>
        <p:txBody>
          <a:bodyPr>
            <a:noAutofit/>
          </a:bodyPr>
          <a:lstStyle/>
          <a:p>
            <a:r>
              <a:rPr lang="es-CL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DEFINICIONES: MARCO CONCEPTUAL RELACIÓN EXISTENTE ENTRE EL MANEJO DE UNA COLMENA Y LOS POSIBLES EFECTOS</a:t>
            </a:r>
            <a:endParaRPr lang="es-CL" sz="2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5" name="1 Título"/>
          <p:cNvSpPr txBox="1">
            <a:spLocks/>
          </p:cNvSpPr>
          <p:nvPr/>
        </p:nvSpPr>
        <p:spPr>
          <a:xfrm>
            <a:off x="7315638" y="2330773"/>
            <a:ext cx="1734310" cy="2296994"/>
          </a:xfrm>
          <a:prstGeom prst="rect">
            <a:avLst/>
          </a:prstGeom>
          <a:ln>
            <a:solidFill>
              <a:srgbClr val="FFC000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it-IT" sz="1100" b="1" dirty="0"/>
              <a:t>G. Sperandio, A. Simonetto, E. Carnesecchi, et al., </a:t>
            </a:r>
            <a:r>
              <a:rPr lang="it-IT" sz="1100" b="1" dirty="0" smtClean="0"/>
              <a:t>Beekeeping </a:t>
            </a:r>
            <a:r>
              <a:rPr lang="en-US" sz="1100" b="1" dirty="0" smtClean="0"/>
              <a:t>and </a:t>
            </a:r>
            <a:r>
              <a:rPr lang="en-US" sz="1100" b="1" dirty="0"/>
              <a:t>honey bee colony health: A review and conceptualization of beekeeping </a:t>
            </a:r>
            <a:r>
              <a:rPr lang="en-US" sz="1100" b="1" dirty="0" smtClean="0"/>
              <a:t>management practices </a:t>
            </a:r>
            <a:r>
              <a:rPr lang="en-US" sz="1100" b="1" dirty="0"/>
              <a:t>implemented in Europe, </a:t>
            </a:r>
            <a:r>
              <a:rPr lang="en-US" sz="1100" b="1" i="1" dirty="0"/>
              <a:t>Science of the Total Environment </a:t>
            </a:r>
            <a:r>
              <a:rPr lang="en-US" sz="1100" b="1" dirty="0"/>
              <a:t>(2019), https://</a:t>
            </a:r>
            <a:r>
              <a:rPr lang="en-US" sz="1100" b="1" dirty="0" smtClean="0"/>
              <a:t>doi.org/</a:t>
            </a:r>
            <a:r>
              <a:rPr lang="es-CL" sz="1100" b="1" dirty="0" smtClean="0"/>
              <a:t>10.1016/j.scitotenv.2019.133795</a:t>
            </a:r>
            <a:endParaRPr lang="es-CL" sz="11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8" name="Rectángulo 7"/>
          <p:cNvSpPr/>
          <p:nvPr/>
        </p:nvSpPr>
        <p:spPr>
          <a:xfrm>
            <a:off x="4873484" y="5784645"/>
            <a:ext cx="1474763" cy="414428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1400" b="1" dirty="0" smtClean="0">
                <a:solidFill>
                  <a:schemeClr val="tx1"/>
                </a:solidFill>
              </a:rPr>
              <a:t>Productos de la colmena</a:t>
            </a:r>
            <a:endParaRPr lang="es-CL" sz="1400" b="1" dirty="0">
              <a:solidFill>
                <a:schemeClr val="tx1"/>
              </a:solidFill>
            </a:endParaRPr>
          </a:p>
        </p:txBody>
      </p:sp>
      <p:sp>
        <p:nvSpPr>
          <p:cNvPr id="10" name="Rectángulo 9"/>
          <p:cNvSpPr/>
          <p:nvPr/>
        </p:nvSpPr>
        <p:spPr>
          <a:xfrm>
            <a:off x="2660098" y="5775835"/>
            <a:ext cx="1872208" cy="43204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1400" b="1" dirty="0" smtClean="0">
                <a:solidFill>
                  <a:schemeClr val="tx1"/>
                </a:solidFill>
              </a:rPr>
              <a:t>Condiciones Sanitarias</a:t>
            </a:r>
            <a:endParaRPr lang="es-CL" sz="1400" b="1" dirty="0">
              <a:solidFill>
                <a:schemeClr val="tx1"/>
              </a:solidFill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1560" y="1459188"/>
            <a:ext cx="6704078" cy="4240900"/>
          </a:xfrm>
          <a:prstGeom prst="rect">
            <a:avLst/>
          </a:prstGeom>
        </p:spPr>
      </p:pic>
      <p:sp>
        <p:nvSpPr>
          <p:cNvPr id="12" name="Rectángulo 11"/>
          <p:cNvSpPr/>
          <p:nvPr/>
        </p:nvSpPr>
        <p:spPr>
          <a:xfrm>
            <a:off x="408988" y="1745957"/>
            <a:ext cx="1872208" cy="43204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1600" b="1" dirty="0" smtClean="0">
                <a:solidFill>
                  <a:schemeClr val="tx1"/>
                </a:solidFill>
              </a:rPr>
              <a:t>Status de la colmena</a:t>
            </a:r>
            <a:endParaRPr lang="es-CL" sz="1600" b="1" dirty="0">
              <a:solidFill>
                <a:schemeClr val="tx1"/>
              </a:solidFill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9079" y="2839378"/>
            <a:ext cx="1902117" cy="591363"/>
          </a:xfrm>
          <a:prstGeom prst="rect">
            <a:avLst/>
          </a:prstGeom>
        </p:spPr>
      </p:pic>
      <p:sp>
        <p:nvSpPr>
          <p:cNvPr id="13" name="Rectángulo 12"/>
          <p:cNvSpPr/>
          <p:nvPr/>
        </p:nvSpPr>
        <p:spPr>
          <a:xfrm>
            <a:off x="617921" y="5768743"/>
            <a:ext cx="1872208" cy="43204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1400" b="1" dirty="0" smtClean="0">
                <a:solidFill>
                  <a:schemeClr val="tx1"/>
                </a:solidFill>
              </a:rPr>
              <a:t>Demográficos</a:t>
            </a:r>
            <a:endParaRPr lang="es-CL" sz="1400" b="1" dirty="0">
              <a:solidFill>
                <a:schemeClr val="tx1"/>
              </a:solidFill>
            </a:endParaRPr>
          </a:p>
        </p:txBody>
      </p:sp>
      <p:sp>
        <p:nvSpPr>
          <p:cNvPr id="14" name="Rectángulo 13"/>
          <p:cNvSpPr/>
          <p:nvPr/>
        </p:nvSpPr>
        <p:spPr>
          <a:xfrm>
            <a:off x="357794" y="4029566"/>
            <a:ext cx="1784030" cy="42177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1400" b="1" dirty="0" smtClean="0">
                <a:solidFill>
                  <a:schemeClr val="tx1"/>
                </a:solidFill>
              </a:rPr>
              <a:t>Efectos</a:t>
            </a:r>
            <a:endParaRPr lang="es-CL" sz="1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2925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1520" y="692696"/>
            <a:ext cx="8712968" cy="472314"/>
          </a:xfrm>
          <a:ln>
            <a:solidFill>
              <a:srgbClr val="FFC000"/>
            </a:solidFill>
          </a:ln>
        </p:spPr>
        <p:txBody>
          <a:bodyPr>
            <a:normAutofit/>
          </a:bodyPr>
          <a:lstStyle/>
          <a:p>
            <a:r>
              <a:rPr lang="es-CL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MERCADO INTERNACIONAL</a:t>
            </a:r>
            <a:endParaRPr lang="es-CL" sz="24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5" name="1 Título"/>
          <p:cNvSpPr txBox="1">
            <a:spLocks/>
          </p:cNvSpPr>
          <p:nvPr/>
        </p:nvSpPr>
        <p:spPr>
          <a:xfrm>
            <a:off x="246940" y="5888881"/>
            <a:ext cx="8712968" cy="472314"/>
          </a:xfrm>
          <a:prstGeom prst="rect">
            <a:avLst/>
          </a:prstGeom>
          <a:ln>
            <a:solidFill>
              <a:srgbClr val="FFC000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CL" sz="12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Fuente: Servicio Agrícola Ganadero.</a:t>
            </a:r>
            <a:endParaRPr lang="es-CL" sz="12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323528" y="1268760"/>
            <a:ext cx="5400600" cy="4464496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s-CL" b="1" dirty="0" smtClean="0">
                <a:solidFill>
                  <a:schemeClr val="bg1">
                    <a:lumMod val="50000"/>
                  </a:schemeClr>
                </a:solidFill>
              </a:rPr>
              <a:t>Material vivo </a:t>
            </a:r>
            <a:r>
              <a:rPr lang="es-CL" b="1" dirty="0">
                <a:solidFill>
                  <a:schemeClr val="bg1">
                    <a:lumMod val="50000"/>
                  </a:schemeClr>
                </a:solidFill>
              </a:rPr>
              <a:t>(abejas reinas o paquetes de abejas</a:t>
            </a:r>
            <a:r>
              <a:rPr lang="es-CL" b="1" dirty="0" smtClean="0">
                <a:solidFill>
                  <a:schemeClr val="bg1">
                    <a:lumMod val="50000"/>
                  </a:schemeClr>
                </a:solidFill>
              </a:rPr>
              <a:t>): Mercados </a:t>
            </a:r>
            <a:r>
              <a:rPr lang="es-CL" b="1" dirty="0">
                <a:solidFill>
                  <a:schemeClr val="bg1">
                    <a:lumMod val="50000"/>
                  </a:schemeClr>
                </a:solidFill>
              </a:rPr>
              <a:t>que importan  </a:t>
            </a:r>
            <a:r>
              <a:rPr lang="es-CL" b="1" dirty="0" smtClean="0">
                <a:solidFill>
                  <a:schemeClr val="bg1">
                    <a:lumMod val="50000"/>
                  </a:schemeClr>
                </a:solidFill>
              </a:rPr>
              <a:t>desde  </a:t>
            </a:r>
            <a:r>
              <a:rPr lang="es-CL" b="1" dirty="0">
                <a:solidFill>
                  <a:schemeClr val="bg1">
                    <a:lumMod val="50000"/>
                  </a:schemeClr>
                </a:solidFill>
              </a:rPr>
              <a:t>Chile, exigen que provengan de </a:t>
            </a:r>
            <a:r>
              <a:rPr lang="es-CL" b="1" dirty="0" err="1" smtClean="0">
                <a:solidFill>
                  <a:schemeClr val="bg1">
                    <a:lumMod val="50000"/>
                  </a:schemeClr>
                </a:solidFill>
              </a:rPr>
              <a:t>apiarios</a:t>
            </a:r>
            <a:r>
              <a:rPr lang="es-CL" b="1" dirty="0" smtClean="0">
                <a:solidFill>
                  <a:schemeClr val="bg1">
                    <a:lumMod val="50000"/>
                  </a:schemeClr>
                </a:solidFill>
              </a:rPr>
              <a:t> libres de </a:t>
            </a:r>
            <a:r>
              <a:rPr lang="es-CL" b="1" dirty="0" err="1" smtClean="0">
                <a:solidFill>
                  <a:schemeClr val="bg1">
                    <a:lumMod val="50000"/>
                  </a:schemeClr>
                </a:solidFill>
              </a:rPr>
              <a:t>Loque</a:t>
            </a:r>
            <a:r>
              <a:rPr lang="es-CL" b="1" dirty="0" smtClean="0">
                <a:solidFill>
                  <a:schemeClr val="bg1">
                    <a:lumMod val="50000"/>
                  </a:schemeClr>
                </a:solidFill>
              </a:rPr>
              <a:t> americana que además no tengan registros recientes de brotes. </a:t>
            </a:r>
          </a:p>
          <a:p>
            <a:pPr algn="just"/>
            <a:endParaRPr lang="es-CL" b="1" dirty="0" smtClean="0">
              <a:solidFill>
                <a:schemeClr val="bg1">
                  <a:lumMod val="50000"/>
                </a:schemeClr>
              </a:solidFill>
            </a:endParaRPr>
          </a:p>
          <a:p>
            <a:pPr algn="just"/>
            <a:endParaRPr lang="es-CL" b="1" dirty="0">
              <a:solidFill>
                <a:schemeClr val="bg1">
                  <a:lumMod val="50000"/>
                </a:schemeClr>
              </a:solidFill>
            </a:endParaRPr>
          </a:p>
          <a:p>
            <a:pPr algn="just"/>
            <a:r>
              <a:rPr lang="es-CL" b="1" dirty="0" smtClean="0">
                <a:solidFill>
                  <a:schemeClr val="bg1">
                    <a:lumMod val="50000"/>
                  </a:schemeClr>
                </a:solidFill>
              </a:rPr>
              <a:t>Miel: La </a:t>
            </a:r>
            <a:r>
              <a:rPr lang="es-CL" b="1" dirty="0">
                <a:solidFill>
                  <a:schemeClr val="bg1">
                    <a:lumMod val="50000"/>
                  </a:schemeClr>
                </a:solidFill>
              </a:rPr>
              <a:t>exportación </a:t>
            </a:r>
            <a:r>
              <a:rPr lang="es-CL" b="1" dirty="0" smtClean="0">
                <a:solidFill>
                  <a:schemeClr val="bg1">
                    <a:lumMod val="50000"/>
                  </a:schemeClr>
                </a:solidFill>
              </a:rPr>
              <a:t>de miel exige productos libres de esporas de LA para los </a:t>
            </a:r>
            <a:r>
              <a:rPr lang="es-CL" b="1" dirty="0">
                <a:solidFill>
                  <a:schemeClr val="bg1">
                    <a:lumMod val="50000"/>
                  </a:schemeClr>
                </a:solidFill>
              </a:rPr>
              <a:t>mercados de medio Oriente (Emiratos Árabes y Kuwait) y </a:t>
            </a:r>
            <a:r>
              <a:rPr lang="es-CL" b="1" dirty="0" err="1" smtClean="0">
                <a:solidFill>
                  <a:schemeClr val="bg1">
                    <a:lumMod val="50000"/>
                  </a:schemeClr>
                </a:solidFill>
              </a:rPr>
              <a:t>proximamente</a:t>
            </a:r>
            <a:r>
              <a:rPr lang="es-CL" b="1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CL" b="1" dirty="0">
                <a:solidFill>
                  <a:schemeClr val="bg1">
                    <a:lumMod val="50000"/>
                  </a:schemeClr>
                </a:solidFill>
              </a:rPr>
              <a:t>China </a:t>
            </a:r>
          </a:p>
          <a:p>
            <a:pPr algn="just"/>
            <a:endParaRPr lang="es-CL" b="1" dirty="0" smtClean="0">
              <a:solidFill>
                <a:schemeClr val="bg1">
                  <a:lumMod val="50000"/>
                </a:schemeClr>
              </a:solidFill>
            </a:endParaRPr>
          </a:p>
          <a:p>
            <a:pPr algn="just"/>
            <a:endParaRPr lang="es-CL" b="1" dirty="0" smtClean="0">
              <a:solidFill>
                <a:schemeClr val="bg1">
                  <a:lumMod val="50000"/>
                </a:schemeClr>
              </a:solidFill>
            </a:endParaRPr>
          </a:p>
          <a:p>
            <a:pPr algn="just"/>
            <a:r>
              <a:rPr lang="es-CL" b="1" dirty="0" smtClean="0">
                <a:solidFill>
                  <a:schemeClr val="bg1">
                    <a:lumMod val="50000"/>
                  </a:schemeClr>
                </a:solidFill>
              </a:rPr>
              <a:t>Polen: Para </a:t>
            </a:r>
            <a:r>
              <a:rPr lang="es-CL" b="1" dirty="0">
                <a:solidFill>
                  <a:schemeClr val="bg1">
                    <a:lumMod val="50000"/>
                  </a:schemeClr>
                </a:solidFill>
              </a:rPr>
              <a:t>el caso específico de exportación de Polen como alimento para abejas, deben provenir de </a:t>
            </a:r>
            <a:r>
              <a:rPr lang="es-CL" b="1" dirty="0" err="1">
                <a:solidFill>
                  <a:schemeClr val="bg1">
                    <a:lumMod val="50000"/>
                  </a:schemeClr>
                </a:solidFill>
              </a:rPr>
              <a:t>apiarios</a:t>
            </a:r>
            <a:r>
              <a:rPr lang="es-CL" b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CL" b="1" dirty="0" smtClean="0">
                <a:solidFill>
                  <a:schemeClr val="bg1">
                    <a:lumMod val="50000"/>
                  </a:schemeClr>
                </a:solidFill>
              </a:rPr>
              <a:t>libres de </a:t>
            </a:r>
            <a:r>
              <a:rPr lang="es-CL" b="1" dirty="0" err="1" smtClean="0">
                <a:solidFill>
                  <a:schemeClr val="bg1">
                    <a:lumMod val="50000"/>
                  </a:schemeClr>
                </a:solidFill>
              </a:rPr>
              <a:t>Loque</a:t>
            </a:r>
            <a:r>
              <a:rPr lang="es-CL" b="1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CL" b="1" dirty="0">
                <a:solidFill>
                  <a:schemeClr val="bg1">
                    <a:lumMod val="50000"/>
                  </a:schemeClr>
                </a:solidFill>
              </a:rPr>
              <a:t>americana.</a:t>
            </a: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144" y="2420888"/>
            <a:ext cx="2981760" cy="17563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8166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1520" y="692696"/>
            <a:ext cx="8712968" cy="472314"/>
          </a:xfrm>
          <a:ln>
            <a:solidFill>
              <a:srgbClr val="FFC000"/>
            </a:solidFill>
          </a:ln>
        </p:spPr>
        <p:txBody>
          <a:bodyPr>
            <a:normAutofit/>
          </a:bodyPr>
          <a:lstStyle/>
          <a:p>
            <a:r>
              <a:rPr lang="es-CL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EVALUACIÓN DE TRATAMIENTOS ALTERNATIVOS</a:t>
            </a:r>
            <a:endParaRPr lang="es-CL" sz="24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5" name="1 Título"/>
          <p:cNvSpPr txBox="1">
            <a:spLocks/>
          </p:cNvSpPr>
          <p:nvPr/>
        </p:nvSpPr>
        <p:spPr>
          <a:xfrm>
            <a:off x="246940" y="5888881"/>
            <a:ext cx="8712968" cy="472314"/>
          </a:xfrm>
          <a:prstGeom prst="rect">
            <a:avLst/>
          </a:prstGeom>
          <a:ln>
            <a:solidFill>
              <a:srgbClr val="FFC000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CL" sz="12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Marche M.G. </a:t>
            </a:r>
            <a:r>
              <a:rPr lang="es-CL" sz="12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Inhibition</a:t>
            </a:r>
            <a:r>
              <a:rPr lang="es-CL" sz="12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of </a:t>
            </a:r>
            <a:r>
              <a:rPr lang="es-CL" sz="1200" b="1" i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Paenibacillus</a:t>
            </a:r>
            <a:r>
              <a:rPr lang="es-CL" sz="12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s-CL" sz="1200" b="1" i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larvae</a:t>
            </a:r>
            <a:r>
              <a:rPr lang="es-CL" sz="12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s-CL" sz="12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by</a:t>
            </a:r>
            <a:r>
              <a:rPr lang="es-CL" sz="12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s-CL" sz="12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an</a:t>
            </a:r>
            <a:r>
              <a:rPr lang="es-CL" sz="12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extracelular </a:t>
            </a:r>
            <a:r>
              <a:rPr lang="es-CL" sz="12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protein</a:t>
            </a:r>
            <a:r>
              <a:rPr lang="es-CL" sz="12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s-CL" sz="12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fraction</a:t>
            </a:r>
            <a:r>
              <a:rPr lang="es-CL" sz="12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s-CL" sz="12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from</a:t>
            </a:r>
            <a:r>
              <a:rPr lang="es-CL" sz="12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a </a:t>
            </a:r>
            <a:r>
              <a:rPr lang="es-CL" sz="12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honeybee</a:t>
            </a:r>
            <a:r>
              <a:rPr lang="es-CL" sz="12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-borne </a:t>
            </a:r>
            <a:r>
              <a:rPr lang="es-CL" sz="12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Brevibacillus</a:t>
            </a:r>
            <a:r>
              <a:rPr lang="es-CL" sz="12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s-CL" sz="12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laterosporus</a:t>
            </a:r>
            <a:r>
              <a:rPr lang="es-CL" sz="12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s-CL" sz="12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strain</a:t>
            </a:r>
            <a:r>
              <a:rPr lang="es-CL" sz="12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. 2019. </a:t>
            </a:r>
            <a:r>
              <a:rPr lang="es-CL" sz="12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Microbiological</a:t>
            </a:r>
            <a:r>
              <a:rPr lang="es-CL" sz="12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s-CL" sz="12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Research</a:t>
            </a:r>
            <a:r>
              <a:rPr lang="es-CL" sz="12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227- 126303</a:t>
            </a:r>
            <a:endParaRPr lang="es-CL" sz="12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47864" y="1484784"/>
            <a:ext cx="5308470" cy="3744416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467544" y="2096852"/>
            <a:ext cx="2520280" cy="2520280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b="1" dirty="0" smtClean="0">
                <a:solidFill>
                  <a:schemeClr val="bg1">
                    <a:lumMod val="50000"/>
                  </a:schemeClr>
                </a:solidFill>
              </a:rPr>
              <a:t>Efecto en el crecimiento in vitro de </a:t>
            </a:r>
            <a:r>
              <a:rPr lang="es-CL" b="1" i="1" dirty="0" smtClean="0">
                <a:solidFill>
                  <a:schemeClr val="bg1">
                    <a:lumMod val="50000"/>
                  </a:schemeClr>
                </a:solidFill>
              </a:rPr>
              <a:t>P. </a:t>
            </a:r>
            <a:r>
              <a:rPr lang="es-CL" b="1" i="1" dirty="0" err="1" smtClean="0">
                <a:solidFill>
                  <a:schemeClr val="bg1">
                    <a:lumMod val="50000"/>
                  </a:schemeClr>
                </a:solidFill>
              </a:rPr>
              <a:t>larvae</a:t>
            </a:r>
            <a:r>
              <a:rPr lang="es-CL" b="1" i="1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CL" b="1" dirty="0" smtClean="0">
                <a:solidFill>
                  <a:schemeClr val="bg1">
                    <a:lumMod val="50000"/>
                  </a:schemeClr>
                </a:solidFill>
              </a:rPr>
              <a:t>tras la aplicación de una fracción </a:t>
            </a:r>
            <a:r>
              <a:rPr lang="es-CL" b="1" dirty="0" err="1" smtClean="0">
                <a:solidFill>
                  <a:schemeClr val="bg1">
                    <a:lumMod val="50000"/>
                  </a:schemeClr>
                </a:solidFill>
              </a:rPr>
              <a:t>proteíca</a:t>
            </a:r>
            <a:r>
              <a:rPr lang="es-CL" b="1" dirty="0" smtClean="0">
                <a:solidFill>
                  <a:schemeClr val="bg1">
                    <a:lumMod val="50000"/>
                  </a:schemeClr>
                </a:solidFill>
              </a:rPr>
              <a:t> de </a:t>
            </a:r>
            <a:r>
              <a:rPr lang="es-CL" b="1" i="1" dirty="0" err="1" smtClean="0">
                <a:solidFill>
                  <a:schemeClr val="bg1">
                    <a:lumMod val="50000"/>
                  </a:schemeClr>
                </a:solidFill>
              </a:rPr>
              <a:t>Brevibacillus</a:t>
            </a:r>
            <a:r>
              <a:rPr lang="es-CL" b="1" i="1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CL" b="1" i="1" dirty="0" err="1" smtClean="0">
                <a:solidFill>
                  <a:schemeClr val="bg1">
                    <a:lumMod val="50000"/>
                  </a:schemeClr>
                </a:solidFill>
              </a:rPr>
              <a:t>laterosporus</a:t>
            </a:r>
            <a:endParaRPr lang="es-CL" b="1" i="1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55713" y="3424945"/>
            <a:ext cx="32574" cy="81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4192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1520" y="692696"/>
            <a:ext cx="8712968" cy="472314"/>
          </a:xfrm>
          <a:ln>
            <a:solidFill>
              <a:srgbClr val="FFC000"/>
            </a:solidFill>
          </a:ln>
        </p:spPr>
        <p:txBody>
          <a:bodyPr>
            <a:normAutofit/>
          </a:bodyPr>
          <a:lstStyle/>
          <a:p>
            <a:r>
              <a:rPr lang="es-CL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EVALUACIÓN DE TRATAMIENTOS ALTERNATIVOS</a:t>
            </a:r>
            <a:endParaRPr lang="es-CL" sz="24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5" name="1 Título"/>
          <p:cNvSpPr txBox="1">
            <a:spLocks/>
          </p:cNvSpPr>
          <p:nvPr/>
        </p:nvSpPr>
        <p:spPr>
          <a:xfrm>
            <a:off x="246940" y="5888881"/>
            <a:ext cx="8712968" cy="472314"/>
          </a:xfrm>
          <a:prstGeom prst="rect">
            <a:avLst/>
          </a:prstGeom>
          <a:ln>
            <a:solidFill>
              <a:srgbClr val="FFC000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CL" sz="12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Scott Brady T., et al. </a:t>
            </a:r>
            <a:r>
              <a:rPr lang="es-CL" sz="12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Bacteriophages</a:t>
            </a:r>
            <a:r>
              <a:rPr lang="es-CL" sz="12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s-CL" sz="12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as </a:t>
            </a:r>
            <a:r>
              <a:rPr lang="es-CL" sz="1200" b="1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an</a:t>
            </a:r>
            <a:r>
              <a:rPr lang="es-CL" sz="12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s-CL" sz="1200" b="1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alternative</a:t>
            </a:r>
            <a:r>
              <a:rPr lang="es-CL" sz="12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 to </a:t>
            </a:r>
            <a:r>
              <a:rPr lang="es-CL" sz="1200" b="1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conventional</a:t>
            </a:r>
            <a:r>
              <a:rPr lang="es-CL" sz="12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s-CL" sz="1200" b="1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antibiotic</a:t>
            </a:r>
            <a:r>
              <a:rPr lang="es-CL" sz="12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 use </a:t>
            </a:r>
            <a:r>
              <a:rPr lang="es-CL" sz="1200" b="1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for</a:t>
            </a:r>
            <a:r>
              <a:rPr lang="es-CL" sz="12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s-CL" sz="12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the</a:t>
            </a:r>
            <a:r>
              <a:rPr lang="es-CL" sz="12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s-CL" sz="12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prevention</a:t>
            </a:r>
            <a:r>
              <a:rPr lang="es-CL" sz="12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s-CL" sz="1200" b="1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or</a:t>
            </a:r>
            <a:r>
              <a:rPr lang="es-CL" sz="12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s-CL" sz="1200" b="1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treatment</a:t>
            </a:r>
            <a:r>
              <a:rPr lang="es-CL" sz="12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 of </a:t>
            </a:r>
            <a:r>
              <a:rPr lang="es-CL" sz="1200" b="1" i="1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Paenibacillus</a:t>
            </a:r>
            <a:r>
              <a:rPr lang="es-CL" sz="1200" b="1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s-CL" sz="1200" b="1" i="1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larvae</a:t>
            </a:r>
            <a:r>
              <a:rPr lang="es-CL" sz="12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 in </a:t>
            </a:r>
            <a:r>
              <a:rPr lang="es-CL" sz="1200" b="1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honeybee</a:t>
            </a:r>
            <a:r>
              <a:rPr lang="es-CL" sz="12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s-CL" sz="12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hives. </a:t>
            </a:r>
            <a:r>
              <a:rPr lang="en-US" sz="12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Journal of Invertebrate Pathology 150 (2017) 94–100</a:t>
            </a:r>
            <a:endParaRPr lang="es-CL" sz="12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1115616" y="1430985"/>
            <a:ext cx="7642883" cy="900100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b="1" dirty="0" smtClean="0">
                <a:solidFill>
                  <a:schemeClr val="bg1">
                    <a:lumMod val="50000"/>
                  </a:schemeClr>
                </a:solidFill>
              </a:rPr>
              <a:t>Utilización de </a:t>
            </a:r>
            <a:r>
              <a:rPr lang="es-CL" b="1" dirty="0" err="1" smtClean="0">
                <a:solidFill>
                  <a:schemeClr val="bg1">
                    <a:lumMod val="50000"/>
                  </a:schemeClr>
                </a:solidFill>
              </a:rPr>
              <a:t>Bacteriofagos</a:t>
            </a:r>
            <a:r>
              <a:rPr lang="es-CL" b="1" dirty="0" smtClean="0">
                <a:solidFill>
                  <a:schemeClr val="bg1">
                    <a:lumMod val="50000"/>
                  </a:schemeClr>
                </a:solidFill>
              </a:rPr>
              <a:t> específicos de </a:t>
            </a:r>
            <a:r>
              <a:rPr lang="es-CL" b="1" i="1" dirty="0" smtClean="0">
                <a:solidFill>
                  <a:schemeClr val="bg1">
                    <a:lumMod val="50000"/>
                  </a:schemeClr>
                </a:solidFill>
              </a:rPr>
              <a:t>P. </a:t>
            </a:r>
            <a:r>
              <a:rPr lang="es-CL" b="1" i="1" dirty="0" err="1" smtClean="0">
                <a:solidFill>
                  <a:schemeClr val="bg1">
                    <a:lumMod val="50000"/>
                  </a:schemeClr>
                </a:solidFill>
              </a:rPr>
              <a:t>larvae</a:t>
            </a:r>
            <a:r>
              <a:rPr lang="es-CL" b="1" i="1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s-CL" b="1" dirty="0" smtClean="0">
                <a:solidFill>
                  <a:schemeClr val="bg1">
                    <a:lumMod val="50000"/>
                  </a:schemeClr>
                </a:solidFill>
              </a:rPr>
              <a:t>para evaluar control de la infección en colmenas expuestas</a:t>
            </a:r>
            <a:endParaRPr lang="es-CL" b="1" i="1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55713" y="3424945"/>
            <a:ext cx="32574" cy="8109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9552" y="2492896"/>
            <a:ext cx="7972657" cy="3312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0019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1520" y="692696"/>
            <a:ext cx="8712968" cy="472314"/>
          </a:xfrm>
          <a:ln>
            <a:solidFill>
              <a:srgbClr val="FFC000"/>
            </a:solidFill>
          </a:ln>
        </p:spPr>
        <p:txBody>
          <a:bodyPr>
            <a:normAutofit/>
          </a:bodyPr>
          <a:lstStyle/>
          <a:p>
            <a:r>
              <a:rPr lang="es-CL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EN CHILE</a:t>
            </a:r>
            <a:endParaRPr lang="es-CL" sz="24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5" name="1 Título"/>
          <p:cNvSpPr txBox="1">
            <a:spLocks/>
          </p:cNvSpPr>
          <p:nvPr/>
        </p:nvSpPr>
        <p:spPr>
          <a:xfrm>
            <a:off x="215516" y="3108318"/>
            <a:ext cx="8712968" cy="1348019"/>
          </a:xfrm>
          <a:prstGeom prst="rect">
            <a:avLst/>
          </a:prstGeom>
          <a:ln>
            <a:solidFill>
              <a:srgbClr val="FFC000"/>
            </a:solidFill>
          </a:ln>
        </p:spPr>
        <p:txBody>
          <a:bodyPr vert="horz" lIns="91440" tIns="45720" rIns="91440" bIns="45720" rtlCol="0" anchor="ctr">
            <a:normAutofit fontScale="8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CL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Proyecto Programa de Atracción e Inserción de Capital Humano Avanzado en el Sector Productivo – </a:t>
            </a:r>
            <a:r>
              <a:rPr lang="es-CL" sz="2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1era Convocatoria 2019 </a:t>
            </a:r>
            <a:r>
              <a:rPr lang="es-CL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PAI I7819010001 </a:t>
            </a:r>
          </a:p>
          <a:p>
            <a:r>
              <a:rPr lang="es-CL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Investigador Responsable: Dr. Enrique Mejías</a:t>
            </a:r>
          </a:p>
          <a:p>
            <a:r>
              <a:rPr lang="es-CL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Institución Ejecutora: Comisión Chilena de Energía Nuclear CCHEN</a:t>
            </a:r>
          </a:p>
          <a:p>
            <a:r>
              <a:rPr lang="es-CL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Financiamiento: CONICYT</a:t>
            </a:r>
            <a:endParaRPr lang="es-CL" sz="24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588843" y="1297764"/>
            <a:ext cx="8323353" cy="1656185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s-CL" sz="2400" b="1" dirty="0">
                <a:solidFill>
                  <a:schemeClr val="bg1">
                    <a:lumMod val="50000"/>
                  </a:schemeClr>
                </a:solidFill>
              </a:rPr>
              <a:t>Desarrollo y evaluación de una metodología efectiva de control y prevención de la enfermedad de </a:t>
            </a:r>
            <a:r>
              <a:rPr lang="es-CL" sz="2400" b="1" dirty="0" err="1">
                <a:solidFill>
                  <a:schemeClr val="bg1">
                    <a:lumMod val="50000"/>
                  </a:schemeClr>
                </a:solidFill>
              </a:rPr>
              <a:t>Loque</a:t>
            </a:r>
            <a:r>
              <a:rPr lang="es-CL" sz="2400" b="1" dirty="0">
                <a:solidFill>
                  <a:schemeClr val="bg1">
                    <a:lumMod val="50000"/>
                  </a:schemeClr>
                </a:solidFill>
              </a:rPr>
              <a:t> americana en colmenas chilenas mediante el uso de irradiación gamma para el fortalecimiento de una apicultura nacional sustentable.</a:t>
            </a: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55713" y="3424945"/>
            <a:ext cx="32574" cy="8109"/>
          </a:xfrm>
          <a:prstGeom prst="rect">
            <a:avLst/>
          </a:prstGeom>
        </p:spPr>
      </p:pic>
      <p:sp>
        <p:nvSpPr>
          <p:cNvPr id="10" name="Rectángulo 9"/>
          <p:cNvSpPr/>
          <p:nvPr/>
        </p:nvSpPr>
        <p:spPr>
          <a:xfrm>
            <a:off x="641135" y="4707225"/>
            <a:ext cx="7829155" cy="1656185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s-CL" b="1" dirty="0">
                <a:solidFill>
                  <a:schemeClr val="bg1">
                    <a:lumMod val="50000"/>
                  </a:schemeClr>
                </a:solidFill>
              </a:rPr>
              <a:t>Objetivo general</a:t>
            </a:r>
            <a:r>
              <a:rPr lang="es-CL" b="1" dirty="0" smtClean="0">
                <a:solidFill>
                  <a:schemeClr val="bg1">
                    <a:lumMod val="50000"/>
                  </a:schemeClr>
                </a:solidFill>
              </a:rPr>
              <a:t>:</a:t>
            </a:r>
          </a:p>
          <a:p>
            <a:pPr algn="just"/>
            <a:endParaRPr lang="es-CL" b="1" dirty="0">
              <a:solidFill>
                <a:schemeClr val="bg1">
                  <a:lumMod val="50000"/>
                </a:schemeClr>
              </a:solidFill>
            </a:endParaRPr>
          </a:p>
          <a:p>
            <a:pPr algn="just"/>
            <a:r>
              <a:rPr lang="es-CL" b="1" dirty="0">
                <a:solidFill>
                  <a:schemeClr val="bg1">
                    <a:lumMod val="50000"/>
                  </a:schemeClr>
                </a:solidFill>
              </a:rPr>
              <a:t>Desarrollar una metodología de control y prevención de la enfermedad de </a:t>
            </a:r>
            <a:r>
              <a:rPr lang="es-CL" b="1" dirty="0" err="1">
                <a:solidFill>
                  <a:schemeClr val="bg1">
                    <a:lumMod val="50000"/>
                  </a:schemeClr>
                </a:solidFill>
              </a:rPr>
              <a:t>Loque</a:t>
            </a:r>
            <a:r>
              <a:rPr lang="es-CL" b="1" dirty="0">
                <a:solidFill>
                  <a:schemeClr val="bg1">
                    <a:lumMod val="50000"/>
                  </a:schemeClr>
                </a:solidFill>
              </a:rPr>
              <a:t> americana en Chile, mediante </a:t>
            </a:r>
            <a:r>
              <a:rPr lang="es-CL" b="1" dirty="0" smtClean="0">
                <a:solidFill>
                  <a:schemeClr val="bg1">
                    <a:lumMod val="50000"/>
                  </a:schemeClr>
                </a:solidFill>
              </a:rPr>
              <a:t>la aplicación </a:t>
            </a:r>
            <a:r>
              <a:rPr lang="es-CL" b="1" dirty="0">
                <a:solidFill>
                  <a:schemeClr val="bg1">
                    <a:lumMod val="50000"/>
                  </a:schemeClr>
                </a:solidFill>
              </a:rPr>
              <a:t>de radiación gamma en mieles, ceras y material inerte de colmenas (alzas y marcos).</a:t>
            </a:r>
          </a:p>
        </p:txBody>
      </p:sp>
    </p:spTree>
    <p:extLst>
      <p:ext uri="{BB962C8B-B14F-4D97-AF65-F5344CB8AC3E}">
        <p14:creationId xmlns:p14="http://schemas.microsoft.com/office/powerpoint/2010/main" val="1704599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1520" y="692696"/>
            <a:ext cx="8712968" cy="472314"/>
          </a:xfrm>
          <a:ln>
            <a:solidFill>
              <a:srgbClr val="FFC000"/>
            </a:solidFill>
          </a:ln>
        </p:spPr>
        <p:txBody>
          <a:bodyPr>
            <a:normAutofit/>
          </a:bodyPr>
          <a:lstStyle/>
          <a:p>
            <a:r>
              <a:rPr lang="es-CL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EN CHILE</a:t>
            </a:r>
            <a:endParaRPr lang="es-CL" sz="24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5" name="1 Título"/>
          <p:cNvSpPr txBox="1">
            <a:spLocks/>
          </p:cNvSpPr>
          <p:nvPr/>
        </p:nvSpPr>
        <p:spPr>
          <a:xfrm>
            <a:off x="199229" y="1272410"/>
            <a:ext cx="8712968" cy="977913"/>
          </a:xfrm>
          <a:prstGeom prst="rect">
            <a:avLst/>
          </a:prstGeom>
          <a:ln>
            <a:solidFill>
              <a:srgbClr val="FFC000"/>
            </a:solidFill>
          </a:ln>
        </p:spPr>
        <p:txBody>
          <a:bodyPr vert="horz" lIns="91440" tIns="45720" rIns="91440" bIns="45720" rtlCol="0" anchor="ctr">
            <a:normAutofit fontScale="7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CL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Proyecto Programa de Atracción e Inserción de Capital Humano Avanzado en el Sector Productivo – </a:t>
            </a:r>
            <a:r>
              <a:rPr lang="es-CL" sz="24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1era Convocatoria 2019 </a:t>
            </a:r>
            <a:r>
              <a:rPr lang="es-CL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PAI I7819010001 </a:t>
            </a:r>
          </a:p>
          <a:p>
            <a:r>
              <a:rPr lang="es-CL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Investigador Responsable: Dr. Enrique Mejías</a:t>
            </a:r>
          </a:p>
          <a:p>
            <a:r>
              <a:rPr lang="es-CL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Institución: Comisión Chilena de Energía Nuclear CCHEN</a:t>
            </a:r>
            <a:endParaRPr lang="es-CL" sz="24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426610" y="2339140"/>
            <a:ext cx="8323353" cy="369780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2400" b="1" dirty="0" smtClean="0">
                <a:solidFill>
                  <a:schemeClr val="bg1">
                    <a:lumMod val="50000"/>
                  </a:schemeClr>
                </a:solidFill>
              </a:rPr>
              <a:t>Apoyo estratégico – Beneficiarios Directos</a:t>
            </a:r>
            <a:endParaRPr lang="es-CL" sz="2400" b="1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55713" y="3424945"/>
            <a:ext cx="32574" cy="8109"/>
          </a:xfrm>
          <a:prstGeom prst="rect">
            <a:avLst/>
          </a:prstGeom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91680" y="2723166"/>
            <a:ext cx="5961032" cy="37820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1187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1520" y="692696"/>
            <a:ext cx="8712968" cy="472314"/>
          </a:xfrm>
          <a:ln>
            <a:solidFill>
              <a:srgbClr val="FFC000"/>
            </a:solidFill>
          </a:ln>
        </p:spPr>
        <p:txBody>
          <a:bodyPr>
            <a:normAutofit/>
          </a:bodyPr>
          <a:lstStyle/>
          <a:p>
            <a:r>
              <a:rPr lang="es-CL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DEFINICIONES: MIEL</a:t>
            </a:r>
            <a:endParaRPr lang="es-CL" sz="24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1412" y="1340768"/>
            <a:ext cx="8553076" cy="4608512"/>
          </a:xfrm>
          <a:prstGeom prst="rect">
            <a:avLst/>
          </a:prstGeom>
        </p:spPr>
      </p:pic>
      <p:sp>
        <p:nvSpPr>
          <p:cNvPr id="15" name="1 Título"/>
          <p:cNvSpPr txBox="1">
            <a:spLocks/>
          </p:cNvSpPr>
          <p:nvPr/>
        </p:nvSpPr>
        <p:spPr>
          <a:xfrm>
            <a:off x="246940" y="5888881"/>
            <a:ext cx="8712968" cy="472314"/>
          </a:xfrm>
          <a:prstGeom prst="rect">
            <a:avLst/>
          </a:prstGeom>
          <a:ln>
            <a:solidFill>
              <a:srgbClr val="FFC000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CL" sz="12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González P. Etiquetado de la Miel. Asesoría Técnica Parlamentaria. Biblioteca del Congreso Nacional de Chile (BCN). Abril 2019.</a:t>
            </a:r>
            <a:endParaRPr lang="es-CL" sz="12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2591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1520" y="692696"/>
            <a:ext cx="8712968" cy="472314"/>
          </a:xfrm>
          <a:ln>
            <a:solidFill>
              <a:srgbClr val="FFC000"/>
            </a:solidFill>
          </a:ln>
        </p:spPr>
        <p:txBody>
          <a:bodyPr>
            <a:normAutofit/>
          </a:bodyPr>
          <a:lstStyle/>
          <a:p>
            <a:r>
              <a:rPr lang="es-CL" sz="2400" b="1" dirty="0" smtClean="0"/>
              <a:t>Articulación de componentes involucrados</a:t>
            </a:r>
            <a:endParaRPr lang="es-CL" sz="2400" b="1" dirty="0"/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7347" y="1493053"/>
            <a:ext cx="2952980" cy="2214735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492341"/>
            <a:ext cx="2992581" cy="2244435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840" y="4005064"/>
            <a:ext cx="3131840" cy="2348880"/>
          </a:xfrm>
          <a:prstGeom prst="rect">
            <a:avLst/>
          </a:prstGeom>
        </p:spPr>
      </p:pic>
      <p:sp>
        <p:nvSpPr>
          <p:cNvPr id="12" name="Flecha izquierda, derecha y arriba 11"/>
          <p:cNvSpPr/>
          <p:nvPr/>
        </p:nvSpPr>
        <p:spPr>
          <a:xfrm rot="10800000">
            <a:off x="3995936" y="2508658"/>
            <a:ext cx="1584176" cy="895955"/>
          </a:xfrm>
          <a:prstGeom prst="leftRightUpArrow">
            <a:avLst/>
          </a:prstGeom>
          <a:solidFill>
            <a:schemeClr val="bg1">
              <a:lumMod val="85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13" name="Rectángulo 12"/>
          <p:cNvSpPr/>
          <p:nvPr/>
        </p:nvSpPr>
        <p:spPr>
          <a:xfrm>
            <a:off x="3779912" y="1492341"/>
            <a:ext cx="2016224" cy="663246"/>
          </a:xfrm>
          <a:prstGeom prst="rect">
            <a:avLst/>
          </a:prstGeom>
          <a:solidFill>
            <a:schemeClr val="tx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b="1" dirty="0" smtClean="0">
                <a:solidFill>
                  <a:srgbClr val="FFFF00"/>
                </a:solidFill>
              </a:rPr>
              <a:t>ESTRATEGIA</a:t>
            </a:r>
            <a:endParaRPr lang="es-CL" b="1" dirty="0">
              <a:solidFill>
                <a:srgbClr val="FFFF00"/>
              </a:solidFill>
            </a:endParaRPr>
          </a:p>
        </p:txBody>
      </p:sp>
      <p:sp>
        <p:nvSpPr>
          <p:cNvPr id="19" name="Rectángulo 18"/>
          <p:cNvSpPr/>
          <p:nvPr/>
        </p:nvSpPr>
        <p:spPr>
          <a:xfrm>
            <a:off x="6944103" y="3044542"/>
            <a:ext cx="2016224" cy="663246"/>
          </a:xfrm>
          <a:prstGeom prst="rect">
            <a:avLst/>
          </a:prstGeom>
          <a:solidFill>
            <a:schemeClr val="tx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b="1" dirty="0" smtClean="0">
                <a:solidFill>
                  <a:srgbClr val="FFFF00"/>
                </a:solidFill>
              </a:rPr>
              <a:t>TRABAJO EN TERRENO</a:t>
            </a:r>
            <a:endParaRPr lang="es-CL" b="1" dirty="0">
              <a:solidFill>
                <a:srgbClr val="FFFF00"/>
              </a:solidFill>
            </a:endParaRPr>
          </a:p>
        </p:txBody>
      </p:sp>
      <p:sp>
        <p:nvSpPr>
          <p:cNvPr id="20" name="Rectángulo 19"/>
          <p:cNvSpPr/>
          <p:nvPr/>
        </p:nvSpPr>
        <p:spPr>
          <a:xfrm>
            <a:off x="6263680" y="5690698"/>
            <a:ext cx="2016224" cy="663246"/>
          </a:xfrm>
          <a:prstGeom prst="rect">
            <a:avLst/>
          </a:prstGeom>
          <a:solidFill>
            <a:schemeClr val="tx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b="1" dirty="0" smtClean="0">
                <a:solidFill>
                  <a:srgbClr val="FFFF00"/>
                </a:solidFill>
              </a:rPr>
              <a:t>TRANSFERENCIA</a:t>
            </a:r>
            <a:endParaRPr lang="es-CL" b="1" dirty="0">
              <a:solidFill>
                <a:srgbClr val="FFFF00"/>
              </a:solidFill>
            </a:endParaRPr>
          </a:p>
        </p:txBody>
      </p:sp>
      <p:sp>
        <p:nvSpPr>
          <p:cNvPr id="21" name="Rectángulo 20"/>
          <p:cNvSpPr/>
          <p:nvPr/>
        </p:nvSpPr>
        <p:spPr>
          <a:xfrm>
            <a:off x="467544" y="3741501"/>
            <a:ext cx="2016224" cy="663246"/>
          </a:xfrm>
          <a:prstGeom prst="rect">
            <a:avLst/>
          </a:prstGeom>
          <a:solidFill>
            <a:schemeClr val="tx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b="1" dirty="0" smtClean="0">
                <a:solidFill>
                  <a:srgbClr val="FFFF00"/>
                </a:solidFill>
              </a:rPr>
              <a:t>CONOCIMIENTO CIENTÍFICO </a:t>
            </a:r>
            <a:endParaRPr lang="es-CL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4612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1520" y="692696"/>
            <a:ext cx="8712968" cy="472314"/>
          </a:xfrm>
          <a:ln>
            <a:solidFill>
              <a:srgbClr val="FFC000"/>
            </a:solidFill>
          </a:ln>
        </p:spPr>
        <p:txBody>
          <a:bodyPr>
            <a:normAutofit/>
          </a:bodyPr>
          <a:lstStyle/>
          <a:p>
            <a:r>
              <a:rPr lang="es-CL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Generación de conocimiento v/s Ciencia aplicada</a:t>
            </a:r>
            <a:endParaRPr lang="es-CL" sz="24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484" y="1647040"/>
            <a:ext cx="3552212" cy="1872208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755099" y="1885861"/>
            <a:ext cx="3208618" cy="2406464"/>
          </a:xfrm>
          <a:prstGeom prst="rect">
            <a:avLst/>
          </a:prstGeom>
        </p:spPr>
      </p:pic>
      <p:sp>
        <p:nvSpPr>
          <p:cNvPr id="7" name="Elipse 6"/>
          <p:cNvSpPr/>
          <p:nvPr/>
        </p:nvSpPr>
        <p:spPr>
          <a:xfrm>
            <a:off x="871912" y="4079256"/>
            <a:ext cx="3552212" cy="1616288"/>
          </a:xfrm>
          <a:prstGeom prst="ellipse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b="1" dirty="0" smtClean="0">
                <a:solidFill>
                  <a:srgbClr val="FFFF00"/>
                </a:solidFill>
              </a:rPr>
              <a:t>Investigaciones largas</a:t>
            </a:r>
          </a:p>
          <a:p>
            <a:pPr algn="ctr"/>
            <a:r>
              <a:rPr lang="es-CL" b="1" dirty="0" smtClean="0">
                <a:solidFill>
                  <a:srgbClr val="FFFF00"/>
                </a:solidFill>
              </a:rPr>
              <a:t>Tesis de Pregrado – Postgrado</a:t>
            </a:r>
          </a:p>
          <a:p>
            <a:pPr algn="ctr"/>
            <a:r>
              <a:rPr lang="es-CL" b="1" dirty="0" smtClean="0">
                <a:solidFill>
                  <a:srgbClr val="FFFF00"/>
                </a:solidFill>
              </a:rPr>
              <a:t>Presentación Congresos</a:t>
            </a:r>
          </a:p>
          <a:p>
            <a:pPr algn="ctr"/>
            <a:r>
              <a:rPr lang="es-CL" b="1" dirty="0" smtClean="0">
                <a:solidFill>
                  <a:srgbClr val="FFFF00"/>
                </a:solidFill>
              </a:rPr>
              <a:t>Publicaciones</a:t>
            </a:r>
          </a:p>
        </p:txBody>
      </p:sp>
      <p:sp>
        <p:nvSpPr>
          <p:cNvPr id="8" name="Flecha curvada hacia la derecha 7"/>
          <p:cNvSpPr/>
          <p:nvPr/>
        </p:nvSpPr>
        <p:spPr>
          <a:xfrm>
            <a:off x="247014" y="2583144"/>
            <a:ext cx="479437" cy="2304256"/>
          </a:xfrm>
          <a:prstGeom prst="curvedRightArrow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>
              <a:solidFill>
                <a:schemeClr val="tx1"/>
              </a:solidFill>
            </a:endParaRPr>
          </a:p>
        </p:txBody>
      </p:sp>
      <p:sp>
        <p:nvSpPr>
          <p:cNvPr id="11" name="Rectángulo 10"/>
          <p:cNvSpPr/>
          <p:nvPr/>
        </p:nvSpPr>
        <p:spPr>
          <a:xfrm>
            <a:off x="1331640" y="1268760"/>
            <a:ext cx="2606815" cy="37828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b="1" dirty="0" smtClean="0">
                <a:solidFill>
                  <a:srgbClr val="FFFF00"/>
                </a:solidFill>
              </a:rPr>
              <a:t>INVESTIGACIÓN</a:t>
            </a:r>
            <a:endParaRPr lang="es-CL" b="1" dirty="0">
              <a:solidFill>
                <a:srgbClr val="FFFF00"/>
              </a:solidFill>
            </a:endParaRPr>
          </a:p>
        </p:txBody>
      </p:sp>
      <p:sp>
        <p:nvSpPr>
          <p:cNvPr id="14" name="Rectángulo 13"/>
          <p:cNvSpPr/>
          <p:nvPr/>
        </p:nvSpPr>
        <p:spPr>
          <a:xfrm>
            <a:off x="1396462" y="3622332"/>
            <a:ext cx="2606815" cy="366976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b="1" dirty="0" smtClean="0">
                <a:solidFill>
                  <a:srgbClr val="FFFF00"/>
                </a:solidFill>
              </a:rPr>
              <a:t>EXIGENCIAS</a:t>
            </a:r>
            <a:endParaRPr lang="es-CL" b="1" dirty="0">
              <a:solidFill>
                <a:srgbClr val="FFFF00"/>
              </a:solidFill>
            </a:endParaRPr>
          </a:p>
        </p:txBody>
      </p:sp>
      <p:sp>
        <p:nvSpPr>
          <p:cNvPr id="15" name="Rectángulo 14"/>
          <p:cNvSpPr/>
          <p:nvPr/>
        </p:nvSpPr>
        <p:spPr>
          <a:xfrm>
            <a:off x="5148064" y="5227492"/>
            <a:ext cx="3530935" cy="936104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b="1" dirty="0" smtClean="0">
                <a:solidFill>
                  <a:srgbClr val="FFFF00"/>
                </a:solidFill>
              </a:rPr>
              <a:t>¿SOLUCIONES REALES?</a:t>
            </a:r>
            <a:endParaRPr lang="es-CL" b="1" dirty="0">
              <a:solidFill>
                <a:srgbClr val="FFFF00"/>
              </a:solidFill>
            </a:endParaRPr>
          </a:p>
        </p:txBody>
      </p:sp>
      <p:cxnSp>
        <p:nvCxnSpPr>
          <p:cNvPr id="17" name="Conector recto de flecha 16"/>
          <p:cNvCxnSpPr/>
          <p:nvPr/>
        </p:nvCxnSpPr>
        <p:spPr>
          <a:xfrm>
            <a:off x="4655141" y="5695544"/>
            <a:ext cx="454180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8" name="Flecha arriba 17"/>
          <p:cNvSpPr/>
          <p:nvPr/>
        </p:nvSpPr>
        <p:spPr>
          <a:xfrm>
            <a:off x="7179388" y="4757961"/>
            <a:ext cx="360040" cy="405116"/>
          </a:xfrm>
          <a:prstGeom prst="upArrow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19" name="Flecha curvada hacia la derecha 18"/>
          <p:cNvSpPr/>
          <p:nvPr/>
        </p:nvSpPr>
        <p:spPr>
          <a:xfrm rot="10800000">
            <a:off x="4500647" y="2572616"/>
            <a:ext cx="479437" cy="2304256"/>
          </a:xfrm>
          <a:prstGeom prst="curvedRightArrow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>
              <a:solidFill>
                <a:schemeClr val="tx1"/>
              </a:solidFill>
            </a:endParaRPr>
          </a:p>
        </p:txBody>
      </p:sp>
      <p:sp>
        <p:nvSpPr>
          <p:cNvPr id="3" name="Elipse 2"/>
          <p:cNvSpPr/>
          <p:nvPr/>
        </p:nvSpPr>
        <p:spPr>
          <a:xfrm>
            <a:off x="2195736" y="5785492"/>
            <a:ext cx="936104" cy="667844"/>
          </a:xfrm>
          <a:prstGeom prst="ellipse">
            <a:avLst/>
          </a:prstGeom>
          <a:solidFill>
            <a:schemeClr val="tx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3600" b="1" dirty="0" smtClean="0">
                <a:solidFill>
                  <a:srgbClr val="FFFF00"/>
                </a:solidFill>
              </a:rPr>
              <a:t>$</a:t>
            </a:r>
            <a:endParaRPr lang="es-CL" sz="3600" b="1" dirty="0">
              <a:solidFill>
                <a:srgbClr val="FFFF00"/>
              </a:solidFill>
            </a:endParaRPr>
          </a:p>
        </p:txBody>
      </p:sp>
      <p:sp>
        <p:nvSpPr>
          <p:cNvPr id="16" name="Flecha curvada hacia la derecha 15"/>
          <p:cNvSpPr/>
          <p:nvPr/>
        </p:nvSpPr>
        <p:spPr>
          <a:xfrm rot="19353935">
            <a:off x="947906" y="5328281"/>
            <a:ext cx="479437" cy="1152128"/>
          </a:xfrm>
          <a:prstGeom prst="curvedRightArrow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>
              <a:solidFill>
                <a:schemeClr val="tx1"/>
              </a:solidFill>
            </a:endParaRPr>
          </a:p>
        </p:txBody>
      </p:sp>
      <p:sp>
        <p:nvSpPr>
          <p:cNvPr id="20" name="Flecha curvada hacia la derecha 19"/>
          <p:cNvSpPr/>
          <p:nvPr/>
        </p:nvSpPr>
        <p:spPr>
          <a:xfrm rot="12275186">
            <a:off x="4121976" y="5195780"/>
            <a:ext cx="479437" cy="1169214"/>
          </a:xfrm>
          <a:prstGeom prst="curvedRightArrow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6427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764704"/>
            <a:ext cx="8660713" cy="5184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3493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7" y="836712"/>
            <a:ext cx="8479721" cy="4824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669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980728"/>
            <a:ext cx="8563076" cy="4896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1974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590" y="1988840"/>
            <a:ext cx="8892480" cy="3370736"/>
          </a:xfrm>
          <a:prstGeom prst="rect">
            <a:avLst/>
          </a:prstGeom>
        </p:spPr>
      </p:pic>
      <p:sp>
        <p:nvSpPr>
          <p:cNvPr id="3" name="Rectángulo 2"/>
          <p:cNvSpPr/>
          <p:nvPr/>
        </p:nvSpPr>
        <p:spPr>
          <a:xfrm>
            <a:off x="1403648" y="836712"/>
            <a:ext cx="6192688" cy="936104"/>
          </a:xfrm>
          <a:prstGeom prst="rect">
            <a:avLst/>
          </a:prstGeom>
          <a:solidFill>
            <a:schemeClr val="bg2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b="1" dirty="0" smtClean="0">
                <a:solidFill>
                  <a:schemeClr val="tx1"/>
                </a:solidFill>
              </a:rPr>
              <a:t>YOUTUBE: ABEILLE CONSULTORES</a:t>
            </a:r>
            <a:endParaRPr lang="es-CL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7071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26909" y="656870"/>
            <a:ext cx="3730402" cy="472314"/>
          </a:xfrm>
          <a:ln>
            <a:solidFill>
              <a:srgbClr val="FFC000"/>
            </a:solidFill>
          </a:ln>
        </p:spPr>
        <p:txBody>
          <a:bodyPr>
            <a:normAutofit/>
          </a:bodyPr>
          <a:lstStyle/>
          <a:p>
            <a:r>
              <a:rPr lang="es-CL" sz="1800" b="1" dirty="0" smtClean="0"/>
              <a:t>¿QUIÉNES SOMOS?</a:t>
            </a:r>
            <a:endParaRPr lang="es-CL" sz="1800" b="1" dirty="0"/>
          </a:p>
        </p:txBody>
      </p:sp>
      <p:sp>
        <p:nvSpPr>
          <p:cNvPr id="5" name="15 Hexágono"/>
          <p:cNvSpPr/>
          <p:nvPr/>
        </p:nvSpPr>
        <p:spPr>
          <a:xfrm>
            <a:off x="1381766" y="1181388"/>
            <a:ext cx="1620688" cy="1691640"/>
          </a:xfrm>
          <a:prstGeom prst="hexagon">
            <a:avLst/>
          </a:prstGeom>
          <a:blipFill dpi="0"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14 Hexágono"/>
          <p:cNvSpPr/>
          <p:nvPr/>
        </p:nvSpPr>
        <p:spPr>
          <a:xfrm>
            <a:off x="100252" y="2043586"/>
            <a:ext cx="1620688" cy="1691640"/>
          </a:xfrm>
          <a:prstGeom prst="hexagon">
            <a:avLst/>
          </a:prstGeom>
          <a:blipFill dpi="0"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13 Hexágono"/>
          <p:cNvSpPr/>
          <p:nvPr/>
        </p:nvSpPr>
        <p:spPr>
          <a:xfrm>
            <a:off x="2632451" y="2073430"/>
            <a:ext cx="1620688" cy="1691640"/>
          </a:xfrm>
          <a:prstGeom prst="hexagon">
            <a:avLst/>
          </a:prstGeom>
          <a:blipFill dpi="0"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18 Hexágono"/>
          <p:cNvSpPr/>
          <p:nvPr/>
        </p:nvSpPr>
        <p:spPr>
          <a:xfrm>
            <a:off x="1354393" y="2943220"/>
            <a:ext cx="1620688" cy="1691640"/>
          </a:xfrm>
          <a:prstGeom prst="hexagon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7 CuadroTexto"/>
          <p:cNvSpPr txBox="1"/>
          <p:nvPr/>
        </p:nvSpPr>
        <p:spPr>
          <a:xfrm>
            <a:off x="1479850" y="3462911"/>
            <a:ext cx="1312321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="1" i="1" noProof="0" dirty="0" smtClean="0">
                <a:solidFill>
                  <a:prstClr val="black"/>
                </a:solidFill>
                <a:latin typeface="Calibri"/>
              </a:rPr>
              <a:t>El ESCUADRON DE LA MIEL</a:t>
            </a:r>
            <a:endParaRPr kumimoji="0" lang="en-US" sz="1400" b="1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10" name="2 Hexágono"/>
          <p:cNvSpPr/>
          <p:nvPr/>
        </p:nvSpPr>
        <p:spPr>
          <a:xfrm>
            <a:off x="100252" y="3789819"/>
            <a:ext cx="1620688" cy="1691640"/>
          </a:xfrm>
          <a:prstGeom prst="hexagon">
            <a:avLst/>
          </a:prstGeom>
          <a:blipFill dpi="0"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" name="1 Rectángulo"/>
          <p:cNvSpPr/>
          <p:nvPr/>
        </p:nvSpPr>
        <p:spPr>
          <a:xfrm>
            <a:off x="4313910" y="798615"/>
            <a:ext cx="4752528" cy="532859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1" i="0" u="none" strike="noStrike" kern="1200" cap="none" spc="0" normalizeH="0" baseline="0" noProof="0" dirty="0" smtClean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Calibri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1" i="0" u="none" strike="noStrike" kern="1200" cap="none" spc="0" normalizeH="0" baseline="0" noProof="0" dirty="0" smtClean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Calibri"/>
            </a:endParaRPr>
          </a:p>
          <a:p>
            <a:pPr marL="285750" marR="0" lvl="0" indent="-28575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Blip>
                <a:blip r:embed="rId8"/>
              </a:buBlip>
              <a:tabLst/>
              <a:defRPr/>
            </a:pP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"/>
              </a:rPr>
              <a:t>Dr. Enrique </a:t>
            </a:r>
            <a:r>
              <a:rPr kumimoji="0" lang="en-US" sz="1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"/>
              </a:rPr>
              <a:t>MEJIAS</a:t>
            </a:r>
            <a:endParaRPr kumimoji="0" lang="en-US" sz="1600" b="1" i="0" u="none" strike="noStrike" kern="1200" cap="none" spc="0" normalizeH="0" baseline="0" noProof="0" dirty="0" smtClean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Calibri"/>
            </a:endParaRP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"/>
              </a:rPr>
              <a:t>Bioquímico</a:t>
            </a: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"/>
              </a:rPr>
              <a:t> – Doctor </a:t>
            </a:r>
            <a:r>
              <a:rPr lang="en-US" sz="1600" b="1" dirty="0" err="1" smtClean="0">
                <a:solidFill>
                  <a:schemeClr val="bg1">
                    <a:lumMod val="50000"/>
                  </a:schemeClr>
                </a:solidFill>
                <a:latin typeface="Calibri"/>
              </a:rPr>
              <a:t>en</a:t>
            </a:r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  <a:latin typeface="Calibri"/>
              </a:rPr>
              <a:t> </a:t>
            </a:r>
            <a:r>
              <a:rPr lang="en-US" sz="1600" b="1" dirty="0" err="1" smtClean="0">
                <a:solidFill>
                  <a:schemeClr val="bg1">
                    <a:lumMod val="50000"/>
                  </a:schemeClr>
                </a:solidFill>
                <a:latin typeface="Calibri"/>
              </a:rPr>
              <a:t>Ciencias</a:t>
            </a:r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  <a:latin typeface="Calibri"/>
              </a:rPr>
              <a:t> de la </a:t>
            </a:r>
            <a:r>
              <a:rPr lang="en-US" sz="1600" b="1" dirty="0" err="1" smtClean="0">
                <a:solidFill>
                  <a:schemeClr val="bg1">
                    <a:lumMod val="50000"/>
                  </a:schemeClr>
                </a:solidFill>
                <a:latin typeface="Calibri"/>
              </a:rPr>
              <a:t>Agricultura</a:t>
            </a:r>
            <a:endParaRPr kumimoji="0" lang="en-US" sz="1600" b="1" i="0" u="none" strike="noStrike" kern="1200" cap="none" spc="0" normalizeH="0" baseline="0" noProof="0" dirty="0" smtClean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Calibri"/>
            </a:endParaRP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"/>
              </a:rPr>
              <a:t>ABEILLE </a:t>
            </a:r>
            <a:r>
              <a:rPr kumimoji="0" lang="en-US" sz="1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"/>
              </a:rPr>
              <a:t>Consultores</a:t>
            </a:r>
            <a:endParaRPr kumimoji="0" lang="en-US" sz="1600" b="1" i="0" u="none" strike="noStrike" kern="1200" cap="none" spc="0" normalizeH="0" baseline="0" noProof="0" dirty="0" smtClean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Calibri"/>
            </a:endParaRPr>
          </a:p>
          <a:p>
            <a:pPr marL="285750" marR="0" lvl="0" indent="-28575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Blip>
                <a:blip r:embed="rId8"/>
              </a:buBlip>
              <a:tabLst/>
              <a:defRPr/>
            </a:pPr>
            <a:endParaRPr kumimoji="0" lang="en-US" sz="1600" b="1" i="0" u="none" strike="noStrike" kern="1200" cap="none" spc="0" normalizeH="0" baseline="0" noProof="0" dirty="0" smtClean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Calibri"/>
            </a:endParaRPr>
          </a:p>
          <a:p>
            <a:pPr marL="285750" marR="0" lvl="0" indent="-28575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Blip>
                <a:blip r:embed="rId9"/>
              </a:buBlip>
              <a:tabLst/>
              <a:defRPr/>
            </a:pP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"/>
              </a:rPr>
              <a:t>Dr. Tatiana GARRIDO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b="1" dirty="0" err="1" smtClean="0">
                <a:solidFill>
                  <a:schemeClr val="bg1">
                    <a:lumMod val="50000"/>
                  </a:schemeClr>
                </a:solidFill>
                <a:latin typeface="Calibri"/>
              </a:rPr>
              <a:t>Químico</a:t>
            </a: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"/>
              </a:rPr>
              <a:t> – Doctor </a:t>
            </a:r>
            <a:r>
              <a:rPr lang="en-US" sz="1600" b="1" dirty="0" err="1" smtClean="0">
                <a:solidFill>
                  <a:schemeClr val="bg1">
                    <a:lumMod val="50000"/>
                  </a:schemeClr>
                </a:solidFill>
                <a:latin typeface="Calibri"/>
              </a:rPr>
              <a:t>en</a:t>
            </a: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"/>
              </a:rPr>
              <a:t> </a:t>
            </a:r>
            <a:r>
              <a:rPr kumimoji="0" lang="en-US" sz="1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"/>
              </a:rPr>
              <a:t>Química</a:t>
            </a:r>
            <a:endParaRPr kumimoji="0" lang="en-US" sz="1600" b="1" i="0" u="none" strike="noStrike" kern="1200" cap="none" spc="0" normalizeH="0" baseline="0" noProof="0" dirty="0" smtClean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Calibri"/>
            </a:endParaRP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"/>
              </a:rPr>
              <a:t>Universidad de Chile</a:t>
            </a:r>
          </a:p>
          <a:p>
            <a:pPr marL="285750" marR="0" lvl="0" indent="-28575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Blip>
                <a:blip r:embed="rId8"/>
              </a:buBlip>
              <a:tabLst/>
              <a:defRPr/>
            </a:pPr>
            <a:endParaRPr kumimoji="0" lang="en-US" sz="1600" b="1" i="0" u="none" strike="noStrike" kern="1200" cap="none" spc="0" normalizeH="0" baseline="0" noProof="0" dirty="0" smtClean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Calibri"/>
            </a:endParaRPr>
          </a:p>
          <a:p>
            <a:pPr marL="285750" marR="0" lvl="0" indent="-28575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Blip>
                <a:blip r:embed="rId8"/>
              </a:buBlip>
              <a:tabLst/>
              <a:defRPr/>
            </a:pP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"/>
              </a:rPr>
              <a:t>MSc. Carlos </a:t>
            </a:r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  <a:latin typeface="Calibri"/>
              </a:rPr>
              <a:t>GÓMEZ</a:t>
            </a:r>
            <a:endParaRPr kumimoji="0" lang="en-US" sz="1600" b="1" i="0" u="none" strike="noStrike" kern="1200" cap="none" spc="0" normalizeH="0" baseline="0" noProof="0" dirty="0" smtClean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Calibri"/>
            </a:endParaRP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b="1" dirty="0" err="1" smtClean="0">
                <a:solidFill>
                  <a:schemeClr val="bg1">
                    <a:lumMod val="50000"/>
                  </a:schemeClr>
                </a:solidFill>
                <a:latin typeface="Calibri"/>
              </a:rPr>
              <a:t>Químico</a:t>
            </a: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"/>
              </a:rPr>
              <a:t>  – Master </a:t>
            </a:r>
            <a:r>
              <a:rPr lang="en-US" sz="1600" b="1" dirty="0" err="1" smtClean="0">
                <a:solidFill>
                  <a:schemeClr val="bg1">
                    <a:lumMod val="50000"/>
                  </a:schemeClr>
                </a:solidFill>
                <a:latin typeface="Calibri"/>
              </a:rPr>
              <a:t>en</a:t>
            </a:r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  <a:latin typeface="Calibri"/>
              </a:rPr>
              <a:t> </a:t>
            </a:r>
            <a:r>
              <a:rPr lang="en-US" sz="1600" b="1" dirty="0" err="1" smtClean="0">
                <a:solidFill>
                  <a:schemeClr val="bg1">
                    <a:lumMod val="50000"/>
                  </a:schemeClr>
                </a:solidFill>
                <a:latin typeface="Calibri"/>
              </a:rPr>
              <a:t>Estadística</a:t>
            </a:r>
            <a:endParaRPr lang="en-US" sz="1600" b="1" dirty="0" smtClean="0">
              <a:solidFill>
                <a:schemeClr val="bg1">
                  <a:lumMod val="50000"/>
                </a:schemeClr>
              </a:solidFill>
              <a:latin typeface="Calibri"/>
            </a:endParaRP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  <a:latin typeface="Calibri"/>
              </a:rPr>
              <a:t>Universidad de Chile</a:t>
            </a:r>
            <a:endParaRPr kumimoji="0" lang="en-US" sz="1600" b="1" i="0" u="none" strike="noStrike" kern="1200" cap="none" spc="0" normalizeH="0" baseline="0" noProof="0" dirty="0" smtClean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Calibri"/>
            </a:endParaRPr>
          </a:p>
          <a:p>
            <a:pPr marR="0" lvl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1600" b="1" i="0" u="none" strike="noStrike" kern="1200" cap="none" spc="0" normalizeH="0" baseline="0" noProof="0" dirty="0" smtClean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Calibri"/>
            </a:endParaRPr>
          </a:p>
          <a:p>
            <a:pPr marL="285750" marR="0" lvl="0" indent="-28575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Blip>
                <a:blip r:embed="rId9"/>
              </a:buBlip>
              <a:tabLst/>
              <a:defRPr/>
            </a:pP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"/>
              </a:rPr>
              <a:t>MSc. Antonio SANDOVAL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b="1" dirty="0" err="1" smtClean="0">
                <a:solidFill>
                  <a:schemeClr val="bg1">
                    <a:lumMod val="50000"/>
                  </a:schemeClr>
                </a:solidFill>
                <a:latin typeface="Calibri"/>
              </a:rPr>
              <a:t>Periodista</a:t>
            </a: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"/>
              </a:rPr>
              <a:t> – Master </a:t>
            </a:r>
            <a:r>
              <a:rPr lang="en-US" sz="1600" b="1" dirty="0" err="1" smtClean="0">
                <a:solidFill>
                  <a:schemeClr val="bg1">
                    <a:lumMod val="50000"/>
                  </a:schemeClr>
                </a:solidFill>
                <a:latin typeface="Calibri"/>
              </a:rPr>
              <a:t>en</a:t>
            </a:r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  <a:latin typeface="Calibri"/>
              </a:rPr>
              <a:t> </a:t>
            </a:r>
            <a:r>
              <a:rPr lang="en-US" sz="1600" b="1" dirty="0" err="1" smtClean="0">
                <a:solidFill>
                  <a:schemeClr val="bg1">
                    <a:lumMod val="50000"/>
                  </a:schemeClr>
                </a:solidFill>
                <a:latin typeface="Calibri"/>
              </a:rPr>
              <a:t>Comunicación</a:t>
            </a:r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  <a:latin typeface="Calibri"/>
              </a:rPr>
              <a:t> Digital</a:t>
            </a:r>
          </a:p>
          <a:p>
            <a:pPr marL="285750" lvl="0" indent="-285750" algn="r">
              <a:buBlip>
                <a:blip r:embed="rId9"/>
              </a:buBlip>
              <a:defRPr/>
            </a:pPr>
            <a:endParaRPr lang="en-US" sz="1600" b="1" dirty="0" smtClean="0">
              <a:solidFill>
                <a:schemeClr val="bg1">
                  <a:lumMod val="50000"/>
                </a:schemeClr>
              </a:solidFill>
            </a:endParaRPr>
          </a:p>
          <a:p>
            <a:pPr marL="285750" lvl="0" indent="-285750" algn="r">
              <a:buBlip>
                <a:blip r:embed="rId9"/>
              </a:buBlip>
              <a:defRPr/>
            </a:pPr>
            <a:r>
              <a:rPr lang="en-US" sz="1600" b="1" dirty="0" err="1" smtClean="0">
                <a:solidFill>
                  <a:schemeClr val="bg1">
                    <a:lumMod val="50000"/>
                  </a:schemeClr>
                </a:solidFill>
              </a:rPr>
              <a:t>Lic</a:t>
            </a:r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</a:rPr>
              <a:t>. Rodrigo Pizarro</a:t>
            </a:r>
            <a:endParaRPr lang="en-US" sz="1600" b="1" dirty="0">
              <a:solidFill>
                <a:schemeClr val="bg1">
                  <a:lumMod val="50000"/>
                </a:schemeClr>
              </a:solidFill>
            </a:endParaRPr>
          </a:p>
          <a:p>
            <a:pPr lvl="0" algn="r">
              <a:defRPr/>
            </a:pPr>
            <a:r>
              <a:rPr lang="en-US" sz="1600" b="1" dirty="0" err="1" smtClean="0">
                <a:solidFill>
                  <a:schemeClr val="bg1">
                    <a:lumMod val="50000"/>
                  </a:schemeClr>
                </a:solidFill>
              </a:rPr>
              <a:t>Biólogo</a:t>
            </a:r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</a:rPr>
              <a:t> - </a:t>
            </a:r>
            <a:r>
              <a:rPr lang="en-US" sz="1600" b="1" dirty="0" err="1" smtClean="0">
                <a:solidFill>
                  <a:schemeClr val="bg1">
                    <a:lumMod val="50000"/>
                  </a:schemeClr>
                </a:solidFill>
              </a:rPr>
              <a:t>Palínólogo</a:t>
            </a:r>
            <a:endParaRPr lang="en-US" sz="1600" b="1" dirty="0">
              <a:solidFill>
                <a:schemeClr val="bg1">
                  <a:lumMod val="50000"/>
                </a:schemeClr>
              </a:solidFill>
            </a:endParaRPr>
          </a:p>
          <a:p>
            <a:pPr marR="0" lvl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1600" b="1" i="0" u="none" strike="noStrike" kern="1200" cap="none" spc="0" normalizeH="0" baseline="0" noProof="0" dirty="0" smtClean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Calibri"/>
            </a:endParaRPr>
          </a:p>
          <a:p>
            <a:pPr marL="285750" marR="0" lvl="0" indent="-28575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Blip>
                <a:blip r:embed="rId8"/>
              </a:buBlip>
              <a:tabLst/>
              <a:defRPr/>
            </a:pP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"/>
              </a:rPr>
              <a:t>MSc. Karen CAMPOS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"/>
              </a:rPr>
              <a:t>Bióloga</a:t>
            </a: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Calibri"/>
              </a:rPr>
              <a:t> – </a:t>
            </a:r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  <a:latin typeface="Calibri"/>
              </a:rPr>
              <a:t>Master </a:t>
            </a:r>
            <a:r>
              <a:rPr lang="en-US" sz="1600" b="1" dirty="0" err="1" smtClean="0">
                <a:solidFill>
                  <a:schemeClr val="bg1">
                    <a:lumMod val="50000"/>
                  </a:schemeClr>
                </a:solidFill>
                <a:latin typeface="Calibri"/>
              </a:rPr>
              <a:t>en</a:t>
            </a:r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  <a:latin typeface="Calibri"/>
              </a:rPr>
              <a:t> </a:t>
            </a:r>
            <a:r>
              <a:rPr lang="en-US" sz="1600" b="1" dirty="0" err="1" smtClean="0">
                <a:solidFill>
                  <a:schemeClr val="bg1">
                    <a:lumMod val="50000"/>
                  </a:schemeClr>
                </a:solidFill>
                <a:latin typeface="Calibri"/>
              </a:rPr>
              <a:t>Protección</a:t>
            </a:r>
            <a:r>
              <a:rPr lang="en-US" sz="1600" b="1" dirty="0" smtClean="0">
                <a:solidFill>
                  <a:schemeClr val="bg1">
                    <a:lumMod val="50000"/>
                  </a:schemeClr>
                </a:solidFill>
                <a:latin typeface="Calibri"/>
              </a:rPr>
              <a:t> Vegetal</a:t>
            </a:r>
            <a:endParaRPr kumimoji="0" lang="en-US" sz="1600" b="1" i="0" u="none" strike="noStrike" kern="1200" cap="none" spc="0" normalizeH="0" baseline="0" noProof="0" dirty="0" smtClean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Calibri"/>
            </a:endParaRP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1" i="0" u="none" strike="noStrike" kern="1200" cap="none" spc="0" normalizeH="0" baseline="0" noProof="0" dirty="0" smtClean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Calibri"/>
            </a:endParaRP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1" i="0" u="none" strike="noStrike" kern="1200" cap="none" spc="0" normalizeH="0" baseline="0" noProof="0" dirty="0" smtClean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Calibri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1" i="0" u="none" strike="noStrike" kern="1200" cap="none" spc="0" normalizeH="0" baseline="0" noProof="0" dirty="0" smtClean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12" name="18 Hexágono"/>
          <p:cNvSpPr/>
          <p:nvPr/>
        </p:nvSpPr>
        <p:spPr>
          <a:xfrm>
            <a:off x="2647866" y="3859232"/>
            <a:ext cx="1620688" cy="1691640"/>
          </a:xfrm>
          <a:prstGeom prst="hexagon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978759" y="3963640"/>
            <a:ext cx="931155" cy="13984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0248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1520" y="692696"/>
            <a:ext cx="8712968" cy="472314"/>
          </a:xfrm>
          <a:ln>
            <a:solidFill>
              <a:srgbClr val="FFC000"/>
            </a:solidFill>
          </a:ln>
        </p:spPr>
        <p:txBody>
          <a:bodyPr>
            <a:normAutofit/>
          </a:bodyPr>
          <a:lstStyle/>
          <a:p>
            <a:r>
              <a:rPr lang="es-CL" sz="1800" b="1" dirty="0" smtClean="0"/>
              <a:t>ATENCIÓN!!!</a:t>
            </a:r>
            <a:endParaRPr lang="es-CL" sz="1800" b="1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1600" y="1340768"/>
            <a:ext cx="7272808" cy="4860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0300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Rectángulo"/>
          <p:cNvSpPr/>
          <p:nvPr/>
        </p:nvSpPr>
        <p:spPr>
          <a:xfrm>
            <a:off x="4572000" y="4941168"/>
            <a:ext cx="3816424" cy="792087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2400" b="1" dirty="0" smtClean="0">
                <a:solidFill>
                  <a:schemeClr val="tx1"/>
                </a:solidFill>
              </a:rPr>
              <a:t>M U C H A S    G R A C I A S</a:t>
            </a:r>
          </a:p>
          <a:p>
            <a:pPr algn="ctr"/>
            <a:endParaRPr lang="es-CL" sz="2400" b="1" dirty="0">
              <a:solidFill>
                <a:schemeClr val="tx1"/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332656"/>
            <a:ext cx="3615461" cy="16733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53506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38530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1520" y="692696"/>
            <a:ext cx="8712968" cy="472314"/>
          </a:xfrm>
          <a:ln>
            <a:solidFill>
              <a:srgbClr val="FFC000"/>
            </a:solidFill>
          </a:ln>
        </p:spPr>
        <p:txBody>
          <a:bodyPr>
            <a:normAutofit/>
          </a:bodyPr>
          <a:lstStyle/>
          <a:p>
            <a:r>
              <a:rPr lang="es-CL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DEFINICIONES: ANALISIS DE MIEL Y ESTÁNDARES DE CALIDAD</a:t>
            </a:r>
            <a:endParaRPr lang="es-CL" sz="24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4" name="Elipse 3"/>
          <p:cNvSpPr/>
          <p:nvPr/>
        </p:nvSpPr>
        <p:spPr>
          <a:xfrm>
            <a:off x="416048" y="1340683"/>
            <a:ext cx="2176117" cy="1751690"/>
          </a:xfrm>
          <a:prstGeom prst="ellipse">
            <a:avLst/>
          </a:prstGeom>
          <a:solidFill>
            <a:srgbClr val="F0B500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ANÁLISIS QUÍMICO</a:t>
            </a:r>
            <a:endParaRPr lang="es-CL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" name="Elipse 5"/>
          <p:cNvSpPr/>
          <p:nvPr/>
        </p:nvSpPr>
        <p:spPr>
          <a:xfrm>
            <a:off x="4653461" y="4653136"/>
            <a:ext cx="2304256" cy="1751690"/>
          </a:xfrm>
          <a:prstGeom prst="ellipse">
            <a:avLst/>
          </a:prstGeom>
          <a:solidFill>
            <a:srgbClr val="F0B500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MICROBIOLOGÍA</a:t>
            </a:r>
            <a:endParaRPr lang="es-CL" sz="16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" name="Elipse 6"/>
          <p:cNvSpPr/>
          <p:nvPr/>
        </p:nvSpPr>
        <p:spPr>
          <a:xfrm>
            <a:off x="251520" y="4027962"/>
            <a:ext cx="2176117" cy="1751690"/>
          </a:xfrm>
          <a:prstGeom prst="ellipse">
            <a:avLst/>
          </a:prstGeom>
          <a:solidFill>
            <a:srgbClr val="F0B500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PARÁMETROS FISICO -QUÍMICOS</a:t>
            </a:r>
            <a:endParaRPr lang="es-CL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" name="Elipse 7"/>
          <p:cNvSpPr/>
          <p:nvPr/>
        </p:nvSpPr>
        <p:spPr>
          <a:xfrm>
            <a:off x="6852743" y="3956324"/>
            <a:ext cx="2176117" cy="1751690"/>
          </a:xfrm>
          <a:prstGeom prst="ellipse">
            <a:avLst/>
          </a:prstGeom>
          <a:solidFill>
            <a:srgbClr val="F0B500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ORIGEN BOTÁNICO</a:t>
            </a:r>
          </a:p>
          <a:p>
            <a:pPr algn="ctr"/>
            <a:r>
              <a:rPr lang="es-CL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(Etiqueta)</a:t>
            </a:r>
            <a:endParaRPr lang="es-CL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9" name="Elipse 8"/>
          <p:cNvSpPr/>
          <p:nvPr/>
        </p:nvSpPr>
        <p:spPr>
          <a:xfrm>
            <a:off x="6775470" y="1369738"/>
            <a:ext cx="2176117" cy="1751690"/>
          </a:xfrm>
          <a:prstGeom prst="ellipse">
            <a:avLst/>
          </a:prstGeom>
          <a:solidFill>
            <a:srgbClr val="F0B500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ANÁLISIS BIOLÓGICO</a:t>
            </a:r>
            <a:endParaRPr lang="es-CL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3864" y="1375969"/>
            <a:ext cx="3122105" cy="2341578"/>
          </a:xfrm>
          <a:prstGeom prst="rect">
            <a:avLst/>
          </a:prstGeom>
        </p:spPr>
      </p:pic>
      <p:sp>
        <p:nvSpPr>
          <p:cNvPr id="12" name="Elipse 11"/>
          <p:cNvSpPr/>
          <p:nvPr/>
        </p:nvSpPr>
        <p:spPr>
          <a:xfrm>
            <a:off x="2360356" y="4653136"/>
            <a:ext cx="2176117" cy="1751690"/>
          </a:xfrm>
          <a:prstGeom prst="ellipse">
            <a:avLst/>
          </a:prstGeom>
          <a:solidFill>
            <a:srgbClr val="F0B500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SENSORIAL</a:t>
            </a:r>
            <a:endParaRPr lang="es-CL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16" name="Conector recto de flecha 15"/>
          <p:cNvCxnSpPr/>
          <p:nvPr/>
        </p:nvCxnSpPr>
        <p:spPr>
          <a:xfrm flipH="1">
            <a:off x="1398073" y="3121428"/>
            <a:ext cx="106033" cy="73962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Conector recto de flecha 16"/>
          <p:cNvCxnSpPr/>
          <p:nvPr/>
        </p:nvCxnSpPr>
        <p:spPr>
          <a:xfrm>
            <a:off x="1502799" y="3121428"/>
            <a:ext cx="1442189" cy="136628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Conector recto de flecha 19"/>
          <p:cNvCxnSpPr/>
          <p:nvPr/>
        </p:nvCxnSpPr>
        <p:spPr>
          <a:xfrm>
            <a:off x="7863529" y="3121428"/>
            <a:ext cx="164855" cy="73962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Conector recto de flecha 21"/>
          <p:cNvCxnSpPr/>
          <p:nvPr/>
        </p:nvCxnSpPr>
        <p:spPr>
          <a:xfrm flipH="1">
            <a:off x="6228725" y="3112264"/>
            <a:ext cx="1647174" cy="122820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65883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1520" y="692696"/>
            <a:ext cx="8712968" cy="472314"/>
          </a:xfrm>
          <a:ln>
            <a:solidFill>
              <a:srgbClr val="FFC000"/>
            </a:solidFill>
          </a:ln>
        </p:spPr>
        <p:txBody>
          <a:bodyPr>
            <a:normAutofit/>
          </a:bodyPr>
          <a:lstStyle/>
          <a:p>
            <a:r>
              <a:rPr lang="es-CL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RESULTADOS: ANALISIS PROXIMAL MIELES AUTÉNTICAS</a:t>
            </a:r>
            <a:endParaRPr lang="es-CL" sz="24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2939" y="1806514"/>
            <a:ext cx="4923646" cy="1982526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252047" y="1307128"/>
            <a:ext cx="1800200" cy="432048"/>
          </a:xfrm>
          <a:prstGeom prst="rect">
            <a:avLst/>
          </a:prstGeom>
          <a:solidFill>
            <a:srgbClr val="F0B500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MIEL 1</a:t>
            </a:r>
            <a:endParaRPr lang="es-CL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5" name="Rectángulo 14"/>
          <p:cNvSpPr/>
          <p:nvPr/>
        </p:nvSpPr>
        <p:spPr>
          <a:xfrm>
            <a:off x="6846324" y="3963178"/>
            <a:ext cx="1800200" cy="432048"/>
          </a:xfrm>
          <a:prstGeom prst="rect">
            <a:avLst/>
          </a:prstGeom>
          <a:solidFill>
            <a:srgbClr val="F0B500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MIEL 2</a:t>
            </a:r>
            <a:endParaRPr lang="es-CL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57733" y="4581128"/>
            <a:ext cx="4388791" cy="1924140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73102" y="4699547"/>
            <a:ext cx="2664296" cy="1687301"/>
          </a:xfrm>
          <a:prstGeom prst="rect">
            <a:avLst/>
          </a:prstGeom>
        </p:spPr>
      </p:pic>
      <p:pic>
        <p:nvPicPr>
          <p:cNvPr id="14" name="Imagen 1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5691193" y="1637924"/>
            <a:ext cx="2567738" cy="1925804"/>
          </a:xfrm>
          <a:prstGeom prst="rect">
            <a:avLst/>
          </a:prstGeom>
        </p:spPr>
      </p:pic>
      <p:sp>
        <p:nvSpPr>
          <p:cNvPr id="19" name="Flecha izquierda 18"/>
          <p:cNvSpPr/>
          <p:nvPr/>
        </p:nvSpPr>
        <p:spPr>
          <a:xfrm>
            <a:off x="5191352" y="3140968"/>
            <a:ext cx="423527" cy="209631"/>
          </a:xfrm>
          <a:prstGeom prst="lef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>
              <a:solidFill>
                <a:srgbClr val="FF0000"/>
              </a:solidFill>
            </a:endParaRPr>
          </a:p>
        </p:txBody>
      </p:sp>
      <p:sp>
        <p:nvSpPr>
          <p:cNvPr id="23" name="Flecha izquierda 22"/>
          <p:cNvSpPr/>
          <p:nvPr/>
        </p:nvSpPr>
        <p:spPr>
          <a:xfrm>
            <a:off x="8646524" y="5877272"/>
            <a:ext cx="423527" cy="230124"/>
          </a:xfrm>
          <a:prstGeom prst="lef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>
              <a:solidFill>
                <a:srgbClr val="FF0000"/>
              </a:solidFill>
            </a:endParaRPr>
          </a:p>
        </p:txBody>
      </p:sp>
      <p:sp>
        <p:nvSpPr>
          <p:cNvPr id="24" name="Flecha izquierda 23"/>
          <p:cNvSpPr/>
          <p:nvPr/>
        </p:nvSpPr>
        <p:spPr>
          <a:xfrm>
            <a:off x="3174038" y="5208257"/>
            <a:ext cx="423527" cy="209631"/>
          </a:xfrm>
          <a:prstGeom prst="lef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6055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1520" y="692696"/>
            <a:ext cx="8712968" cy="472314"/>
          </a:xfrm>
          <a:ln>
            <a:solidFill>
              <a:srgbClr val="FFC000"/>
            </a:solidFill>
          </a:ln>
        </p:spPr>
        <p:txBody>
          <a:bodyPr>
            <a:normAutofit/>
          </a:bodyPr>
          <a:lstStyle/>
          <a:p>
            <a:r>
              <a:rPr lang="es-CL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RESULTADOS: ANALISIS PERFIL DE AZÚCARES</a:t>
            </a:r>
            <a:endParaRPr lang="es-CL" sz="24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252047" y="1307128"/>
            <a:ext cx="1800200" cy="432048"/>
          </a:xfrm>
          <a:prstGeom prst="rect">
            <a:avLst/>
          </a:prstGeom>
          <a:solidFill>
            <a:srgbClr val="F0B500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MIEL 1</a:t>
            </a:r>
            <a:endParaRPr lang="es-CL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5" name="Rectángulo 14"/>
          <p:cNvSpPr/>
          <p:nvPr/>
        </p:nvSpPr>
        <p:spPr>
          <a:xfrm>
            <a:off x="6846324" y="3963178"/>
            <a:ext cx="1800200" cy="432048"/>
          </a:xfrm>
          <a:prstGeom prst="rect">
            <a:avLst/>
          </a:prstGeom>
          <a:solidFill>
            <a:srgbClr val="F0B500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MIEL 2</a:t>
            </a:r>
            <a:endParaRPr lang="es-CL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11" name="Imagen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5986" y="3561154"/>
            <a:ext cx="2664296" cy="1687301"/>
          </a:xfrm>
          <a:prstGeom prst="rect">
            <a:avLst/>
          </a:prstGeom>
        </p:spPr>
      </p:pic>
      <p:pic>
        <p:nvPicPr>
          <p:cNvPr id="14" name="Imagen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6399753" y="1638074"/>
            <a:ext cx="2567738" cy="1925804"/>
          </a:xfrm>
          <a:prstGeom prst="rect">
            <a:avLst/>
          </a:prstGeom>
        </p:spPr>
      </p:pic>
      <p:sp>
        <p:nvSpPr>
          <p:cNvPr id="23" name="Flecha izquierda 22"/>
          <p:cNvSpPr/>
          <p:nvPr/>
        </p:nvSpPr>
        <p:spPr>
          <a:xfrm rot="5105779">
            <a:off x="8561657" y="6411568"/>
            <a:ext cx="402116" cy="199544"/>
          </a:xfrm>
          <a:prstGeom prst="lef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>
              <a:solidFill>
                <a:srgbClr val="FF0000"/>
              </a:solidFill>
            </a:endParaRPr>
          </a:p>
        </p:txBody>
      </p:sp>
      <p:sp>
        <p:nvSpPr>
          <p:cNvPr id="24" name="Flecha izquierda 23"/>
          <p:cNvSpPr/>
          <p:nvPr/>
        </p:nvSpPr>
        <p:spPr>
          <a:xfrm>
            <a:off x="2866171" y="4312273"/>
            <a:ext cx="423527" cy="209631"/>
          </a:xfrm>
          <a:prstGeom prst="lef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>
              <a:solidFill>
                <a:srgbClr val="FF0000"/>
              </a:solidFill>
            </a:endParaRP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04466" y="4642780"/>
            <a:ext cx="6058870" cy="1643957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5400000">
            <a:off x="5689447" y="3655051"/>
            <a:ext cx="451143" cy="237765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75986" y="1881294"/>
            <a:ext cx="6058870" cy="16439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5990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1520" y="692696"/>
            <a:ext cx="8712968" cy="472314"/>
          </a:xfrm>
          <a:ln>
            <a:solidFill>
              <a:srgbClr val="FFC000"/>
            </a:solidFill>
          </a:ln>
        </p:spPr>
        <p:txBody>
          <a:bodyPr>
            <a:normAutofit/>
          </a:bodyPr>
          <a:lstStyle/>
          <a:p>
            <a:r>
              <a:rPr lang="es-CL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DEFINICIONES: ANALISIS DE MIEL Y VALORIZACIÓN</a:t>
            </a:r>
            <a:endParaRPr lang="es-CL" sz="24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6" name="Elipse 5"/>
          <p:cNvSpPr/>
          <p:nvPr/>
        </p:nvSpPr>
        <p:spPr>
          <a:xfrm>
            <a:off x="4724344" y="4653136"/>
            <a:ext cx="2367935" cy="1751690"/>
          </a:xfrm>
          <a:prstGeom prst="ellipse">
            <a:avLst/>
          </a:prstGeom>
          <a:solidFill>
            <a:srgbClr val="F0B500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RESIDUOS</a:t>
            </a:r>
            <a:endParaRPr lang="es-CL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" name="Elipse 6"/>
          <p:cNvSpPr/>
          <p:nvPr/>
        </p:nvSpPr>
        <p:spPr>
          <a:xfrm>
            <a:off x="291153" y="3884023"/>
            <a:ext cx="2248125" cy="1751690"/>
          </a:xfrm>
          <a:prstGeom prst="ellipse">
            <a:avLst/>
          </a:prstGeom>
          <a:solidFill>
            <a:srgbClr val="F0B500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16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ANTIOXIDANTES</a:t>
            </a:r>
            <a:endParaRPr lang="es-CL" sz="16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" name="Elipse 7"/>
          <p:cNvSpPr/>
          <p:nvPr/>
        </p:nvSpPr>
        <p:spPr>
          <a:xfrm>
            <a:off x="6940325" y="3916081"/>
            <a:ext cx="2176117" cy="1751690"/>
          </a:xfrm>
          <a:prstGeom prst="ellipse">
            <a:avLst/>
          </a:prstGeom>
          <a:solidFill>
            <a:srgbClr val="F0B500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ORIGEN BOTÁNICO</a:t>
            </a:r>
          </a:p>
          <a:p>
            <a:pPr algn="ctr"/>
            <a:r>
              <a:rPr lang="es-CL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(Atributos)</a:t>
            </a:r>
            <a:endParaRPr lang="es-CL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9" name="Elipse 8"/>
          <p:cNvSpPr/>
          <p:nvPr/>
        </p:nvSpPr>
        <p:spPr>
          <a:xfrm>
            <a:off x="5076056" y="1333058"/>
            <a:ext cx="2176117" cy="1751690"/>
          </a:xfrm>
          <a:prstGeom prst="ellipse">
            <a:avLst/>
          </a:prstGeom>
          <a:solidFill>
            <a:srgbClr val="F0B500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ANÁLISIS QUÍMICOS Y BIOLÓGICOS</a:t>
            </a:r>
            <a:endParaRPr lang="es-CL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2" name="Elipse 11"/>
          <p:cNvSpPr/>
          <p:nvPr/>
        </p:nvSpPr>
        <p:spPr>
          <a:xfrm>
            <a:off x="2411760" y="4656303"/>
            <a:ext cx="2160240" cy="1751690"/>
          </a:xfrm>
          <a:prstGeom prst="ellipse">
            <a:avLst/>
          </a:prstGeom>
          <a:solidFill>
            <a:srgbClr val="F0B500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13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GMO/                       MICROBIOLÓGICOS</a:t>
            </a:r>
            <a:endParaRPr lang="es-CL" sz="13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16" name="Conector recto de flecha 15"/>
          <p:cNvCxnSpPr/>
          <p:nvPr/>
        </p:nvCxnSpPr>
        <p:spPr>
          <a:xfrm flipH="1">
            <a:off x="4036236" y="2972980"/>
            <a:ext cx="1588078" cy="168015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Conector recto de flecha 16"/>
          <p:cNvCxnSpPr/>
          <p:nvPr/>
        </p:nvCxnSpPr>
        <p:spPr>
          <a:xfrm>
            <a:off x="6764273" y="2928190"/>
            <a:ext cx="656011" cy="100355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Conector recto de flecha 19"/>
          <p:cNvCxnSpPr/>
          <p:nvPr/>
        </p:nvCxnSpPr>
        <p:spPr>
          <a:xfrm flipH="1">
            <a:off x="5850379" y="3085386"/>
            <a:ext cx="325648" cy="156775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Conector recto de flecha 21"/>
          <p:cNvCxnSpPr/>
          <p:nvPr/>
        </p:nvCxnSpPr>
        <p:spPr>
          <a:xfrm flipH="1">
            <a:off x="2482262" y="2928190"/>
            <a:ext cx="3039382" cy="150141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3" name="Imagen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99" y="1244152"/>
            <a:ext cx="3388297" cy="25412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0276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1520" y="692696"/>
            <a:ext cx="8712968" cy="472314"/>
          </a:xfrm>
          <a:ln>
            <a:solidFill>
              <a:srgbClr val="FFC000"/>
            </a:solidFill>
          </a:ln>
        </p:spPr>
        <p:txBody>
          <a:bodyPr>
            <a:normAutofit/>
          </a:bodyPr>
          <a:lstStyle/>
          <a:p>
            <a:r>
              <a:rPr lang="es-CL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RESIDUO</a:t>
            </a:r>
            <a:endParaRPr lang="es-CL" sz="24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8" name="2 Marcador de contenido"/>
          <p:cNvSpPr>
            <a:spLocks noGrp="1"/>
          </p:cNvSpPr>
          <p:nvPr>
            <p:ph idx="1"/>
          </p:nvPr>
        </p:nvSpPr>
        <p:spPr>
          <a:xfrm>
            <a:off x="493204" y="1340769"/>
            <a:ext cx="8229600" cy="4032448"/>
          </a:xfrm>
          <a:solidFill>
            <a:schemeClr val="tx1">
              <a:alpha val="87000"/>
            </a:schemeClr>
          </a:solidFill>
          <a:ln>
            <a:solidFill>
              <a:srgbClr val="FFC000"/>
            </a:solidFill>
          </a:ln>
        </p:spPr>
        <p:txBody>
          <a:bodyPr/>
          <a:lstStyle/>
          <a:p>
            <a:pPr algn="just"/>
            <a:r>
              <a:rPr lang="es-CL" b="1" dirty="0" smtClean="0">
                <a:solidFill>
                  <a:schemeClr val="bg1"/>
                </a:solidFill>
              </a:rPr>
              <a:t>La palabra residuo (con origen en el latín </a:t>
            </a:r>
            <a:r>
              <a:rPr lang="es-CL" b="1" i="1" dirty="0" err="1" smtClean="0">
                <a:solidFill>
                  <a:schemeClr val="bg1"/>
                </a:solidFill>
              </a:rPr>
              <a:t>residŭum</a:t>
            </a:r>
            <a:r>
              <a:rPr lang="es-CL" b="1" dirty="0" smtClean="0">
                <a:solidFill>
                  <a:schemeClr val="bg1"/>
                </a:solidFill>
              </a:rPr>
              <a:t>) describe al </a:t>
            </a:r>
            <a:r>
              <a:rPr lang="es-CL" b="1" u="sng" dirty="0" smtClean="0">
                <a:solidFill>
                  <a:srgbClr val="FFFF00"/>
                </a:solidFill>
              </a:rPr>
              <a:t>material</a:t>
            </a:r>
            <a:r>
              <a:rPr lang="es-CL" b="1" dirty="0" smtClean="0">
                <a:solidFill>
                  <a:schemeClr val="bg1"/>
                </a:solidFill>
              </a:rPr>
              <a:t> que pierde utilidad tras haber cumplido con su misión o servido para realizar un determinado trabajo. El concepto se emplea como sinónimo de basura por hacer referencia a los desechos que el </a:t>
            </a:r>
            <a:r>
              <a:rPr lang="es-CL" b="1" u="sng" dirty="0" smtClean="0">
                <a:solidFill>
                  <a:srgbClr val="FFFF00"/>
                </a:solidFill>
              </a:rPr>
              <a:t>hombre</a:t>
            </a:r>
            <a:r>
              <a:rPr lang="es-CL" b="1" dirty="0" smtClean="0">
                <a:solidFill>
                  <a:schemeClr val="bg1"/>
                </a:solidFill>
              </a:rPr>
              <a:t> ha producido.</a:t>
            </a:r>
            <a:endParaRPr lang="es-CL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1023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1520" y="692696"/>
            <a:ext cx="8712968" cy="472314"/>
          </a:xfrm>
          <a:ln>
            <a:solidFill>
              <a:srgbClr val="FFC000"/>
            </a:solidFill>
          </a:ln>
        </p:spPr>
        <p:txBody>
          <a:bodyPr>
            <a:normAutofit/>
          </a:bodyPr>
          <a:lstStyle/>
          <a:p>
            <a:r>
              <a:rPr lang="es-CL" sz="2400" b="1" dirty="0" smtClean="0">
                <a:solidFill>
                  <a:srgbClr val="727B7B"/>
                </a:solidFill>
              </a:rPr>
              <a:t>RESIDUO</a:t>
            </a:r>
            <a:endParaRPr lang="es-CL" sz="2400" b="1" dirty="0">
              <a:solidFill>
                <a:srgbClr val="727B7B"/>
              </a:solidFill>
            </a:endParaRPr>
          </a:p>
        </p:txBody>
      </p:sp>
      <p:sp>
        <p:nvSpPr>
          <p:cNvPr id="5" name="2 Marcador de contenido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4525963"/>
          </a:xfrm>
          <a:solidFill>
            <a:schemeClr val="tx1">
              <a:alpha val="86000"/>
            </a:schemeClr>
          </a:solidFill>
          <a:ln>
            <a:solidFill>
              <a:srgbClr val="FFC000"/>
            </a:solidFill>
          </a:ln>
        </p:spPr>
        <p:txBody>
          <a:bodyPr/>
          <a:lstStyle/>
          <a:p>
            <a:pPr algn="just"/>
            <a:r>
              <a:rPr lang="es-CL" b="1" dirty="0" smtClean="0">
                <a:solidFill>
                  <a:schemeClr val="bg1"/>
                </a:solidFill>
              </a:rPr>
              <a:t>A la hora de hablar de residuo como sinónimo de basura hay que subrayar el hecho de que existen diversas clasificaciones para aquel. Así, tomando como pilar lo que es el origen y procedencia del mismo nos encontramos con el hecho de que los residuos pueden ser domiciliarios, comerciales, industriales, hospitalarios o urbanos.</a:t>
            </a:r>
            <a:endParaRPr lang="es-CL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38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1636</TotalTime>
  <Words>1549</Words>
  <Application>Microsoft Office PowerPoint</Application>
  <PresentationFormat>Presentación en pantalla (4:3)</PresentationFormat>
  <Paragraphs>267</Paragraphs>
  <Slides>39</Slides>
  <Notes>39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39</vt:i4>
      </vt:variant>
    </vt:vector>
  </HeadingPairs>
  <TitlesOfParts>
    <vt:vector size="43" baseType="lpstr">
      <vt:lpstr>Arial</vt:lpstr>
      <vt:lpstr>Calibri</vt:lpstr>
      <vt:lpstr>Wingdings</vt:lpstr>
      <vt:lpstr>Tema de Office</vt:lpstr>
      <vt:lpstr>Calidad e inocuidad de la miel: Residuos, esporas de enfermedades y los efectos en los mercados de exportación  Dr. ENRIQUE MEJIAS BARRIOS  Académico - Investigador - Asesor  Chillán - 28 y 29 de agosto de 2019 </vt:lpstr>
      <vt:lpstr>DEFINICIONES: MIEL</vt:lpstr>
      <vt:lpstr>DEFINICIONES: MIEL</vt:lpstr>
      <vt:lpstr>DEFINICIONES: ANALISIS DE MIEL Y ESTÁNDARES DE CALIDAD</vt:lpstr>
      <vt:lpstr>RESULTADOS: ANALISIS PROXIMAL MIELES AUTÉNTICAS</vt:lpstr>
      <vt:lpstr>RESULTADOS: ANALISIS PERFIL DE AZÚCARES</vt:lpstr>
      <vt:lpstr>DEFINICIONES: ANALISIS DE MIEL Y VALORIZACIÓN</vt:lpstr>
      <vt:lpstr>RESIDUO</vt:lpstr>
      <vt:lpstr>RESIDUO</vt:lpstr>
      <vt:lpstr>RESIDUOS EN PRODUCTOS APÍCOLAS</vt:lpstr>
      <vt:lpstr>RESIDUOS EN PRODUCTOS APICOLAS</vt:lpstr>
      <vt:lpstr>MODO DE ACCION Y ESTRUCTURA QUÍMICA NEONICOTINOIDES </vt:lpstr>
      <vt:lpstr>DISTRIBUCION MUNDIAL DE LA CONTAMINACION EN MIELES CON NEONICOTINOIDES </vt:lpstr>
      <vt:lpstr>MODO DE ACCION Y ESTRUCTURA QUÍMICA NEONICOTINOIDES </vt:lpstr>
      <vt:lpstr>ESTUDIO DEL EFECTO DE NEONICOTINOIDES SOBRE ACTIVIDAD ANTIOXIDANTE EN MIELES</vt:lpstr>
      <vt:lpstr>ESTUDIO DEL EFECTO DE NEONICOTINOIDES SOBRE ACTIVIDAD ANTIOXIDANTE EN MIELES</vt:lpstr>
      <vt:lpstr>ESTUDIO DEL EFECTO DE NEONICOTINOIDES SOBRE ACTIVIDAD ANTIOXIDANTE EN MIELES</vt:lpstr>
      <vt:lpstr>ESTUDIO DEL EFECTO DE NEONICOTINOIDES SOBRE ACTIVIDAD ANTIOXIDANTE EN MIELES</vt:lpstr>
      <vt:lpstr>DEFINICIONES: ANALISIS DE MIEL Y VALORIZACIÓN</vt:lpstr>
      <vt:lpstr>SITIOS DE MUESTREO: FUTRONO – CURACAUTIN – MELIPILLA - PIRQUE</vt:lpstr>
      <vt:lpstr>PROCEDIMIENTO EXPERIMENTAL: SITIOS DE MUESTREO RM</vt:lpstr>
      <vt:lpstr>RESULTADOS: PESTICIDAS ANALIZADOS</vt:lpstr>
      <vt:lpstr>RESULTADOS FENOLES – ANTIOXIDANTES </vt:lpstr>
      <vt:lpstr>DEFINICIONES: MARCO CONCEPTUAL RELACIÓN EXISTENTE ENTRE EL MANEJO DE UNA COLMENA Y LOS POSIBLES EFECTOS</vt:lpstr>
      <vt:lpstr>MERCADO INTERNACIONAL</vt:lpstr>
      <vt:lpstr>EVALUACIÓN DE TRATAMIENTOS ALTERNATIVOS</vt:lpstr>
      <vt:lpstr>EVALUACIÓN DE TRATAMIENTOS ALTERNATIVOS</vt:lpstr>
      <vt:lpstr>EN CHILE</vt:lpstr>
      <vt:lpstr>EN CHILE</vt:lpstr>
      <vt:lpstr>Articulación de componentes involucrados</vt:lpstr>
      <vt:lpstr>Generación de conocimiento v/s Ciencia aplicada</vt:lpstr>
      <vt:lpstr>Presentación de PowerPoint</vt:lpstr>
      <vt:lpstr>Presentación de PowerPoint</vt:lpstr>
      <vt:lpstr>Presentación de PowerPoint</vt:lpstr>
      <vt:lpstr>Presentación de PowerPoint</vt:lpstr>
      <vt:lpstr>¿QUIÉNES SOMOS?</vt:lpstr>
      <vt:lpstr>ATENCIÓN!!!</vt:lpstr>
      <vt:lpstr>Presentación de PowerPoint</vt:lpstr>
      <vt:lpstr>Presentación de PowerPoint</vt:lpstr>
    </vt:vector>
  </TitlesOfParts>
  <Company>Hewlett-Packard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Lorem Ipsum dolor sit</dc:title>
  <dc:creator>sandruka_salinas@hotmail.com</dc:creator>
  <cp:lastModifiedBy>Enrique Mejias</cp:lastModifiedBy>
  <cp:revision>92</cp:revision>
  <dcterms:created xsi:type="dcterms:W3CDTF">2018-11-27T18:21:34Z</dcterms:created>
  <dcterms:modified xsi:type="dcterms:W3CDTF">2019-08-29T14:17:28Z</dcterms:modified>
</cp:coreProperties>
</file>