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1" r:id="rId17"/>
    <p:sldId id="262" r:id="rId18"/>
    <p:sldId id="263" r:id="rId19"/>
    <p:sldId id="268" r:id="rId20"/>
    <p:sldId id="269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3" autoAdjust="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941CE2B7-EC3A-F204-7EA4-20B75D8503B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F7450AF9-AF9F-D434-0056-AC4F6EBF3A2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 altLang="es-CL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9D86BD6D-F99A-E347-9625-6D394662B0A3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A3BECFC7-D2F4-E9C4-5A7C-4A9D8B75E8A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41BA9E05-54A1-43F3-F382-EFA4F88DBC2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866015FB-B2BA-CB67-1A3F-0B39376236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75500C-94E2-4E22-87EE-069D31DE4FD0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FD8E503-BD6B-4C60-B529-2FE824E19D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FEB20B-EFB9-4E12-91D0-219C1E444D16}" type="slidenum">
              <a:rPr lang="es-ES" altLang="es-CL"/>
              <a:pPr/>
              <a:t>1</a:t>
            </a:fld>
            <a:endParaRPr lang="es-ES" altLang="es-CL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E541B533-C77D-B66B-8E6C-A4E0F2DF75A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B17FA76E-CF1B-3167-521C-A896DCD827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CL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A83CE-99E2-AC2A-8E83-C4F2D46BB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B0961A-D96D-7976-A027-84E383740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75A83-D583-5633-5EE5-064DF2A3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72ECF8-DEA6-BEEF-8F64-0A4A727B3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1A0B46-8F27-7449-4F6A-C83E50ED1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85D9A-1758-4DEA-ACCE-0A50007C6043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023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48EA09-3E73-FDB4-48E5-8E219BEAF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B01E005-6E16-8076-B71A-9844FB10A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A62479-0027-8CF7-2640-01FB2A6D4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37A54F0-B020-9D8C-CC58-805ECC390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2F6E14-0DB3-A5B9-A02D-E39196F91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5D072-7C9B-4E17-8ACF-942AC66E9966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21462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B374519-4F0E-9E17-3CB3-18A5AB4FB3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0DF65BC-C797-982F-8749-9E3FBD798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638441-DA18-74DC-7CA4-2CE0F081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257BD4-9BF7-FBAE-67FD-F5D5A15FE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83D7297-90A7-08C9-19F3-E6C7F602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C3F44-36A2-439D-B27C-6B62FC37C5BD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86124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A8247E-2926-D2D6-BDB7-CFFE867BD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A88FB9-9BE7-7F5C-89B1-56130DC6A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6FAA0B-A88E-3BA6-4183-989BDC28F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1E21E5-C998-BE48-491C-135F04698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B20774-3FCD-A8B3-E293-F572A05D7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6670D-C3FB-4AEC-A715-E2E7F2CAECB1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62236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F04E6E-5EDD-7250-41A3-1E40FEBBD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64D76BC-A64F-A7EA-898B-5D3EA9CD4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189363-EAD0-2F1A-1AC3-8DF4578E8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5E67CA-13E0-17BD-CED2-011905A61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52B1772-5A56-A51C-996D-7E4458F4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59C22-1751-4526-90F5-3F27EEADD59A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817550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72D130-8A34-8102-91A4-BF974F9CF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C43224-D9FC-43DA-2CBE-5768A7B6F0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0DD098-E6B3-5B50-3C76-CEC2C9C6D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AB52F81-29CF-FA21-9713-15AE579DD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B4820E4-027E-6DCF-9E85-02658095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248316A-3D7C-3E88-B144-EDBBB0AD3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6CF40-C1CD-4577-849B-060C8FFD1687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90997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29940F-6361-CB60-570E-14416C75D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074314-67B0-210F-7C2F-2DEE7BACE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670AE2C-7421-0319-C412-EED73FB4A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FBF8D71-F469-C8BE-62F7-0320F4AE8C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F622310-ACCC-688B-E934-ADCE2C744F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FA838D0-8ECF-2E56-F364-D4CAE3451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21A4932-84CC-F0AE-B330-CE80D71B9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25BD160-2671-9160-1286-577B5B6D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59B13-CFB8-4A63-B315-60DFF90CC34F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958684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20371D-E6C0-3A1F-A8DF-6CE45ABD5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06126F6-B1BA-1F75-2BC0-0BBF3239B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5EC513E-4855-5020-B25F-CE1AA6F43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28F46C7-54C2-A86D-2B5A-BA27D345C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0E4FC-E82C-4A30-A434-0269BB5761C1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02117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FB3E5DA-719F-AB4B-2613-A7099927F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363EBF8-B2C2-044E-6AFE-D714FB828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1C5767B-6C0B-36CC-CCFB-1852B26EE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E4E13-1A22-45E6-ACEA-954936D72B35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02008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3005A1-855C-D247-9007-A6FE4D8ED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EFFA6C-C7D0-5EC8-4315-58810B000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521CAE-DDAB-EA5E-5E03-FBF4BDA17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C06594-F9AB-13BC-3C1A-66717415F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24613D6-C1C7-7A18-E090-27C0CDE49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AA54245-DB0C-ECB4-3B32-FBA89B0FC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FEE01-21DF-42B7-BEAD-65E7FDC28D10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634720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90B84B-3A95-67A1-A680-CB9B15321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B38E4B-842D-445F-CC69-632C92E3D4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3C6179E-E77C-2942-E791-60610AB588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49623D7-AF05-74D4-EF6F-0CD1B35C9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ACEEE48-E14F-89DA-4FD9-DD643F0F1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6C92579-3162-837C-9A1E-8340679E5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3F81D-AB65-4573-9C78-9162C0012278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020020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8CB655C-E5E4-986C-973C-BFF62B885E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606C6B3-8BE3-6C9C-E413-F2A23F28A5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F3FDF19-D277-2E9C-B996-5A711DB3750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es-C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091A3DF-69A3-15F1-C195-16167E9D552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es-C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664E796-1F6A-9397-D10F-91B69E95084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605CA6-B51F-4564-89AC-71A77CB07D03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eochile.cl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hyperlink" Target="../Barahona/Agrometeorologia.pp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../Barahona/Captura%20de%20par&#225;metros%20ambientales%20para%20la%20producci&#243;n%20agr&#237;colas2.ppt#-1,6,Presentaci&#243;n de PowerPoin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.png"/><Relationship Id="rId7" Type="http://schemas.openxmlformats.org/officeDocument/2006/relationships/hyperlink" Target="../Barahona/Instrumentos%20Meteorologicos.ppt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FC18915-90C8-12CF-1364-CA6E127A2AF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2057400"/>
          </a:xfrm>
        </p:spPr>
        <p:txBody>
          <a:bodyPr anchor="ctr"/>
          <a:lstStyle/>
          <a:p>
            <a:r>
              <a:rPr lang="es-ES_tradnl" altLang="es-CL" sz="4400">
                <a:latin typeface="Arial" panose="020B0604020202020204" pitchFamily="34" charset="0"/>
              </a:rPr>
              <a:t>Captura de parámetros ambientales para la producción agrícolas.</a:t>
            </a:r>
            <a:endParaRPr lang="es-ES" altLang="es-CL" sz="4400">
              <a:latin typeface="Arial" panose="020B0604020202020204" pitchFamily="34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B8CB5CC-CB15-89E6-92D2-8A98F09CD6E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5791200"/>
            <a:ext cx="6400800" cy="685800"/>
          </a:xfrm>
        </p:spPr>
        <p:txBody>
          <a:bodyPr/>
          <a:lstStyle/>
          <a:p>
            <a:r>
              <a:rPr lang="es-ES_tradnl" altLang="es-CL" sz="1800">
                <a:latin typeface="Arial" panose="020B0604020202020204" pitchFamily="34" charset="0"/>
              </a:rPr>
              <a:t>José Luis Barahona Mura</a:t>
            </a:r>
            <a:endParaRPr lang="es-ES" altLang="es-CL" sz="1800">
              <a:latin typeface="Arial" panose="020B0604020202020204" pitchFamily="34" charset="0"/>
            </a:endParaRPr>
          </a:p>
        </p:txBody>
      </p:sp>
      <p:pic>
        <p:nvPicPr>
          <p:cNvPr id="2057" name="Picture 9">
            <a:extLst>
              <a:ext uri="{FF2B5EF4-FFF2-40B4-BE49-F238E27FC236}">
                <a16:creationId xmlns:a16="http://schemas.microsoft.com/office/drawing/2014/main" id="{9B4BC85E-B044-B1F2-CC91-094DB9F76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Rectangle 11">
            <a:extLst>
              <a:ext uri="{FF2B5EF4-FFF2-40B4-BE49-F238E27FC236}">
                <a16:creationId xmlns:a16="http://schemas.microsoft.com/office/drawing/2014/main" id="{86FF283A-8C72-C7B7-2BF2-66E0C58EC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962400"/>
            <a:ext cx="6400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s-ES_tradnl" altLang="es-CL">
                <a:latin typeface="Arial" panose="020B0604020202020204" pitchFamily="34" charset="0"/>
              </a:rPr>
              <a:t>Medir para conocer y conocer para predecir</a:t>
            </a:r>
            <a:endParaRPr lang="es-ES" altLang="es-CL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>
            <a:extLst>
              <a:ext uri="{FF2B5EF4-FFF2-40B4-BE49-F238E27FC236}">
                <a16:creationId xmlns:a16="http://schemas.microsoft.com/office/drawing/2014/main" id="{DB929684-1003-2ABE-CD2D-F0F9CAFF2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2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>
            <a:extLst>
              <a:ext uri="{FF2B5EF4-FFF2-40B4-BE49-F238E27FC236}">
                <a16:creationId xmlns:a16="http://schemas.microsoft.com/office/drawing/2014/main" id="{E60D4CDB-3740-6E90-76E4-C69717168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11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>
            <a:extLst>
              <a:ext uri="{FF2B5EF4-FFF2-40B4-BE49-F238E27FC236}">
                <a16:creationId xmlns:a16="http://schemas.microsoft.com/office/drawing/2014/main" id="{2EF87D6E-6AB0-873B-6E2D-34F21DF96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34940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>
            <a:extLst>
              <a:ext uri="{FF2B5EF4-FFF2-40B4-BE49-F238E27FC236}">
                <a16:creationId xmlns:a16="http://schemas.microsoft.com/office/drawing/2014/main" id="{F830F2ED-F2E7-B726-7AF4-3EE40F59B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>
            <a:extLst>
              <a:ext uri="{FF2B5EF4-FFF2-40B4-BE49-F238E27FC236}">
                <a16:creationId xmlns:a16="http://schemas.microsoft.com/office/drawing/2014/main" id="{71B2C851-BFE4-FC2E-076D-EE8F4B9BA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 Box 3">
            <a:extLst>
              <a:ext uri="{FF2B5EF4-FFF2-40B4-BE49-F238E27FC236}">
                <a16:creationId xmlns:a16="http://schemas.microsoft.com/office/drawing/2014/main" id="{A444BF12-9A36-4AF9-C147-855A21405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81000"/>
            <a:ext cx="6400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L" sz="3600">
                <a:latin typeface="Arial" panose="020B0604020202020204" pitchFamily="34" charset="0"/>
              </a:rPr>
              <a:t>Información Agrometeorológica</a:t>
            </a:r>
            <a:endParaRPr lang="es-ES" altLang="es-CL" sz="3600">
              <a:latin typeface="Arial" panose="020B0604020202020204" pitchFamily="34" charset="0"/>
            </a:endParaRPr>
          </a:p>
        </p:txBody>
      </p:sp>
      <p:sp>
        <p:nvSpPr>
          <p:cNvPr id="29700" name="Text Box 4">
            <a:extLst>
              <a:ext uri="{FF2B5EF4-FFF2-40B4-BE49-F238E27FC236}">
                <a16:creationId xmlns:a16="http://schemas.microsoft.com/office/drawing/2014/main" id="{168F41AD-EAC9-EB4E-3198-E57126668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362200"/>
            <a:ext cx="5181600" cy="762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L" sz="4400">
                <a:solidFill>
                  <a:srgbClr val="FF3300"/>
                </a:solidFill>
                <a:latin typeface="Arial" panose="020B0604020202020204" pitchFamily="34" charset="0"/>
                <a:hlinkClick r:id="rId3"/>
              </a:rPr>
              <a:t>www.meteochile.cl/</a:t>
            </a:r>
            <a:endParaRPr lang="es-ES" altLang="es-CL" sz="440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9701" name="Text Box 5">
            <a:extLst>
              <a:ext uri="{FF2B5EF4-FFF2-40B4-BE49-F238E27FC236}">
                <a16:creationId xmlns:a16="http://schemas.microsoft.com/office/drawing/2014/main" id="{5A082E8E-95A8-F1A1-EDF7-2A70A744E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3886200"/>
            <a:ext cx="6629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CL" sz="3600">
                <a:latin typeface="Arial" panose="020B0604020202020204" pitchFamily="34" charset="0"/>
              </a:rPr>
              <a:t>Consultas Agro meteorología </a:t>
            </a:r>
            <a:r>
              <a:rPr lang="es-ES" altLang="es-CL" sz="3600">
                <a:latin typeface="Arial" panose="020B0604020202020204" pitchFamily="34" charset="0"/>
              </a:rPr>
              <a:t>Regiones 700 555 </a:t>
            </a:r>
          </a:p>
        </p:txBody>
      </p:sp>
      <p:pic>
        <p:nvPicPr>
          <p:cNvPr id="29702" name="Picture 6">
            <a:hlinkClick r:id="rId4" action="ppaction://hlinkpres?slideindex=1&amp;slidetitle="/>
            <a:extLst>
              <a:ext uri="{FF2B5EF4-FFF2-40B4-BE49-F238E27FC236}">
                <a16:creationId xmlns:a16="http://schemas.microsoft.com/office/drawing/2014/main" id="{1DB48315-83CA-87F2-68A4-651533FB536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429000"/>
            <a:ext cx="465138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>
            <a:extLst>
              <a:ext uri="{FF2B5EF4-FFF2-40B4-BE49-F238E27FC236}">
                <a16:creationId xmlns:a16="http://schemas.microsoft.com/office/drawing/2014/main" id="{03F37A29-49AB-E8DA-06EF-989E3652F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>
            <a:hlinkClick r:id="rId2" action="ppaction://hlinkpres?slideindex=6&amp;slidetitle=Presentación de PowerPoint"/>
            <a:extLst>
              <a:ext uri="{FF2B5EF4-FFF2-40B4-BE49-F238E27FC236}">
                <a16:creationId xmlns:a16="http://schemas.microsoft.com/office/drawing/2014/main" id="{D177AA76-0CA2-C8C5-7A20-D4CC0FDAC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-285750"/>
            <a:ext cx="952500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0" name="Picture 22">
            <a:extLst>
              <a:ext uri="{FF2B5EF4-FFF2-40B4-BE49-F238E27FC236}">
                <a16:creationId xmlns:a16="http://schemas.microsoft.com/office/drawing/2014/main" id="{13335320-6DEA-6DB3-7F39-F7EAD47C9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00200"/>
            <a:ext cx="2389188" cy="272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87B72612-676F-88BC-3D68-4225A9DA1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Text Box 3">
            <a:extLst>
              <a:ext uri="{FF2B5EF4-FFF2-40B4-BE49-F238E27FC236}">
                <a16:creationId xmlns:a16="http://schemas.microsoft.com/office/drawing/2014/main" id="{75070C5A-E3A0-1FD7-42A5-0C924AE70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381000"/>
            <a:ext cx="6781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L" sz="3600">
                <a:latin typeface="Arial" panose="020B0604020202020204" pitchFamily="34" charset="0"/>
              </a:rPr>
              <a:t>Instrumentos usados en Agrometeorología</a:t>
            </a:r>
            <a:endParaRPr lang="es-ES" altLang="es-CL" sz="3600">
              <a:latin typeface="Arial" panose="020B0604020202020204" pitchFamily="34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AED9F757-9FC4-6F7F-128A-062DEAE0C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217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7175" name="Picture 7">
            <a:extLst>
              <a:ext uri="{FF2B5EF4-FFF2-40B4-BE49-F238E27FC236}">
                <a16:creationId xmlns:a16="http://schemas.microsoft.com/office/drawing/2014/main" id="{0C973E3F-0694-CB7D-F581-7BD8BCFCE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80181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6" name="Rectangle 8">
            <a:extLst>
              <a:ext uri="{FF2B5EF4-FFF2-40B4-BE49-F238E27FC236}">
                <a16:creationId xmlns:a16="http://schemas.microsoft.com/office/drawing/2014/main" id="{8328C5BC-7E26-068F-29DA-F8A2C0FC0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563" y="3313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7178" name="Picture 10">
            <a:extLst>
              <a:ext uri="{FF2B5EF4-FFF2-40B4-BE49-F238E27FC236}">
                <a16:creationId xmlns:a16="http://schemas.microsoft.com/office/drawing/2014/main" id="{8BC736F9-E802-014C-6C94-C2E47CA7A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86200"/>
            <a:ext cx="1787525" cy="237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9" name="Rectangle 11">
            <a:extLst>
              <a:ext uri="{FF2B5EF4-FFF2-40B4-BE49-F238E27FC236}">
                <a16:creationId xmlns:a16="http://schemas.microsoft.com/office/drawing/2014/main" id="{C024217F-7D7C-2B72-A8FB-25F48B73E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6513" y="3525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7181" name="Picture 13">
            <a:extLst>
              <a:ext uri="{FF2B5EF4-FFF2-40B4-BE49-F238E27FC236}">
                <a16:creationId xmlns:a16="http://schemas.microsoft.com/office/drawing/2014/main" id="{4BAD0E85-F3B2-9971-046B-39CFAE6A4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981200"/>
            <a:ext cx="2151063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2" name="Rectangle 14">
            <a:extLst>
              <a:ext uri="{FF2B5EF4-FFF2-40B4-BE49-F238E27FC236}">
                <a16:creationId xmlns:a16="http://schemas.microsoft.com/office/drawing/2014/main" id="{9958834C-66D6-F05D-E973-78DB6261A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6400" y="4292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7184" name="Picture 16">
            <a:hlinkClick r:id="rId7" action="ppaction://hlinkpres?slideindex=1&amp;slidetitle="/>
            <a:extLst>
              <a:ext uri="{FF2B5EF4-FFF2-40B4-BE49-F238E27FC236}">
                <a16:creationId xmlns:a16="http://schemas.microsoft.com/office/drawing/2014/main" id="{DBC54F98-158D-9C84-83FF-E954FC634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962400"/>
            <a:ext cx="2514600" cy="238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5" name="Rectangle 17">
            <a:extLst>
              <a:ext uri="{FF2B5EF4-FFF2-40B4-BE49-F238E27FC236}">
                <a16:creationId xmlns:a16="http://schemas.microsoft.com/office/drawing/2014/main" id="{31B2DE87-98BC-737F-99F4-8A7F81C9A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6438" y="3016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7187" name="Picture 19">
            <a:extLst>
              <a:ext uri="{FF2B5EF4-FFF2-40B4-BE49-F238E27FC236}">
                <a16:creationId xmlns:a16="http://schemas.microsoft.com/office/drawing/2014/main" id="{06C865E8-F08A-444A-779E-407554D23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0"/>
            <a:ext cx="1630363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64B24266-B789-18CD-1FF2-CBB8F3643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Text Box 3">
            <a:extLst>
              <a:ext uri="{FF2B5EF4-FFF2-40B4-BE49-F238E27FC236}">
                <a16:creationId xmlns:a16="http://schemas.microsoft.com/office/drawing/2014/main" id="{F927B3EF-440A-B56B-8123-965295383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457200"/>
            <a:ext cx="441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L" sz="3600">
                <a:latin typeface="Arial" panose="020B0604020202020204" pitchFamily="34" charset="0"/>
              </a:rPr>
              <a:t>Sensores de Datos</a:t>
            </a:r>
            <a:endParaRPr lang="es-ES" altLang="es-CL" sz="3600">
              <a:latin typeface="Arial" panose="020B0604020202020204" pitchFamily="34" charset="0"/>
            </a:endParaRPr>
          </a:p>
        </p:txBody>
      </p:sp>
      <p:pic>
        <p:nvPicPr>
          <p:cNvPr id="8197" name="Picture 5">
            <a:extLst>
              <a:ext uri="{FF2B5EF4-FFF2-40B4-BE49-F238E27FC236}">
                <a16:creationId xmlns:a16="http://schemas.microsoft.com/office/drawing/2014/main" id="{0B1C20C0-AC39-4F6D-652D-FEBF9FB48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8" r="17422"/>
          <a:stretch>
            <a:fillRect/>
          </a:stretch>
        </p:blipFill>
        <p:spPr bwMode="auto">
          <a:xfrm>
            <a:off x="762000" y="1905000"/>
            <a:ext cx="3276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>
            <a:extLst>
              <a:ext uri="{FF2B5EF4-FFF2-40B4-BE49-F238E27FC236}">
                <a16:creationId xmlns:a16="http://schemas.microsoft.com/office/drawing/2014/main" id="{83B1ABB2-D323-D493-B363-C22075810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6657" r="11111" b="11111"/>
          <a:stretch>
            <a:fillRect/>
          </a:stretch>
        </p:blipFill>
        <p:spPr bwMode="auto">
          <a:xfrm>
            <a:off x="1066800" y="2895600"/>
            <a:ext cx="2819400" cy="272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742DB162-9495-8014-0A8B-1096197CB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35" t="1686" r="8902" b="19037"/>
          <a:stretch>
            <a:fillRect/>
          </a:stretch>
        </p:blipFill>
        <p:spPr bwMode="auto">
          <a:xfrm>
            <a:off x="4495800" y="1905000"/>
            <a:ext cx="352742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A56AB789-3CA6-DC77-2CCC-4E85DC1CD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Text Box 3">
            <a:extLst>
              <a:ext uri="{FF2B5EF4-FFF2-40B4-BE49-F238E27FC236}">
                <a16:creationId xmlns:a16="http://schemas.microsoft.com/office/drawing/2014/main" id="{E663BD48-859A-350E-1CB5-6AAE3B96B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609600"/>
            <a:ext cx="441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es-CL" sz="3600">
                <a:latin typeface="Arial" panose="020B0604020202020204" pitchFamily="34" charset="0"/>
              </a:rPr>
              <a:t>Tipos de Sensores </a:t>
            </a:r>
            <a:endParaRPr lang="es-ES" altLang="es-CL" sz="3600">
              <a:latin typeface="Arial" panose="020B0604020202020204" pitchFamily="34" charset="0"/>
            </a:endParaRP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6E77A2E3-4D97-EE98-DCFF-17BA0AED6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905000"/>
            <a:ext cx="8001000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MX" altLang="es-CL" sz="2800">
                <a:latin typeface="Arial" panose="020B0604020202020204" pitchFamily="34" charset="0"/>
              </a:rPr>
              <a:t>Sensor Resistivo : Resistencia vs Temperatura</a:t>
            </a:r>
          </a:p>
          <a:p>
            <a:pPr>
              <a:spcBef>
                <a:spcPct val="50000"/>
              </a:spcBef>
            </a:pPr>
            <a:r>
              <a:rPr lang="es-MX" altLang="es-CL" sz="280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altLang="es-CL" sz="2800">
                <a:latin typeface="Arial" panose="020B0604020202020204" pitchFamily="34" charset="0"/>
              </a:rPr>
              <a:t>Sensor Capacitivo : Capacitancia vs Humedad</a:t>
            </a:r>
          </a:p>
          <a:p>
            <a:pPr>
              <a:spcBef>
                <a:spcPct val="50000"/>
              </a:spcBef>
            </a:pPr>
            <a:endParaRPr lang="es-MX" altLang="es-CL" sz="28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altLang="es-CL" sz="2800">
                <a:latin typeface="Arial" panose="020B0604020202020204" pitchFamily="34" charset="0"/>
              </a:rPr>
              <a:t>Sensor Inductivo : Inductancia vs Concentración</a:t>
            </a:r>
          </a:p>
          <a:p>
            <a:pPr>
              <a:spcBef>
                <a:spcPct val="50000"/>
              </a:spcBef>
            </a:pPr>
            <a:r>
              <a:rPr lang="es-MX" altLang="es-CL" sz="280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altLang="es-CL" sz="2800">
                <a:latin typeface="Arial" panose="020B0604020202020204" pitchFamily="34" charset="0"/>
              </a:rPr>
              <a:t>Sensor Integrado : Voltaje vs Luz</a:t>
            </a:r>
            <a:endParaRPr lang="es-ES" altLang="es-CL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>
            <a:extLst>
              <a:ext uri="{FF2B5EF4-FFF2-40B4-BE49-F238E27FC236}">
                <a16:creationId xmlns:a16="http://schemas.microsoft.com/office/drawing/2014/main" id="{ACD2332E-9225-4FC1-9509-B6F8F469F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Text Box 6">
            <a:extLst>
              <a:ext uri="{FF2B5EF4-FFF2-40B4-BE49-F238E27FC236}">
                <a16:creationId xmlns:a16="http://schemas.microsoft.com/office/drawing/2014/main" id="{4AB8734C-9AB3-EDE1-E891-5DB07D58C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905000"/>
            <a:ext cx="8153400" cy="39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CL" sz="3200">
                <a:latin typeface="Arial" panose="020B0604020202020204" pitchFamily="34" charset="0"/>
              </a:rPr>
              <a:t>La captura y procesamiento de parámetros ambientales tiene un </a:t>
            </a:r>
            <a:r>
              <a:rPr lang="es-ES" altLang="es-CL" sz="3200">
                <a:latin typeface="Arial" panose="020B0604020202020204" pitchFamily="34" charset="0"/>
              </a:rPr>
              <a:t>valor económico </a:t>
            </a:r>
            <a:r>
              <a:rPr lang="es-MX" altLang="es-CL" sz="3200">
                <a:latin typeface="Arial" panose="020B0604020202020204" pitchFamily="34" charset="0"/>
              </a:rPr>
              <a:t>para </a:t>
            </a:r>
            <a:r>
              <a:rPr lang="es-ES" altLang="es-CL" sz="3200">
                <a:latin typeface="Arial" panose="020B0604020202020204" pitchFamily="34" charset="0"/>
              </a:rPr>
              <a:t> diversas actividades</a:t>
            </a:r>
            <a:r>
              <a:rPr lang="es-MX" altLang="es-CL" sz="3200">
                <a:latin typeface="Arial" panose="020B0604020202020204" pitchFamily="34" charset="0"/>
              </a:rPr>
              <a:t>:</a:t>
            </a:r>
            <a:r>
              <a:rPr lang="es-ES" altLang="es-CL" sz="3200">
                <a:latin typeface="Arial" panose="020B0604020202020204" pitchFamily="34" charset="0"/>
              </a:rPr>
              <a:t> gestión</a:t>
            </a:r>
            <a:r>
              <a:rPr lang="es-MX" altLang="es-CL" sz="3200">
                <a:latin typeface="Arial" panose="020B0604020202020204" pitchFamily="34" charset="0"/>
              </a:rPr>
              <a:t>, </a:t>
            </a:r>
            <a:r>
              <a:rPr lang="es-ES" altLang="es-CL" sz="3200">
                <a:latin typeface="Arial" panose="020B0604020202020204" pitchFamily="34" charset="0"/>
              </a:rPr>
              <a:t>toma de decisiones operativas</a:t>
            </a:r>
            <a:r>
              <a:rPr lang="es-MX" altLang="es-CL" sz="3200">
                <a:latin typeface="Arial" panose="020B0604020202020204" pitchFamily="34" charset="0"/>
              </a:rPr>
              <a:t>,</a:t>
            </a:r>
            <a:r>
              <a:rPr lang="es-ES" altLang="es-CL" sz="3200">
                <a:latin typeface="Arial" panose="020B0604020202020204" pitchFamily="34" charset="0"/>
              </a:rPr>
              <a:t> de mediano y largo plazo, </a:t>
            </a:r>
            <a:r>
              <a:rPr lang="es-MX" altLang="es-CL" sz="3200">
                <a:latin typeface="Arial" panose="020B0604020202020204" pitchFamily="34" charset="0"/>
              </a:rPr>
              <a:t>así</a:t>
            </a:r>
            <a:r>
              <a:rPr lang="es-ES" altLang="es-CL" sz="3200">
                <a:latin typeface="Arial" panose="020B0604020202020204" pitchFamily="34" charset="0"/>
              </a:rPr>
              <a:t> </a:t>
            </a:r>
            <a:r>
              <a:rPr lang="es-MX" altLang="es-CL" sz="3200">
                <a:latin typeface="Arial" panose="020B0604020202020204" pitchFamily="34" charset="0"/>
              </a:rPr>
              <a:t>como </a:t>
            </a:r>
            <a:r>
              <a:rPr lang="es-ES" altLang="es-CL" sz="3200">
                <a:latin typeface="Arial" panose="020B0604020202020204" pitchFamily="34" charset="0"/>
              </a:rPr>
              <a:t>en el desarrollo sustentable del país. </a:t>
            </a:r>
            <a:br>
              <a:rPr lang="es-ES" altLang="es-CL" sz="3200">
                <a:latin typeface="Arial" panose="020B0604020202020204" pitchFamily="34" charset="0"/>
              </a:rPr>
            </a:br>
            <a:endParaRPr lang="es-ES" altLang="es-CL" sz="32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s-ES" altLang="es-CL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>
            <a:extLst>
              <a:ext uri="{FF2B5EF4-FFF2-40B4-BE49-F238E27FC236}">
                <a16:creationId xmlns:a16="http://schemas.microsoft.com/office/drawing/2014/main" id="{91A49A2C-A993-0F54-F898-D4BD43B8B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828800"/>
            <a:ext cx="8382000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ctr">
              <a:spcBef>
                <a:spcPct val="50000"/>
              </a:spcBef>
            </a:pPr>
            <a:r>
              <a:rPr lang="es-ES_tradnl" altLang="es-CL" sz="3600">
                <a:latin typeface="Arial" panose="020B0604020202020204" pitchFamily="34" charset="0"/>
              </a:rPr>
              <a:t>¿ Por que medir parámetros ambientales?</a:t>
            </a:r>
          </a:p>
          <a:p>
            <a:pPr lvl="1">
              <a:spcBef>
                <a:spcPct val="50000"/>
              </a:spcBef>
            </a:pPr>
            <a:endParaRPr lang="es-ES_tradnl" altLang="es-CL" sz="1000">
              <a:latin typeface="Arial" panose="020B0604020202020204" pitchFamily="34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altLang="es-CL" sz="3200">
                <a:latin typeface="Arial" panose="020B0604020202020204" pitchFamily="34" charset="0"/>
              </a:rPr>
              <a:t>Detección y predicción de problemas ambientales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altLang="es-CL" sz="3200">
                <a:latin typeface="Arial" panose="020B0604020202020204" pitchFamily="34" charset="0"/>
              </a:rPr>
              <a:t>Agricultura de Precisión</a:t>
            </a:r>
          </a:p>
          <a:p>
            <a:pPr lvl="1">
              <a:spcBef>
                <a:spcPct val="50000"/>
              </a:spcBef>
              <a:buFontTx/>
              <a:buChar char="•"/>
            </a:pPr>
            <a:endParaRPr lang="es-ES" altLang="es-CL" sz="32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s-ES" altLang="es-CL" sz="3200">
              <a:latin typeface="Arial" panose="020B0604020202020204" pitchFamily="34" charset="0"/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AD6DEF79-DD0A-A590-99A9-A0C4F31E4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248397CD-4D15-D135-BE14-3AE3C2E70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905000"/>
            <a:ext cx="79248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CL" sz="9600">
                <a:latin typeface="Arial" panose="020B0604020202020204" pitchFamily="34" charset="0"/>
              </a:rPr>
              <a:t>Fin</a:t>
            </a:r>
            <a:endParaRPr lang="es-ES" altLang="es-CL" sz="9600"/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076AB7E5-7E63-BA31-A10B-269F52D1C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114800"/>
            <a:ext cx="7924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altLang="es-CL" sz="5400">
                <a:latin typeface="Arial" panose="020B0604020202020204" pitchFamily="34" charset="0"/>
              </a:rPr>
              <a:t>Aplausos</a:t>
            </a:r>
            <a:endParaRPr lang="es-ES" altLang="es-CL" sz="5400"/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03685F9E-20FC-DF2B-33A1-1A172EC0A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9AE5B76-8CA4-D8C4-4E0C-B98AE2FAB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Text Box 3">
            <a:extLst>
              <a:ext uri="{FF2B5EF4-FFF2-40B4-BE49-F238E27FC236}">
                <a16:creationId xmlns:a16="http://schemas.microsoft.com/office/drawing/2014/main" id="{DC45557F-CFDC-5806-10B9-6C76A1D75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1676400"/>
            <a:ext cx="6096000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L" sz="3600">
                <a:latin typeface="Arial" panose="020B0604020202020204" pitchFamily="34" charset="0"/>
              </a:rPr>
              <a:t>Agricultura de precisión : </a:t>
            </a:r>
          </a:p>
          <a:p>
            <a:pPr>
              <a:spcBef>
                <a:spcPct val="50000"/>
              </a:spcBef>
            </a:pPr>
            <a:endParaRPr lang="es-ES_tradnl" altLang="es-CL" sz="100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L">
                <a:latin typeface="Arial" panose="020B0604020202020204" pitchFamily="34" charset="0"/>
              </a:rPr>
              <a:t>Reducción costos de producción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L">
                <a:latin typeface="Arial" panose="020B0604020202020204" pitchFamily="34" charset="0"/>
              </a:rPr>
              <a:t>Aumentar productividad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L">
                <a:latin typeface="Arial" panose="020B0604020202020204" pitchFamily="34" charset="0"/>
              </a:rPr>
              <a:t>Hacer uso eficiente de Insumos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L">
                <a:latin typeface="Arial" panose="020B0604020202020204" pitchFamily="34" charset="0"/>
              </a:rPr>
              <a:t>Adecuación de cultivos</a:t>
            </a:r>
            <a:endParaRPr lang="es-ES" altLang="es-CL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C6F8CBD8-1BB8-D889-497E-1C43A69DF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Text Box 3">
            <a:extLst>
              <a:ext uri="{FF2B5EF4-FFF2-40B4-BE49-F238E27FC236}">
                <a16:creationId xmlns:a16="http://schemas.microsoft.com/office/drawing/2014/main" id="{78556E46-54AF-8CC1-D63D-7A6D5772F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533400"/>
            <a:ext cx="6781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L" sz="3600"/>
              <a:t>¿</a:t>
            </a:r>
            <a:r>
              <a:rPr lang="es-ES_tradnl" altLang="es-CL" sz="3600">
                <a:latin typeface="Arial" panose="020B0604020202020204" pitchFamily="34" charset="0"/>
              </a:rPr>
              <a:t>Cómo capturar parámetros ambientales?</a:t>
            </a:r>
            <a:endParaRPr lang="es-ES" altLang="es-CL" sz="3600"/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FE23F68F-C298-BFC4-45CB-2C0487755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124200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altLang="es-CL"/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E5217A86-147B-7C5D-C2D4-EB70F049C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124200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altLang="es-CL"/>
          </a:p>
        </p:txBody>
      </p:sp>
      <p:sp>
        <p:nvSpPr>
          <p:cNvPr id="5126" name="Text Box 6">
            <a:extLst>
              <a:ext uri="{FF2B5EF4-FFF2-40B4-BE49-F238E27FC236}">
                <a16:creationId xmlns:a16="http://schemas.microsoft.com/office/drawing/2014/main" id="{1CAA080E-CBA2-1173-86DE-92DE9AD3F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905000"/>
            <a:ext cx="297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CL">
                <a:latin typeface="Arial" panose="020B0604020202020204" pitchFamily="34" charset="0"/>
              </a:rPr>
              <a:t>Percepción Remota Satelital</a:t>
            </a:r>
            <a:endParaRPr lang="es-ES" altLang="es-CL">
              <a:latin typeface="Arial" panose="020B0604020202020204" pitchFamily="34" charset="0"/>
            </a:endParaRPr>
          </a:p>
        </p:txBody>
      </p:sp>
      <p:sp>
        <p:nvSpPr>
          <p:cNvPr id="5127" name="Text Box 7">
            <a:extLst>
              <a:ext uri="{FF2B5EF4-FFF2-40B4-BE49-F238E27FC236}">
                <a16:creationId xmlns:a16="http://schemas.microsoft.com/office/drawing/2014/main" id="{2BE06BF0-BBB8-2890-FE5F-7165218FD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1828800"/>
            <a:ext cx="2971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CL">
                <a:latin typeface="Arial" panose="020B0604020202020204" pitchFamily="34" charset="0"/>
              </a:rPr>
              <a:t>Captura de datos con estación convencional</a:t>
            </a:r>
            <a:endParaRPr lang="es-ES" altLang="es-CL">
              <a:latin typeface="Arial" panose="020B0604020202020204" pitchFamily="34" charset="0"/>
            </a:endParaRPr>
          </a:p>
        </p:txBody>
      </p:sp>
      <p:pic>
        <p:nvPicPr>
          <p:cNvPr id="5129" name="Picture 9">
            <a:extLst>
              <a:ext uri="{FF2B5EF4-FFF2-40B4-BE49-F238E27FC236}">
                <a16:creationId xmlns:a16="http://schemas.microsoft.com/office/drawing/2014/main" id="{FE674C4C-3075-9AD4-1F48-39D14C245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0"/>
            <a:ext cx="3276600" cy="24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C12EAA2D-E713-C3DB-75E6-6FA0FEA53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3" r="9525" b="25325"/>
          <a:stretch>
            <a:fillRect/>
          </a:stretch>
        </p:blipFill>
        <p:spPr bwMode="auto">
          <a:xfrm>
            <a:off x="5105400" y="3048000"/>
            <a:ext cx="3124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A1DE3E4B-0307-3DDE-B5B0-3A1E9F14E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Text Box 3">
            <a:extLst>
              <a:ext uri="{FF2B5EF4-FFF2-40B4-BE49-F238E27FC236}">
                <a16:creationId xmlns:a16="http://schemas.microsoft.com/office/drawing/2014/main" id="{ED667EF0-386A-56B4-D3C4-C1C59FE8C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304800"/>
            <a:ext cx="6553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es-CL" sz="3600">
                <a:latin typeface="Arial" panose="020B0604020202020204" pitchFamily="34" charset="0"/>
              </a:rPr>
              <a:t>Partes de una Estación Meteorológica</a:t>
            </a:r>
            <a:endParaRPr lang="es-ES" altLang="es-CL" sz="3600">
              <a:latin typeface="Arial" panose="020B0604020202020204" pitchFamily="34" charset="0"/>
            </a:endParaRPr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92039275-01F7-24ED-54D8-20914610D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2286000"/>
            <a:ext cx="6553200" cy="329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MX" altLang="es-CL" sz="2800">
                <a:latin typeface="Arial" panose="020B0604020202020204" pitchFamily="34" charset="0"/>
              </a:rPr>
              <a:t>Sensores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altLang="es-CL" sz="2800">
                <a:latin typeface="Arial" panose="020B0604020202020204" pitchFamily="34" charset="0"/>
              </a:rPr>
              <a:t>Data Logger ( Conversor AD, Memoria)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altLang="es-CL" sz="2800">
                <a:latin typeface="Arial" panose="020B0604020202020204" pitchFamily="34" charset="0"/>
              </a:rPr>
              <a:t>Sistema de alimentación (Bateria, Celdas Fotovoltaicas, Caja reguladora)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altLang="es-CL" sz="2800">
                <a:latin typeface="Arial" panose="020B0604020202020204" pitchFamily="34" charset="0"/>
              </a:rPr>
              <a:t>Sistema de transmision transmisión de datos (opcional)</a:t>
            </a:r>
            <a:endParaRPr lang="es-ES" altLang="es-CL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9CCCDA7B-B8B0-C129-971E-F53F2BA9D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3" t="23077" r="3847" b="17949"/>
          <a:stretch>
            <a:fillRect/>
          </a:stretch>
        </p:blipFill>
        <p:spPr bwMode="auto">
          <a:xfrm>
            <a:off x="2286000" y="228600"/>
            <a:ext cx="5486400" cy="32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>
            <a:extLst>
              <a:ext uri="{FF2B5EF4-FFF2-40B4-BE49-F238E27FC236}">
                <a16:creationId xmlns:a16="http://schemas.microsoft.com/office/drawing/2014/main" id="{66420AE3-F5A3-A3EC-98B8-08FFC9144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100"/>
            <a:ext cx="1371600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>
            <a:extLst>
              <a:ext uri="{FF2B5EF4-FFF2-40B4-BE49-F238E27FC236}">
                <a16:creationId xmlns:a16="http://schemas.microsoft.com/office/drawing/2014/main" id="{54FF59D5-2232-F7A4-ABF8-3ED9D0E1C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6" t="23636"/>
          <a:stretch>
            <a:fillRect/>
          </a:stretch>
        </p:blipFill>
        <p:spPr bwMode="auto">
          <a:xfrm>
            <a:off x="990600" y="3581400"/>
            <a:ext cx="2493963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>
            <a:extLst>
              <a:ext uri="{FF2B5EF4-FFF2-40B4-BE49-F238E27FC236}">
                <a16:creationId xmlns:a16="http://schemas.microsoft.com/office/drawing/2014/main" id="{38791D7C-DF2D-EF41-B9B4-ABBA059AE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6" t="13446" r="841" b="17087"/>
          <a:stretch>
            <a:fillRect/>
          </a:stretch>
        </p:blipFill>
        <p:spPr bwMode="auto">
          <a:xfrm>
            <a:off x="3886200" y="3581400"/>
            <a:ext cx="4876800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49F2C77B-B3B1-1C95-B8DC-F95CE5FA11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363" y="2674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BF351A6C-C2C9-3365-7676-EAEC7BD6F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190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23556" name="Picture 4">
            <a:extLst>
              <a:ext uri="{FF2B5EF4-FFF2-40B4-BE49-F238E27FC236}">
                <a16:creationId xmlns:a16="http://schemas.microsoft.com/office/drawing/2014/main" id="{9933894E-A051-3A70-DE65-A6334B797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30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>
            <a:extLst>
              <a:ext uri="{FF2B5EF4-FFF2-40B4-BE49-F238E27FC236}">
                <a16:creationId xmlns:a16="http://schemas.microsoft.com/office/drawing/2014/main" id="{E4C702BB-8F64-C5DA-3F63-5C12933B0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2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BA9BF87B-01A0-7B05-B7BD-8DBD0F298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113" y="3405188"/>
            <a:ext cx="914400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9F2AA4D0-9B2E-3C85-6CAF-7FDB3376D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0238" y="2947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24580" name="Picture 4">
            <a:extLst>
              <a:ext uri="{FF2B5EF4-FFF2-40B4-BE49-F238E27FC236}">
                <a16:creationId xmlns:a16="http://schemas.microsoft.com/office/drawing/2014/main" id="{E5BD47D3-0BE8-EEA6-1A52-769722B79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7" t="17796" r="6218"/>
          <a:stretch>
            <a:fillRect/>
          </a:stretch>
        </p:blipFill>
        <p:spPr bwMode="auto">
          <a:xfrm>
            <a:off x="0" y="0"/>
            <a:ext cx="5029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>
            <a:extLst>
              <a:ext uri="{FF2B5EF4-FFF2-40B4-BE49-F238E27FC236}">
                <a16:creationId xmlns:a16="http://schemas.microsoft.com/office/drawing/2014/main" id="{117273B5-1733-0298-1682-569A8B0A3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5" r="13327"/>
          <a:stretch>
            <a:fillRect/>
          </a:stretch>
        </p:blipFill>
        <p:spPr bwMode="auto">
          <a:xfrm>
            <a:off x="4876800" y="0"/>
            <a:ext cx="4267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id="{A8D3BA42-3981-1308-8C4E-2C4529DE4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2" r="19234"/>
          <a:stretch>
            <a:fillRect/>
          </a:stretch>
        </p:blipFill>
        <p:spPr bwMode="auto">
          <a:xfrm>
            <a:off x="4191000" y="0"/>
            <a:ext cx="495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>
            <a:extLst>
              <a:ext uri="{FF2B5EF4-FFF2-40B4-BE49-F238E27FC236}">
                <a16:creationId xmlns:a16="http://schemas.microsoft.com/office/drawing/2014/main" id="{E84CEAE1-1907-EE68-D316-EDA7778C7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93"/>
          <a:stretch>
            <a:fillRect/>
          </a:stretch>
        </p:blipFill>
        <p:spPr bwMode="auto">
          <a:xfrm>
            <a:off x="0" y="0"/>
            <a:ext cx="4495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196</Words>
  <Application>Microsoft Office PowerPoint</Application>
  <PresentationFormat>Presentación en pantalla (4:3)</PresentationFormat>
  <Paragraphs>39</Paragraphs>
  <Slides>20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3" baseType="lpstr">
      <vt:lpstr>Times New Roman</vt:lpstr>
      <vt:lpstr>Arial</vt:lpstr>
      <vt:lpstr>Diseño predeterminado</vt:lpstr>
      <vt:lpstr>Captura de parámetros ambientales para la producción agrícolas.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Captura de parámetros ambientales para la producción agrícolas.</dc:title>
  <dc:creator>Jose Luis Barahona</dc:creator>
  <cp:lastModifiedBy>Ingrid Acosta</cp:lastModifiedBy>
  <cp:revision>28</cp:revision>
  <dcterms:created xsi:type="dcterms:W3CDTF">2004-09-07T20:12:53Z</dcterms:created>
  <dcterms:modified xsi:type="dcterms:W3CDTF">2023-07-19T14:39:40Z</dcterms:modified>
</cp:coreProperties>
</file>