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2"/>
  </p:notesMasterIdLst>
  <p:sldIdLst>
    <p:sldId id="256" r:id="rId2"/>
    <p:sldId id="263" r:id="rId3"/>
    <p:sldId id="273" r:id="rId4"/>
    <p:sldId id="274" r:id="rId5"/>
    <p:sldId id="275" r:id="rId6"/>
    <p:sldId id="276" r:id="rId7"/>
    <p:sldId id="277" r:id="rId8"/>
    <p:sldId id="262" r:id="rId9"/>
    <p:sldId id="282" r:id="rId10"/>
    <p:sldId id="283" r:id="rId11"/>
    <p:sldId id="284" r:id="rId12"/>
    <p:sldId id="285" r:id="rId13"/>
    <p:sldId id="286" r:id="rId14"/>
    <p:sldId id="287" r:id="rId15"/>
    <p:sldId id="288" r:id="rId16"/>
    <p:sldId id="289" r:id="rId17"/>
    <p:sldId id="290" r:id="rId18"/>
    <p:sldId id="291" r:id="rId19"/>
    <p:sldId id="292" r:id="rId20"/>
    <p:sldId id="293" r:id="rId21"/>
  </p:sldIdLst>
  <p:sldSz cx="9144000" cy="6858000" type="screen4x3"/>
  <p:notesSz cx="7102475" cy="897255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4" d="100"/>
          <a:sy n="64" d="100"/>
        </p:scale>
        <p:origin x="-1482" y="-102"/>
      </p:cViewPr>
      <p:guideLst>
        <p:guide orient="horz" pos="2160"/>
        <p:guide pos="288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3077739" cy="448628"/>
          </a:xfrm>
          <a:prstGeom prst="rect">
            <a:avLst/>
          </a:prstGeom>
        </p:spPr>
        <p:txBody>
          <a:bodyPr vert="horz" lIns="91440" tIns="45720" rIns="91440" bIns="45720" rtlCol="0"/>
          <a:lstStyle>
            <a:lvl1pPr algn="l">
              <a:defRPr sz="1200"/>
            </a:lvl1pPr>
          </a:lstStyle>
          <a:p>
            <a:endParaRPr lang="es-CL"/>
          </a:p>
        </p:txBody>
      </p:sp>
      <p:sp>
        <p:nvSpPr>
          <p:cNvPr id="3" name="2 Marcador de fecha"/>
          <p:cNvSpPr>
            <a:spLocks noGrp="1"/>
          </p:cNvSpPr>
          <p:nvPr>
            <p:ph type="dt" idx="1"/>
          </p:nvPr>
        </p:nvSpPr>
        <p:spPr>
          <a:xfrm>
            <a:off x="4023092" y="0"/>
            <a:ext cx="3077739" cy="448628"/>
          </a:xfrm>
          <a:prstGeom prst="rect">
            <a:avLst/>
          </a:prstGeom>
        </p:spPr>
        <p:txBody>
          <a:bodyPr vert="horz" lIns="91440" tIns="45720" rIns="91440" bIns="45720" rtlCol="0"/>
          <a:lstStyle>
            <a:lvl1pPr algn="r">
              <a:defRPr sz="1200"/>
            </a:lvl1pPr>
          </a:lstStyle>
          <a:p>
            <a:fld id="{727573BF-DE1E-428D-B62D-60FABCEC57A5}" type="datetimeFigureOut">
              <a:rPr lang="es-CL" smtClean="0"/>
              <a:pPr/>
              <a:t>08-10-2019</a:t>
            </a:fld>
            <a:endParaRPr lang="es-CL"/>
          </a:p>
        </p:txBody>
      </p:sp>
      <p:sp>
        <p:nvSpPr>
          <p:cNvPr id="4" name="3 Marcador de imagen de diapositiva"/>
          <p:cNvSpPr>
            <a:spLocks noGrp="1" noRot="1" noChangeAspect="1"/>
          </p:cNvSpPr>
          <p:nvPr>
            <p:ph type="sldImg" idx="2"/>
          </p:nvPr>
        </p:nvSpPr>
        <p:spPr>
          <a:xfrm>
            <a:off x="1308100" y="673100"/>
            <a:ext cx="4486275" cy="3363913"/>
          </a:xfrm>
          <a:prstGeom prst="rect">
            <a:avLst/>
          </a:prstGeom>
          <a:noFill/>
          <a:ln w="12700">
            <a:solidFill>
              <a:prstClr val="black"/>
            </a:solidFill>
          </a:ln>
        </p:spPr>
        <p:txBody>
          <a:bodyPr vert="horz" lIns="91440" tIns="45720" rIns="91440" bIns="45720" rtlCol="0" anchor="ctr"/>
          <a:lstStyle/>
          <a:p>
            <a:endParaRPr lang="es-CL"/>
          </a:p>
        </p:txBody>
      </p:sp>
      <p:sp>
        <p:nvSpPr>
          <p:cNvPr id="5" name="4 Marcador de notas"/>
          <p:cNvSpPr>
            <a:spLocks noGrp="1"/>
          </p:cNvSpPr>
          <p:nvPr>
            <p:ph type="body" sz="quarter" idx="3"/>
          </p:nvPr>
        </p:nvSpPr>
        <p:spPr>
          <a:xfrm>
            <a:off x="710248" y="4261961"/>
            <a:ext cx="5681980" cy="4037648"/>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6" name="5 Marcador de pie de página"/>
          <p:cNvSpPr>
            <a:spLocks noGrp="1"/>
          </p:cNvSpPr>
          <p:nvPr>
            <p:ph type="ftr" sz="quarter" idx="4"/>
          </p:nvPr>
        </p:nvSpPr>
        <p:spPr>
          <a:xfrm>
            <a:off x="0" y="8522365"/>
            <a:ext cx="3077739" cy="448628"/>
          </a:xfrm>
          <a:prstGeom prst="rect">
            <a:avLst/>
          </a:prstGeom>
        </p:spPr>
        <p:txBody>
          <a:bodyPr vert="horz" lIns="91440" tIns="45720" rIns="91440" bIns="45720" rtlCol="0" anchor="b"/>
          <a:lstStyle>
            <a:lvl1pPr algn="l">
              <a:defRPr sz="1200"/>
            </a:lvl1pPr>
          </a:lstStyle>
          <a:p>
            <a:endParaRPr lang="es-CL"/>
          </a:p>
        </p:txBody>
      </p:sp>
      <p:sp>
        <p:nvSpPr>
          <p:cNvPr id="7" name="6 Marcador de número de diapositiva"/>
          <p:cNvSpPr>
            <a:spLocks noGrp="1"/>
          </p:cNvSpPr>
          <p:nvPr>
            <p:ph type="sldNum" sz="quarter" idx="5"/>
          </p:nvPr>
        </p:nvSpPr>
        <p:spPr>
          <a:xfrm>
            <a:off x="4023092" y="8522365"/>
            <a:ext cx="3077739" cy="448628"/>
          </a:xfrm>
          <a:prstGeom prst="rect">
            <a:avLst/>
          </a:prstGeom>
        </p:spPr>
        <p:txBody>
          <a:bodyPr vert="horz" lIns="91440" tIns="45720" rIns="91440" bIns="45720" rtlCol="0" anchor="b"/>
          <a:lstStyle>
            <a:lvl1pPr algn="r">
              <a:defRPr sz="1200"/>
            </a:lvl1pPr>
          </a:lstStyle>
          <a:p>
            <a:fld id="{BD055D62-1EA4-410C-8AFC-EBB25F847493}" type="slidenum">
              <a:rPr lang="es-CL" smtClean="0"/>
              <a:pPr/>
              <a:t>‹Nº›</a:t>
            </a:fld>
            <a:endParaRPr lang="es-CL"/>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ES"/>
          </a:p>
        </p:txBody>
      </p:sp>
      <p:sp>
        <p:nvSpPr>
          <p:cNvPr id="4" name="3 Marcador de número de diapositiva"/>
          <p:cNvSpPr>
            <a:spLocks noGrp="1"/>
          </p:cNvSpPr>
          <p:nvPr>
            <p:ph type="sldNum" sz="quarter" idx="10"/>
          </p:nvPr>
        </p:nvSpPr>
        <p:spPr/>
        <p:txBody>
          <a:bodyPr/>
          <a:lstStyle/>
          <a:p>
            <a:fld id="{D5B2A90C-F1E3-433F-BECC-A39FF5FC8B57}" type="slidenum">
              <a:rPr lang="es-ES" smtClean="0"/>
              <a:pPr/>
              <a:t>17</a:t>
            </a:fld>
            <a:endParaRPr lang="es-ES"/>
          </a:p>
        </p:txBody>
      </p:sp>
    </p:spTree>
    <p:extLst>
      <p:ext uri="{BB962C8B-B14F-4D97-AF65-F5344CB8AC3E}">
        <p14:creationId xmlns="" xmlns:p14="http://schemas.microsoft.com/office/powerpoint/2010/main" val="177483529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grpSp>
        <p:nvGrpSpPr>
          <p:cNvPr id="43" name="Group 42"/>
          <p:cNvGrpSpPr/>
          <p:nvPr/>
        </p:nvGrpSpPr>
        <p:grpSpPr>
          <a:xfrm>
            <a:off x="-382404" y="0"/>
            <a:ext cx="9932332" cy="6858000"/>
            <a:chOff x="-382404" y="0"/>
            <a:chExt cx="9932332" cy="6858000"/>
          </a:xfrm>
        </p:grpSpPr>
        <p:grpSp>
          <p:nvGrpSpPr>
            <p:cNvPr id="44" name="Group 44"/>
            <p:cNvGrpSpPr/>
            <p:nvPr/>
          </p:nvGrpSpPr>
          <p:grpSpPr>
            <a:xfrm>
              <a:off x="0" y="0"/>
              <a:ext cx="9144000" cy="6858000"/>
              <a:chOff x="0" y="0"/>
              <a:chExt cx="9144000" cy="6858000"/>
            </a:xfrm>
          </p:grpSpPr>
          <p:grpSp>
            <p:nvGrpSpPr>
              <p:cNvPr id="70" name="Group 4"/>
              <p:cNvGrpSpPr/>
              <p:nvPr/>
            </p:nvGrpSpPr>
            <p:grpSpPr>
              <a:xfrm>
                <a:off x="0" y="0"/>
                <a:ext cx="2514600" cy="6858000"/>
                <a:chOff x="0" y="0"/>
                <a:chExt cx="2514600" cy="6858000"/>
              </a:xfrm>
            </p:grpSpPr>
            <p:sp>
              <p:nvSpPr>
                <p:cNvPr id="115" name="Rectangle 11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6"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7"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1" name="Group 5"/>
              <p:cNvGrpSpPr/>
              <p:nvPr/>
            </p:nvGrpSpPr>
            <p:grpSpPr>
              <a:xfrm>
                <a:off x="422910" y="0"/>
                <a:ext cx="2514600" cy="6858000"/>
                <a:chOff x="0" y="0"/>
                <a:chExt cx="2514600" cy="6858000"/>
              </a:xfrm>
            </p:grpSpPr>
            <p:sp>
              <p:nvSpPr>
                <p:cNvPr id="85" name="Rectangle 8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11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Rectangle 80"/>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5" name="Freeform 44"/>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Freeform 51"/>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3" name="Hexagon 52"/>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Freeform 57"/>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Freeform 67"/>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Freeform 68"/>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4649096" y="-21511"/>
            <a:ext cx="3505200" cy="231288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4733365" y="2708476"/>
            <a:ext cx="3313355" cy="1702160"/>
          </a:xfrm>
        </p:spPr>
        <p:txBody>
          <a:bodyPr>
            <a:normAutofit/>
          </a:bodyPr>
          <a:lstStyle>
            <a:lvl1pPr>
              <a:defRPr sz="3600"/>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4733365" y="4421080"/>
            <a:ext cx="3309803" cy="1260629"/>
          </a:xfrm>
        </p:spPr>
        <p:txBody>
          <a:bodyPr>
            <a:normAutofit/>
          </a:bodyPr>
          <a:lstStyle>
            <a:lvl1pPr marL="0" indent="0" algn="l">
              <a:buNone/>
              <a:defRPr sz="1800">
                <a:solidFill>
                  <a:srgbClr val="42424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a:xfrm>
            <a:off x="4738744" y="1516828"/>
            <a:ext cx="2133600" cy="750981"/>
          </a:xfrm>
        </p:spPr>
        <p:txBody>
          <a:bodyPr anchor="b"/>
          <a:lstStyle>
            <a:lvl1pPr algn="l">
              <a:defRPr sz="2400"/>
            </a:lvl1pPr>
          </a:lstStyle>
          <a:p>
            <a:fld id="{23E442E1-1209-4D4C-B599-E20FF1DF8C3D}" type="datetimeFigureOut">
              <a:rPr lang="es-ES" smtClean="0"/>
              <a:pPr/>
              <a:t>08/10/2019</a:t>
            </a:fld>
            <a:endParaRPr lang="es-ES"/>
          </a:p>
        </p:txBody>
      </p:sp>
      <p:sp>
        <p:nvSpPr>
          <p:cNvPr id="50" name="Rectangle 49"/>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ooter Placeholder 4"/>
          <p:cNvSpPr>
            <a:spLocks noGrp="1"/>
          </p:cNvSpPr>
          <p:nvPr>
            <p:ph type="ftr" sz="quarter" idx="11"/>
          </p:nvPr>
        </p:nvSpPr>
        <p:spPr>
          <a:xfrm>
            <a:off x="5303520" y="5719966"/>
            <a:ext cx="2831592" cy="365125"/>
          </a:xfrm>
        </p:spPr>
        <p:txBody>
          <a:bodyPr>
            <a:normAutofit/>
          </a:bodyPr>
          <a:lstStyle>
            <a:lvl1pPr>
              <a:defRPr>
                <a:solidFill>
                  <a:schemeClr val="accent1"/>
                </a:solidFill>
              </a:defRPr>
            </a:lvl1pPr>
          </a:lstStyle>
          <a:p>
            <a:endParaRPr lang="es-ES"/>
          </a:p>
        </p:txBody>
      </p:sp>
      <p:sp>
        <p:nvSpPr>
          <p:cNvPr id="6" name="Slide Number Placeholder 5"/>
          <p:cNvSpPr>
            <a:spLocks noGrp="1"/>
          </p:cNvSpPr>
          <p:nvPr>
            <p:ph type="sldNum" sz="quarter" idx="12"/>
          </p:nvPr>
        </p:nvSpPr>
        <p:spPr>
          <a:xfrm>
            <a:off x="4649096" y="5719966"/>
            <a:ext cx="643666" cy="365125"/>
          </a:xfrm>
        </p:spPr>
        <p:txBody>
          <a:bodyPr/>
          <a:lstStyle>
            <a:lvl1pPr>
              <a:defRPr>
                <a:solidFill>
                  <a:schemeClr val="accent1"/>
                </a:solidFill>
              </a:defRPr>
            </a:lvl1pPr>
          </a:lstStyle>
          <a:p>
            <a:fld id="{EE7DE694-ACF1-49EE-B4D4-4349D62229B7}" type="slidenum">
              <a:rPr lang="es-ES" smtClean="0"/>
              <a:pPr/>
              <a:t>‹Nº›</a:t>
            </a:fld>
            <a:endParaRPr lang="es-ES"/>
          </a:p>
        </p:txBody>
      </p:sp>
      <p:sp>
        <p:nvSpPr>
          <p:cNvPr id="89" name="Rectangle 88"/>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Vertical Text Placeholder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23E442E1-1209-4D4C-B599-E20FF1DF8C3D}" type="datetimeFigureOut">
              <a:rPr lang="es-ES" smtClean="0"/>
              <a:pPr/>
              <a:t>08/10/2019</a:t>
            </a:fld>
            <a:endParaRPr lang="es-ES"/>
          </a:p>
        </p:txBody>
      </p:sp>
      <p:sp>
        <p:nvSpPr>
          <p:cNvPr id="5" name="Footer Placeholder 4"/>
          <p:cNvSpPr>
            <a:spLocks noGrp="1"/>
          </p:cNvSpPr>
          <p:nvPr>
            <p:ph type="ftr" sz="quarter" idx="11"/>
          </p:nvPr>
        </p:nvSpPr>
        <p:spPr/>
        <p:txBody>
          <a:bodyPr/>
          <a:lstStyle/>
          <a:p>
            <a:endParaRPr lang="es-ES"/>
          </a:p>
        </p:txBody>
      </p:sp>
      <p:sp>
        <p:nvSpPr>
          <p:cNvPr id="6" name="Slide Number Placeholder 5"/>
          <p:cNvSpPr>
            <a:spLocks noGrp="1"/>
          </p:cNvSpPr>
          <p:nvPr>
            <p:ph type="sldNum" sz="quarter" idx="12"/>
          </p:nvPr>
        </p:nvSpPr>
        <p:spPr/>
        <p:txBody>
          <a:bodyPr/>
          <a:lstStyle/>
          <a:p>
            <a:fld id="{EE7DE694-ACF1-49EE-B4D4-4349D62229B7}" type="slidenum">
              <a:rPr lang="es-ES" smtClean="0"/>
              <a:pPr/>
              <a:t>‹Nº›</a:t>
            </a:fld>
            <a:endParaRPr lang="es-E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030147"/>
            <a:ext cx="1484453" cy="4780344"/>
          </a:xfrm>
        </p:spPr>
        <p:txBody>
          <a:bodyPr vert="eaVert" anchor="ctr"/>
          <a:lstStyle/>
          <a:p>
            <a:r>
              <a:rPr lang="es-ES" smtClean="0"/>
              <a:t>Haga clic para modificar el estilo de título del patrón</a:t>
            </a:r>
            <a:endParaRPr lang="en-US"/>
          </a:p>
        </p:txBody>
      </p:sp>
      <p:sp>
        <p:nvSpPr>
          <p:cNvPr id="3" name="Vertical Text Placeholder 2"/>
          <p:cNvSpPr>
            <a:spLocks noGrp="1"/>
          </p:cNvSpPr>
          <p:nvPr>
            <p:ph type="body" orient="vert" idx="1"/>
          </p:nvPr>
        </p:nvSpPr>
        <p:spPr>
          <a:xfrm>
            <a:off x="1053296" y="1030147"/>
            <a:ext cx="5423704" cy="4780344"/>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23E442E1-1209-4D4C-B599-E20FF1DF8C3D}" type="datetimeFigureOut">
              <a:rPr lang="es-ES" smtClean="0"/>
              <a:pPr/>
              <a:t>08/10/2019</a:t>
            </a:fld>
            <a:endParaRPr lang="es-ES"/>
          </a:p>
        </p:txBody>
      </p:sp>
      <p:sp>
        <p:nvSpPr>
          <p:cNvPr id="5" name="Footer Placeholder 4"/>
          <p:cNvSpPr>
            <a:spLocks noGrp="1"/>
          </p:cNvSpPr>
          <p:nvPr>
            <p:ph type="ftr" sz="quarter" idx="11"/>
          </p:nvPr>
        </p:nvSpPr>
        <p:spPr/>
        <p:txBody>
          <a:bodyPr/>
          <a:lstStyle/>
          <a:p>
            <a:endParaRPr lang="es-ES"/>
          </a:p>
        </p:txBody>
      </p:sp>
      <p:sp>
        <p:nvSpPr>
          <p:cNvPr id="6" name="Slide Number Placeholder 5"/>
          <p:cNvSpPr>
            <a:spLocks noGrp="1"/>
          </p:cNvSpPr>
          <p:nvPr>
            <p:ph type="sldNum" sz="quarter" idx="12"/>
          </p:nvPr>
        </p:nvSpPr>
        <p:spPr/>
        <p:txBody>
          <a:bodyPr/>
          <a:lstStyle/>
          <a:p>
            <a:fld id="{EE7DE694-ACF1-49EE-B4D4-4349D62229B7}" type="slidenum">
              <a:rPr lang="es-ES" smtClean="0"/>
              <a:pPr/>
              <a:t>‹Nº›</a:t>
            </a:fld>
            <a:endParaRPr lang="es-E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Content Placeholder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23E442E1-1209-4D4C-B599-E20FF1DF8C3D}" type="datetimeFigureOut">
              <a:rPr lang="es-ES" smtClean="0"/>
              <a:pPr/>
              <a:t>08/10/2019</a:t>
            </a:fld>
            <a:endParaRPr lang="es-ES"/>
          </a:p>
        </p:txBody>
      </p:sp>
      <p:sp>
        <p:nvSpPr>
          <p:cNvPr id="5" name="Footer Placeholder 4"/>
          <p:cNvSpPr>
            <a:spLocks noGrp="1"/>
          </p:cNvSpPr>
          <p:nvPr>
            <p:ph type="ftr" sz="quarter" idx="11"/>
          </p:nvPr>
        </p:nvSpPr>
        <p:spPr/>
        <p:txBody>
          <a:bodyPr/>
          <a:lstStyle/>
          <a:p>
            <a:endParaRPr lang="es-ES"/>
          </a:p>
        </p:txBody>
      </p:sp>
      <p:sp>
        <p:nvSpPr>
          <p:cNvPr id="6" name="Slide Number Placeholder 5"/>
          <p:cNvSpPr>
            <a:spLocks noGrp="1"/>
          </p:cNvSpPr>
          <p:nvPr>
            <p:ph type="sldNum" sz="quarter" idx="12"/>
          </p:nvPr>
        </p:nvSpPr>
        <p:spPr/>
        <p:txBody>
          <a:bodyPr/>
          <a:lstStyle/>
          <a:p>
            <a:fld id="{EE7DE694-ACF1-49EE-B4D4-4349D62229B7}" type="slidenum">
              <a:rPr lang="es-ES" smtClean="0"/>
              <a:pPr/>
              <a:t>‹Nº›</a:t>
            </a:fld>
            <a:endParaRPr lang="es-E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1258645" y="2900829"/>
            <a:ext cx="6637468" cy="1362075"/>
          </a:xfrm>
        </p:spPr>
        <p:txBody>
          <a:bodyPr anchor="b"/>
          <a:lstStyle>
            <a:lvl1pPr algn="l">
              <a:defRPr sz="4000" b="0" cap="none" baseline="0"/>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258645" y="4267200"/>
            <a:ext cx="6637467" cy="1520413"/>
          </a:xfrm>
        </p:spPr>
        <p:txBody>
          <a:bodyPr anchor="t"/>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23E442E1-1209-4D4C-B599-E20FF1DF8C3D}" type="datetimeFigureOut">
              <a:rPr lang="es-ES" smtClean="0"/>
              <a:pPr/>
              <a:t>08/10/2019</a:t>
            </a:fld>
            <a:endParaRPr lang="es-ES"/>
          </a:p>
        </p:txBody>
      </p:sp>
      <p:sp>
        <p:nvSpPr>
          <p:cNvPr id="5" name="Footer Placeholder 4"/>
          <p:cNvSpPr>
            <a:spLocks noGrp="1"/>
          </p:cNvSpPr>
          <p:nvPr>
            <p:ph type="ftr" sz="quarter" idx="11"/>
          </p:nvPr>
        </p:nvSpPr>
        <p:spPr/>
        <p:txBody>
          <a:bodyPr/>
          <a:lstStyle/>
          <a:p>
            <a:endParaRPr lang="es-ES"/>
          </a:p>
        </p:txBody>
      </p:sp>
      <p:sp>
        <p:nvSpPr>
          <p:cNvPr id="6" name="Slide Number Placeholder 5"/>
          <p:cNvSpPr>
            <a:spLocks noGrp="1"/>
          </p:cNvSpPr>
          <p:nvPr>
            <p:ph type="sldNum" sz="quarter" idx="12"/>
          </p:nvPr>
        </p:nvSpPr>
        <p:spPr/>
        <p:txBody>
          <a:bodyPr/>
          <a:lstStyle/>
          <a:p>
            <a:fld id="{EE7DE694-ACF1-49EE-B4D4-4349D62229B7}" type="slidenum">
              <a:rPr lang="es-ES" smtClean="0"/>
              <a:pPr/>
              <a:t>‹Nº›</a:t>
            </a:fld>
            <a:endParaRPr lang="es-E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5" name="Date Placeholder 4"/>
          <p:cNvSpPr>
            <a:spLocks noGrp="1"/>
          </p:cNvSpPr>
          <p:nvPr>
            <p:ph type="dt" sz="half" idx="10"/>
          </p:nvPr>
        </p:nvSpPr>
        <p:spPr/>
        <p:txBody>
          <a:bodyPr/>
          <a:lstStyle/>
          <a:p>
            <a:fld id="{23E442E1-1209-4D4C-B599-E20FF1DF8C3D}" type="datetimeFigureOut">
              <a:rPr lang="es-ES" smtClean="0"/>
              <a:pPr/>
              <a:t>08/10/2019</a:t>
            </a:fld>
            <a:endParaRPr lang="es-ES"/>
          </a:p>
        </p:txBody>
      </p:sp>
      <p:sp>
        <p:nvSpPr>
          <p:cNvPr id="6" name="Footer Placeholder 5"/>
          <p:cNvSpPr>
            <a:spLocks noGrp="1"/>
          </p:cNvSpPr>
          <p:nvPr>
            <p:ph type="ftr" sz="quarter" idx="11"/>
          </p:nvPr>
        </p:nvSpPr>
        <p:spPr/>
        <p:txBody>
          <a:bodyPr/>
          <a:lstStyle/>
          <a:p>
            <a:endParaRPr lang="es-ES"/>
          </a:p>
        </p:txBody>
      </p:sp>
      <p:sp>
        <p:nvSpPr>
          <p:cNvPr id="7" name="Slide Number Placeholder 6"/>
          <p:cNvSpPr>
            <a:spLocks noGrp="1"/>
          </p:cNvSpPr>
          <p:nvPr>
            <p:ph type="sldNum" sz="quarter" idx="12"/>
          </p:nvPr>
        </p:nvSpPr>
        <p:spPr/>
        <p:txBody>
          <a:bodyPr/>
          <a:lstStyle/>
          <a:p>
            <a:fld id="{EE7DE694-ACF1-49EE-B4D4-4349D62229B7}" type="slidenum">
              <a:rPr lang="es-ES" smtClean="0"/>
              <a:pPr/>
              <a:t>‹Nº›</a:t>
            </a:fld>
            <a:endParaRPr lang="es-ES"/>
          </a:p>
        </p:txBody>
      </p:sp>
      <p:sp>
        <p:nvSpPr>
          <p:cNvPr id="9" name="Content Placeholder 8"/>
          <p:cNvSpPr>
            <a:spLocks noGrp="1"/>
          </p:cNvSpPr>
          <p:nvPr>
            <p:ph sz="quarter" idx="13"/>
          </p:nvPr>
        </p:nvSpPr>
        <p:spPr>
          <a:xfrm>
            <a:off x="1042416" y="2313432"/>
            <a:ext cx="3419856" cy="349300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11" name="Content Placeholder 10"/>
          <p:cNvSpPr>
            <a:spLocks noGrp="1"/>
          </p:cNvSpPr>
          <p:nvPr>
            <p:ph sz="quarter" idx="14"/>
          </p:nvPr>
        </p:nvSpPr>
        <p:spPr>
          <a:xfrm>
            <a:off x="4645152" y="2313431"/>
            <a:ext cx="3419856" cy="349300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smtClean="0"/>
              <a:t>Haga clic para modificar el estilo de título del patrón</a:t>
            </a:r>
            <a:endParaRPr lang="en-US"/>
          </a:p>
        </p:txBody>
      </p:sp>
      <p:sp>
        <p:nvSpPr>
          <p:cNvPr id="3" name="Text Placeholder 2"/>
          <p:cNvSpPr>
            <a:spLocks noGrp="1"/>
          </p:cNvSpPr>
          <p:nvPr>
            <p:ph type="body" idx="1"/>
          </p:nvPr>
        </p:nvSpPr>
        <p:spPr>
          <a:xfrm>
            <a:off x="1412111" y="2316009"/>
            <a:ext cx="3057148"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1041721"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5011837" y="2316010"/>
            <a:ext cx="3055717"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4645152"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23E442E1-1209-4D4C-B599-E20FF1DF8C3D}" type="datetimeFigureOut">
              <a:rPr lang="es-ES" smtClean="0"/>
              <a:pPr/>
              <a:t>08/10/2019</a:t>
            </a:fld>
            <a:endParaRPr lang="es-ES"/>
          </a:p>
        </p:txBody>
      </p:sp>
      <p:sp>
        <p:nvSpPr>
          <p:cNvPr id="8" name="Footer Placeholder 7"/>
          <p:cNvSpPr>
            <a:spLocks noGrp="1"/>
          </p:cNvSpPr>
          <p:nvPr>
            <p:ph type="ftr" sz="quarter" idx="11"/>
          </p:nvPr>
        </p:nvSpPr>
        <p:spPr/>
        <p:txBody>
          <a:bodyPr/>
          <a:lstStyle/>
          <a:p>
            <a:endParaRPr lang="es-ES"/>
          </a:p>
        </p:txBody>
      </p:sp>
      <p:sp>
        <p:nvSpPr>
          <p:cNvPr id="9" name="Slide Number Placeholder 8"/>
          <p:cNvSpPr>
            <a:spLocks noGrp="1"/>
          </p:cNvSpPr>
          <p:nvPr>
            <p:ph type="sldNum" sz="quarter" idx="12"/>
          </p:nvPr>
        </p:nvSpPr>
        <p:spPr/>
        <p:txBody>
          <a:bodyPr/>
          <a:lstStyle/>
          <a:p>
            <a:fld id="{EE7DE694-ACF1-49EE-B4D4-4349D62229B7}" type="slidenum">
              <a:rPr lang="es-ES" smtClean="0"/>
              <a:pPr/>
              <a:t>‹Nº›</a:t>
            </a:fld>
            <a:endParaRPr lang="es-E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Date Placeholder 2"/>
          <p:cNvSpPr>
            <a:spLocks noGrp="1"/>
          </p:cNvSpPr>
          <p:nvPr>
            <p:ph type="dt" sz="half" idx="10"/>
          </p:nvPr>
        </p:nvSpPr>
        <p:spPr/>
        <p:txBody>
          <a:bodyPr/>
          <a:lstStyle/>
          <a:p>
            <a:fld id="{23E442E1-1209-4D4C-B599-E20FF1DF8C3D}" type="datetimeFigureOut">
              <a:rPr lang="es-ES" smtClean="0"/>
              <a:pPr/>
              <a:t>08/10/2019</a:t>
            </a:fld>
            <a:endParaRPr lang="es-ES"/>
          </a:p>
        </p:txBody>
      </p:sp>
      <p:sp>
        <p:nvSpPr>
          <p:cNvPr id="4" name="Footer Placeholder 3"/>
          <p:cNvSpPr>
            <a:spLocks noGrp="1"/>
          </p:cNvSpPr>
          <p:nvPr>
            <p:ph type="ftr" sz="quarter" idx="11"/>
          </p:nvPr>
        </p:nvSpPr>
        <p:spPr/>
        <p:txBody>
          <a:bodyPr/>
          <a:lstStyle/>
          <a:p>
            <a:endParaRPr lang="es-ES"/>
          </a:p>
        </p:txBody>
      </p:sp>
      <p:sp>
        <p:nvSpPr>
          <p:cNvPr id="5" name="Slide Number Placeholder 4"/>
          <p:cNvSpPr>
            <a:spLocks noGrp="1"/>
          </p:cNvSpPr>
          <p:nvPr>
            <p:ph type="sldNum" sz="quarter" idx="12"/>
          </p:nvPr>
        </p:nvSpPr>
        <p:spPr/>
        <p:txBody>
          <a:bodyPr/>
          <a:lstStyle/>
          <a:p>
            <a:fld id="{EE7DE694-ACF1-49EE-B4D4-4349D62229B7}" type="slidenum">
              <a:rPr lang="es-ES" smtClean="0"/>
              <a:pPr/>
              <a:t>‹Nº›</a:t>
            </a:fld>
            <a:endParaRPr lang="es-E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3E442E1-1209-4D4C-B599-E20FF1DF8C3D}" type="datetimeFigureOut">
              <a:rPr lang="es-ES" smtClean="0"/>
              <a:pPr/>
              <a:t>08/10/2019</a:t>
            </a:fld>
            <a:endParaRPr lang="es-ES"/>
          </a:p>
        </p:txBody>
      </p:sp>
      <p:sp>
        <p:nvSpPr>
          <p:cNvPr id="3" name="Footer Placeholder 2"/>
          <p:cNvSpPr>
            <a:spLocks noGrp="1"/>
          </p:cNvSpPr>
          <p:nvPr>
            <p:ph type="ftr" sz="quarter" idx="11"/>
          </p:nvPr>
        </p:nvSpPr>
        <p:spPr/>
        <p:txBody>
          <a:bodyPr/>
          <a:lstStyle/>
          <a:p>
            <a:endParaRPr lang="es-ES"/>
          </a:p>
        </p:txBody>
      </p:sp>
      <p:sp>
        <p:nvSpPr>
          <p:cNvPr id="4" name="Slide Number Placeholder 3"/>
          <p:cNvSpPr>
            <a:spLocks noGrp="1"/>
          </p:cNvSpPr>
          <p:nvPr>
            <p:ph type="sldNum" sz="quarter" idx="12"/>
          </p:nvPr>
        </p:nvSpPr>
        <p:spPr/>
        <p:txBody>
          <a:bodyPr/>
          <a:lstStyle/>
          <a:p>
            <a:fld id="{EE7DE694-ACF1-49EE-B4D4-4349D62229B7}" type="slidenum">
              <a:rPr lang="es-ES" smtClean="0"/>
              <a:pPr/>
              <a:t>‹Nº›</a:t>
            </a:fld>
            <a:endParaRPr lang="es-E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2" name="Group 4"/>
              <p:cNvGrpSpPr/>
              <p:nvPr/>
            </p:nvGrpSpPr>
            <p:grpSpPr>
              <a:xfrm>
                <a:off x="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5"/>
              <p:cNvGrpSpPr/>
              <p:nvPr/>
            </p:nvGrpSpPr>
            <p:grpSpPr>
              <a:xfrm>
                <a:off x="42291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4"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7" name="Freeform 46"/>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Hexagon 51"/>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Freeform 58"/>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Freeform 69"/>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Freeform 70"/>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Rectangle 56"/>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23E442E1-1209-4D4C-B599-E20FF1DF8C3D}" type="datetimeFigureOut">
              <a:rPr lang="es-ES" smtClean="0"/>
              <a:pPr/>
              <a:t>08/10/2019</a:t>
            </a:fld>
            <a:endParaRPr lang="es-ES"/>
          </a:p>
        </p:txBody>
      </p:sp>
      <p:sp>
        <p:nvSpPr>
          <p:cNvPr id="7" name="Slide Number Placeholder 6"/>
          <p:cNvSpPr>
            <a:spLocks noGrp="1"/>
          </p:cNvSpPr>
          <p:nvPr>
            <p:ph type="sldNum" sz="quarter" idx="12"/>
          </p:nvPr>
        </p:nvSpPr>
        <p:spPr/>
        <p:txBody>
          <a:bodyPr/>
          <a:lstStyle/>
          <a:p>
            <a:fld id="{EE7DE694-ACF1-49EE-B4D4-4349D62229B7}" type="slidenum">
              <a:rPr lang="es-ES" smtClean="0"/>
              <a:pPr/>
              <a:t>‹Nº›</a:t>
            </a:fld>
            <a:endParaRPr lang="es-ES"/>
          </a:p>
        </p:txBody>
      </p:sp>
      <p:sp>
        <p:nvSpPr>
          <p:cNvPr id="58" name="Rectangle 57"/>
          <p:cNvSpPr/>
          <p:nvPr/>
        </p:nvSpPr>
        <p:spPr>
          <a:xfrm>
            <a:off x="905571" y="601883"/>
            <a:ext cx="3562257" cy="5648445"/>
          </a:xfrm>
          <a:prstGeom prst="rect">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1145894" y="856527"/>
            <a:ext cx="3090440" cy="5150734"/>
          </a:xfrm>
        </p:spPr>
        <p:txBody>
          <a:bodyP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61" name="Rectangle 60"/>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es-ES"/>
          </a:p>
        </p:txBody>
      </p:sp>
      <p:sp>
        <p:nvSpPr>
          <p:cNvPr id="2" name="Title 1"/>
          <p:cNvSpPr>
            <a:spLocks noGrp="1"/>
          </p:cNvSpPr>
          <p:nvPr>
            <p:ph type="title"/>
          </p:nvPr>
        </p:nvSpPr>
        <p:spPr>
          <a:xfrm>
            <a:off x="4739833" y="2657434"/>
            <a:ext cx="3304572" cy="1463153"/>
          </a:xfrm>
        </p:spPr>
        <p:txBody>
          <a:bodyPr anchor="b">
            <a:normAutofit/>
          </a:bodyPr>
          <a:lstStyle>
            <a:lvl1pPr algn="l">
              <a:defRPr sz="2800" b="0"/>
            </a:lvl1pPr>
          </a:lstStyle>
          <a:p>
            <a:r>
              <a:rPr lang="es-ES" smtClean="0"/>
              <a:t>Haga clic para modificar el estilo de título del patrón</a:t>
            </a:r>
            <a:endParaRPr lang="en-US"/>
          </a:p>
        </p:txBody>
      </p:sp>
      <p:sp>
        <p:nvSpPr>
          <p:cNvPr id="4" name="Text Placeholder 3"/>
          <p:cNvSpPr>
            <a:spLocks noGrp="1"/>
          </p:cNvSpPr>
          <p:nvPr>
            <p:ph type="body" sz="half" idx="2"/>
          </p:nvPr>
        </p:nvSpPr>
        <p:spPr>
          <a:xfrm>
            <a:off x="4736592" y="4136994"/>
            <a:ext cx="3298784" cy="1517904"/>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5" name="Group 4"/>
              <p:cNvGrpSpPr/>
              <p:nvPr/>
            </p:nvGrpSpPr>
            <p:grpSpPr>
              <a:xfrm>
                <a:off x="0" y="0"/>
                <a:ext cx="2514600" cy="6858000"/>
                <a:chOff x="0" y="0"/>
                <a:chExt cx="2514600" cy="6858000"/>
              </a:xfrm>
            </p:grpSpPr>
            <p:sp>
              <p:nvSpPr>
                <p:cNvPr id="87" name="Rectangle 8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8"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9"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6" name="Group 5"/>
              <p:cNvGrpSpPr/>
              <p:nvPr/>
            </p:nvGrpSpPr>
            <p:grpSpPr>
              <a:xfrm>
                <a:off x="42291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84"/>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7" name="Group 9"/>
              <p:cNvGrpSpPr/>
              <p:nvPr/>
            </p:nvGrpSpPr>
            <p:grpSpPr>
              <a:xfrm rot="10800000">
                <a:off x="662940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8" name="Rectangle 77"/>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Freeform 45"/>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Hexagon 50"/>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Freeform 62"/>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Hexagon 69"/>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Hexagon 70"/>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Hexagon 71"/>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Freeform 72"/>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Freeform 73"/>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94" name="Rectangle 93"/>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1" name="Rectangle 10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 name="Rectangle 101"/>
          <p:cNvSpPr/>
          <p:nvPr/>
        </p:nvSpPr>
        <p:spPr>
          <a:xfrm>
            <a:off x="905571" y="601883"/>
            <a:ext cx="3562257" cy="5648445"/>
          </a:xfrm>
          <a:prstGeom prst="rect">
            <a:avLst/>
          </a:prstGeom>
          <a:solidFill>
            <a:srgbClr val="FFFFFF"/>
          </a:solidFill>
          <a:ln w="3175">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734424" y="2660904"/>
            <a:ext cx="3300984" cy="1463040"/>
          </a:xfrm>
        </p:spPr>
        <p:txBody>
          <a:bodyPr anchor="b">
            <a:normAutofit/>
          </a:bodyPr>
          <a:lstStyle>
            <a:lvl1pPr algn="l">
              <a:defRPr sz="2800" b="0"/>
            </a:lvl1pPr>
          </a:lstStyle>
          <a:p>
            <a:r>
              <a:rPr lang="es-ES" smtClean="0"/>
              <a:t>Haga clic para modificar el estilo de título del patrón</a:t>
            </a:r>
            <a:endParaRPr lang="en-US"/>
          </a:p>
        </p:txBody>
      </p:sp>
      <p:sp>
        <p:nvSpPr>
          <p:cNvPr id="3" name="Picture Placeholder 2"/>
          <p:cNvSpPr>
            <a:spLocks noGrp="1"/>
          </p:cNvSpPr>
          <p:nvPr>
            <p:ph type="pic" idx="1"/>
          </p:nvPr>
        </p:nvSpPr>
        <p:spPr>
          <a:xfrm>
            <a:off x="1005208" y="693795"/>
            <a:ext cx="3359623" cy="5468112"/>
          </a:xfrm>
        </p:spPr>
        <p:txBody>
          <a:bodyPr/>
          <a:lstStyle>
            <a:lvl1pPr marL="0" indent="0">
              <a:buNone/>
              <a:defRPr sz="3200">
                <a:solidFill>
                  <a:schemeClr val="accent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4734630" y="4133088"/>
            <a:ext cx="3300573" cy="1519561"/>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23E442E1-1209-4D4C-B599-E20FF1DF8C3D}" type="datetimeFigureOut">
              <a:rPr lang="es-ES" smtClean="0"/>
              <a:pPr/>
              <a:t>08/10/2019</a:t>
            </a:fld>
            <a:endParaRPr lang="es-ES"/>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es-ES"/>
          </a:p>
        </p:txBody>
      </p:sp>
      <p:sp>
        <p:nvSpPr>
          <p:cNvPr id="7" name="Slide Number Placeholder 6"/>
          <p:cNvSpPr>
            <a:spLocks noGrp="1"/>
          </p:cNvSpPr>
          <p:nvPr>
            <p:ph type="sldNum" sz="quarter" idx="12"/>
          </p:nvPr>
        </p:nvSpPr>
        <p:spPr/>
        <p:txBody>
          <a:bodyPr/>
          <a:lstStyle/>
          <a:p>
            <a:fld id="{EE7DE694-ACF1-49EE-B4D4-4349D62229B7}" type="slidenum">
              <a:rPr lang="es-ES" smtClean="0"/>
              <a:pPr/>
              <a:t>‹Nº›</a:t>
            </a:fld>
            <a:endParaRPr lang="es-E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42" name="Group 41"/>
          <p:cNvGrpSpPr/>
          <p:nvPr/>
        </p:nvGrpSpPr>
        <p:grpSpPr>
          <a:xfrm>
            <a:off x="-304800" y="0"/>
            <a:ext cx="9932332" cy="6858000"/>
            <a:chOff x="-382404" y="0"/>
            <a:chExt cx="9932332" cy="6858000"/>
          </a:xfrm>
        </p:grpSpPr>
        <p:grpSp>
          <p:nvGrpSpPr>
            <p:cNvPr id="43" name="Group 44"/>
            <p:cNvGrpSpPr/>
            <p:nvPr/>
          </p:nvGrpSpPr>
          <p:grpSpPr>
            <a:xfrm>
              <a:off x="0" y="0"/>
              <a:ext cx="9144000" cy="6858000"/>
              <a:chOff x="0" y="0"/>
              <a:chExt cx="9144000" cy="6858000"/>
            </a:xfrm>
          </p:grpSpPr>
          <p:grpSp>
            <p:nvGrpSpPr>
              <p:cNvPr id="101" name="Group 4"/>
              <p:cNvGrpSpPr/>
              <p:nvPr/>
            </p:nvGrpSpPr>
            <p:grpSpPr>
              <a:xfrm>
                <a:off x="0" y="0"/>
                <a:ext cx="2514600" cy="6858000"/>
                <a:chOff x="0" y="0"/>
                <a:chExt cx="2514600" cy="6858000"/>
              </a:xfrm>
            </p:grpSpPr>
            <p:sp>
              <p:nvSpPr>
                <p:cNvPr id="113" name="Rectangle 112"/>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5"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2" name="Group 5"/>
              <p:cNvGrpSpPr/>
              <p:nvPr/>
            </p:nvGrpSpPr>
            <p:grpSpPr>
              <a:xfrm>
                <a:off x="422910" y="0"/>
                <a:ext cx="2514600" cy="6858000"/>
                <a:chOff x="0" y="0"/>
                <a:chExt cx="2514600" cy="6858000"/>
              </a:xfrm>
            </p:grpSpPr>
            <p:sp>
              <p:nvSpPr>
                <p:cNvPr id="110" name="Rectangle 109"/>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1" name="Rectangle 110"/>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2" name="Rectangle 111"/>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3" name="Group 9"/>
              <p:cNvGrpSpPr/>
              <p:nvPr/>
            </p:nvGrpSpPr>
            <p:grpSpPr>
              <a:xfrm rot="10800000">
                <a:off x="6629400" y="0"/>
                <a:ext cx="2514600" cy="6858000"/>
                <a:chOff x="0" y="0"/>
                <a:chExt cx="2514600" cy="6858000"/>
              </a:xfrm>
            </p:grpSpPr>
            <p:sp>
              <p:nvSpPr>
                <p:cNvPr id="107" name="Rectangle 10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8" name="Rectangle 107"/>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9" name="Rectangle 108"/>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4" name="Rectangle 103"/>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6" name="Rectangle 105"/>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4" name="Freeform 43"/>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5" name="Freeform 44"/>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6" name="Freeform 45"/>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Hexagon 49"/>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Hexagon 50"/>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Freeform 54"/>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Hexagon 57"/>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5" name="Hexagon 94"/>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6" name="Hexagon 95"/>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 name="Hexagon 96"/>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Hexagon 97"/>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9" name="Freeform 98"/>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0" name="Freeform 99"/>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6" name="Rectangle 65"/>
          <p:cNvSpPr/>
          <p:nvPr/>
        </p:nvSpPr>
        <p:spPr>
          <a:xfrm>
            <a:off x="457200" y="333487"/>
            <a:ext cx="8229600" cy="6185647"/>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Rectangle 69"/>
          <p:cNvSpPr/>
          <p:nvPr/>
        </p:nvSpPr>
        <p:spPr>
          <a:xfrm>
            <a:off x="4561242" y="-21511"/>
            <a:ext cx="3679116" cy="699244"/>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Rectangle 7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043490" y="1027664"/>
            <a:ext cx="7024744" cy="1143000"/>
          </a:xfrm>
          <a:prstGeom prst="rect">
            <a:avLst/>
          </a:prstGeom>
        </p:spPr>
        <p:txBody>
          <a:bodyPr vert="horz" lIns="91440" tIns="45720" rIns="91440" bIns="45720" rtlCol="0" anchor="b">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043492" y="2323652"/>
            <a:ext cx="6777317" cy="3508977"/>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5997388" y="224492"/>
            <a:ext cx="2133600" cy="365125"/>
          </a:xfrm>
          <a:prstGeom prst="rect">
            <a:avLst/>
          </a:prstGeom>
        </p:spPr>
        <p:txBody>
          <a:bodyPr vert="horz" lIns="91440" tIns="45720" rIns="91440" bIns="45720" rtlCol="0" anchor="ctr"/>
          <a:lstStyle>
            <a:lvl1pPr algn="r">
              <a:defRPr sz="1200">
                <a:solidFill>
                  <a:srgbClr val="FEFEFE"/>
                </a:solidFill>
              </a:defRPr>
            </a:lvl1pPr>
          </a:lstStyle>
          <a:p>
            <a:fld id="{23E442E1-1209-4D4C-B599-E20FF1DF8C3D}" type="datetimeFigureOut">
              <a:rPr lang="es-ES" smtClean="0"/>
              <a:pPr/>
              <a:t>08/10/2019</a:t>
            </a:fld>
            <a:endParaRPr lang="es-ES"/>
          </a:p>
        </p:txBody>
      </p:sp>
      <p:sp>
        <p:nvSpPr>
          <p:cNvPr id="5" name="Footer Placeholder 4"/>
          <p:cNvSpPr>
            <a:spLocks noGrp="1"/>
          </p:cNvSpPr>
          <p:nvPr>
            <p:ph type="ftr" sz="quarter" idx="3"/>
          </p:nvPr>
        </p:nvSpPr>
        <p:spPr>
          <a:xfrm>
            <a:off x="4641448" y="5852160"/>
            <a:ext cx="3502152" cy="365125"/>
          </a:xfrm>
          <a:prstGeom prst="rect">
            <a:avLst/>
          </a:prstGeom>
        </p:spPr>
        <p:txBody>
          <a:bodyPr vert="horz" lIns="91440" tIns="45720" rIns="91440" bIns="45720" rtlCol="0" anchor="ctr"/>
          <a:lstStyle>
            <a:lvl1pPr algn="r">
              <a:defRPr sz="1200">
                <a:solidFill>
                  <a:schemeClr val="accent1"/>
                </a:solidFill>
              </a:defRPr>
            </a:lvl1pPr>
          </a:lstStyle>
          <a:p>
            <a:endParaRPr lang="es-ES"/>
          </a:p>
        </p:txBody>
      </p:sp>
      <p:sp>
        <p:nvSpPr>
          <p:cNvPr id="6" name="Slide Number Placeholder 5"/>
          <p:cNvSpPr>
            <a:spLocks noGrp="1"/>
          </p:cNvSpPr>
          <p:nvPr>
            <p:ph type="sldNum" sz="quarter" idx="4"/>
          </p:nvPr>
        </p:nvSpPr>
        <p:spPr>
          <a:xfrm>
            <a:off x="4649096" y="224491"/>
            <a:ext cx="1332156" cy="365125"/>
          </a:xfrm>
          <a:prstGeom prst="rect">
            <a:avLst/>
          </a:prstGeom>
        </p:spPr>
        <p:txBody>
          <a:bodyPr vert="horz" lIns="91440" tIns="45720" rIns="91440" bIns="45720" rtlCol="0" anchor="ctr"/>
          <a:lstStyle>
            <a:lvl1pPr algn="l">
              <a:defRPr sz="1200">
                <a:solidFill>
                  <a:srgbClr val="FEFEFE"/>
                </a:solidFill>
              </a:defRPr>
            </a:lvl1pPr>
          </a:lstStyle>
          <a:p>
            <a:fld id="{EE7DE694-ACF1-49EE-B4D4-4349D62229B7}" type="slidenum">
              <a:rPr lang="es-ES" smtClean="0"/>
              <a:pPr/>
              <a:t>‹Nº›</a:t>
            </a:fld>
            <a:endParaRPr lang="es-E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spcBef>
          <a:spcPct val="0"/>
        </a:spcBef>
        <a:buNone/>
        <a:defRPr sz="40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274320" algn="l" defTabSz="914400" rtl="0" eaLnBrk="1" latinLnBrk="0" hangingPunct="1">
        <a:spcBef>
          <a:spcPct val="20000"/>
        </a:spcBef>
        <a:buClr>
          <a:schemeClr val="accent1"/>
        </a:buClr>
        <a:buSzPct val="76000"/>
        <a:buFont typeface="Wingdings 2" pitchFamily="18" charset="2"/>
        <a:buChar char=""/>
        <a:defRPr sz="2400" kern="1200">
          <a:solidFill>
            <a:schemeClr val="tx2"/>
          </a:solidFill>
          <a:latin typeface="+mn-lt"/>
          <a:ea typeface="+mn-ea"/>
          <a:cs typeface="+mn-cs"/>
        </a:defRPr>
      </a:lvl1pPr>
      <a:lvl2pPr marL="640080" indent="-274320" algn="l" defTabSz="914400" rtl="0" eaLnBrk="1" latinLnBrk="0" hangingPunct="1">
        <a:spcBef>
          <a:spcPct val="20000"/>
        </a:spcBef>
        <a:buClr>
          <a:schemeClr val="accent1"/>
        </a:buClr>
        <a:buSzPct val="76000"/>
        <a:buFont typeface="Wingdings 2" pitchFamily="18" charset="2"/>
        <a:buChar char=""/>
        <a:defRPr sz="2200" kern="1200">
          <a:solidFill>
            <a:schemeClr val="tx2"/>
          </a:solidFill>
          <a:latin typeface="+mn-lt"/>
          <a:ea typeface="+mn-ea"/>
          <a:cs typeface="+mn-cs"/>
        </a:defRPr>
      </a:lvl2pPr>
      <a:lvl3pPr marL="914400" indent="-228600" algn="l" defTabSz="914400" rtl="0" eaLnBrk="1" latinLnBrk="0" hangingPunct="1">
        <a:spcBef>
          <a:spcPct val="20000"/>
        </a:spcBef>
        <a:buClr>
          <a:schemeClr val="accent1"/>
        </a:buClr>
        <a:buSzPct val="76000"/>
        <a:buFont typeface="Wingdings 2" pitchFamily="18" charset="2"/>
        <a:buChar char=""/>
        <a:defRPr sz="2000" kern="1200">
          <a:solidFill>
            <a:schemeClr val="tx2"/>
          </a:solidFill>
          <a:latin typeface="+mn-lt"/>
          <a:ea typeface="+mn-ea"/>
          <a:cs typeface="+mn-cs"/>
        </a:defRPr>
      </a:lvl3pPr>
      <a:lvl4pPr marL="1124712" indent="-228600" algn="l" defTabSz="914400" rtl="0" eaLnBrk="1" latinLnBrk="0" hangingPunct="1">
        <a:spcBef>
          <a:spcPct val="20000"/>
        </a:spcBef>
        <a:buClr>
          <a:schemeClr val="accent1"/>
        </a:buClr>
        <a:buSzPct val="76000"/>
        <a:buFont typeface="Wingdings 2" pitchFamily="18" charset="2"/>
        <a:buChar char=""/>
        <a:defRPr sz="1800" kern="1200">
          <a:solidFill>
            <a:schemeClr val="tx2"/>
          </a:solidFill>
          <a:latin typeface="+mn-lt"/>
          <a:ea typeface="+mn-ea"/>
          <a:cs typeface="+mn-cs"/>
        </a:defRPr>
      </a:lvl4pPr>
      <a:lvl5pPr marL="1325880" indent="-228600" algn="l" defTabSz="914400" rtl="0" eaLnBrk="1" latinLnBrk="0" hangingPunct="1">
        <a:spcBef>
          <a:spcPct val="20000"/>
        </a:spcBef>
        <a:buClr>
          <a:schemeClr val="accent1"/>
        </a:buClr>
        <a:buSzPct val="76000"/>
        <a:buFont typeface="Wingdings 2" pitchFamily="18" charset="2"/>
        <a:buChar char=""/>
        <a:defRPr sz="1600" kern="1200" baseline="0">
          <a:solidFill>
            <a:schemeClr val="tx2"/>
          </a:solidFill>
          <a:latin typeface="+mn-lt"/>
          <a:ea typeface="+mn-ea"/>
          <a:cs typeface="+mn-cs"/>
        </a:defRPr>
      </a:lvl5pPr>
      <a:lvl6pPr marL="1517904"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6pPr>
      <a:lvl7pPr marL="1719072"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7pPr>
      <a:lvl8pPr marL="1920240"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8pPr>
      <a:lvl9pPr marL="2121408"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8" Type="http://schemas.openxmlformats.org/officeDocument/2006/relationships/image" Target="../media/image18.png"/><Relationship Id="rId3" Type="http://schemas.openxmlformats.org/officeDocument/2006/relationships/image" Target="../media/image13.png"/><Relationship Id="rId7" Type="http://schemas.openxmlformats.org/officeDocument/2006/relationships/image" Target="../media/image17.pn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16.png"/><Relationship Id="rId5" Type="http://schemas.openxmlformats.org/officeDocument/2006/relationships/image" Target="../media/image15.png"/><Relationship Id="rId4" Type="http://schemas.openxmlformats.org/officeDocument/2006/relationships/image" Target="../media/image14.png"/></Relationships>
</file>

<file path=ppt/slides/_rels/slide18.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2.xml"/><Relationship Id="rId4" Type="http://schemas.openxmlformats.org/officeDocument/2006/relationships/image" Target="../media/image10.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4733365" y="2708476"/>
            <a:ext cx="3313355" cy="3024780"/>
          </a:xfrm>
        </p:spPr>
        <p:txBody>
          <a:bodyPr>
            <a:normAutofit/>
          </a:bodyPr>
          <a:lstStyle/>
          <a:p>
            <a:r>
              <a:rPr lang="es-CL" dirty="0" smtClean="0"/>
              <a:t>TALLER DE CATAS DE VINO Y PACKAGING</a:t>
            </a:r>
            <a:endParaRPr lang="es-ES" b="1" dirty="0"/>
          </a:p>
        </p:txBody>
      </p:sp>
      <p:pic>
        <p:nvPicPr>
          <p:cNvPr id="1026" name="Picture 2" descr="C:\Users\RODRIGO\Desktop\INDAP\Logo-Cege-Ohiggins.jpg"/>
          <p:cNvPicPr>
            <a:picLocks noChangeAspect="1" noChangeArrowheads="1"/>
          </p:cNvPicPr>
          <p:nvPr/>
        </p:nvPicPr>
        <p:blipFill>
          <a:blip r:embed="rId2" cstate="print"/>
          <a:srcRect/>
          <a:stretch>
            <a:fillRect/>
          </a:stretch>
        </p:blipFill>
        <p:spPr bwMode="auto">
          <a:xfrm>
            <a:off x="179512" y="1052736"/>
            <a:ext cx="4333875" cy="3533775"/>
          </a:xfrm>
          <a:prstGeom prst="rect">
            <a:avLst/>
          </a:prstGeom>
          <a:noFill/>
        </p:spPr>
      </p:pic>
    </p:spTree>
    <p:extLst>
      <p:ext uri="{BB962C8B-B14F-4D97-AF65-F5344CB8AC3E}">
        <p14:creationId xmlns="" xmlns:p14="http://schemas.microsoft.com/office/powerpoint/2010/main" val="30712472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b="1" u="sng" dirty="0">
                <a:solidFill>
                  <a:schemeClr val="accent2"/>
                </a:solidFill>
              </a:rPr>
              <a:t>Cata de Vinos</a:t>
            </a:r>
            <a:endParaRPr lang="es-ES" dirty="0"/>
          </a:p>
        </p:txBody>
      </p:sp>
      <p:sp>
        <p:nvSpPr>
          <p:cNvPr id="3" name="2 Marcador de contenido"/>
          <p:cNvSpPr>
            <a:spLocks noGrp="1"/>
          </p:cNvSpPr>
          <p:nvPr>
            <p:ph idx="1"/>
          </p:nvPr>
        </p:nvSpPr>
        <p:spPr/>
        <p:txBody>
          <a:bodyPr/>
          <a:lstStyle/>
          <a:p>
            <a:r>
              <a:rPr lang="es-ES" dirty="0" smtClean="0"/>
              <a:t>En el vino se han identificado alrededor de 600 substancias que tienen un aroma y sabor propios.</a:t>
            </a:r>
          </a:p>
          <a:p>
            <a:r>
              <a:rPr lang="es-ES" dirty="0" smtClean="0"/>
              <a:t>Mediante la cata se aprende a detectar e identificar las sensaciones percibidas y a expresarlas. </a:t>
            </a:r>
            <a:endParaRPr lang="es-ES" dirty="0"/>
          </a:p>
        </p:txBody>
      </p:sp>
    </p:spTree>
    <p:extLst>
      <p:ext uri="{BB962C8B-B14F-4D97-AF65-F5344CB8AC3E}">
        <p14:creationId xmlns="" xmlns:p14="http://schemas.microsoft.com/office/powerpoint/2010/main" val="8587679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95536" y="1412776"/>
            <a:ext cx="8229600" cy="1282154"/>
          </a:xfrm>
        </p:spPr>
        <p:txBody>
          <a:bodyPr>
            <a:normAutofit fontScale="90000"/>
          </a:bodyPr>
          <a:lstStyle/>
          <a:p>
            <a:r>
              <a:rPr lang="es-ES" dirty="0" smtClean="0">
                <a:solidFill>
                  <a:schemeClr val="accent2"/>
                </a:solidFill>
              </a:rPr>
              <a:t>Los objetivos de una cata pueden ser muy diversos:</a:t>
            </a:r>
            <a:r>
              <a:rPr lang="es-ES" dirty="0" smtClean="0"/>
              <a:t/>
            </a:r>
            <a:br>
              <a:rPr lang="es-ES" dirty="0" smtClean="0"/>
            </a:br>
            <a:endParaRPr lang="es-ES" dirty="0"/>
          </a:p>
        </p:txBody>
      </p:sp>
      <p:sp>
        <p:nvSpPr>
          <p:cNvPr id="3" name="2 Marcador de contenido"/>
          <p:cNvSpPr>
            <a:spLocks noGrp="1"/>
          </p:cNvSpPr>
          <p:nvPr>
            <p:ph idx="1"/>
          </p:nvPr>
        </p:nvSpPr>
        <p:spPr/>
        <p:txBody>
          <a:bodyPr>
            <a:normAutofit/>
          </a:bodyPr>
          <a:lstStyle/>
          <a:p>
            <a:r>
              <a:rPr lang="es-ES" dirty="0" smtClean="0"/>
              <a:t>Apreciar la calidad y las características organolépticas,</a:t>
            </a:r>
          </a:p>
          <a:p>
            <a:r>
              <a:rPr lang="es-ES" dirty="0" smtClean="0"/>
              <a:t>Detectar puntos óptimos de consumo,</a:t>
            </a:r>
          </a:p>
          <a:p>
            <a:r>
              <a:rPr lang="es-ES" dirty="0" smtClean="0"/>
              <a:t>Descubrir los posibles defectos del vino,</a:t>
            </a:r>
          </a:p>
          <a:p>
            <a:r>
              <a:rPr lang="es-ES" dirty="0" smtClean="0"/>
              <a:t>Verificar si la vinificación ha sido correcta,</a:t>
            </a:r>
          </a:p>
          <a:p>
            <a:r>
              <a:rPr lang="es-ES" dirty="0" smtClean="0"/>
              <a:t>Clasificar los vinos en función de diferentes parámetros,</a:t>
            </a:r>
          </a:p>
          <a:p>
            <a:r>
              <a:rPr lang="es-ES" dirty="0" smtClean="0"/>
              <a:t>Establecer puntuaciones.</a:t>
            </a:r>
          </a:p>
          <a:p>
            <a:endParaRPr lang="es-ES" dirty="0"/>
          </a:p>
        </p:txBody>
      </p:sp>
    </p:spTree>
    <p:extLst>
      <p:ext uri="{BB962C8B-B14F-4D97-AF65-F5344CB8AC3E}">
        <p14:creationId xmlns="" xmlns:p14="http://schemas.microsoft.com/office/powerpoint/2010/main" val="290744170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 dirty="0" smtClean="0"/>
              <a:t/>
            </a:r>
            <a:br>
              <a:rPr lang="es-ES" dirty="0" smtClean="0"/>
            </a:br>
            <a:r>
              <a:rPr lang="es-ES" dirty="0" smtClean="0">
                <a:solidFill>
                  <a:schemeClr val="accent2"/>
                </a:solidFill>
              </a:rPr>
              <a:t>Tipos de cata</a:t>
            </a:r>
            <a:r>
              <a:rPr lang="es-ES" dirty="0" smtClean="0"/>
              <a:t/>
            </a:r>
            <a:br>
              <a:rPr lang="es-ES" dirty="0" smtClean="0"/>
            </a:br>
            <a:endParaRPr lang="es-ES" dirty="0"/>
          </a:p>
        </p:txBody>
      </p:sp>
      <p:sp>
        <p:nvSpPr>
          <p:cNvPr id="3" name="2 Marcador de contenido"/>
          <p:cNvSpPr>
            <a:spLocks noGrp="1"/>
          </p:cNvSpPr>
          <p:nvPr>
            <p:ph idx="1"/>
          </p:nvPr>
        </p:nvSpPr>
        <p:spPr>
          <a:xfrm>
            <a:off x="971600" y="1700808"/>
            <a:ext cx="6777317" cy="3508977"/>
          </a:xfrm>
        </p:spPr>
        <p:txBody>
          <a:bodyPr/>
          <a:lstStyle/>
          <a:p>
            <a:pPr marL="0" indent="0">
              <a:buNone/>
            </a:pPr>
            <a:r>
              <a:rPr lang="es-ES" dirty="0" smtClean="0"/>
              <a:t>	Se pueden definir diferentes tipos de cata en función de su intención, objetivos, métodos o planteamientos.</a:t>
            </a:r>
          </a:p>
          <a:p>
            <a:pPr marL="0" indent="0">
              <a:buNone/>
            </a:pPr>
            <a:endParaRPr lang="es-ES" dirty="0"/>
          </a:p>
        </p:txBody>
      </p:sp>
      <p:pic>
        <p:nvPicPr>
          <p:cNvPr id="2050" name="Picture 2"/>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611560" y="3212976"/>
            <a:ext cx="4019901" cy="2664296"/>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pic>
        <p:nvPicPr>
          <p:cNvPr id="2051" name="Picture 3"/>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4631461" y="3212976"/>
            <a:ext cx="4009924" cy="2664296"/>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extLst>
      <p:ext uri="{BB962C8B-B14F-4D97-AF65-F5344CB8AC3E}">
        <p14:creationId xmlns="" xmlns:p14="http://schemas.microsoft.com/office/powerpoint/2010/main" val="265245667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solidFill>
                  <a:schemeClr val="accent2"/>
                </a:solidFill>
              </a:rPr>
              <a:t>Tipos de cata</a:t>
            </a:r>
            <a:endParaRPr lang="es-ES" dirty="0">
              <a:solidFill>
                <a:schemeClr val="accent2"/>
              </a:solidFill>
            </a:endParaRPr>
          </a:p>
        </p:txBody>
      </p:sp>
      <p:sp>
        <p:nvSpPr>
          <p:cNvPr id="3" name="2 Marcador de contenido"/>
          <p:cNvSpPr>
            <a:spLocks noGrp="1"/>
          </p:cNvSpPr>
          <p:nvPr>
            <p:ph idx="1"/>
          </p:nvPr>
        </p:nvSpPr>
        <p:spPr/>
        <p:txBody>
          <a:bodyPr>
            <a:normAutofit fontScale="55000" lnSpcReduction="20000"/>
          </a:bodyPr>
          <a:lstStyle/>
          <a:p>
            <a:pPr marL="0" indent="0">
              <a:buNone/>
            </a:pPr>
            <a:r>
              <a:rPr lang="es-ES" dirty="0" smtClean="0"/>
              <a:t>	</a:t>
            </a:r>
            <a:r>
              <a:rPr lang="es-ES" dirty="0" smtClean="0">
                <a:solidFill>
                  <a:schemeClr val="accent2"/>
                </a:solidFill>
              </a:rPr>
              <a:t>Analítica</a:t>
            </a:r>
          </a:p>
          <a:p>
            <a:r>
              <a:rPr lang="es-ES" dirty="0" smtClean="0"/>
              <a:t>Se trata de relacionar los aromas y sabores percibidos con la sustancia del vino. Consiste en precisar la constitución, el equilibrio y la tipicidad de un vino buscando también sus posibles defectos. Es una cata que permite evaluar el vino y determinar el momento óptimo de consumo. Es la que realizan los profesionales para calificar los vinos, mediante fichas adecuadas para cada tipo y destino.</a:t>
            </a:r>
          </a:p>
          <a:p>
            <a:endParaRPr lang="es-ES" dirty="0" smtClean="0"/>
          </a:p>
          <a:p>
            <a:pPr marL="0" indent="0">
              <a:buNone/>
            </a:pPr>
            <a:r>
              <a:rPr lang="es-ES" dirty="0" smtClean="0"/>
              <a:t>	</a:t>
            </a:r>
            <a:r>
              <a:rPr lang="es-ES" dirty="0" smtClean="0">
                <a:solidFill>
                  <a:schemeClr val="accent2"/>
                </a:solidFill>
              </a:rPr>
              <a:t>Hedonista</a:t>
            </a:r>
          </a:p>
          <a:p>
            <a:r>
              <a:rPr lang="es-ES" dirty="0" smtClean="0"/>
              <a:t>Es un tipo de cata que se practica entre amigos y dentro de un ambiente alegre e informal. Se trata de determinar y comunicar el placer o desagrado producido al catar un vino determinado.</a:t>
            </a:r>
          </a:p>
          <a:p>
            <a:endParaRPr lang="es-ES" dirty="0" smtClean="0"/>
          </a:p>
          <a:p>
            <a:pPr marL="0" indent="0">
              <a:buNone/>
            </a:pPr>
            <a:r>
              <a:rPr lang="es-ES" dirty="0" smtClean="0">
                <a:solidFill>
                  <a:schemeClr val="accent2"/>
                </a:solidFill>
              </a:rPr>
              <a:t>                 A ciegas</a:t>
            </a:r>
          </a:p>
          <a:p>
            <a:r>
              <a:rPr lang="es-ES" dirty="0" smtClean="0"/>
              <a:t>Cómo su nombre indica, consiste en probar diferentes vinos sin tener información del producto (marca, productor, procedencia, variedad, etc.). Es la forma más imparcial y objetiva de examinar un vino, aunque sin tener dicha información, resulta más complicado hacer un análisis riguroso.</a:t>
            </a:r>
          </a:p>
          <a:p>
            <a:endParaRPr lang="es-ES" dirty="0"/>
          </a:p>
        </p:txBody>
      </p:sp>
    </p:spTree>
    <p:extLst>
      <p:ext uri="{BB962C8B-B14F-4D97-AF65-F5344CB8AC3E}">
        <p14:creationId xmlns="" xmlns:p14="http://schemas.microsoft.com/office/powerpoint/2010/main" val="149939630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solidFill>
                  <a:schemeClr val="accent2"/>
                </a:solidFill>
              </a:rPr>
              <a:t>Tipos de cata</a:t>
            </a:r>
            <a:endParaRPr lang="es-ES" dirty="0"/>
          </a:p>
        </p:txBody>
      </p:sp>
      <p:sp>
        <p:nvSpPr>
          <p:cNvPr id="3" name="2 Marcador de contenido"/>
          <p:cNvSpPr>
            <a:spLocks noGrp="1"/>
          </p:cNvSpPr>
          <p:nvPr>
            <p:ph idx="1"/>
          </p:nvPr>
        </p:nvSpPr>
        <p:spPr/>
        <p:txBody>
          <a:bodyPr>
            <a:normAutofit fontScale="62500" lnSpcReduction="20000"/>
          </a:bodyPr>
          <a:lstStyle/>
          <a:p>
            <a:pPr marL="0" indent="0">
              <a:buNone/>
            </a:pPr>
            <a:r>
              <a:rPr lang="es-ES" dirty="0"/>
              <a:t> </a:t>
            </a:r>
            <a:r>
              <a:rPr lang="es-ES" dirty="0" smtClean="0"/>
              <a:t>              </a:t>
            </a:r>
            <a:r>
              <a:rPr lang="es-ES" dirty="0" smtClean="0">
                <a:solidFill>
                  <a:schemeClr val="accent2"/>
                </a:solidFill>
              </a:rPr>
              <a:t>Comparativa</a:t>
            </a:r>
          </a:p>
          <a:p>
            <a:pPr marL="0" indent="0">
              <a:buNone/>
            </a:pPr>
            <a:r>
              <a:rPr lang="es-ES" dirty="0" smtClean="0"/>
              <a:t>Estos modelos de degustación son muy atractivos, ya que permiten hacer comparaciones entre diferentes vinos. Dentro de las catas comparativas, las más utilizadas son las siguientes:</a:t>
            </a:r>
          </a:p>
          <a:p>
            <a:endParaRPr lang="es-ES" dirty="0" smtClean="0"/>
          </a:p>
          <a:p>
            <a:pPr marL="0" indent="0">
              <a:buNone/>
            </a:pPr>
            <a:r>
              <a:rPr lang="es-ES" dirty="0" smtClean="0"/>
              <a:t>•	</a:t>
            </a:r>
            <a:r>
              <a:rPr lang="es-ES" dirty="0" smtClean="0">
                <a:solidFill>
                  <a:schemeClr val="accent2"/>
                </a:solidFill>
              </a:rPr>
              <a:t>Horizontal: </a:t>
            </a:r>
            <a:r>
              <a:rPr lang="es-ES" dirty="0" smtClean="0"/>
              <a:t>se trata de degustar varios vinos con ciertos aspectos en común (añada, procedencia o variedad de uva). Este tipo de cata permite comparar las diferencias entre los métodos de elaboración, técnicas de vinificación y la influencia de los distintos tipos de suelos y microclimas en una misma variedad de uva.</a:t>
            </a:r>
          </a:p>
          <a:p>
            <a:pPr marL="0" indent="0">
              <a:buNone/>
            </a:pPr>
            <a:endParaRPr lang="es-ES" dirty="0" smtClean="0"/>
          </a:p>
          <a:p>
            <a:pPr marL="0" indent="0">
              <a:buNone/>
            </a:pPr>
            <a:r>
              <a:rPr lang="es-ES" dirty="0" smtClean="0"/>
              <a:t>•	</a:t>
            </a:r>
            <a:r>
              <a:rPr lang="es-ES" dirty="0" smtClean="0">
                <a:solidFill>
                  <a:schemeClr val="accent2"/>
                </a:solidFill>
              </a:rPr>
              <a:t>Vertical: </a:t>
            </a:r>
            <a:r>
              <a:rPr lang="es-ES" dirty="0" smtClean="0"/>
              <a:t>consiste en la degustación de un mismo vino pero de distintas añadas. Se consigue observar la evolución del vino en el tiempo, su desarrollo en la botella y la calidad de las añadas. Se realiza generalmente con los grandes vinos.</a:t>
            </a:r>
          </a:p>
          <a:p>
            <a:endParaRPr lang="es-ES" dirty="0"/>
          </a:p>
        </p:txBody>
      </p:sp>
    </p:spTree>
    <p:extLst>
      <p:ext uri="{BB962C8B-B14F-4D97-AF65-F5344CB8AC3E}">
        <p14:creationId xmlns="" xmlns:p14="http://schemas.microsoft.com/office/powerpoint/2010/main" val="277750042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611560" y="1196752"/>
            <a:ext cx="7848872" cy="5184576"/>
          </a:xfrm>
        </p:spPr>
        <p:txBody>
          <a:bodyPr>
            <a:normAutofit fontScale="92500" lnSpcReduction="20000"/>
          </a:bodyPr>
          <a:lstStyle/>
          <a:p>
            <a:pPr marL="0" indent="0">
              <a:buNone/>
            </a:pPr>
            <a:r>
              <a:rPr lang="es-ES" dirty="0" smtClean="0"/>
              <a:t>PACKAGING, Definición,</a:t>
            </a:r>
          </a:p>
          <a:p>
            <a:pPr marL="0" indent="0">
              <a:buNone/>
            </a:pPr>
            <a:endParaRPr lang="es-ES" dirty="0"/>
          </a:p>
          <a:p>
            <a:r>
              <a:rPr lang="es-ES" dirty="0" err="1" smtClean="0"/>
              <a:t>Packaging</a:t>
            </a:r>
            <a:r>
              <a:rPr lang="es-ES" dirty="0"/>
              <a:t>:  es un término de la lengua inglesa que la Real Academia Española (RAE) no incluye en su diccionario</a:t>
            </a:r>
            <a:r>
              <a:rPr lang="es-ES" dirty="0" smtClean="0"/>
              <a:t>.</a:t>
            </a:r>
          </a:p>
          <a:p>
            <a:endParaRPr lang="es-ES" dirty="0"/>
          </a:p>
          <a:p>
            <a:r>
              <a:rPr lang="es-ES" dirty="0"/>
              <a:t> El concepto, de todos modos, se usa con mucha frecuencia para referirse al empaque, envase o embalaje de algo</a:t>
            </a:r>
            <a:r>
              <a:rPr lang="es-ES" dirty="0" smtClean="0"/>
              <a:t>.</a:t>
            </a:r>
          </a:p>
          <a:p>
            <a:pPr marL="0" indent="0">
              <a:buNone/>
            </a:pPr>
            <a:endParaRPr lang="es-ES" dirty="0"/>
          </a:p>
          <a:p>
            <a:r>
              <a:rPr lang="es-ES" dirty="0"/>
              <a:t>El </a:t>
            </a:r>
            <a:r>
              <a:rPr lang="es-ES" dirty="0" err="1"/>
              <a:t>packaging</a:t>
            </a:r>
            <a:r>
              <a:rPr lang="es-ES" dirty="0"/>
              <a:t>, por lo tanto, puede ser el papel que envuelve un producto o la caja en la que se almacena. El objetivo es que el </a:t>
            </a:r>
            <a:r>
              <a:rPr lang="es-ES" dirty="0" err="1"/>
              <a:t>packaging</a:t>
            </a:r>
            <a:r>
              <a:rPr lang="es-ES" dirty="0"/>
              <a:t> proteja al producto en cuestión durante su traslado a los centros de venta, su permanencia en un depósito o en un local y su manipulación.</a:t>
            </a:r>
          </a:p>
          <a:p>
            <a:pPr marL="0" indent="0">
              <a:buNone/>
            </a:pPr>
            <a:endParaRPr lang="es-ES" dirty="0"/>
          </a:p>
        </p:txBody>
      </p:sp>
    </p:spTree>
    <p:extLst>
      <p:ext uri="{BB962C8B-B14F-4D97-AF65-F5344CB8AC3E}">
        <p14:creationId xmlns="" xmlns:p14="http://schemas.microsoft.com/office/powerpoint/2010/main" val="218449898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539552" y="980728"/>
            <a:ext cx="7992888" cy="5400600"/>
          </a:xfrm>
        </p:spPr>
        <p:txBody>
          <a:bodyPr>
            <a:normAutofit/>
          </a:bodyPr>
          <a:lstStyle/>
          <a:p>
            <a:r>
              <a:rPr lang="es-ES" dirty="0" smtClean="0"/>
              <a:t>Permite </a:t>
            </a:r>
            <a:r>
              <a:rPr lang="es-ES" dirty="0"/>
              <a:t>transmitir información al consumidor. En el </a:t>
            </a:r>
            <a:r>
              <a:rPr lang="es-ES" dirty="0" err="1"/>
              <a:t>packaging</a:t>
            </a:r>
            <a:r>
              <a:rPr lang="es-ES" dirty="0"/>
              <a:t> suelen detallarse datos del fabricante y del producto, componentes y otras informaciones</a:t>
            </a:r>
            <a:r>
              <a:rPr lang="es-ES" dirty="0" smtClean="0"/>
              <a:t>.</a:t>
            </a:r>
          </a:p>
          <a:p>
            <a:endParaRPr lang="es-ES" dirty="0"/>
          </a:p>
          <a:p>
            <a:r>
              <a:rPr lang="es-ES" dirty="0"/>
              <a:t>Se trata de una carta de presentación ante el potencial comprador. Por eso el empaque debe llamar la atención y resultar vistoso: esto permite que el producto se destaque frente a otros</a:t>
            </a:r>
            <a:r>
              <a:rPr lang="es-ES" dirty="0" smtClean="0"/>
              <a:t>.</a:t>
            </a:r>
          </a:p>
          <a:p>
            <a:pPr marL="0" indent="0">
              <a:buNone/>
            </a:pPr>
            <a:endParaRPr lang="es-ES" dirty="0" smtClean="0"/>
          </a:p>
          <a:p>
            <a:r>
              <a:rPr lang="es-ES" dirty="0"/>
              <a:t> un buen </a:t>
            </a:r>
            <a:r>
              <a:rPr lang="es-ES" dirty="0" err="1"/>
              <a:t>packaging</a:t>
            </a:r>
            <a:r>
              <a:rPr lang="es-ES" dirty="0"/>
              <a:t> puede ser una excelente forma de llegar de forma indeleble a los clientes, de conquistar su atención. </a:t>
            </a:r>
          </a:p>
          <a:p>
            <a:endParaRPr lang="es-ES" dirty="0"/>
          </a:p>
          <a:p>
            <a:endParaRPr lang="es-ES" dirty="0"/>
          </a:p>
        </p:txBody>
      </p:sp>
    </p:spTree>
    <p:extLst>
      <p:ext uri="{BB962C8B-B14F-4D97-AF65-F5344CB8AC3E}">
        <p14:creationId xmlns="" xmlns:p14="http://schemas.microsoft.com/office/powerpoint/2010/main" val="350068397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ES" dirty="0"/>
          </a:p>
        </p:txBody>
      </p:sp>
      <p:pic>
        <p:nvPicPr>
          <p:cNvPr id="5122" name="Picture 2"/>
          <p:cNvPicPr>
            <a:picLocks noGrp="1" noChangeAspect="1" noChangeArrowheads="1"/>
          </p:cNvPicPr>
          <p:nvPr>
            <p:ph idx="1"/>
          </p:nvPr>
        </p:nvPicPr>
        <p:blipFill>
          <a:blip r:embed="rId3" cstate="print">
            <a:extLst>
              <a:ext uri="{28A0092B-C50C-407E-A947-70E740481C1C}">
                <a14:useLocalDpi xmlns="" xmlns:a14="http://schemas.microsoft.com/office/drawing/2010/main" val="0"/>
              </a:ext>
            </a:extLst>
          </a:blip>
          <a:srcRect/>
          <a:stretch>
            <a:fillRect/>
          </a:stretch>
        </p:blipFill>
        <p:spPr bwMode="auto">
          <a:xfrm>
            <a:off x="-1" y="404664"/>
            <a:ext cx="2699793" cy="3005588"/>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pic>
        <p:nvPicPr>
          <p:cNvPr id="5123" name="Picture 3"/>
          <p:cNvPicPr>
            <a:picLocks noChangeAspect="1" noChangeArrowheads="1"/>
          </p:cNvPicPr>
          <p:nvPr/>
        </p:nvPicPr>
        <p:blipFill>
          <a:blip r:embed="rId4" cstate="print">
            <a:extLst>
              <a:ext uri="{28A0092B-C50C-407E-A947-70E740481C1C}">
                <a14:useLocalDpi xmlns="" xmlns:a14="http://schemas.microsoft.com/office/drawing/2010/main" val="0"/>
              </a:ext>
            </a:extLst>
          </a:blip>
          <a:srcRect/>
          <a:stretch>
            <a:fillRect/>
          </a:stretch>
        </p:blipFill>
        <p:spPr bwMode="auto">
          <a:xfrm>
            <a:off x="4899608" y="692697"/>
            <a:ext cx="3712919" cy="273630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pic>
        <p:nvPicPr>
          <p:cNvPr id="5124" name="Picture 4"/>
          <p:cNvPicPr>
            <a:picLocks noChangeAspect="1" noChangeArrowheads="1"/>
          </p:cNvPicPr>
          <p:nvPr/>
        </p:nvPicPr>
        <p:blipFill>
          <a:blip r:embed="rId5" cstate="print">
            <a:extLst>
              <a:ext uri="{28A0092B-C50C-407E-A947-70E740481C1C}">
                <a14:useLocalDpi xmlns="" xmlns:a14="http://schemas.microsoft.com/office/drawing/2010/main" val="0"/>
              </a:ext>
            </a:extLst>
          </a:blip>
          <a:srcRect/>
          <a:stretch>
            <a:fillRect/>
          </a:stretch>
        </p:blipFill>
        <p:spPr bwMode="auto">
          <a:xfrm>
            <a:off x="1" y="3429000"/>
            <a:ext cx="2699792" cy="2736304"/>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pic>
        <p:nvPicPr>
          <p:cNvPr id="5125" name="Picture 5"/>
          <p:cNvPicPr>
            <a:picLocks noChangeAspect="1" noChangeArrowheads="1"/>
          </p:cNvPicPr>
          <p:nvPr/>
        </p:nvPicPr>
        <p:blipFill>
          <a:blip r:embed="rId6" cstate="print">
            <a:extLst>
              <a:ext uri="{28A0092B-C50C-407E-A947-70E740481C1C}">
                <a14:useLocalDpi xmlns="" xmlns:a14="http://schemas.microsoft.com/office/drawing/2010/main" val="0"/>
              </a:ext>
            </a:extLst>
          </a:blip>
          <a:srcRect/>
          <a:stretch>
            <a:fillRect/>
          </a:stretch>
        </p:blipFill>
        <p:spPr bwMode="auto">
          <a:xfrm>
            <a:off x="2699793" y="3429000"/>
            <a:ext cx="2952328" cy="2736304"/>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pic>
        <p:nvPicPr>
          <p:cNvPr id="5126" name="Picture 6"/>
          <p:cNvPicPr>
            <a:picLocks noChangeAspect="1" noChangeArrowheads="1"/>
          </p:cNvPicPr>
          <p:nvPr/>
        </p:nvPicPr>
        <p:blipFill>
          <a:blip r:embed="rId7" cstate="print">
            <a:extLst>
              <a:ext uri="{28A0092B-C50C-407E-A947-70E740481C1C}">
                <a14:useLocalDpi xmlns="" xmlns:a14="http://schemas.microsoft.com/office/drawing/2010/main" val="0"/>
              </a:ext>
            </a:extLst>
          </a:blip>
          <a:srcRect/>
          <a:stretch>
            <a:fillRect/>
          </a:stretch>
        </p:blipFill>
        <p:spPr bwMode="auto">
          <a:xfrm>
            <a:off x="2681091" y="692697"/>
            <a:ext cx="2106934" cy="2736304"/>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pic>
        <p:nvPicPr>
          <p:cNvPr id="5127" name="Picture 7"/>
          <p:cNvPicPr>
            <a:picLocks noChangeAspect="1" noChangeArrowheads="1"/>
          </p:cNvPicPr>
          <p:nvPr/>
        </p:nvPicPr>
        <p:blipFill>
          <a:blip r:embed="rId8" cstate="print">
            <a:extLst>
              <a:ext uri="{28A0092B-C50C-407E-A947-70E740481C1C}">
                <a14:useLocalDpi xmlns="" xmlns:a14="http://schemas.microsoft.com/office/drawing/2010/main" val="0"/>
              </a:ext>
            </a:extLst>
          </a:blip>
          <a:srcRect/>
          <a:stretch>
            <a:fillRect/>
          </a:stretch>
        </p:blipFill>
        <p:spPr bwMode="auto">
          <a:xfrm>
            <a:off x="5652122" y="3507084"/>
            <a:ext cx="2960406" cy="2586211"/>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extLst>
      <p:ext uri="{BB962C8B-B14F-4D97-AF65-F5344CB8AC3E}">
        <p14:creationId xmlns="" xmlns:p14="http://schemas.microsoft.com/office/powerpoint/2010/main" val="157068628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ES"/>
          </a:p>
        </p:txBody>
      </p:sp>
      <p:sp>
        <p:nvSpPr>
          <p:cNvPr id="3" name="2 Marcador de contenido"/>
          <p:cNvSpPr>
            <a:spLocks noGrp="1"/>
          </p:cNvSpPr>
          <p:nvPr>
            <p:ph idx="1"/>
          </p:nvPr>
        </p:nvSpPr>
        <p:spPr/>
        <p:txBody>
          <a:bodyPr/>
          <a:lstStyle/>
          <a:p>
            <a:endParaRPr lang="es-ES" dirty="0"/>
          </a:p>
        </p:txBody>
      </p:sp>
      <p:pic>
        <p:nvPicPr>
          <p:cNvPr id="6146" name="Picture 2"/>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755576" y="692696"/>
            <a:ext cx="7560840" cy="552760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extLst>
      <p:ext uri="{BB962C8B-B14F-4D97-AF65-F5344CB8AC3E}">
        <p14:creationId xmlns="" xmlns:p14="http://schemas.microsoft.com/office/powerpoint/2010/main" val="369770362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67544" y="908720"/>
            <a:ext cx="8305800" cy="5407496"/>
          </a:xfrm>
        </p:spPr>
        <p:txBody>
          <a:bodyPr>
            <a:normAutofit fontScale="92500" lnSpcReduction="20000"/>
          </a:bodyPr>
          <a:lstStyle/>
          <a:p>
            <a:r>
              <a:rPr lang="es-ES" dirty="0"/>
              <a:t>1- Escoge cajas del tamaño de los productos y utiliza material de embalaje de buena calidad (seguros y con buenos acabados) asegurar un buen viaje a tus productos.</a:t>
            </a:r>
          </a:p>
          <a:p>
            <a:endParaRPr lang="es-ES" dirty="0"/>
          </a:p>
          <a:p>
            <a:endParaRPr lang="es-ES" dirty="0"/>
          </a:p>
          <a:p>
            <a:r>
              <a:rPr lang="es-ES" dirty="0"/>
              <a:t>2- Las botellas con una etiqueta atractiva para que luzcan especiales y transmitan lo que tu quieres.</a:t>
            </a:r>
          </a:p>
          <a:p>
            <a:endParaRPr lang="es-ES" dirty="0"/>
          </a:p>
          <a:p>
            <a:r>
              <a:rPr lang="es-ES" dirty="0"/>
              <a:t>3- Escribe dedicatorias personales para que el cliente se sienta mimado. Puedes escoger frases como «Gracias por confiar en nosotros. Disfruta de la experiencia», o cosas por el estilo.</a:t>
            </a:r>
          </a:p>
          <a:p>
            <a:endParaRPr lang="es-ES" dirty="0"/>
          </a:p>
          <a:p>
            <a:r>
              <a:rPr lang="es-ES" dirty="0"/>
              <a:t>4- Premia la confianza de los compradores con cupones de descuento personalizados para que, al realizar su próxima compra se sientan parte de la bodega.</a:t>
            </a:r>
          </a:p>
          <a:p>
            <a:endParaRPr lang="es-ES" dirty="0"/>
          </a:p>
        </p:txBody>
      </p:sp>
    </p:spTree>
    <p:extLst>
      <p:ext uri="{BB962C8B-B14F-4D97-AF65-F5344CB8AC3E}">
        <p14:creationId xmlns="" xmlns:p14="http://schemas.microsoft.com/office/powerpoint/2010/main" val="198428670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ES" dirty="0"/>
          </a:p>
        </p:txBody>
      </p:sp>
      <p:sp>
        <p:nvSpPr>
          <p:cNvPr id="3" name="2 Marcador de contenido"/>
          <p:cNvSpPr>
            <a:spLocks noGrp="1"/>
          </p:cNvSpPr>
          <p:nvPr>
            <p:ph idx="1"/>
          </p:nvPr>
        </p:nvSpPr>
        <p:spPr/>
        <p:txBody>
          <a:bodyPr/>
          <a:lstStyle/>
          <a:p>
            <a:endParaRPr lang="es-ES" dirty="0"/>
          </a:p>
        </p:txBody>
      </p:sp>
      <p:pic>
        <p:nvPicPr>
          <p:cNvPr id="1026" name="Picture 2"/>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1000125" y="692696"/>
            <a:ext cx="7143750" cy="5365204"/>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extLst>
      <p:ext uri="{BB962C8B-B14F-4D97-AF65-F5344CB8AC3E}">
        <p14:creationId xmlns="" xmlns:p14="http://schemas.microsoft.com/office/powerpoint/2010/main" val="3184320380"/>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323528" y="1124744"/>
            <a:ext cx="8424936" cy="5256584"/>
          </a:xfrm>
        </p:spPr>
        <p:txBody>
          <a:bodyPr>
            <a:normAutofit fontScale="92500" lnSpcReduction="10000"/>
          </a:bodyPr>
          <a:lstStyle/>
          <a:p>
            <a:r>
              <a:rPr lang="es-ES" dirty="0"/>
              <a:t>5- Envía pequeños catálogos en tus embalajes para recomendar a los clientes otros vinos de los que dispongas y que consideres pueden ser de su agrado.</a:t>
            </a:r>
          </a:p>
          <a:p>
            <a:endParaRPr lang="es-ES" dirty="0"/>
          </a:p>
          <a:p>
            <a:r>
              <a:rPr lang="es-ES" dirty="0"/>
              <a:t>6- Envía dentro del paquete la factura del pedido con la información detallada de la bodega para demostrar tu profesionalismo e invitar a la confianza en el cliente.</a:t>
            </a:r>
          </a:p>
          <a:p>
            <a:endParaRPr lang="es-ES" dirty="0"/>
          </a:p>
          <a:p>
            <a:r>
              <a:rPr lang="es-ES" dirty="0"/>
              <a:t>7- Aprovecha para recordarles a tus clientes que tienes una página y que pueden seguirte a través de las redes sociales.</a:t>
            </a:r>
          </a:p>
          <a:p>
            <a:endParaRPr lang="es-ES" dirty="0"/>
          </a:p>
          <a:p>
            <a:r>
              <a:rPr lang="es-ES" dirty="0"/>
              <a:t>8- Y lo más importante. Recuérdales lo importante que es para ti que te hayan escogido en lugar de a otras bodegas industriales.</a:t>
            </a:r>
          </a:p>
          <a:p>
            <a:endParaRPr lang="es-ES" dirty="0"/>
          </a:p>
        </p:txBody>
      </p:sp>
    </p:spTree>
    <p:extLst>
      <p:ext uri="{BB962C8B-B14F-4D97-AF65-F5344CB8AC3E}">
        <p14:creationId xmlns="" xmlns:p14="http://schemas.microsoft.com/office/powerpoint/2010/main" val="277739972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499992" y="692696"/>
            <a:ext cx="3568360" cy="5400600"/>
          </a:xfrm>
        </p:spPr>
        <p:txBody>
          <a:bodyPr>
            <a:normAutofit fontScale="90000"/>
          </a:bodyPr>
          <a:lstStyle/>
          <a:p>
            <a:r>
              <a:rPr lang="es-ES" sz="1800" b="1" dirty="0" smtClean="0">
                <a:solidFill>
                  <a:schemeClr val="tx1"/>
                </a:solidFill>
              </a:rPr>
              <a:t>   MERLOT</a:t>
            </a:r>
            <a:br>
              <a:rPr lang="es-ES" sz="1800" b="1" dirty="0" smtClean="0">
                <a:solidFill>
                  <a:schemeClr val="tx1"/>
                </a:solidFill>
              </a:rPr>
            </a:br>
            <a:r>
              <a:rPr lang="es-ES" sz="1800" b="1" dirty="0">
                <a:solidFill>
                  <a:schemeClr val="tx1"/>
                </a:solidFill>
              </a:rPr>
              <a:t/>
            </a:r>
            <a:br>
              <a:rPr lang="es-ES" sz="1800" b="1" dirty="0">
                <a:solidFill>
                  <a:schemeClr val="tx1"/>
                </a:solidFill>
              </a:rPr>
            </a:br>
            <a:r>
              <a:rPr lang="es-ES" sz="1800" b="1" dirty="0" smtClean="0">
                <a:solidFill>
                  <a:schemeClr val="tx1"/>
                </a:solidFill>
              </a:rPr>
              <a:t/>
            </a:r>
            <a:br>
              <a:rPr lang="es-ES" sz="1800" b="1" dirty="0" smtClean="0">
                <a:solidFill>
                  <a:schemeClr val="tx1"/>
                </a:solidFill>
              </a:rPr>
            </a:br>
            <a:r>
              <a:rPr lang="es-ES" sz="1800" b="1" dirty="0">
                <a:solidFill>
                  <a:schemeClr val="tx1"/>
                </a:solidFill>
              </a:rPr>
              <a:t/>
            </a:r>
            <a:br>
              <a:rPr lang="es-ES" sz="1800" b="1" dirty="0">
                <a:solidFill>
                  <a:schemeClr val="tx1"/>
                </a:solidFill>
              </a:rPr>
            </a:br>
            <a:r>
              <a:rPr lang="es-ES" sz="1800" b="1" dirty="0" smtClean="0">
                <a:solidFill>
                  <a:schemeClr val="tx1"/>
                </a:solidFill>
              </a:rPr>
              <a:t>Calidad </a:t>
            </a:r>
            <a:r>
              <a:rPr lang="es-ES" sz="1800" b="1" dirty="0">
                <a:solidFill>
                  <a:schemeClr val="tx1"/>
                </a:solidFill>
              </a:rPr>
              <a:t>vinífera: </a:t>
            </a:r>
            <a:r>
              <a:rPr lang="es-ES" sz="1800" dirty="0">
                <a:solidFill>
                  <a:schemeClr val="tx1"/>
                </a:solidFill>
              </a:rPr>
              <a:t>Excelente. Con muy buen aroma a mora. Generalmente se utiliza mezclada con Cabernet </a:t>
            </a:r>
            <a:r>
              <a:rPr lang="es-ES" sz="1800" dirty="0" err="1">
                <a:solidFill>
                  <a:schemeClr val="tx1"/>
                </a:solidFill>
              </a:rPr>
              <a:t>Sauvignon</a:t>
            </a:r>
            <a:r>
              <a:rPr lang="es-ES" sz="1800" dirty="0">
                <a:solidFill>
                  <a:schemeClr val="tx1"/>
                </a:solidFill>
              </a:rPr>
              <a:t>. Da suavidad a la mezcla</a:t>
            </a:r>
            <a:r>
              <a:rPr lang="es-ES" sz="1800" dirty="0" smtClean="0">
                <a:solidFill>
                  <a:schemeClr val="tx1"/>
                </a:solidFill>
              </a:rPr>
              <a:t>.</a:t>
            </a:r>
            <a:br>
              <a:rPr lang="es-ES" sz="1800" dirty="0" smtClean="0">
                <a:solidFill>
                  <a:schemeClr val="tx1"/>
                </a:solidFill>
              </a:rPr>
            </a:br>
            <a:r>
              <a:rPr lang="es-ES" sz="1800" dirty="0">
                <a:solidFill>
                  <a:schemeClr val="tx1"/>
                </a:solidFill>
              </a:rPr>
              <a:t/>
            </a:r>
            <a:br>
              <a:rPr lang="es-ES" sz="1800" dirty="0">
                <a:solidFill>
                  <a:schemeClr val="tx1"/>
                </a:solidFill>
              </a:rPr>
            </a:br>
            <a:r>
              <a:rPr lang="es-ES" sz="1800" dirty="0">
                <a:solidFill>
                  <a:schemeClr val="tx1"/>
                </a:solidFill>
              </a:rPr>
              <a:t/>
            </a:r>
            <a:br>
              <a:rPr lang="es-ES" sz="1800" dirty="0">
                <a:solidFill>
                  <a:schemeClr val="tx1"/>
                </a:solidFill>
              </a:rPr>
            </a:br>
            <a:r>
              <a:rPr lang="es-ES" sz="1800" b="1" dirty="0">
                <a:solidFill>
                  <a:schemeClr val="tx1"/>
                </a:solidFill>
              </a:rPr>
              <a:t>Características: </a:t>
            </a:r>
            <a:r>
              <a:rPr lang="es-ES" sz="1800" dirty="0">
                <a:solidFill>
                  <a:schemeClr val="tx1"/>
                </a:solidFill>
              </a:rPr>
              <a:t>Variedad de gran vigor. Sensible al corrimiento, hojas de tamaño mayor  que el Cabernet </a:t>
            </a:r>
            <a:r>
              <a:rPr lang="es-ES" sz="1800" dirty="0" err="1">
                <a:solidFill>
                  <a:schemeClr val="tx1"/>
                </a:solidFill>
              </a:rPr>
              <a:t>Sauvignon</a:t>
            </a:r>
            <a:r>
              <a:rPr lang="es-ES" sz="1800" dirty="0">
                <a:solidFill>
                  <a:schemeClr val="tx1"/>
                </a:solidFill>
              </a:rPr>
              <a:t>. Es ligeramente alargada. Senos laterales generalmente con un  diente. Con bayas esféricas, </a:t>
            </a:r>
            <a:r>
              <a:rPr lang="es-ES" sz="1800" dirty="0" err="1">
                <a:solidFill>
                  <a:schemeClr val="tx1"/>
                </a:solidFill>
              </a:rPr>
              <a:t>hojuleas</a:t>
            </a:r>
            <a:r>
              <a:rPr lang="es-ES" sz="1800" dirty="0">
                <a:solidFill>
                  <a:schemeClr val="tx1"/>
                </a:solidFill>
              </a:rPr>
              <a:t> de los brotes nuevos de color blanco, seno peciolar en U.  en los senos inferiores.</a:t>
            </a:r>
            <a:br>
              <a:rPr lang="es-ES" sz="1800" dirty="0">
                <a:solidFill>
                  <a:schemeClr val="tx1"/>
                </a:solidFill>
              </a:rPr>
            </a:br>
            <a:r>
              <a:rPr lang="es-ES" sz="1800" dirty="0">
                <a:solidFill>
                  <a:schemeClr val="tx1"/>
                </a:solidFill>
              </a:rPr>
              <a:t>Rendimiento medio 12.000 </a:t>
            </a:r>
            <a:r>
              <a:rPr lang="es-ES" sz="1800" dirty="0" smtClean="0">
                <a:solidFill>
                  <a:schemeClr val="tx1"/>
                </a:solidFill>
              </a:rPr>
              <a:t>kg/</a:t>
            </a:r>
            <a:r>
              <a:rPr lang="es-ES" sz="1800" dirty="0" err="1" smtClean="0">
                <a:solidFill>
                  <a:schemeClr val="tx1"/>
                </a:solidFill>
              </a:rPr>
              <a:t>há</a:t>
            </a:r>
            <a:r>
              <a:rPr lang="es-ES" sz="1800" dirty="0" smtClean="0">
                <a:solidFill>
                  <a:schemeClr val="tx1"/>
                </a:solidFill>
              </a:rPr>
              <a:t/>
            </a:r>
            <a:br>
              <a:rPr lang="es-ES" sz="1800" dirty="0" smtClean="0">
                <a:solidFill>
                  <a:schemeClr val="tx1"/>
                </a:solidFill>
              </a:rPr>
            </a:br>
            <a:r>
              <a:rPr lang="es-ES" sz="1800" dirty="0">
                <a:solidFill>
                  <a:schemeClr val="tx1"/>
                </a:solidFill>
              </a:rPr>
              <a:t/>
            </a:r>
            <a:br>
              <a:rPr lang="es-ES" sz="1800" dirty="0">
                <a:solidFill>
                  <a:schemeClr val="tx1"/>
                </a:solidFill>
              </a:rPr>
            </a:br>
            <a:endParaRPr lang="es-ES" sz="1800" dirty="0">
              <a:solidFill>
                <a:schemeClr val="tx1"/>
              </a:solidFill>
            </a:endParaRPr>
          </a:p>
        </p:txBody>
      </p:sp>
      <p:pic>
        <p:nvPicPr>
          <p:cNvPr id="1026" name="Picture 2"/>
          <p:cNvPicPr>
            <a:picLocks noGrp="1" noChangeAspect="1" noChangeArrowheads="1"/>
          </p:cNvPicPr>
          <p:nvPr>
            <p:ph idx="1"/>
          </p:nvPr>
        </p:nvPicPr>
        <p:blipFill>
          <a:blip r:embed="rId2" cstate="print">
            <a:extLst>
              <a:ext uri="{28A0092B-C50C-407E-A947-70E740481C1C}">
                <a14:useLocalDpi xmlns="" xmlns:a14="http://schemas.microsoft.com/office/drawing/2010/main" val="0"/>
              </a:ext>
            </a:extLst>
          </a:blip>
          <a:srcRect/>
          <a:stretch>
            <a:fillRect/>
          </a:stretch>
        </p:blipFill>
        <p:spPr bwMode="auto">
          <a:xfrm>
            <a:off x="467544" y="620688"/>
            <a:ext cx="4043849" cy="583247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extLst>
      <p:ext uri="{BB962C8B-B14F-4D97-AF65-F5344CB8AC3E}">
        <p14:creationId xmlns="" xmlns:p14="http://schemas.microsoft.com/office/powerpoint/2010/main" val="286954319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644008" y="0"/>
            <a:ext cx="4032448" cy="6478408"/>
          </a:xfrm>
        </p:spPr>
        <p:txBody>
          <a:bodyPr>
            <a:normAutofit fontScale="90000"/>
          </a:bodyPr>
          <a:lstStyle/>
          <a:p>
            <a:r>
              <a:rPr lang="es-ES" sz="1800" dirty="0">
                <a:solidFill>
                  <a:schemeClr val="tx1"/>
                </a:solidFill>
              </a:rPr>
              <a:t/>
            </a:r>
            <a:br>
              <a:rPr lang="es-ES" sz="1800" dirty="0">
                <a:solidFill>
                  <a:schemeClr val="tx1"/>
                </a:solidFill>
              </a:rPr>
            </a:br>
            <a:r>
              <a:rPr lang="es-ES" sz="1800" dirty="0" smtClean="0">
                <a:solidFill>
                  <a:schemeClr val="tx1"/>
                </a:solidFill>
              </a:rPr>
              <a:t/>
            </a:r>
            <a:br>
              <a:rPr lang="es-ES" sz="1800" dirty="0" smtClean="0">
                <a:solidFill>
                  <a:schemeClr val="tx1"/>
                </a:solidFill>
              </a:rPr>
            </a:br>
            <a:r>
              <a:rPr lang="es-ES" sz="1800" dirty="0">
                <a:solidFill>
                  <a:schemeClr val="tx1"/>
                </a:solidFill>
              </a:rPr>
              <a:t/>
            </a:r>
            <a:br>
              <a:rPr lang="es-ES" sz="1800" dirty="0">
                <a:solidFill>
                  <a:schemeClr val="tx1"/>
                </a:solidFill>
              </a:rPr>
            </a:br>
            <a:r>
              <a:rPr lang="es-ES" sz="1800" dirty="0" smtClean="0">
                <a:solidFill>
                  <a:schemeClr val="tx1"/>
                </a:solidFill>
              </a:rPr>
              <a:t/>
            </a:r>
            <a:br>
              <a:rPr lang="es-ES" sz="1800" dirty="0" smtClean="0">
                <a:solidFill>
                  <a:schemeClr val="tx1"/>
                </a:solidFill>
              </a:rPr>
            </a:br>
            <a:r>
              <a:rPr lang="es-ES" sz="1800" dirty="0">
                <a:solidFill>
                  <a:schemeClr val="tx1"/>
                </a:solidFill>
              </a:rPr>
              <a:t/>
            </a:r>
            <a:br>
              <a:rPr lang="es-ES" sz="1800" dirty="0">
                <a:solidFill>
                  <a:schemeClr val="tx1"/>
                </a:solidFill>
              </a:rPr>
            </a:br>
            <a:r>
              <a:rPr lang="es-ES" sz="1800" b="1" dirty="0" smtClean="0">
                <a:solidFill>
                  <a:schemeClr val="tx1"/>
                </a:solidFill>
              </a:rPr>
              <a:t/>
            </a:r>
            <a:br>
              <a:rPr lang="es-ES" sz="1800" b="1" dirty="0" smtClean="0">
                <a:solidFill>
                  <a:schemeClr val="tx1"/>
                </a:solidFill>
              </a:rPr>
            </a:br>
            <a:r>
              <a:rPr lang="es-ES" sz="1800" b="1" dirty="0" smtClean="0">
                <a:solidFill>
                  <a:schemeClr val="tx1"/>
                </a:solidFill>
              </a:rPr>
              <a:t>CABERNET SAUVIGNON</a:t>
            </a:r>
            <a:br>
              <a:rPr lang="es-ES" sz="1800" b="1" dirty="0" smtClean="0">
                <a:solidFill>
                  <a:schemeClr val="tx1"/>
                </a:solidFill>
              </a:rPr>
            </a:br>
            <a:r>
              <a:rPr lang="es-ES" sz="1800" b="1" dirty="0">
                <a:solidFill>
                  <a:schemeClr val="tx1"/>
                </a:solidFill>
              </a:rPr>
              <a:t/>
            </a:r>
            <a:br>
              <a:rPr lang="es-ES" sz="1800" b="1" dirty="0">
                <a:solidFill>
                  <a:schemeClr val="tx1"/>
                </a:solidFill>
              </a:rPr>
            </a:br>
            <a:r>
              <a:rPr lang="es-ES" sz="1800" dirty="0" smtClean="0">
                <a:solidFill>
                  <a:schemeClr val="tx1"/>
                </a:solidFill>
              </a:rPr>
              <a:t/>
            </a:r>
            <a:br>
              <a:rPr lang="es-ES" sz="1800" dirty="0" smtClean="0">
                <a:solidFill>
                  <a:schemeClr val="tx1"/>
                </a:solidFill>
              </a:rPr>
            </a:br>
            <a:r>
              <a:rPr lang="es-ES" sz="1800" b="1" dirty="0" smtClean="0">
                <a:solidFill>
                  <a:schemeClr val="tx1"/>
                </a:solidFill>
              </a:rPr>
              <a:t>Calidad </a:t>
            </a:r>
            <a:r>
              <a:rPr lang="es-ES" sz="1800" b="1" dirty="0">
                <a:solidFill>
                  <a:schemeClr val="tx1"/>
                </a:solidFill>
              </a:rPr>
              <a:t>vinífera: </a:t>
            </a:r>
            <a:r>
              <a:rPr lang="es-ES" sz="1800" dirty="0">
                <a:solidFill>
                  <a:schemeClr val="tx1"/>
                </a:solidFill>
              </a:rPr>
              <a:t>Excelente. Es el </a:t>
            </a:r>
            <a:r>
              <a:rPr lang="es-ES" sz="1800" dirty="0" err="1">
                <a:solidFill>
                  <a:schemeClr val="tx1"/>
                </a:solidFill>
              </a:rPr>
              <a:t>cepaje</a:t>
            </a:r>
            <a:r>
              <a:rPr lang="es-ES" sz="1800" dirty="0">
                <a:solidFill>
                  <a:schemeClr val="tx1"/>
                </a:solidFill>
              </a:rPr>
              <a:t> base para los vinos de calidad. Con intenso aroma y sabor varietal neto. Buen color, pero de más lenta madurez que el Merlot. Envejecido posee un intenso bouquet. Generalmente demasiado duro consumido de inmediato. En mezclas con vino Merlot y </a:t>
            </a:r>
            <a:r>
              <a:rPr lang="es-ES" sz="1800" dirty="0" err="1">
                <a:solidFill>
                  <a:schemeClr val="tx1"/>
                </a:solidFill>
              </a:rPr>
              <a:t>Cot</a:t>
            </a:r>
            <a:r>
              <a:rPr lang="es-ES" sz="1800" dirty="0">
                <a:solidFill>
                  <a:schemeClr val="tx1"/>
                </a:solidFill>
              </a:rPr>
              <a:t> se hace más rápidamente consumible</a:t>
            </a:r>
            <a:r>
              <a:rPr lang="es-ES" sz="1800" dirty="0" smtClean="0">
                <a:solidFill>
                  <a:schemeClr val="tx1"/>
                </a:solidFill>
              </a:rPr>
              <a:t>.</a:t>
            </a:r>
            <a:br>
              <a:rPr lang="es-ES" sz="1800" dirty="0" smtClean="0">
                <a:solidFill>
                  <a:schemeClr val="tx1"/>
                </a:solidFill>
              </a:rPr>
            </a:br>
            <a:r>
              <a:rPr lang="es-ES" sz="1800" dirty="0">
                <a:solidFill>
                  <a:schemeClr val="tx1"/>
                </a:solidFill>
              </a:rPr>
              <a:t/>
            </a:r>
            <a:br>
              <a:rPr lang="es-ES" sz="1800" dirty="0">
                <a:solidFill>
                  <a:schemeClr val="tx1"/>
                </a:solidFill>
              </a:rPr>
            </a:br>
            <a:r>
              <a:rPr lang="es-ES" sz="1800" b="1" dirty="0">
                <a:solidFill>
                  <a:schemeClr val="tx1"/>
                </a:solidFill>
              </a:rPr>
              <a:t>Características: </a:t>
            </a:r>
            <a:r>
              <a:rPr lang="es-ES" sz="1800" dirty="0">
                <a:solidFill>
                  <a:schemeClr val="tx1"/>
                </a:solidFill>
              </a:rPr>
              <a:t>Hojas pequeñas con senos laterales muy profundos con bordes que se cruzan. Racimo alargado, granos ligeramente alargados, pequeños y negros. Productiva con Riego.</a:t>
            </a:r>
            <a:br>
              <a:rPr lang="es-ES" sz="1800" dirty="0">
                <a:solidFill>
                  <a:schemeClr val="tx1"/>
                </a:solidFill>
              </a:rPr>
            </a:br>
            <a:r>
              <a:rPr lang="es-ES" sz="1800" dirty="0">
                <a:solidFill>
                  <a:schemeClr val="tx1"/>
                </a:solidFill>
              </a:rPr>
              <a:t>Color verde intenso, </a:t>
            </a:r>
            <a:r>
              <a:rPr lang="es-ES" sz="1800" dirty="0" err="1">
                <a:solidFill>
                  <a:schemeClr val="tx1"/>
                </a:solidFill>
              </a:rPr>
              <a:t>brotación</a:t>
            </a:r>
            <a:r>
              <a:rPr lang="es-ES" sz="1800" dirty="0">
                <a:solidFill>
                  <a:schemeClr val="tx1"/>
                </a:solidFill>
              </a:rPr>
              <a:t> y madurez tardía. Rendimiento medio 12.000 kg/</a:t>
            </a:r>
            <a:r>
              <a:rPr lang="es-ES" sz="1800" dirty="0" err="1">
                <a:solidFill>
                  <a:schemeClr val="tx1"/>
                </a:solidFill>
              </a:rPr>
              <a:t>há</a:t>
            </a:r>
            <a:r>
              <a:rPr lang="es-ES" sz="1800" dirty="0">
                <a:solidFill>
                  <a:schemeClr val="tx1"/>
                </a:solidFill>
              </a:rPr>
              <a:t>.</a:t>
            </a:r>
            <a:r>
              <a:rPr lang="es-ES" dirty="0">
                <a:solidFill>
                  <a:schemeClr val="tx1"/>
                </a:solidFill>
              </a:rPr>
              <a:t/>
            </a:r>
            <a:br>
              <a:rPr lang="es-ES" dirty="0">
                <a:solidFill>
                  <a:schemeClr val="tx1"/>
                </a:solidFill>
              </a:rPr>
            </a:br>
            <a:endParaRPr lang="es-ES" dirty="0">
              <a:solidFill>
                <a:schemeClr val="tx1"/>
              </a:solidFill>
            </a:endParaRPr>
          </a:p>
        </p:txBody>
      </p:sp>
      <p:pic>
        <p:nvPicPr>
          <p:cNvPr id="2050" name="Picture 2"/>
          <p:cNvPicPr>
            <a:picLocks noGrp="1" noChangeAspect="1" noChangeArrowheads="1"/>
          </p:cNvPicPr>
          <p:nvPr>
            <p:ph idx="1"/>
          </p:nvPr>
        </p:nvPicPr>
        <p:blipFill>
          <a:blip r:embed="rId2" cstate="print">
            <a:extLst>
              <a:ext uri="{28A0092B-C50C-407E-A947-70E740481C1C}">
                <a14:useLocalDpi xmlns="" xmlns:a14="http://schemas.microsoft.com/office/drawing/2010/main" val="0"/>
              </a:ext>
            </a:extLst>
          </a:blip>
          <a:srcRect/>
          <a:stretch>
            <a:fillRect/>
          </a:stretch>
        </p:blipFill>
        <p:spPr bwMode="auto">
          <a:xfrm>
            <a:off x="539552" y="404664"/>
            <a:ext cx="3841657" cy="583247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extLst>
      <p:ext uri="{BB962C8B-B14F-4D97-AF65-F5344CB8AC3E}">
        <p14:creationId xmlns="" xmlns:p14="http://schemas.microsoft.com/office/powerpoint/2010/main" val="133627180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0" y="692696"/>
            <a:ext cx="4032448" cy="5688632"/>
          </a:xfrm>
        </p:spPr>
        <p:txBody>
          <a:bodyPr>
            <a:normAutofit fontScale="90000"/>
          </a:bodyPr>
          <a:lstStyle/>
          <a:p>
            <a:r>
              <a:rPr lang="es-ES" sz="1800" b="1" dirty="0" smtClean="0">
                <a:solidFill>
                  <a:schemeClr val="tx1"/>
                </a:solidFill>
              </a:rPr>
              <a:t/>
            </a:r>
            <a:br>
              <a:rPr lang="es-ES" sz="1800" b="1" dirty="0" smtClean="0">
                <a:solidFill>
                  <a:schemeClr val="tx1"/>
                </a:solidFill>
              </a:rPr>
            </a:br>
            <a:r>
              <a:rPr lang="es-ES" sz="1800" b="1" dirty="0">
                <a:solidFill>
                  <a:schemeClr val="tx1"/>
                </a:solidFill>
              </a:rPr>
              <a:t/>
            </a:r>
            <a:br>
              <a:rPr lang="es-ES" sz="1800" b="1" dirty="0">
                <a:solidFill>
                  <a:schemeClr val="tx1"/>
                </a:solidFill>
              </a:rPr>
            </a:br>
            <a:r>
              <a:rPr lang="es-ES" sz="1800" b="1" dirty="0" smtClean="0">
                <a:solidFill>
                  <a:schemeClr val="tx1"/>
                </a:solidFill>
              </a:rPr>
              <a:t>SYRAH </a:t>
            </a:r>
            <a:br>
              <a:rPr lang="es-ES" sz="1800" b="1" dirty="0" smtClean="0">
                <a:solidFill>
                  <a:schemeClr val="tx1"/>
                </a:solidFill>
              </a:rPr>
            </a:br>
            <a:r>
              <a:rPr lang="es-ES" sz="1800" b="1" dirty="0">
                <a:solidFill>
                  <a:schemeClr val="tx1"/>
                </a:solidFill>
              </a:rPr>
              <a:t/>
            </a:r>
            <a:br>
              <a:rPr lang="es-ES" sz="1800" b="1" dirty="0">
                <a:solidFill>
                  <a:schemeClr val="tx1"/>
                </a:solidFill>
              </a:rPr>
            </a:br>
            <a:r>
              <a:rPr lang="es-ES" sz="1800" b="1" dirty="0" smtClean="0">
                <a:solidFill>
                  <a:schemeClr val="tx1"/>
                </a:solidFill>
              </a:rPr>
              <a:t/>
            </a:r>
            <a:br>
              <a:rPr lang="es-ES" sz="1800" b="1" dirty="0" smtClean="0">
                <a:solidFill>
                  <a:schemeClr val="tx1"/>
                </a:solidFill>
              </a:rPr>
            </a:br>
            <a:r>
              <a:rPr lang="es-ES" sz="1800" b="1" dirty="0">
                <a:solidFill>
                  <a:schemeClr val="tx1"/>
                </a:solidFill>
              </a:rPr>
              <a:t/>
            </a:r>
            <a:br>
              <a:rPr lang="es-ES" sz="1800" b="1" dirty="0">
                <a:solidFill>
                  <a:schemeClr val="tx1"/>
                </a:solidFill>
              </a:rPr>
            </a:br>
            <a:r>
              <a:rPr lang="es-ES" sz="1800" b="1" dirty="0" smtClean="0">
                <a:solidFill>
                  <a:schemeClr val="tx1"/>
                </a:solidFill>
              </a:rPr>
              <a:t/>
            </a:r>
            <a:br>
              <a:rPr lang="es-ES" sz="1800" b="1" dirty="0" smtClean="0">
                <a:solidFill>
                  <a:schemeClr val="tx1"/>
                </a:solidFill>
              </a:rPr>
            </a:br>
            <a:r>
              <a:rPr lang="es-ES" sz="1800" b="1" dirty="0" smtClean="0">
                <a:solidFill>
                  <a:schemeClr val="tx1"/>
                </a:solidFill>
              </a:rPr>
              <a:t/>
            </a:r>
            <a:br>
              <a:rPr lang="es-ES" sz="1800" b="1" dirty="0" smtClean="0">
                <a:solidFill>
                  <a:schemeClr val="tx1"/>
                </a:solidFill>
              </a:rPr>
            </a:br>
            <a:r>
              <a:rPr lang="es-ES" sz="1800" b="1" dirty="0">
                <a:solidFill>
                  <a:schemeClr val="tx1"/>
                </a:solidFill>
              </a:rPr>
              <a:t/>
            </a:r>
            <a:br>
              <a:rPr lang="es-ES" sz="1800" b="1" dirty="0">
                <a:solidFill>
                  <a:schemeClr val="tx1"/>
                </a:solidFill>
              </a:rPr>
            </a:br>
            <a:r>
              <a:rPr lang="es-ES" sz="1800" b="1" dirty="0" smtClean="0">
                <a:solidFill>
                  <a:schemeClr val="tx1"/>
                </a:solidFill>
              </a:rPr>
              <a:t>Calidad </a:t>
            </a:r>
            <a:r>
              <a:rPr lang="es-ES" sz="1800" b="1" dirty="0">
                <a:solidFill>
                  <a:schemeClr val="tx1"/>
                </a:solidFill>
              </a:rPr>
              <a:t>vinífera: </a:t>
            </a:r>
            <a:r>
              <a:rPr lang="es-ES" sz="1800" dirty="0">
                <a:solidFill>
                  <a:schemeClr val="tx1"/>
                </a:solidFill>
              </a:rPr>
              <a:t>Muy buena calidad. Produce un vino fino, equilibrado de gran estructura. Vino con color, tanino y cuerpo. Apto para conservación en roble. Presenta sabores que recuerdan a frambuesas, grosellas</a:t>
            </a:r>
            <a:r>
              <a:rPr lang="es-ES" sz="1800" dirty="0" smtClean="0">
                <a:solidFill>
                  <a:schemeClr val="tx1"/>
                </a:solidFill>
              </a:rPr>
              <a:t>.</a:t>
            </a:r>
            <a:br>
              <a:rPr lang="es-ES" sz="1800" dirty="0" smtClean="0">
                <a:solidFill>
                  <a:schemeClr val="tx1"/>
                </a:solidFill>
              </a:rPr>
            </a:br>
            <a:r>
              <a:rPr lang="es-ES" sz="1800" dirty="0">
                <a:solidFill>
                  <a:schemeClr val="tx1"/>
                </a:solidFill>
              </a:rPr>
              <a:t/>
            </a:r>
            <a:br>
              <a:rPr lang="es-ES" sz="1800" dirty="0">
                <a:solidFill>
                  <a:schemeClr val="tx1"/>
                </a:solidFill>
              </a:rPr>
            </a:br>
            <a:r>
              <a:rPr lang="es-ES" sz="1800" dirty="0">
                <a:solidFill>
                  <a:schemeClr val="tx1"/>
                </a:solidFill>
              </a:rPr>
              <a:t/>
            </a:r>
            <a:br>
              <a:rPr lang="es-ES" sz="1800" dirty="0">
                <a:solidFill>
                  <a:schemeClr val="tx1"/>
                </a:solidFill>
              </a:rPr>
            </a:br>
            <a:r>
              <a:rPr lang="es-ES" sz="1800" b="1" dirty="0">
                <a:solidFill>
                  <a:schemeClr val="tx1"/>
                </a:solidFill>
              </a:rPr>
              <a:t>Características:  </a:t>
            </a:r>
            <a:r>
              <a:rPr lang="es-ES" sz="1800" dirty="0">
                <a:solidFill>
                  <a:schemeClr val="tx1"/>
                </a:solidFill>
              </a:rPr>
              <a:t>Hojas de tamaño mayor que la Cabernet, con </a:t>
            </a:r>
            <a:r>
              <a:rPr lang="es-ES" sz="1800" dirty="0" smtClean="0">
                <a:solidFill>
                  <a:schemeClr val="tx1"/>
                </a:solidFill>
              </a:rPr>
              <a:t>5 lóbulos</a:t>
            </a:r>
            <a:r>
              <a:rPr lang="es-ES" sz="1800" dirty="0">
                <a:solidFill>
                  <a:schemeClr val="tx1"/>
                </a:solidFill>
              </a:rPr>
              <a:t>, hojuelas de los brotes nuevos con sus bordes </a:t>
            </a:r>
            <a:r>
              <a:rPr lang="es-ES" sz="1800" dirty="0" err="1">
                <a:solidFill>
                  <a:schemeClr val="tx1"/>
                </a:solidFill>
              </a:rPr>
              <a:t>carminados</a:t>
            </a:r>
            <a:r>
              <a:rPr lang="es-ES" sz="1800" dirty="0">
                <a:solidFill>
                  <a:schemeClr val="tx1"/>
                </a:solidFill>
              </a:rPr>
              <a:t>.</a:t>
            </a:r>
            <a:br>
              <a:rPr lang="es-ES" sz="1800" dirty="0">
                <a:solidFill>
                  <a:schemeClr val="tx1"/>
                </a:solidFill>
              </a:rPr>
            </a:br>
            <a:r>
              <a:rPr lang="es-ES" sz="1800" dirty="0">
                <a:solidFill>
                  <a:schemeClr val="tx1"/>
                </a:solidFill>
              </a:rPr>
              <a:t>Muy productivo. </a:t>
            </a:r>
            <a:r>
              <a:rPr lang="es-ES" sz="1800" dirty="0" smtClean="0">
                <a:solidFill>
                  <a:schemeClr val="tx1"/>
                </a:solidFill>
              </a:rPr>
              <a:t/>
            </a:r>
            <a:br>
              <a:rPr lang="es-ES" sz="1800" dirty="0" smtClean="0">
                <a:solidFill>
                  <a:schemeClr val="tx1"/>
                </a:solidFill>
              </a:rPr>
            </a:br>
            <a:r>
              <a:rPr lang="es-ES" sz="1800" dirty="0" smtClean="0">
                <a:solidFill>
                  <a:schemeClr val="tx1"/>
                </a:solidFill>
              </a:rPr>
              <a:t>De </a:t>
            </a:r>
            <a:r>
              <a:rPr lang="es-ES" sz="1800" dirty="0" err="1">
                <a:solidFill>
                  <a:schemeClr val="tx1"/>
                </a:solidFill>
              </a:rPr>
              <a:t>brotación</a:t>
            </a:r>
            <a:r>
              <a:rPr lang="es-ES" sz="1800" dirty="0">
                <a:solidFill>
                  <a:schemeClr val="tx1"/>
                </a:solidFill>
              </a:rPr>
              <a:t> y madurez mediana</a:t>
            </a:r>
            <a:r>
              <a:rPr lang="es-ES" sz="1800" dirty="0" smtClean="0">
                <a:solidFill>
                  <a:schemeClr val="tx1"/>
                </a:solidFill>
              </a:rPr>
              <a:t>.</a:t>
            </a:r>
            <a:r>
              <a:rPr lang="es-ES" sz="1800" dirty="0">
                <a:solidFill>
                  <a:schemeClr val="tx1"/>
                </a:solidFill>
              </a:rPr>
              <a:t/>
            </a:r>
            <a:br>
              <a:rPr lang="es-ES" sz="1800" dirty="0">
                <a:solidFill>
                  <a:schemeClr val="tx1"/>
                </a:solidFill>
              </a:rPr>
            </a:br>
            <a:r>
              <a:rPr lang="es-ES" sz="1800" dirty="0">
                <a:solidFill>
                  <a:schemeClr val="tx1"/>
                </a:solidFill>
              </a:rPr>
              <a:t>Rendimiento medio 14.000 kg/</a:t>
            </a:r>
            <a:r>
              <a:rPr lang="es-ES" sz="1800" dirty="0" err="1">
                <a:solidFill>
                  <a:schemeClr val="tx1"/>
                </a:solidFill>
              </a:rPr>
              <a:t>há</a:t>
            </a:r>
            <a:r>
              <a:rPr lang="es-ES" sz="1800" dirty="0" smtClean="0">
                <a:solidFill>
                  <a:schemeClr val="tx1"/>
                </a:solidFill>
              </a:rPr>
              <a:t>.</a:t>
            </a:r>
            <a:br>
              <a:rPr lang="es-ES" sz="1800" dirty="0" smtClean="0">
                <a:solidFill>
                  <a:schemeClr val="tx1"/>
                </a:solidFill>
              </a:rPr>
            </a:br>
            <a:r>
              <a:rPr lang="es-ES" sz="1800" dirty="0">
                <a:solidFill>
                  <a:schemeClr val="tx1"/>
                </a:solidFill>
              </a:rPr>
              <a:t/>
            </a:r>
            <a:br>
              <a:rPr lang="es-ES" sz="1800" dirty="0">
                <a:solidFill>
                  <a:schemeClr val="tx1"/>
                </a:solidFill>
              </a:rPr>
            </a:br>
            <a:endParaRPr lang="es-ES" dirty="0"/>
          </a:p>
        </p:txBody>
      </p:sp>
      <p:pic>
        <p:nvPicPr>
          <p:cNvPr id="3074" name="Picture 2"/>
          <p:cNvPicPr>
            <a:picLocks noGrp="1" noChangeAspect="1" noChangeArrowheads="1"/>
          </p:cNvPicPr>
          <p:nvPr>
            <p:ph idx="1"/>
          </p:nvPr>
        </p:nvPicPr>
        <p:blipFill>
          <a:blip r:embed="rId2" cstate="print">
            <a:extLst>
              <a:ext uri="{28A0092B-C50C-407E-A947-70E740481C1C}">
                <a14:useLocalDpi xmlns="" xmlns:a14="http://schemas.microsoft.com/office/drawing/2010/main" val="0"/>
              </a:ext>
            </a:extLst>
          </a:blip>
          <a:srcRect/>
          <a:stretch>
            <a:fillRect/>
          </a:stretch>
        </p:blipFill>
        <p:spPr bwMode="auto">
          <a:xfrm>
            <a:off x="539552" y="476672"/>
            <a:ext cx="3672411" cy="5283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extLst>
      <p:ext uri="{BB962C8B-B14F-4D97-AF65-F5344CB8AC3E}">
        <p14:creationId xmlns="" xmlns:p14="http://schemas.microsoft.com/office/powerpoint/2010/main" val="4398352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355976" y="1052736"/>
            <a:ext cx="4320480" cy="5472608"/>
          </a:xfrm>
        </p:spPr>
        <p:txBody>
          <a:bodyPr>
            <a:normAutofit fontScale="90000"/>
          </a:bodyPr>
          <a:lstStyle/>
          <a:p>
            <a:r>
              <a:rPr lang="es-ES" sz="1600" b="1" dirty="0" smtClean="0">
                <a:solidFill>
                  <a:schemeClr val="tx1"/>
                </a:solidFill>
              </a:rPr>
              <a:t>     </a:t>
            </a:r>
            <a:r>
              <a:rPr lang="es-ES" sz="1800" b="1" dirty="0" smtClean="0">
                <a:solidFill>
                  <a:schemeClr val="tx1"/>
                </a:solidFill>
              </a:rPr>
              <a:t/>
            </a:r>
            <a:br>
              <a:rPr lang="es-ES" sz="1800" b="1" dirty="0" smtClean="0">
                <a:solidFill>
                  <a:schemeClr val="tx1"/>
                </a:solidFill>
              </a:rPr>
            </a:br>
            <a:r>
              <a:rPr lang="es-ES" sz="1800" b="1" dirty="0">
                <a:solidFill>
                  <a:schemeClr val="tx1"/>
                </a:solidFill>
              </a:rPr>
              <a:t/>
            </a:r>
            <a:br>
              <a:rPr lang="es-ES" sz="1800" b="1" dirty="0">
                <a:solidFill>
                  <a:schemeClr val="tx1"/>
                </a:solidFill>
              </a:rPr>
            </a:br>
            <a:r>
              <a:rPr lang="es-ES" sz="1800" b="1" dirty="0" smtClean="0">
                <a:solidFill>
                  <a:schemeClr val="tx1"/>
                </a:solidFill>
              </a:rPr>
              <a:t/>
            </a:r>
            <a:br>
              <a:rPr lang="es-ES" sz="1800" b="1" dirty="0" smtClean="0">
                <a:solidFill>
                  <a:schemeClr val="tx1"/>
                </a:solidFill>
              </a:rPr>
            </a:br>
            <a:r>
              <a:rPr lang="es-ES" sz="1800" b="1" dirty="0" smtClean="0">
                <a:solidFill>
                  <a:schemeClr val="tx1"/>
                </a:solidFill>
              </a:rPr>
              <a:t>     CARMENERE</a:t>
            </a:r>
            <a:r>
              <a:rPr lang="es-ES" sz="1800" b="1" dirty="0">
                <a:solidFill>
                  <a:schemeClr val="tx1"/>
                </a:solidFill>
              </a:rPr>
              <a:t/>
            </a:r>
            <a:br>
              <a:rPr lang="es-ES" sz="1800" b="1" dirty="0">
                <a:solidFill>
                  <a:schemeClr val="tx1"/>
                </a:solidFill>
              </a:rPr>
            </a:br>
            <a:r>
              <a:rPr lang="es-ES" sz="1800" b="1" dirty="0" smtClean="0">
                <a:solidFill>
                  <a:schemeClr val="tx1"/>
                </a:solidFill>
              </a:rPr>
              <a:t/>
            </a:r>
            <a:br>
              <a:rPr lang="es-ES" sz="1800" b="1" dirty="0" smtClean="0">
                <a:solidFill>
                  <a:schemeClr val="tx1"/>
                </a:solidFill>
              </a:rPr>
            </a:br>
            <a:r>
              <a:rPr lang="es-ES" sz="1800" b="1" dirty="0">
                <a:solidFill>
                  <a:schemeClr val="tx1"/>
                </a:solidFill>
              </a:rPr>
              <a:t/>
            </a:r>
            <a:br>
              <a:rPr lang="es-ES" sz="1800" b="1" dirty="0">
                <a:solidFill>
                  <a:schemeClr val="tx1"/>
                </a:solidFill>
              </a:rPr>
            </a:br>
            <a:r>
              <a:rPr lang="es-ES" sz="1800" b="1" dirty="0" smtClean="0">
                <a:solidFill>
                  <a:schemeClr val="tx1"/>
                </a:solidFill>
              </a:rPr>
              <a:t/>
            </a:r>
            <a:br>
              <a:rPr lang="es-ES" sz="1800" b="1" dirty="0" smtClean="0">
                <a:solidFill>
                  <a:schemeClr val="tx1"/>
                </a:solidFill>
              </a:rPr>
            </a:br>
            <a:r>
              <a:rPr lang="es-ES" sz="1800" b="1" dirty="0">
                <a:solidFill>
                  <a:schemeClr val="tx1"/>
                </a:solidFill>
              </a:rPr>
              <a:t/>
            </a:r>
            <a:br>
              <a:rPr lang="es-ES" sz="1800" b="1" dirty="0">
                <a:solidFill>
                  <a:schemeClr val="tx1"/>
                </a:solidFill>
              </a:rPr>
            </a:br>
            <a:r>
              <a:rPr lang="es-ES" sz="1800" b="1" dirty="0" smtClean="0">
                <a:solidFill>
                  <a:schemeClr val="tx1"/>
                </a:solidFill>
              </a:rPr>
              <a:t>Calidad </a:t>
            </a:r>
            <a:r>
              <a:rPr lang="es-ES" sz="1800" b="1" dirty="0">
                <a:solidFill>
                  <a:schemeClr val="tx1"/>
                </a:solidFill>
              </a:rPr>
              <a:t>vinífera: </a:t>
            </a:r>
            <a:r>
              <a:rPr lang="es-ES" sz="1800" dirty="0">
                <a:solidFill>
                  <a:schemeClr val="tx1"/>
                </a:solidFill>
              </a:rPr>
              <a:t>Excelente. De gran fineza y carácter. Produce muy buenos vinos semejantes o superiores en calidad al Merlot, con notas de frutas rojas y suaves. Puede llegar a ser un tinto elegante y delicado</a:t>
            </a:r>
            <a:r>
              <a:rPr lang="es-ES" sz="1800" dirty="0" smtClean="0">
                <a:solidFill>
                  <a:schemeClr val="tx1"/>
                </a:solidFill>
              </a:rPr>
              <a:t>.</a:t>
            </a:r>
            <a:br>
              <a:rPr lang="es-ES" sz="1800" dirty="0" smtClean="0">
                <a:solidFill>
                  <a:schemeClr val="tx1"/>
                </a:solidFill>
              </a:rPr>
            </a:br>
            <a:r>
              <a:rPr lang="es-ES" sz="1800" dirty="0">
                <a:solidFill>
                  <a:schemeClr val="tx1"/>
                </a:solidFill>
              </a:rPr>
              <a:t/>
            </a:r>
            <a:br>
              <a:rPr lang="es-ES" sz="1800" dirty="0">
                <a:solidFill>
                  <a:schemeClr val="tx1"/>
                </a:solidFill>
              </a:rPr>
            </a:br>
            <a:r>
              <a:rPr lang="es-ES" sz="1800" b="1" dirty="0">
                <a:solidFill>
                  <a:schemeClr val="tx1"/>
                </a:solidFill>
              </a:rPr>
              <a:t>Características:  </a:t>
            </a:r>
            <a:r>
              <a:rPr lang="es-ES" sz="1800" dirty="0">
                <a:solidFill>
                  <a:schemeClr val="tx1"/>
                </a:solidFill>
              </a:rPr>
              <a:t>Hojas de tamaño mayor  que el Cabernet Sauvignon. Sensible </a:t>
            </a:r>
            <a:r>
              <a:rPr lang="es-ES" sz="1800" dirty="0" smtClean="0">
                <a:solidFill>
                  <a:schemeClr val="tx1"/>
                </a:solidFill>
              </a:rPr>
              <a:t>a la corredura. </a:t>
            </a:r>
            <a:r>
              <a:rPr lang="es-ES" sz="1800" dirty="0">
                <a:solidFill>
                  <a:schemeClr val="tx1"/>
                </a:solidFill>
              </a:rPr>
              <a:t>En verano las hojas adultas son brillantes orbiculares con 5 lóbulos y con el seno peciolar con bordes ligeramente sobrepuestos. Hojuelas de los brotes nuevos de color anaranjado a bronceado, con los bordes hacia abajo (acampanadas). De brotación y madurez tardía, ligeramente posterior </a:t>
            </a:r>
            <a:r>
              <a:rPr lang="es-ES" sz="1800" dirty="0" smtClean="0">
                <a:solidFill>
                  <a:schemeClr val="tx1"/>
                </a:solidFill>
              </a:rPr>
              <a:t>al </a:t>
            </a:r>
            <a:r>
              <a:rPr lang="es-ES" sz="1800" dirty="0">
                <a:solidFill>
                  <a:schemeClr val="tx1"/>
                </a:solidFill>
              </a:rPr>
              <a:t>Cabernet Sauvignon. Rendimiento medio 12.000 </a:t>
            </a:r>
            <a:r>
              <a:rPr lang="es-ES" sz="1800" dirty="0" smtClean="0">
                <a:solidFill>
                  <a:schemeClr val="tx1"/>
                </a:solidFill>
              </a:rPr>
              <a:t>kg/</a:t>
            </a:r>
            <a:r>
              <a:rPr lang="es-ES" sz="1800" dirty="0" err="1" smtClean="0">
                <a:solidFill>
                  <a:schemeClr val="tx1"/>
                </a:solidFill>
              </a:rPr>
              <a:t>há</a:t>
            </a:r>
            <a:r>
              <a:rPr lang="es-ES" sz="1800" dirty="0">
                <a:solidFill>
                  <a:schemeClr val="tx1"/>
                </a:solidFill>
              </a:rPr>
              <a:t>.</a:t>
            </a:r>
            <a:r>
              <a:rPr lang="es-ES" sz="1600" dirty="0" smtClean="0">
                <a:solidFill>
                  <a:schemeClr val="tx1"/>
                </a:solidFill>
              </a:rPr>
              <a:t/>
            </a:r>
            <a:br>
              <a:rPr lang="es-ES" sz="1600" dirty="0" smtClean="0">
                <a:solidFill>
                  <a:schemeClr val="tx1"/>
                </a:solidFill>
              </a:rPr>
            </a:br>
            <a:r>
              <a:rPr lang="es-ES" sz="1600" dirty="0">
                <a:solidFill>
                  <a:schemeClr val="tx1"/>
                </a:solidFill>
              </a:rPr>
              <a:t/>
            </a:r>
            <a:br>
              <a:rPr lang="es-ES" sz="1600" dirty="0">
                <a:solidFill>
                  <a:schemeClr val="tx1"/>
                </a:solidFill>
              </a:rPr>
            </a:br>
            <a:endParaRPr lang="es-ES" sz="1600" dirty="0">
              <a:solidFill>
                <a:schemeClr val="tx1"/>
              </a:solidFill>
            </a:endParaRPr>
          </a:p>
        </p:txBody>
      </p:sp>
      <p:pic>
        <p:nvPicPr>
          <p:cNvPr id="4098" name="Picture 2"/>
          <p:cNvPicPr>
            <a:picLocks noGrp="1" noChangeAspect="1" noChangeArrowheads="1"/>
          </p:cNvPicPr>
          <p:nvPr>
            <p:ph idx="1"/>
          </p:nvPr>
        </p:nvPicPr>
        <p:blipFill>
          <a:blip r:embed="rId2" cstate="print">
            <a:extLst>
              <a:ext uri="{28A0092B-C50C-407E-A947-70E740481C1C}">
                <a14:useLocalDpi xmlns="" xmlns:a14="http://schemas.microsoft.com/office/drawing/2010/main" val="0"/>
              </a:ext>
            </a:extLst>
          </a:blip>
          <a:srcRect/>
          <a:stretch>
            <a:fillRect/>
          </a:stretch>
        </p:blipFill>
        <p:spPr bwMode="auto">
          <a:xfrm>
            <a:off x="539551" y="332656"/>
            <a:ext cx="3744417" cy="604867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extLst>
      <p:ext uri="{BB962C8B-B14F-4D97-AF65-F5344CB8AC3E}">
        <p14:creationId xmlns="" xmlns:p14="http://schemas.microsoft.com/office/powerpoint/2010/main" val="25350000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descr="C:\Users\Factura\Desktop\56966791_10219235626583571_1943983635044499456_o.jpg"/>
          <p:cNvPicPr>
            <a:picLocks noGrp="1" noChangeAspect="1" noChangeArrowheads="1"/>
          </p:cNvPicPr>
          <p:nvPr>
            <p:ph idx="1"/>
          </p:nvPr>
        </p:nvPicPr>
        <p:blipFill>
          <a:blip r:embed="rId2" cstate="print">
            <a:extLst>
              <a:ext uri="{28A0092B-C50C-407E-A947-70E740481C1C}">
                <a14:useLocalDpi xmlns="" xmlns:a14="http://schemas.microsoft.com/office/drawing/2010/main" val="0"/>
              </a:ext>
            </a:extLst>
          </a:blip>
          <a:srcRect/>
          <a:stretch>
            <a:fillRect/>
          </a:stretch>
        </p:blipFill>
        <p:spPr bwMode="auto">
          <a:xfrm>
            <a:off x="611559" y="836712"/>
            <a:ext cx="7704857" cy="2700300"/>
          </a:xfrm>
          <a:prstGeom prst="rect">
            <a:avLst/>
          </a:prstGeom>
          <a:noFill/>
          <a:extLst>
            <a:ext uri="{909E8E84-426E-40DD-AFC4-6F175D3DCCD1}">
              <a14:hiddenFill xmlns="" xmlns:a14="http://schemas.microsoft.com/office/drawing/2010/main">
                <a:solidFill>
                  <a:srgbClr val="FFFFFF"/>
                </a:solidFill>
              </a14:hiddenFill>
            </a:ext>
          </a:extLst>
        </p:spPr>
      </p:pic>
      <p:pic>
        <p:nvPicPr>
          <p:cNvPr id="6148" name="Picture 4" descr="C:\Users\Factura\Desktop\56935173_10219235626783576_1596426403186737152_o.jpg"/>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4620006" y="3654950"/>
            <a:ext cx="3731906" cy="2572117"/>
          </a:xfrm>
          <a:prstGeom prst="rect">
            <a:avLst/>
          </a:prstGeom>
          <a:noFill/>
          <a:extLst>
            <a:ext uri="{909E8E84-426E-40DD-AFC4-6F175D3DCCD1}">
              <a14:hiddenFill xmlns="" xmlns:a14="http://schemas.microsoft.com/office/drawing/2010/main">
                <a:solidFill>
                  <a:srgbClr val="FFFFFF"/>
                </a:solidFill>
              </a14:hiddenFill>
            </a:ext>
          </a:extLst>
        </p:spPr>
      </p:pic>
      <p:pic>
        <p:nvPicPr>
          <p:cNvPr id="6149" name="Picture 5" descr="C:\Users\Factura\Desktop\56649332_10219235626423567_2200100227191406592_o.jpg"/>
          <p:cNvPicPr>
            <a:picLocks noChangeAspect="1" noChangeArrowheads="1"/>
          </p:cNvPicPr>
          <p:nvPr/>
        </p:nvPicPr>
        <p:blipFill>
          <a:blip r:embed="rId4" cstate="print">
            <a:extLst>
              <a:ext uri="{28A0092B-C50C-407E-A947-70E740481C1C}">
                <a14:useLocalDpi xmlns="" xmlns:a14="http://schemas.microsoft.com/office/drawing/2010/main" val="0"/>
              </a:ext>
            </a:extLst>
          </a:blip>
          <a:srcRect/>
          <a:stretch>
            <a:fillRect/>
          </a:stretch>
        </p:blipFill>
        <p:spPr bwMode="auto">
          <a:xfrm>
            <a:off x="611559" y="3634779"/>
            <a:ext cx="3888433" cy="2592289"/>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406947850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043492" y="980728"/>
            <a:ext cx="6777317" cy="5472608"/>
          </a:xfrm>
        </p:spPr>
        <p:txBody>
          <a:bodyPr>
            <a:normAutofit fontScale="92500" lnSpcReduction="20000"/>
          </a:bodyPr>
          <a:lstStyle/>
          <a:p>
            <a:r>
              <a:rPr lang="es-ES" dirty="0" smtClean="0"/>
              <a:t>La Plantación, </a:t>
            </a:r>
          </a:p>
          <a:p>
            <a:r>
              <a:rPr lang="es-ES" dirty="0" smtClean="0"/>
              <a:t>La vendimia</a:t>
            </a:r>
            <a:r>
              <a:rPr lang="es-ES" dirty="0"/>
              <a:t>,</a:t>
            </a:r>
            <a:endParaRPr lang="es-ES" dirty="0" smtClean="0"/>
          </a:p>
          <a:p>
            <a:r>
              <a:rPr lang="es-ES" b="1" i="1" u="sng" dirty="0" smtClean="0"/>
              <a:t>Las Correcciones y aplicaciones,</a:t>
            </a:r>
            <a:endParaRPr lang="es-ES" b="1" i="1" u="sng" dirty="0"/>
          </a:p>
          <a:p>
            <a:r>
              <a:rPr lang="es-ES" dirty="0" smtClean="0"/>
              <a:t>Despalillado</a:t>
            </a:r>
            <a:r>
              <a:rPr lang="es-ES" dirty="0"/>
              <a:t>,</a:t>
            </a:r>
          </a:p>
          <a:p>
            <a:r>
              <a:rPr lang="es-ES" dirty="0" smtClean="0"/>
              <a:t>Trasiego,</a:t>
            </a:r>
            <a:endParaRPr lang="es-ES" dirty="0"/>
          </a:p>
          <a:p>
            <a:r>
              <a:rPr lang="es-ES" dirty="0"/>
              <a:t>Maceración </a:t>
            </a:r>
            <a:r>
              <a:rPr lang="es-ES" dirty="0" smtClean="0"/>
              <a:t>pre y post </a:t>
            </a:r>
            <a:r>
              <a:rPr lang="es-ES" dirty="0"/>
              <a:t>fermentación </a:t>
            </a:r>
            <a:r>
              <a:rPr lang="es-ES" dirty="0" smtClean="0"/>
              <a:t>alcohólica,</a:t>
            </a:r>
          </a:p>
          <a:p>
            <a:r>
              <a:rPr lang="es-ES" b="1" i="1" u="sng" dirty="0" smtClean="0"/>
              <a:t>Aplicaciones,</a:t>
            </a:r>
          </a:p>
          <a:p>
            <a:r>
              <a:rPr lang="es-ES" dirty="0" smtClean="0"/>
              <a:t>Descube y separación vino gota de prensa</a:t>
            </a:r>
            <a:endParaRPr lang="es-ES" dirty="0"/>
          </a:p>
          <a:p>
            <a:r>
              <a:rPr lang="es-ES" dirty="0" smtClean="0"/>
              <a:t>Prensado</a:t>
            </a:r>
            <a:r>
              <a:rPr lang="es-ES" dirty="0"/>
              <a:t>,</a:t>
            </a:r>
          </a:p>
          <a:p>
            <a:r>
              <a:rPr lang="es-ES" dirty="0"/>
              <a:t>Fermentación </a:t>
            </a:r>
            <a:r>
              <a:rPr lang="es-ES" dirty="0" err="1" smtClean="0"/>
              <a:t>maloláctica</a:t>
            </a:r>
            <a:r>
              <a:rPr lang="es-ES" dirty="0" smtClean="0"/>
              <a:t>,</a:t>
            </a:r>
          </a:p>
          <a:p>
            <a:r>
              <a:rPr lang="es-ES" b="1" i="1" u="sng" dirty="0" err="1" smtClean="0"/>
              <a:t>Sulfitaje</a:t>
            </a:r>
            <a:r>
              <a:rPr lang="es-ES" b="1" i="1" u="sng" dirty="0" smtClean="0"/>
              <a:t>,</a:t>
            </a:r>
            <a:endParaRPr lang="es-ES" b="1" i="1" u="sng" dirty="0"/>
          </a:p>
          <a:p>
            <a:r>
              <a:rPr lang="es-ES" dirty="0" smtClean="0"/>
              <a:t>Crianza</a:t>
            </a:r>
            <a:r>
              <a:rPr lang="es-ES" dirty="0"/>
              <a:t>,</a:t>
            </a:r>
          </a:p>
          <a:p>
            <a:r>
              <a:rPr lang="es-ES" dirty="0" smtClean="0"/>
              <a:t>Trasiegos, </a:t>
            </a:r>
            <a:r>
              <a:rPr lang="es-ES" b="1" i="1" u="sng" dirty="0" smtClean="0"/>
              <a:t>Estabilización,</a:t>
            </a:r>
          </a:p>
          <a:p>
            <a:r>
              <a:rPr lang="es-ES" b="1" i="1" u="sng" dirty="0" err="1" smtClean="0"/>
              <a:t>Packaging</a:t>
            </a:r>
            <a:r>
              <a:rPr lang="es-ES" b="1" i="1" u="sng" dirty="0" smtClean="0"/>
              <a:t> y envasado</a:t>
            </a:r>
          </a:p>
          <a:p>
            <a:r>
              <a:rPr lang="es-ES" dirty="0" smtClean="0"/>
              <a:t>Estrategia de marketing y venta</a:t>
            </a:r>
          </a:p>
          <a:p>
            <a:endParaRPr lang="es-ES" dirty="0" smtClean="0"/>
          </a:p>
          <a:p>
            <a:endParaRPr lang="es-ES" dirty="0"/>
          </a:p>
        </p:txBody>
      </p:sp>
    </p:spTree>
    <p:extLst>
      <p:ext uri="{BB962C8B-B14F-4D97-AF65-F5344CB8AC3E}">
        <p14:creationId xmlns="" xmlns:p14="http://schemas.microsoft.com/office/powerpoint/2010/main" val="135615086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b="1" u="sng" dirty="0" smtClean="0">
                <a:solidFill>
                  <a:schemeClr val="accent2"/>
                </a:solidFill>
              </a:rPr>
              <a:t>Cata de Vinos</a:t>
            </a:r>
            <a:endParaRPr lang="es-ES" b="1" u="sng" dirty="0">
              <a:solidFill>
                <a:schemeClr val="accent2"/>
              </a:solidFill>
            </a:endParaRPr>
          </a:p>
        </p:txBody>
      </p:sp>
      <p:sp>
        <p:nvSpPr>
          <p:cNvPr id="3" name="2 Marcador de contenido"/>
          <p:cNvSpPr>
            <a:spLocks noGrp="1"/>
          </p:cNvSpPr>
          <p:nvPr>
            <p:ph idx="1"/>
          </p:nvPr>
        </p:nvSpPr>
        <p:spPr/>
        <p:txBody>
          <a:bodyPr>
            <a:normAutofit fontScale="70000" lnSpcReduction="20000"/>
          </a:bodyPr>
          <a:lstStyle/>
          <a:p>
            <a:pPr marL="0" indent="0">
              <a:buNone/>
            </a:pPr>
            <a:r>
              <a:rPr lang="es-ES" b="1" dirty="0" smtClean="0">
                <a:solidFill>
                  <a:schemeClr val="accent2"/>
                </a:solidFill>
              </a:rPr>
              <a:t>Definición y objetivos de la cata</a:t>
            </a:r>
          </a:p>
          <a:p>
            <a:r>
              <a:rPr lang="es-ES" dirty="0"/>
              <a:t>C</a:t>
            </a:r>
            <a:r>
              <a:rPr lang="es-ES" dirty="0" smtClean="0"/>
              <a:t>atar consiste en probar con atención un producto cuya calidad se quiera apreciar. </a:t>
            </a:r>
          </a:p>
          <a:p>
            <a:pPr marL="0" indent="0">
              <a:buNone/>
            </a:pPr>
            <a:r>
              <a:rPr lang="es-ES" dirty="0" smtClean="0"/>
              <a:t>“Se trata de someterlo a nuestros sentidos y conocerlo buscando sus diferentes defectos y cualidades con el fin de expresarlos”.</a:t>
            </a:r>
          </a:p>
          <a:p>
            <a:r>
              <a:rPr lang="es-ES" dirty="0" smtClean="0"/>
              <a:t>Por este motivo, hay que diferenciar entre beber y catar:</a:t>
            </a:r>
          </a:p>
          <a:p>
            <a:endParaRPr lang="es-ES" dirty="0" smtClean="0"/>
          </a:p>
          <a:p>
            <a:pPr marL="0" indent="0">
              <a:buNone/>
            </a:pPr>
            <a:r>
              <a:rPr lang="es-ES" dirty="0" smtClean="0"/>
              <a:t>•	</a:t>
            </a:r>
            <a:r>
              <a:rPr lang="es-ES" b="1" dirty="0" smtClean="0">
                <a:solidFill>
                  <a:schemeClr val="accent2"/>
                </a:solidFill>
              </a:rPr>
              <a:t>Beber: </a:t>
            </a:r>
            <a:r>
              <a:rPr lang="es-ES" dirty="0" smtClean="0"/>
              <a:t>ingerir un líquido para saciar una necesidad biológica.</a:t>
            </a:r>
          </a:p>
          <a:p>
            <a:pPr marL="0" indent="0">
              <a:buNone/>
            </a:pPr>
            <a:r>
              <a:rPr lang="es-ES" dirty="0" smtClean="0"/>
              <a:t>•	</a:t>
            </a:r>
            <a:r>
              <a:rPr lang="es-ES" b="1" dirty="0" smtClean="0">
                <a:solidFill>
                  <a:schemeClr val="accent2"/>
                </a:solidFill>
              </a:rPr>
              <a:t>Catar: </a:t>
            </a:r>
            <a:r>
              <a:rPr lang="es-ES" dirty="0" smtClean="0"/>
              <a:t>probar un producto con atención, sometiéndolo al análisis sensorial y valorando su calidad.</a:t>
            </a:r>
          </a:p>
          <a:p>
            <a:endParaRPr lang="es-ES" dirty="0"/>
          </a:p>
        </p:txBody>
      </p:sp>
    </p:spTree>
    <p:extLst>
      <p:ext uri="{BB962C8B-B14F-4D97-AF65-F5344CB8AC3E}">
        <p14:creationId xmlns="" xmlns:p14="http://schemas.microsoft.com/office/powerpoint/2010/main" val="452916357"/>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ustin">
  <a:themeElements>
    <a:clrScheme name="Austin">
      <a:dk1>
        <a:sysClr val="windowText" lastClr="000000"/>
      </a:dk1>
      <a:lt1>
        <a:sysClr val="window" lastClr="FFFFFF"/>
      </a:lt1>
      <a:dk2>
        <a:srgbClr val="3E3D2D"/>
      </a:dk2>
      <a:lt2>
        <a:srgbClr val="CAF278"/>
      </a:lt2>
      <a:accent1>
        <a:srgbClr val="94C600"/>
      </a:accent1>
      <a:accent2>
        <a:srgbClr val="71685A"/>
      </a:accent2>
      <a:accent3>
        <a:srgbClr val="FF6700"/>
      </a:accent3>
      <a:accent4>
        <a:srgbClr val="909465"/>
      </a:accent4>
      <a:accent5>
        <a:srgbClr val="956B43"/>
      </a:accent5>
      <a:accent6>
        <a:srgbClr val="FEA022"/>
      </a:accent6>
      <a:hlink>
        <a:srgbClr val="E68200"/>
      </a:hlink>
      <a:folHlink>
        <a:srgbClr val="FFA94A"/>
      </a:folHlink>
    </a:clrScheme>
    <a:fontScheme name="Austin">
      <a:maj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Austin">
      <a:fillStyleLst>
        <a:solidFill>
          <a:schemeClr val="phClr"/>
        </a:solidFill>
        <a:gradFill rotWithShape="1">
          <a:gsLst>
            <a:gs pos="0">
              <a:schemeClr val="phClr">
                <a:tint val="20000"/>
                <a:satMod val="180000"/>
                <a:lumMod val="98000"/>
              </a:schemeClr>
            </a:gs>
            <a:gs pos="40000">
              <a:schemeClr val="phClr">
                <a:tint val="30000"/>
                <a:satMod val="260000"/>
                <a:lumMod val="84000"/>
              </a:schemeClr>
            </a:gs>
            <a:gs pos="100000">
              <a:schemeClr val="phClr">
                <a:tint val="100000"/>
                <a:satMod val="110000"/>
                <a:lumMod val="100000"/>
              </a:schemeClr>
            </a:gs>
          </a:gsLst>
          <a:lin ang="5040000" scaled="1"/>
        </a:gradFill>
        <a:gradFill rotWithShape="1">
          <a:gsLst>
            <a:gs pos="0">
              <a:schemeClr val="phClr"/>
            </a:gs>
            <a:gs pos="100000">
              <a:schemeClr val="phClr">
                <a:shade val="75000"/>
                <a:satMod val="120000"/>
                <a:lumMod val="90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scene3d>
            <a:camera prst="orthographicFront">
              <a:rot lat="0" lon="0" rev="0"/>
            </a:camera>
            <a:lightRig rig="threePt" dir="tl">
              <a:rot lat="0" lon="0" rev="20400000"/>
            </a:lightRig>
          </a:scene3d>
          <a:sp3d>
            <a:bevelT w="50800" h="12700" prst="softRound"/>
          </a:sp3d>
        </a:effectStyle>
        <a:effectStyle>
          <a:effectLst>
            <a:outerShdw blurRad="44450" dist="50800" dir="5400000" sx="96000" rotWithShape="0">
              <a:srgbClr val="000000">
                <a:alpha val="34000"/>
              </a:srgbClr>
            </a:outerShdw>
          </a:effectLst>
          <a:scene3d>
            <a:camera prst="orthographicFront">
              <a:rot lat="0" lon="0" rev="0"/>
            </a:camera>
            <a:lightRig rig="threePt" dir="tl">
              <a:rot lat="0" lon="0" rev="20400000"/>
            </a:lightRig>
          </a:scene3d>
          <a:sp3d contourW="15875" prstMaterial="metal">
            <a:bevelT w="101600" h="25400" prst="softRound"/>
            <a:contourClr>
              <a:schemeClr val="phClr">
                <a:shade val="30000"/>
              </a:schemeClr>
            </a:contourClr>
          </a:sp3d>
        </a:effectStyle>
      </a:effectStyleLst>
      <a:bgFillStyleLst>
        <a:solidFill>
          <a:schemeClr val="phClr"/>
        </a:solidFill>
        <a:gradFill rotWithShape="1">
          <a:gsLst>
            <a:gs pos="0">
              <a:schemeClr val="phClr">
                <a:shade val="94000"/>
                <a:satMod val="114000"/>
                <a:lumMod val="96000"/>
              </a:schemeClr>
            </a:gs>
            <a:gs pos="62000">
              <a:schemeClr val="phClr">
                <a:tint val="92000"/>
                <a:shade val="66000"/>
                <a:satMod val="110000"/>
                <a:lumMod val="80000"/>
              </a:schemeClr>
            </a:gs>
            <a:gs pos="100000">
              <a:schemeClr val="phClr">
                <a:tint val="89000"/>
                <a:shade val="62000"/>
                <a:satMod val="110000"/>
                <a:lumMod val="72000"/>
              </a:schemeClr>
            </a:gs>
          </a:gsLst>
          <a:lin ang="5400000" scaled="0"/>
        </a:gradFill>
        <a:blipFill rotWithShape="1">
          <a:blip xmlns:r="http://schemas.openxmlformats.org/officeDocument/2006/relationships" r:embed="rId1">
            <a:duotone>
              <a:schemeClr val="phClr">
                <a:tint val="80000"/>
                <a:shade val="58000"/>
              </a:schemeClr>
              <a:schemeClr val="phClr">
                <a:tint val="73000"/>
                <a:shade val="68000"/>
                <a:satMod val="15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Austin</Template>
  <TotalTime>3575</TotalTime>
  <Words>650</Words>
  <Application>Microsoft Office PowerPoint</Application>
  <PresentationFormat>Presentación en pantalla (4:3)</PresentationFormat>
  <Paragraphs>84</Paragraphs>
  <Slides>20</Slides>
  <Notes>1</Notes>
  <HiddenSlides>0</HiddenSlides>
  <MMClips>0</MMClips>
  <ScaleCrop>false</ScaleCrop>
  <HeadingPairs>
    <vt:vector size="4" baseType="variant">
      <vt:variant>
        <vt:lpstr>Tema</vt:lpstr>
      </vt:variant>
      <vt:variant>
        <vt:i4>1</vt:i4>
      </vt:variant>
      <vt:variant>
        <vt:lpstr>Títulos de diapositiva</vt:lpstr>
      </vt:variant>
      <vt:variant>
        <vt:i4>20</vt:i4>
      </vt:variant>
    </vt:vector>
  </HeadingPairs>
  <TitlesOfParts>
    <vt:vector size="21" baseType="lpstr">
      <vt:lpstr>Austin</vt:lpstr>
      <vt:lpstr>TALLER DE CATAS DE VINO Y PACKAGING</vt:lpstr>
      <vt:lpstr>Diapositiva 2</vt:lpstr>
      <vt:lpstr>   MERLOT    Calidad vinífera: Excelente. Con muy buen aroma a mora. Generalmente se utiliza mezclada con Cabernet Sauvignon. Da suavidad a la mezcla.   Características: Variedad de gran vigor. Sensible al corrimiento, hojas de tamaño mayor  que el Cabernet Sauvignon. Es ligeramente alargada. Senos laterales generalmente con un  diente. Con bayas esféricas, hojuleas de los brotes nuevos de color blanco, seno peciolar en U.  en los senos inferiores. Rendimiento medio 12.000 kg/há  </vt:lpstr>
      <vt:lpstr>      CABERNET SAUVIGNON   Calidad vinífera: Excelente. Es el cepaje base para los vinos de calidad. Con intenso aroma y sabor varietal neto. Buen color, pero de más lenta madurez que el Merlot. Envejecido posee un intenso bouquet. Generalmente demasiado duro consumido de inmediato. En mezclas con vino Merlot y Cot se hace más rápidamente consumible.  Características: Hojas pequeñas con senos laterales muy profundos con bordes que se cruzan. Racimo alargado, granos ligeramente alargados, pequeños y negros. Productiva con Riego. Color verde intenso, brotación y madurez tardía. Rendimiento medio 12.000 kg/há. </vt:lpstr>
      <vt:lpstr>  SYRAH        Calidad vinífera: Muy buena calidad. Produce un vino fino, equilibrado de gran estructura. Vino con color, tanino y cuerpo. Apto para conservación en roble. Presenta sabores que recuerdan a frambuesas, grosellas.   Características:  Hojas de tamaño mayor que la Cabernet, con 5 lóbulos, hojuelas de los brotes nuevos con sus bordes carminados. Muy productivo.  De brotación y madurez mediana. Rendimiento medio 14.000 kg/há.  </vt:lpstr>
      <vt:lpstr>             CARMENERE     Calidad vinífera: Excelente. De gran fineza y carácter. Produce muy buenos vinos semejantes o superiores en calidad al Merlot, con notas de frutas rojas y suaves. Puede llegar a ser un tinto elegante y delicado.  Características:  Hojas de tamaño mayor  que el Cabernet Sauvignon. Sensible a la corredura. En verano las hojas adultas son brillantes orbiculares con 5 lóbulos y con el seno peciolar con bordes ligeramente sobrepuestos. Hojuelas de los brotes nuevos de color anaranjado a bronceado, con los bordes hacia abajo (acampanadas). De brotación y madurez tardía, ligeramente posterior al Cabernet Sauvignon. Rendimiento medio 12.000 kg/há.  </vt:lpstr>
      <vt:lpstr>Diapositiva 7</vt:lpstr>
      <vt:lpstr>Diapositiva 8</vt:lpstr>
      <vt:lpstr>Cata de Vinos</vt:lpstr>
      <vt:lpstr>Cata de Vinos</vt:lpstr>
      <vt:lpstr>Los objetivos de una cata pueden ser muy diversos: </vt:lpstr>
      <vt:lpstr> Tipos de cata </vt:lpstr>
      <vt:lpstr>Tipos de cata</vt:lpstr>
      <vt:lpstr>Tipos de cata</vt:lpstr>
      <vt:lpstr>Diapositiva 15</vt:lpstr>
      <vt:lpstr>Diapositiva 16</vt:lpstr>
      <vt:lpstr>Diapositiva 17</vt:lpstr>
      <vt:lpstr>Diapositiva 18</vt:lpstr>
      <vt:lpstr>Diapositiva 19</vt:lpstr>
      <vt:lpstr>Diapositiva 20</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Elaboración  vinos,  Red del Vino</dc:title>
  <dc:creator>Factura</dc:creator>
  <cp:lastModifiedBy>RODRIGO</cp:lastModifiedBy>
  <cp:revision>29</cp:revision>
  <dcterms:created xsi:type="dcterms:W3CDTF">2019-06-03T12:42:51Z</dcterms:created>
  <dcterms:modified xsi:type="dcterms:W3CDTF">2019-10-08T21:05:32Z</dcterms:modified>
</cp:coreProperties>
</file>