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270" r:id="rId3"/>
    <p:sldId id="260" r:id="rId4"/>
    <p:sldId id="362" r:id="rId5"/>
    <p:sldId id="261" r:id="rId6"/>
    <p:sldId id="271" r:id="rId7"/>
    <p:sldId id="274" r:id="rId8"/>
    <p:sldId id="262" r:id="rId9"/>
    <p:sldId id="334" r:id="rId10"/>
    <p:sldId id="315" r:id="rId11"/>
    <p:sldId id="265" r:id="rId12"/>
    <p:sldId id="311" r:id="rId13"/>
    <p:sldId id="266" r:id="rId14"/>
    <p:sldId id="314" r:id="rId15"/>
    <p:sldId id="312" r:id="rId16"/>
    <p:sldId id="313" r:id="rId17"/>
    <p:sldId id="286" r:id="rId18"/>
    <p:sldId id="287" r:id="rId19"/>
    <p:sldId id="288" r:id="rId20"/>
    <p:sldId id="289" r:id="rId21"/>
    <p:sldId id="357" r:id="rId22"/>
    <p:sldId id="352" r:id="rId23"/>
    <p:sldId id="379" r:id="rId24"/>
    <p:sldId id="353" r:id="rId25"/>
    <p:sldId id="364" r:id="rId26"/>
    <p:sldId id="365" r:id="rId27"/>
    <p:sldId id="354" r:id="rId28"/>
    <p:sldId id="291" r:id="rId29"/>
    <p:sldId id="367" r:id="rId30"/>
    <p:sldId id="366" r:id="rId31"/>
    <p:sldId id="368" r:id="rId32"/>
    <p:sldId id="360" r:id="rId33"/>
    <p:sldId id="369" r:id="rId34"/>
    <p:sldId id="361" r:id="rId35"/>
    <p:sldId id="359" r:id="rId36"/>
    <p:sldId id="372" r:id="rId37"/>
    <p:sldId id="376" r:id="rId38"/>
    <p:sldId id="370" r:id="rId39"/>
    <p:sldId id="380" r:id="rId40"/>
    <p:sldId id="378" r:id="rId41"/>
    <p:sldId id="319" r:id="rId42"/>
  </p:sldIdLst>
  <p:sldSz cx="9144000" cy="6858000" type="screen4x3"/>
  <p:notesSz cx="6858000" cy="91170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336600"/>
    <a:srgbClr val="669900"/>
    <a:srgbClr val="B2B2B2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86" d="100"/>
          <a:sy n="86" d="100"/>
        </p:scale>
        <p:origin x="1819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818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5.xml"/><Relationship Id="rId13" Type="http://schemas.openxmlformats.org/officeDocument/2006/relationships/slide" Target="slides/slide20.xml"/><Relationship Id="rId18" Type="http://schemas.openxmlformats.org/officeDocument/2006/relationships/slide" Target="slides/slide32.xml"/><Relationship Id="rId3" Type="http://schemas.openxmlformats.org/officeDocument/2006/relationships/slide" Target="slides/slide9.xml"/><Relationship Id="rId7" Type="http://schemas.openxmlformats.org/officeDocument/2006/relationships/slide" Target="slides/slide14.xml"/><Relationship Id="rId12" Type="http://schemas.openxmlformats.org/officeDocument/2006/relationships/slide" Target="slides/slide19.xml"/><Relationship Id="rId17" Type="http://schemas.openxmlformats.org/officeDocument/2006/relationships/slide" Target="slides/slide28.xml"/><Relationship Id="rId2" Type="http://schemas.openxmlformats.org/officeDocument/2006/relationships/slide" Target="slides/slide3.xml"/><Relationship Id="rId16" Type="http://schemas.openxmlformats.org/officeDocument/2006/relationships/slide" Target="slides/slide26.xml"/><Relationship Id="rId20" Type="http://schemas.openxmlformats.org/officeDocument/2006/relationships/slide" Target="slides/slide37.xml"/><Relationship Id="rId1" Type="http://schemas.openxmlformats.org/officeDocument/2006/relationships/slide" Target="slides/slide1.xml"/><Relationship Id="rId6" Type="http://schemas.openxmlformats.org/officeDocument/2006/relationships/slide" Target="slides/slide13.xml"/><Relationship Id="rId11" Type="http://schemas.openxmlformats.org/officeDocument/2006/relationships/slide" Target="slides/slide18.xml"/><Relationship Id="rId5" Type="http://schemas.openxmlformats.org/officeDocument/2006/relationships/slide" Target="slides/slide12.xml"/><Relationship Id="rId15" Type="http://schemas.openxmlformats.org/officeDocument/2006/relationships/slide" Target="slides/slide25.xml"/><Relationship Id="rId10" Type="http://schemas.openxmlformats.org/officeDocument/2006/relationships/slide" Target="slides/slide17.xml"/><Relationship Id="rId19" Type="http://schemas.openxmlformats.org/officeDocument/2006/relationships/slide" Target="slides/slide34.xml"/><Relationship Id="rId4" Type="http://schemas.openxmlformats.org/officeDocument/2006/relationships/slide" Target="slides/slide10.xml"/><Relationship Id="rId9" Type="http://schemas.openxmlformats.org/officeDocument/2006/relationships/slide" Target="slides/slide16.xml"/><Relationship Id="rId14" Type="http://schemas.openxmlformats.org/officeDocument/2006/relationships/slide" Target="slides/slide2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26">
            <a:extLst>
              <a:ext uri="{FF2B5EF4-FFF2-40B4-BE49-F238E27FC236}">
                <a16:creationId xmlns:a16="http://schemas.microsoft.com/office/drawing/2014/main" id="{9D1EFB27-B918-0B3D-0902-1BE21CC96B3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 altLang="es-CL"/>
          </a:p>
        </p:txBody>
      </p:sp>
      <p:sp>
        <p:nvSpPr>
          <p:cNvPr id="46083" name="Rectangle 1027">
            <a:extLst>
              <a:ext uri="{FF2B5EF4-FFF2-40B4-BE49-F238E27FC236}">
                <a16:creationId xmlns:a16="http://schemas.microsoft.com/office/drawing/2014/main" id="{273F489C-9C1E-C8FF-5884-01F61C8219D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 altLang="es-CL"/>
          </a:p>
        </p:txBody>
      </p:sp>
      <p:sp>
        <p:nvSpPr>
          <p:cNvPr id="46084" name="Rectangle 1028">
            <a:extLst>
              <a:ext uri="{FF2B5EF4-FFF2-40B4-BE49-F238E27FC236}">
                <a16:creationId xmlns:a16="http://schemas.microsoft.com/office/drawing/2014/main" id="{D431B0A4-F5C7-CCEB-C8EE-901D3AA0731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 altLang="es-CL"/>
          </a:p>
        </p:txBody>
      </p:sp>
      <p:sp>
        <p:nvSpPr>
          <p:cNvPr id="46085" name="Rectangle 1029">
            <a:extLst>
              <a:ext uri="{FF2B5EF4-FFF2-40B4-BE49-F238E27FC236}">
                <a16:creationId xmlns:a16="http://schemas.microsoft.com/office/drawing/2014/main" id="{6B6A20D6-C8E1-B2D8-AE54-3BA48281645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1D8620-6621-4352-950C-D91E6D046541}" type="slidenum">
              <a:rPr lang="es-ES" altLang="es-CL"/>
              <a:pPr/>
              <a:t>‹Nº›</a:t>
            </a:fld>
            <a:endParaRPr lang="es-E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B4A22951-01C6-E095-0477-05630B53EFB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 altLang="es-CL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77AE3E52-7896-6229-3F9E-65A5C069CBB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 altLang="es-CL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956C530E-E11D-5A25-1806-C25318FD08EB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50938" y="684213"/>
            <a:ext cx="4557712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B2F9ECDF-5075-54B3-2008-D5CBB18340D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30700"/>
            <a:ext cx="5029200" cy="410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7E4213CF-7AF9-5B53-25F4-C79890C40F1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 altLang="es-CL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7DF98C78-4F00-0382-4080-B2B926141C0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B5C096D-1361-4E9C-9075-03D77E23A4DB}" type="slidenum">
              <a:rPr lang="es-ES" altLang="es-CL"/>
              <a:pPr/>
              <a:t>‹Nº›</a:t>
            </a:fld>
            <a:endParaRPr lang="es-E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AA02E4-9621-5617-1F86-87AE59833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B7CD49A-488D-F0A0-C5B6-6F2B3E0CE5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F84A57-454E-72AC-7937-5E21AB42C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23453F6-95AB-26CC-81A2-76C10C892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6E4A982-30A9-809A-DC41-10BC1D28F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984D6-6DDA-46A6-8980-C9A82E66D6AC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898596201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5B6E47-73FD-EAB3-7B94-B2A6428CC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B221E75-42AC-7CF3-222C-8A7C5E0F89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865371-BB32-D35C-023D-4D36B2198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B8E6FA-067F-43E1-BFB2-13B696BC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3FA56C-4F18-3324-07E6-52AE9271A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846D1-0138-4F0C-B106-006034C77E38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321208336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B7F6AFC-B7D2-605A-C22F-0E9D8765F2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3041BE6-16C9-3BA2-5F23-D7B1AD22FA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4F0695F-42B6-4D0D-4C1C-37177D805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F1D7999-135E-56C5-18DC-275737298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3009BB-2B65-89AB-9737-0D5551DF1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4B0C8-9AEC-4432-B774-738047FDB3E4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87014545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50FE51-A036-EC02-AB83-E604AB407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8BB668E-2314-5668-ECC7-CC2A6A2A922A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imágenes en línea 3">
            <a:extLst>
              <a:ext uri="{FF2B5EF4-FFF2-40B4-BE49-F238E27FC236}">
                <a16:creationId xmlns:a16="http://schemas.microsoft.com/office/drawing/2014/main" id="{C8ADFF89-9CC7-C4EC-3AB5-04842F6CEA3E}"/>
              </a:ext>
            </a:extLst>
          </p:cNvPr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0DB8AC4-637B-37AF-7FD5-3C1970A2B1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CC82BC8-636D-8BE2-7529-7BDF156B2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6CD5FA9-C79D-24A9-9152-7618B3BE5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25F3798-DDFA-4124-BA0B-81C494D17E12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785419652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4C0495-0B4B-8660-9BA3-6CD3F900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F2159B3-CC7A-C288-98DF-E70B343550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EB81872-2C5C-BF8C-3750-C4860EB2B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EEDFBF0-AB94-3D57-63A2-4F74EF2DD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8219264-EB56-FCFA-2F96-6DC17DC25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D3B48-20E7-44AB-9EA9-9049E87F3456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4063223223"/>
      </p:ext>
    </p:extLst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DAD8B9-549F-82A7-04C2-0819997EA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3BBC324-4A10-2998-5F94-E0E1B86FFF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413640-359A-EB0E-39AA-D93255EFF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2F993B2-0F4F-0F9B-8DE6-C9A6632D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98C7B43-DD42-3457-8C79-4911769C1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99602-F720-4908-9BC1-A79D390AFA77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498663799"/>
      </p:ext>
    </p:extLst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D0A2F4-9F3D-3CD2-7E06-5901749B9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AF077C-7A6E-F8D3-3B86-5696D3A41A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55C0568-3974-4053-DE30-8F7636391C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99C5D68-39AA-E9F9-65EE-FB8657E6E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AA0BBE1-B75A-329E-2A45-A0C3755E6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26E8207-7E45-5DE1-A144-237E5E16F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8F2AF-0FA3-4FEB-894B-4A5CFF32A4FE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014592123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C051EC-1E6E-B756-6562-ECF3644C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74BC78C-28C0-37B9-2A23-13AA3BAB9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734570F-65D5-8A42-2308-15A5E369F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54659D6-390A-7B33-03EA-9FB1F9FA5C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BCA2F18-0A81-F9B3-67F5-606119A852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6F8C970-BF02-E9C7-6A8C-7EE510C1F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A359B9A-8280-8CE5-8928-5FA0980F1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FC08D11-4F06-6922-62AF-C3B5B1905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47CE4-F4D9-43C0-877E-3AFB8545D392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629026287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DE26B0-1DEE-BB7B-6EB7-537509020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0CE146E-4C59-3D86-140C-962AF3D71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069F629-2F57-ED97-2372-3E0F81079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909989E-E666-3B72-9AAE-3A6E3443C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899FC-113A-45DF-81B2-F3965291D82A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483931455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404A676-27DF-93E7-AD33-F7AC34B07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856E3B3-5988-5842-BFDE-39BB40361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F02B582-8E7C-7E62-1A75-7FB286042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DADB9-1E08-4AAC-BB39-C100FE6BA098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201487743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179ECE-800C-F96C-C5FF-2B034D688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3069353-9DE0-C00E-F21B-6CED588E3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D17B6B3-E70C-29F7-9424-2ACB224DAD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E05D17F-4EDD-4A6B-9F94-5AE11E2F0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663006A-4F3B-7FE9-A2DC-43C4DBC5C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608E8D-3F10-8604-F871-04B4B1F3E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C7377-6D61-40FE-880B-3D095323017C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427553267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29D084-B9FF-0231-0A39-231478745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80F9143-C037-607D-09D4-8B1AC87FFF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C528D3D-8A28-AFA8-2681-6DF5F86B1F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83E45AD-0557-095C-4868-093AEA8F8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9DD3E63-C30F-A142-74DF-52E37EBC9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15604BF-9EC5-C294-8DDE-D32C261E2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D02DB-00C7-46E1-949A-F851F2C38ED9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63325213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ABEA2AD-1BFB-1452-933C-16C8C9D7EF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FBAE5C2-4EF3-A6A3-FEC3-DC38BFDA01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3DAA41A-4332-1382-0B5D-E0424807FD9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es-CL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8B233F4-765C-28A5-2540-6A25D4F4E5D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es-CL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823AC3A-D032-8CD3-3337-08723823630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F6D867-9932-4789-8346-1AB78215F5ED}" type="slidenum">
              <a:rPr lang="es-ES" altLang="es-CL"/>
              <a:pPr/>
              <a:t>‹Nº›</a:t>
            </a:fld>
            <a:endParaRPr lang="es-E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zoom dir="in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7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18" Type="http://schemas.openxmlformats.org/officeDocument/2006/relationships/image" Target="../media/image65.png"/><Relationship Id="rId26" Type="http://schemas.openxmlformats.org/officeDocument/2006/relationships/image" Target="../media/image73.png"/><Relationship Id="rId3" Type="http://schemas.openxmlformats.org/officeDocument/2006/relationships/image" Target="../media/image50.png"/><Relationship Id="rId21" Type="http://schemas.openxmlformats.org/officeDocument/2006/relationships/image" Target="../media/image68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17" Type="http://schemas.openxmlformats.org/officeDocument/2006/relationships/image" Target="../media/image64.png"/><Relationship Id="rId25" Type="http://schemas.openxmlformats.org/officeDocument/2006/relationships/image" Target="../media/image72.png"/><Relationship Id="rId2" Type="http://schemas.openxmlformats.org/officeDocument/2006/relationships/image" Target="../media/image49.png"/><Relationship Id="rId16" Type="http://schemas.openxmlformats.org/officeDocument/2006/relationships/image" Target="../media/image63.png"/><Relationship Id="rId20" Type="http://schemas.openxmlformats.org/officeDocument/2006/relationships/image" Target="../media/image67.png"/><Relationship Id="rId29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24" Type="http://schemas.openxmlformats.org/officeDocument/2006/relationships/image" Target="../media/image71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23" Type="http://schemas.openxmlformats.org/officeDocument/2006/relationships/image" Target="../media/image70.png"/><Relationship Id="rId28" Type="http://schemas.openxmlformats.org/officeDocument/2006/relationships/image" Target="../media/image75.png"/><Relationship Id="rId10" Type="http://schemas.openxmlformats.org/officeDocument/2006/relationships/image" Target="../media/image57.png"/><Relationship Id="rId19" Type="http://schemas.openxmlformats.org/officeDocument/2006/relationships/image" Target="../media/image66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Relationship Id="rId22" Type="http://schemas.openxmlformats.org/officeDocument/2006/relationships/image" Target="../media/image69.png"/><Relationship Id="rId27" Type="http://schemas.openxmlformats.org/officeDocument/2006/relationships/image" Target="../media/image74.png"/><Relationship Id="rId30" Type="http://schemas.openxmlformats.org/officeDocument/2006/relationships/image" Target="../media/image7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8.e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1C137DD5-ACC4-C5CD-0C0C-ABB8875D6F8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38200" y="1905000"/>
            <a:ext cx="7772400" cy="2514600"/>
          </a:xfrm>
          <a:solidFill>
            <a:srgbClr val="B2B2B2">
              <a:alpha val="50000"/>
            </a:srgbClr>
          </a:solidFill>
        </p:spPr>
        <p:txBody>
          <a:bodyPr anchor="ctr"/>
          <a:lstStyle/>
          <a:p>
            <a:r>
              <a:rPr lang="es-CL" altLang="es-CL" sz="3600" b="1">
                <a:latin typeface="Arial" panose="020B0604020202020204" pitchFamily="34" charset="0"/>
              </a:rPr>
              <a:t>Estrategias de manejo integrado del Tizón Tardío en el Estado de North Dakota-USA y su aplicabilidad en Chile</a:t>
            </a:r>
            <a:endParaRPr lang="es-ES" altLang="es-CL" sz="3600" b="1">
              <a:latin typeface="Arial" panose="020B0604020202020204" pitchFamily="34" charset="0"/>
            </a:endParaRP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A476CB26-E659-B34C-33DA-8FA1B1800C6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90500" y="5562600"/>
            <a:ext cx="8496300" cy="114300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s-CL" altLang="es-CL" sz="2000" b="1" i="1">
                <a:latin typeface="Arial" panose="020B0604020202020204" pitchFamily="34" charset="0"/>
              </a:rPr>
              <a:t>Seminario-Taller: “Sistema de Alertas Temprana y su aplicación en 			      el manejo integrado del Tizón Tardío de la Papa”</a:t>
            </a:r>
          </a:p>
          <a:p>
            <a:pPr algn="l">
              <a:lnSpc>
                <a:spcPct val="80000"/>
              </a:lnSpc>
            </a:pPr>
            <a:r>
              <a:rPr lang="es-CL" altLang="es-CL" sz="1800" b="1">
                <a:latin typeface="Arial" panose="020B0604020202020204" pitchFamily="34" charset="0"/>
              </a:rPr>
              <a:t>Auditorium INIA-Remehue, 29 de Septiembre de 2004</a:t>
            </a:r>
          </a:p>
          <a:p>
            <a:pPr algn="l">
              <a:lnSpc>
                <a:spcPct val="80000"/>
              </a:lnSpc>
            </a:pPr>
            <a:r>
              <a:rPr lang="es-CL" altLang="es-CL" sz="1800" b="1">
                <a:latin typeface="Arial" panose="020B0604020202020204" pitchFamily="34" charset="0"/>
              </a:rPr>
              <a:t>Auditorium INIA-Carillanca, 30 de Septiembre de 2004</a:t>
            </a:r>
            <a:endParaRPr lang="es-ES" altLang="es-CL" sz="1800" b="1">
              <a:latin typeface="Arial" panose="020B0604020202020204" pitchFamily="34" charset="0"/>
            </a:endParaRPr>
          </a:p>
        </p:txBody>
      </p:sp>
      <p:grpSp>
        <p:nvGrpSpPr>
          <p:cNvPr id="2056" name="Group 8">
            <a:extLst>
              <a:ext uri="{FF2B5EF4-FFF2-40B4-BE49-F238E27FC236}">
                <a16:creationId xmlns:a16="http://schemas.microsoft.com/office/drawing/2014/main" id="{B50F0880-5510-3DA8-041D-3BEB60A43C3A}"/>
              </a:ext>
            </a:extLst>
          </p:cNvPr>
          <p:cNvGrpSpPr>
            <a:grpSpLocks/>
          </p:cNvGrpSpPr>
          <p:nvPr/>
        </p:nvGrpSpPr>
        <p:grpSpPr bwMode="auto">
          <a:xfrm>
            <a:off x="3644900" y="304800"/>
            <a:ext cx="1944688" cy="1516063"/>
            <a:chOff x="2296" y="336"/>
            <a:chExt cx="1225" cy="955"/>
          </a:xfrm>
        </p:grpSpPr>
        <p:graphicFrame>
          <p:nvGraphicFramePr>
            <p:cNvPr id="2053" name="Object 5">
              <a:extLst>
                <a:ext uri="{FF2B5EF4-FFF2-40B4-BE49-F238E27FC236}">
                  <a16:creationId xmlns:a16="http://schemas.microsoft.com/office/drawing/2014/main" id="{E9102A43-9E34-02AC-A39F-BF2FD579BBD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59" y="336"/>
            <a:ext cx="801" cy="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n de mapa de bits" r:id="rId2" imgW="1362265" imgH="1314286" progId="Paint.Picture">
                    <p:embed/>
                  </p:oleObj>
                </mc:Choice>
                <mc:Fallback>
                  <p:oleObj name="Imagen de mapa de bits" r:id="rId2" imgW="1362265" imgH="1314286" progId="Paint.Picture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9" y="336"/>
                          <a:ext cx="801" cy="7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5" name="Text Box 7">
              <a:extLst>
                <a:ext uri="{FF2B5EF4-FFF2-40B4-BE49-F238E27FC236}">
                  <a16:creationId xmlns:a16="http://schemas.microsoft.com/office/drawing/2014/main" id="{6C88E165-3896-F681-5BEF-50B8749220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6" y="1022"/>
              <a:ext cx="1225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s-CL" altLang="es-CL" sz="1200">
                  <a:latin typeface="Arial Black" panose="020B0A04020102020204" pitchFamily="34" charset="0"/>
                </a:rPr>
                <a:t>GOBIERNO DE CHILE</a:t>
              </a:r>
            </a:p>
            <a:p>
              <a:pPr algn="ctr"/>
              <a:r>
                <a:rPr lang="es-CL" altLang="es-CL" sz="1000">
                  <a:latin typeface="Arial Black" panose="020B0A04020102020204" pitchFamily="34" charset="0"/>
                </a:rPr>
                <a:t>INIA-FIA</a:t>
              </a:r>
              <a:endParaRPr lang="es-ES" altLang="es-CL" sz="1000">
                <a:latin typeface="Arial Black" panose="020B0A04020102020204" pitchFamily="34" charset="0"/>
              </a:endParaRPr>
            </a:p>
          </p:txBody>
        </p:sp>
      </p:grpSp>
      <p:sp>
        <p:nvSpPr>
          <p:cNvPr id="2057" name="Text Box 9">
            <a:extLst>
              <a:ext uri="{FF2B5EF4-FFF2-40B4-BE49-F238E27FC236}">
                <a16:creationId xmlns:a16="http://schemas.microsoft.com/office/drawing/2014/main" id="{BF8F39EE-0328-554F-0DE5-C6D9E4914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25" y="4587875"/>
            <a:ext cx="39846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s-CL"/>
              <a:t>Ivette Acu</a:t>
            </a:r>
            <a:r>
              <a:rPr lang="en-US" altLang="es-CL">
                <a:cs typeface="Times New Roman" panose="02020603050405020304" pitchFamily="18" charset="0"/>
              </a:rPr>
              <a:t>ñ</a:t>
            </a:r>
            <a:r>
              <a:rPr lang="en-US" altLang="es-CL"/>
              <a:t>a B., Ing.Agr.Ph.D.</a:t>
            </a:r>
          </a:p>
          <a:p>
            <a:pPr algn="ctr"/>
            <a:r>
              <a:rPr lang="en-US" altLang="es-CL"/>
              <a:t>INIA-Remehue</a:t>
            </a:r>
          </a:p>
        </p:txBody>
      </p:sp>
    </p:spTree>
  </p:cSld>
  <p:clrMapOvr>
    <a:masterClrMapping/>
  </p:clrMapOvr>
  <p:transition>
    <p:zoom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26">
            <a:extLst>
              <a:ext uri="{FF2B5EF4-FFF2-40B4-BE49-F238E27FC236}">
                <a16:creationId xmlns:a16="http://schemas.microsoft.com/office/drawing/2014/main" id="{F048DC8A-B4FD-285F-29B3-7C74871447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s-CL" sz="4000" b="1">
                <a:latin typeface="Arial" panose="020B0604020202020204" pitchFamily="34" charset="0"/>
              </a:rPr>
              <a:t>Condiciones favorables</a:t>
            </a:r>
            <a:br>
              <a:rPr lang="en-US" altLang="es-CL" sz="4000" b="1">
                <a:latin typeface="Arial" panose="020B0604020202020204" pitchFamily="34" charset="0"/>
              </a:rPr>
            </a:br>
            <a:endParaRPr lang="es-ES" altLang="es-CL" sz="4000" b="1">
              <a:latin typeface="Arial" panose="020B0604020202020204" pitchFamily="34" charset="0"/>
            </a:endParaRPr>
          </a:p>
        </p:txBody>
      </p:sp>
      <p:sp>
        <p:nvSpPr>
          <p:cNvPr id="69636" name="Rectangle 1028">
            <a:extLst>
              <a:ext uri="{FF2B5EF4-FFF2-40B4-BE49-F238E27FC236}">
                <a16:creationId xmlns:a16="http://schemas.microsoft.com/office/drawing/2014/main" id="{BD03AB4C-FBC5-7D1A-05D0-BA56CD99846A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1524000"/>
            <a:ext cx="7772400" cy="4343400"/>
          </a:xfrm>
          <a:solidFill>
            <a:srgbClr val="B2B2B2">
              <a:alpha val="50000"/>
            </a:srgbClr>
          </a:solidFill>
          <a:ln/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es-CL" sz="2800" b="1">
                <a:latin typeface="Arial" panose="020B0604020202020204" pitchFamily="34" charset="0"/>
              </a:rPr>
              <a:t>Requiere 12 hrs de humedad para infectar</a:t>
            </a:r>
          </a:p>
          <a:p>
            <a:pPr>
              <a:lnSpc>
                <a:spcPct val="130000"/>
              </a:lnSpc>
            </a:pPr>
            <a:r>
              <a:rPr lang="en-US" altLang="es-CL" sz="2800" b="1">
                <a:latin typeface="Arial" panose="020B0604020202020204" pitchFamily="34" charset="0"/>
              </a:rPr>
              <a:t>5-7 días desde infección a desarrollo de síntomas y esporulación</a:t>
            </a:r>
          </a:p>
          <a:p>
            <a:pPr>
              <a:lnSpc>
                <a:spcPct val="130000"/>
              </a:lnSpc>
            </a:pPr>
            <a:r>
              <a:rPr lang="en-US" altLang="es-CL" sz="2800" b="1">
                <a:latin typeface="Arial" panose="020B0604020202020204" pitchFamily="34" charset="0"/>
              </a:rPr>
              <a:t>Frágil, muere con tiempo seco y caluroso</a:t>
            </a:r>
          </a:p>
          <a:p>
            <a:pPr>
              <a:lnSpc>
                <a:spcPct val="130000"/>
              </a:lnSpc>
            </a:pPr>
            <a:r>
              <a:rPr lang="en-US" altLang="es-CL" sz="2800" b="1">
                <a:latin typeface="Arial" panose="020B0604020202020204" pitchFamily="34" charset="0"/>
              </a:rPr>
              <a:t>Muchos ciclos repetitivos causa que la enfermedad sea tan explosiva</a:t>
            </a:r>
          </a:p>
          <a:p>
            <a:pPr>
              <a:lnSpc>
                <a:spcPct val="130000"/>
              </a:lnSpc>
            </a:pPr>
            <a:r>
              <a:rPr lang="en-US" altLang="es-CL" sz="2800" b="1">
                <a:latin typeface="Arial" panose="020B0604020202020204" pitchFamily="34" charset="0"/>
              </a:rPr>
              <a:t>Disemina por viento y lluvia</a:t>
            </a:r>
            <a:endParaRPr lang="es-ES" altLang="es-CL" sz="280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BA6EFBFF-B301-CA5C-8C28-E7BDF0551B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5562600" cy="762000"/>
          </a:xfrm>
        </p:spPr>
        <p:txBody>
          <a:bodyPr/>
          <a:lstStyle/>
          <a:p>
            <a:r>
              <a:rPr lang="en-US" altLang="es-CL" sz="3200" b="1">
                <a:solidFill>
                  <a:schemeClr val="tx1"/>
                </a:solidFill>
              </a:rPr>
              <a:t>Ciclo del Tiz</a:t>
            </a:r>
            <a:r>
              <a:rPr lang="es-ES" altLang="es-CL" sz="3200" b="1">
                <a:solidFill>
                  <a:schemeClr val="tx1"/>
                </a:solidFill>
              </a:rPr>
              <a:t>ó</a:t>
            </a:r>
            <a:r>
              <a:rPr lang="en-US" altLang="es-CL" sz="3200" b="1">
                <a:solidFill>
                  <a:schemeClr val="tx1"/>
                </a:solidFill>
              </a:rPr>
              <a:t>n Tard</a:t>
            </a:r>
            <a:r>
              <a:rPr lang="es-ES" altLang="es-CL" sz="3200" b="1">
                <a:solidFill>
                  <a:schemeClr val="tx1"/>
                </a:solidFill>
              </a:rPr>
              <a:t>í</a:t>
            </a:r>
            <a:r>
              <a:rPr lang="en-US" altLang="es-CL" sz="3200" b="1">
                <a:solidFill>
                  <a:schemeClr val="tx1"/>
                </a:solidFill>
              </a:rPr>
              <a:t>o</a:t>
            </a:r>
          </a:p>
        </p:txBody>
      </p:sp>
      <p:pic>
        <p:nvPicPr>
          <p:cNvPr id="13316" name="Picture 4">
            <a:extLst>
              <a:ext uri="{FF2B5EF4-FFF2-40B4-BE49-F238E27FC236}">
                <a16:creationId xmlns:a16="http://schemas.microsoft.com/office/drawing/2014/main" id="{06C1742F-7097-9026-5CAD-FE0C00C2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33413"/>
            <a:ext cx="8382000" cy="614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45ECE612-1EB4-B279-1F18-AD718A44D8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686800" cy="1143000"/>
          </a:xfrm>
        </p:spPr>
        <p:txBody>
          <a:bodyPr/>
          <a:lstStyle/>
          <a:p>
            <a:r>
              <a:rPr lang="en-US" altLang="es-CL" sz="3600" b="1">
                <a:latin typeface="Arial" panose="020B0604020202020204" pitchFamily="34" charset="0"/>
              </a:rPr>
              <a:t>Manejo del Tizón Tardío</a:t>
            </a: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E8D89C23-FCBE-29C3-2EB1-BEDF354EED4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371600"/>
            <a:ext cx="4495800" cy="49530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s-CL" sz="2800" b="1">
                <a:latin typeface="Arial" panose="020B0604020202020204" pitchFamily="34" charset="0"/>
              </a:rPr>
              <a:t>PREVENCION</a:t>
            </a:r>
          </a:p>
          <a:p>
            <a:pPr>
              <a:lnSpc>
                <a:spcPct val="90000"/>
              </a:lnSpc>
            </a:pPr>
            <a:endParaRPr lang="en-US" altLang="es-CL" sz="2800" b="1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Rotación de cultivos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Eliminar las fuentes de tizón</a:t>
            </a:r>
          </a:p>
          <a:p>
            <a:pPr lvl="1">
              <a:lnSpc>
                <a:spcPct val="90000"/>
              </a:lnSpc>
            </a:pPr>
            <a:r>
              <a:rPr lang="en-US" altLang="es-CL" sz="2400" b="1">
                <a:latin typeface="Arial" panose="020B0604020202020204" pitchFamily="34" charset="0"/>
              </a:rPr>
              <a:t>Seleccionar semilla libre de tizón (legal)</a:t>
            </a:r>
          </a:p>
          <a:p>
            <a:pPr lvl="1">
              <a:lnSpc>
                <a:spcPct val="90000"/>
              </a:lnSpc>
            </a:pPr>
            <a:r>
              <a:rPr lang="en-US" altLang="es-CL" sz="2400" b="1">
                <a:latin typeface="Arial" panose="020B0604020202020204" pitchFamily="34" charset="0"/>
              </a:rPr>
              <a:t>Eliminar desechos de Trojas</a:t>
            </a:r>
          </a:p>
          <a:p>
            <a:pPr lvl="1">
              <a:lnSpc>
                <a:spcPct val="90000"/>
              </a:lnSpc>
            </a:pPr>
            <a:r>
              <a:rPr lang="en-US" altLang="es-CL" sz="2400" b="1">
                <a:latin typeface="Arial" panose="020B0604020202020204" pitchFamily="34" charset="0"/>
              </a:rPr>
              <a:t>Destruir hospederos voluntarios y alternantes </a:t>
            </a:r>
          </a:p>
          <a:p>
            <a:pPr>
              <a:lnSpc>
                <a:spcPct val="3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altLang="es-CL" sz="2400"/>
          </a:p>
        </p:txBody>
      </p:sp>
      <p:pic>
        <p:nvPicPr>
          <p:cNvPr id="65540" name="Picture 4">
            <a:extLst>
              <a:ext uri="{FF2B5EF4-FFF2-40B4-BE49-F238E27FC236}">
                <a16:creationId xmlns:a16="http://schemas.microsoft.com/office/drawing/2014/main" id="{02A1E9CD-95EC-3B4A-1FE2-2C28466AC6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828800"/>
            <a:ext cx="3810000" cy="267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56042CF5-8F26-5BDA-F737-DB41724EED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pPr algn="l"/>
            <a:r>
              <a:rPr lang="en-US" altLang="es-CL" sz="3600">
                <a:solidFill>
                  <a:schemeClr val="tx1"/>
                </a:solidFill>
                <a:latin typeface="Arial Black" panose="020B0A04020102020204" pitchFamily="34" charset="0"/>
              </a:rPr>
              <a:t>Control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A6D27F4B-5C61-9A69-6DE0-0B2A58603B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077200" cy="38862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pPr>
              <a:lnSpc>
                <a:spcPct val="3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altLang="es-CL" b="1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Mantener una buena cobertura de los tub</a:t>
            </a:r>
            <a:r>
              <a:rPr lang="es-ES" altLang="es-CL" sz="2800" b="1">
                <a:latin typeface="Arial" panose="020B0604020202020204" pitchFamily="34" charset="0"/>
              </a:rPr>
              <a:t>é</a:t>
            </a:r>
            <a:r>
              <a:rPr lang="en-US" altLang="es-CL" sz="2800" b="1">
                <a:latin typeface="Arial" panose="020B0604020202020204" pitchFamily="34" charset="0"/>
              </a:rPr>
              <a:t>rculos con aporca</a:t>
            </a:r>
          </a:p>
          <a:p>
            <a:pPr>
              <a:lnSpc>
                <a:spcPct val="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altLang="es-CL" sz="2800" b="1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Destruir el follaje antes de la cosecha</a:t>
            </a:r>
          </a:p>
          <a:p>
            <a:pPr>
              <a:lnSpc>
                <a:spcPct val="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altLang="es-CL" sz="2800" b="1"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Eliminar papas infectadas en cosecha y selecci</a:t>
            </a:r>
            <a:r>
              <a:rPr lang="es-ES" altLang="es-CL" sz="2800" b="1">
                <a:latin typeface="Arial" panose="020B0604020202020204" pitchFamily="34" charset="0"/>
              </a:rPr>
              <a:t>ó</a:t>
            </a:r>
            <a:r>
              <a:rPr lang="en-US" altLang="es-CL" sz="2800" b="1">
                <a:latin typeface="Arial" panose="020B0604020202020204" pitchFamily="34" charset="0"/>
              </a:rPr>
              <a:t>n</a:t>
            </a:r>
          </a:p>
          <a:p>
            <a:pPr>
              <a:lnSpc>
                <a:spcPct val="2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altLang="es-CL" sz="2800" b="1">
              <a:latin typeface="Arial" panose="020B0604020202020204" pitchFamily="34" charset="0"/>
            </a:endParaRPr>
          </a:p>
          <a:p>
            <a:pPr>
              <a:lnSpc>
                <a:spcPct val="2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altLang="es-CL" sz="2800" b="1"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Cultivares resistentes </a:t>
            </a:r>
            <a:r>
              <a:rPr lang="en-US" altLang="es-CL" sz="2400" b="1">
                <a:latin typeface="Arial" panose="020B0604020202020204" pitchFamily="34" charset="0"/>
              </a:rPr>
              <a:t>(Conocer susceptibilidad)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26">
            <a:extLst>
              <a:ext uri="{FF2B5EF4-FFF2-40B4-BE49-F238E27FC236}">
                <a16:creationId xmlns:a16="http://schemas.microsoft.com/office/drawing/2014/main" id="{B6298024-546E-08C2-679C-B1EF1AA762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algn="l"/>
            <a:r>
              <a:rPr lang="en-US" altLang="es-CL" sz="3600">
                <a:solidFill>
                  <a:schemeClr val="tx1"/>
                </a:solidFill>
                <a:latin typeface="Arial Black" panose="020B0A04020102020204" pitchFamily="34" charset="0"/>
              </a:rPr>
              <a:t>Control</a:t>
            </a:r>
          </a:p>
        </p:txBody>
      </p:sp>
      <p:sp>
        <p:nvSpPr>
          <p:cNvPr id="68611" name="Rectangle 1027">
            <a:extLst>
              <a:ext uri="{FF2B5EF4-FFF2-40B4-BE49-F238E27FC236}">
                <a16:creationId xmlns:a16="http://schemas.microsoft.com/office/drawing/2014/main" id="{E9636D1F-2942-9BD5-BFB3-69B16F9C8E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7772400" cy="685800"/>
          </a:xfrm>
        </p:spPr>
        <p:txBody>
          <a:bodyPr/>
          <a:lstStyle/>
          <a:p>
            <a:pPr>
              <a:buClr>
                <a:schemeClr val="folHlink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Uso de cultivares resistentes</a:t>
            </a:r>
          </a:p>
        </p:txBody>
      </p:sp>
      <p:pic>
        <p:nvPicPr>
          <p:cNvPr id="68612" name="Picture 1028">
            <a:extLst>
              <a:ext uri="{FF2B5EF4-FFF2-40B4-BE49-F238E27FC236}">
                <a16:creationId xmlns:a16="http://schemas.microsoft.com/office/drawing/2014/main" id="{DA91F756-FE59-176A-8C62-3A7014879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893888"/>
            <a:ext cx="6324600" cy="450691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3A0CA246-DDDE-82D7-9632-369023EED5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pPr algn="l"/>
            <a:r>
              <a:rPr lang="en-US" altLang="es-CL" sz="3600" b="1">
                <a:solidFill>
                  <a:schemeClr val="tx1"/>
                </a:solidFill>
                <a:latin typeface="Arial" panose="020B0604020202020204" pitchFamily="34" charset="0"/>
              </a:rPr>
              <a:t>Control Químico</a:t>
            </a: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7E0D12E2-D313-1527-CF33-D7C87ED772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82000" cy="41910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Prospectar las plantaciones para Tizón Tardío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Monitoreo del tiempo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Usar fungicidas cuando el inóculo está presente </a:t>
            </a:r>
            <a:r>
              <a:rPr lang="en-US" altLang="es-CL" sz="2400" b="1">
                <a:latin typeface="Arial" panose="020B0604020202020204" pitchFamily="34" charset="0"/>
              </a:rPr>
              <a:t>(En el sector o en predio)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altLang="es-CL" sz="2400" b="1"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s-CL" sz="2800" b="1">
                <a:latin typeface="Arial" panose="020B0604020202020204" pitchFamily="34" charset="0"/>
              </a:rPr>
              <a:t>Considerar: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altLang="es-CL" sz="2400" b="1">
                <a:latin typeface="Arial" panose="020B0604020202020204" pitchFamily="34" charset="0"/>
              </a:rPr>
              <a:t>Resistencia del hongo a fungicidas 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altLang="es-CL" sz="2400" b="1">
                <a:latin typeface="Arial" panose="020B0604020202020204" pitchFamily="34" charset="0"/>
              </a:rPr>
              <a:t>Rotaci</a:t>
            </a:r>
            <a:r>
              <a:rPr lang="es-ES" altLang="es-CL" sz="2400" b="1">
                <a:latin typeface="Arial" panose="020B0604020202020204" pitchFamily="34" charset="0"/>
              </a:rPr>
              <a:t>ó</a:t>
            </a:r>
            <a:r>
              <a:rPr lang="en-US" altLang="es-CL" sz="2400" b="1">
                <a:latin typeface="Arial" panose="020B0604020202020204" pitchFamily="34" charset="0"/>
              </a:rPr>
              <a:t>n de productos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F0BA8CEC-49C2-7AD2-C3C0-689717BCAC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algn="l"/>
            <a:r>
              <a:rPr lang="es-CL" altLang="es-CL" sz="3600" b="1">
                <a:latin typeface="Arial" panose="020B0604020202020204" pitchFamily="34" charset="0"/>
              </a:rPr>
              <a:t>Alternativas</a:t>
            </a:r>
            <a:endParaRPr lang="es-ES" altLang="es-CL" sz="3600" b="1">
              <a:latin typeface="Arial" panose="020B0604020202020204" pitchFamily="34" charset="0"/>
            </a:endParaRP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C3DD536F-92E3-2E21-E222-799AACBE84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915400" cy="38862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Mefenoxam-Metalaxil + Mancozeb (Ridomil Gold MZ-Metalaxil MZ58)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Mefenoxam-Metalaxil+ Oxicloruro de Cu (Ridomil Plus-Metalaxil Plus)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Benalaxil + Mancozeb (Galben M)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Cimoxanil + Mancozeb (Curzate)</a:t>
            </a:r>
            <a:r>
              <a:rPr lang="es-ES" altLang="es-CL" sz="2000" b="1" i="1">
                <a:latin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s-ES" altLang="es-CL" sz="2000" b="1" i="1">
                <a:latin typeface="Arial" panose="020B0604020202020204" pitchFamily="34" charset="0"/>
              </a:rPr>
              <a:t>P</a:t>
            </a:r>
            <a:r>
              <a:rPr lang="en-US" altLang="es-CL" sz="2000" b="1" i="1">
                <a:latin typeface="Arial" panose="020B0604020202020204" pitchFamily="34" charset="0"/>
              </a:rPr>
              <a:t>ropamocarb + Clorotalonil (Tattoo C)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Iprovalicarb + Mancozeb (Melody Med)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Dimetomorf + Mancozeb (Acrobatz MZ)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  <a:buFontTx/>
              <a:buNone/>
            </a:pPr>
            <a:r>
              <a:rPr lang="en-US" altLang="es-CL" sz="2000" b="1" i="1">
                <a:latin typeface="Arial" panose="020B0604020202020204" pitchFamily="34" charset="0"/>
              </a:rPr>
              <a:t>	Iprovalicarb + Mancozeb (Melody Med)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Piraclostrobin + Mancozeb (Comet + Mancozeb)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Clorotalonil (Bravo-Hortyl)	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Mancozeb (Mancozeb, Manzate, Dithane)	</a:t>
            </a:r>
            <a:endParaRPr lang="es-ES" altLang="es-CL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>
            <a:extLst>
              <a:ext uri="{FF2B5EF4-FFF2-40B4-BE49-F238E27FC236}">
                <a16:creationId xmlns:a16="http://schemas.microsoft.com/office/drawing/2014/main" id="{8C807043-53A1-958A-D807-78E9266D4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2590800"/>
            <a:ext cx="4648200" cy="1739900"/>
          </a:xfrm>
          <a:prstGeom prst="rect">
            <a:avLst/>
          </a:prstGeom>
          <a:solidFill>
            <a:srgbClr val="B2B2B2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CL" altLang="es-CL" sz="3600" b="1">
              <a:latin typeface="Arial" panose="020B0604020202020204" pitchFamily="34" charset="0"/>
            </a:endParaRPr>
          </a:p>
          <a:p>
            <a:r>
              <a:rPr lang="es-CL" altLang="es-CL" sz="3600" b="1">
                <a:latin typeface="Arial" panose="020B0604020202020204" pitchFamily="34" charset="0"/>
              </a:rPr>
              <a:t>¿Cuándo Aplicar ?</a:t>
            </a:r>
          </a:p>
          <a:p>
            <a:endParaRPr lang="es-ES" altLang="es-CL" sz="36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91C12799-46FA-B368-0F26-64186A1518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84200" y="304800"/>
            <a:ext cx="7950200" cy="838200"/>
          </a:xfrm>
        </p:spPr>
        <p:txBody>
          <a:bodyPr/>
          <a:lstStyle/>
          <a:p>
            <a:r>
              <a:rPr lang="en-US" altLang="es-CL" sz="3600" b="1">
                <a:latin typeface="Arial" panose="020B0604020202020204" pitchFamily="34" charset="0"/>
              </a:rPr>
              <a:t>Pronosticadores de Tizón Tardío</a:t>
            </a: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686E1DAC-8861-45A2-1C1F-2DAA3ED9B6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4958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r>
              <a:rPr lang="en-US" altLang="es-CL" sz="2400" b="1">
                <a:latin typeface="Arial" panose="020B0604020202020204" pitchFamily="34" charset="0"/>
              </a:rPr>
              <a:t>Modelos que usan datos de tiempo para predecir las condiciones favorables para la infección de Tizón.</a:t>
            </a:r>
          </a:p>
          <a:p>
            <a:pPr>
              <a:buFontTx/>
              <a:buNone/>
            </a:pPr>
            <a:endParaRPr lang="en-US" altLang="es-CL" sz="2400" b="1">
              <a:latin typeface="Arial" panose="020B0604020202020204" pitchFamily="34" charset="0"/>
            </a:endParaRPr>
          </a:p>
          <a:p>
            <a:r>
              <a:rPr lang="en-US" altLang="es-CL" sz="2400" b="1">
                <a:latin typeface="Arial" panose="020B0604020202020204" pitchFamily="34" charset="0"/>
              </a:rPr>
              <a:t>Basados en el modelo Blightcast de Penn State University (1975)</a:t>
            </a:r>
          </a:p>
          <a:p>
            <a:endParaRPr lang="en-US" altLang="es-CL" sz="2400" b="1">
              <a:latin typeface="Arial" panose="020B0604020202020204" pitchFamily="34" charset="0"/>
            </a:endParaRPr>
          </a:p>
          <a:p>
            <a:r>
              <a:rPr lang="en-US" altLang="es-CL" sz="2400" b="1">
                <a:latin typeface="Arial" panose="020B0604020202020204" pitchFamily="34" charset="0"/>
              </a:rPr>
              <a:t>Se han desarrrollado programas computacionales para usar una combinación de estos modelos para predecir la ocurrencia de Tizón Tardío y la primera aplicación de fungicida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3AE9E27D-A29B-36C7-A061-F0F851BB71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8001000" cy="56388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n-US" altLang="es-CL" sz="2400" b="1">
                <a:latin typeface="Arial" panose="020B0604020202020204" pitchFamily="34" charset="0"/>
              </a:rPr>
              <a:t>Usar HR y temperatura para generar datos de valores de severidad; cuando los valores de severidad alcanzan 18, las condiciones son favorables para Tizón Tardío y la enfermedad se producirá en 7 a 14 dias 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altLang="es-CL" sz="2400" b="1">
              <a:latin typeface="Arial" panose="020B0604020202020204" pitchFamily="34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altLang="es-CL" sz="2400" b="1">
                <a:latin typeface="Arial" panose="020B0604020202020204" pitchFamily="34" charset="0"/>
              </a:rPr>
              <a:t>2. Día favorable: 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altLang="es-CL" sz="2400" b="1">
                <a:latin typeface="Arial" panose="020B0604020202020204" pitchFamily="34" charset="0"/>
              </a:rPr>
              <a:t>En el cual el promedio de temperatura de los 5 días previos fué  &lt; 25 °C y el total de lluvia en los 10 días previos fué de 3 cm. 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altLang="es-CL" sz="2400" b="1">
                <a:latin typeface="Arial" panose="020B0604020202020204" pitchFamily="34" charset="0"/>
              </a:rPr>
              <a:t>Tizón Tardío ocurrirá 1 a 2 semanas después de 10 días consecutivos de condiciones favorables</a:t>
            </a:r>
          </a:p>
          <a:p>
            <a:pPr marL="914400" lvl="1" indent="-457200">
              <a:lnSpc>
                <a:spcPct val="90000"/>
              </a:lnSpc>
              <a:buFontTx/>
              <a:buNone/>
            </a:pPr>
            <a:endParaRPr lang="en-US" altLang="es-CL" sz="2400" b="1">
              <a:latin typeface="Arial" panose="020B0604020202020204" pitchFamily="34" charset="0"/>
            </a:endParaRPr>
          </a:p>
          <a:p>
            <a:pPr marL="914400" lvl="1" indent="-457200" algn="ctr">
              <a:lnSpc>
                <a:spcPct val="90000"/>
              </a:lnSpc>
              <a:buFontTx/>
              <a:buNone/>
            </a:pPr>
            <a:r>
              <a:rPr lang="en-US" altLang="es-CL" sz="2400" b="1">
                <a:latin typeface="Arial" panose="020B0604020202020204" pitchFamily="34" charset="0"/>
              </a:rPr>
              <a:t>“SI EL INOCULO ESTA PRESENTE”</a:t>
            </a:r>
          </a:p>
          <a:p>
            <a:pPr marL="914400" lvl="1" indent="-457200">
              <a:lnSpc>
                <a:spcPct val="90000"/>
              </a:lnSpc>
              <a:buFontTx/>
              <a:buNone/>
            </a:pPr>
            <a:endParaRPr lang="en-US" altLang="es-CL" sz="24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050">
            <a:extLst>
              <a:ext uri="{FF2B5EF4-FFF2-40B4-BE49-F238E27FC236}">
                <a16:creationId xmlns:a16="http://schemas.microsoft.com/office/drawing/2014/main" id="{305803E0-1EC1-0E52-26BF-68C225FF1C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s-ES" altLang="es-CL" sz="3600" b="1">
                <a:solidFill>
                  <a:schemeClr val="tx1"/>
                </a:solidFill>
              </a:rPr>
              <a:t>Triángulo de una Enfermedad</a:t>
            </a:r>
            <a:endParaRPr lang="en-US" altLang="es-CL" sz="3600" b="1">
              <a:solidFill>
                <a:schemeClr val="tx1"/>
              </a:solidFill>
            </a:endParaRPr>
          </a:p>
        </p:txBody>
      </p:sp>
      <p:sp>
        <p:nvSpPr>
          <p:cNvPr id="18435" name="AutoShape 2051">
            <a:extLst>
              <a:ext uri="{FF2B5EF4-FFF2-40B4-BE49-F238E27FC236}">
                <a16:creationId xmlns:a16="http://schemas.microsoft.com/office/drawing/2014/main" id="{6196CCB5-F4FF-7F4A-30D6-D2D09AD1D5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828800"/>
            <a:ext cx="4495800" cy="3886200"/>
          </a:xfrm>
          <a:prstGeom prst="triangle">
            <a:avLst>
              <a:gd name="adj" fmla="val 50000"/>
            </a:avLst>
          </a:prstGeom>
          <a:noFill/>
          <a:ln w="508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CL"/>
          </a:p>
        </p:txBody>
      </p:sp>
      <p:sp>
        <p:nvSpPr>
          <p:cNvPr id="18436" name="Text Box 2052">
            <a:extLst>
              <a:ext uri="{FF2B5EF4-FFF2-40B4-BE49-F238E27FC236}">
                <a16:creationId xmlns:a16="http://schemas.microsoft.com/office/drawing/2014/main" id="{45711C32-8FF5-136A-B6CF-4550DD052B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5863" y="5408613"/>
            <a:ext cx="1252537" cy="519112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s-CL" sz="2800" b="1">
                <a:latin typeface="Arial" panose="020B0604020202020204" pitchFamily="34" charset="0"/>
              </a:rPr>
              <a:t>Planta</a:t>
            </a:r>
            <a:endParaRPr lang="en-US" altLang="es-CL" sz="2800" b="1">
              <a:latin typeface="Arial" panose="020B0604020202020204" pitchFamily="34" charset="0"/>
            </a:endParaRPr>
          </a:p>
        </p:txBody>
      </p:sp>
      <p:sp>
        <p:nvSpPr>
          <p:cNvPr id="18437" name="Text Box 2053">
            <a:extLst>
              <a:ext uri="{FF2B5EF4-FFF2-40B4-BE49-F238E27FC236}">
                <a16:creationId xmlns:a16="http://schemas.microsoft.com/office/drawing/2014/main" id="{73F1E2C3-8FCA-4693-4BCC-A9CF31E091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5113" y="5410200"/>
            <a:ext cx="1843087" cy="519113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altLang="es-CL" sz="2800" b="1">
                <a:latin typeface="Arial" panose="020B0604020202020204" pitchFamily="34" charset="0"/>
              </a:rPr>
              <a:t>Ambiente</a:t>
            </a:r>
            <a:endParaRPr lang="en-US" altLang="es-CL" sz="2800" b="1">
              <a:latin typeface="Arial" panose="020B0604020202020204" pitchFamily="34" charset="0"/>
            </a:endParaRPr>
          </a:p>
        </p:txBody>
      </p:sp>
      <p:sp>
        <p:nvSpPr>
          <p:cNvPr id="18438" name="Text Box 2054">
            <a:extLst>
              <a:ext uri="{FF2B5EF4-FFF2-40B4-BE49-F238E27FC236}">
                <a16:creationId xmlns:a16="http://schemas.microsoft.com/office/drawing/2014/main" id="{AAC57DAA-F580-B855-BE3C-C30132C21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1462088"/>
            <a:ext cx="1808163" cy="519112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s-CL" sz="2800" b="1">
                <a:latin typeface="Arial" panose="020B0604020202020204" pitchFamily="34" charset="0"/>
              </a:rPr>
              <a:t>Patógeno</a:t>
            </a:r>
            <a:endParaRPr lang="en-US" altLang="es-CL" sz="2800" b="1">
              <a:latin typeface="Arial" panose="020B0604020202020204" pitchFamily="34" charset="0"/>
            </a:endParaRPr>
          </a:p>
        </p:txBody>
      </p:sp>
      <p:grpSp>
        <p:nvGrpSpPr>
          <p:cNvPr id="18449" name="Group 2065">
            <a:extLst>
              <a:ext uri="{FF2B5EF4-FFF2-40B4-BE49-F238E27FC236}">
                <a16:creationId xmlns:a16="http://schemas.microsoft.com/office/drawing/2014/main" id="{9AA285DA-1913-A638-950F-3F9C17401919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2438400"/>
            <a:ext cx="3429000" cy="3281363"/>
            <a:chOff x="1776" y="1968"/>
            <a:chExt cx="1872" cy="1635"/>
          </a:xfrm>
        </p:grpSpPr>
        <p:pic>
          <p:nvPicPr>
            <p:cNvPr id="18441" name="Picture 2057">
              <a:extLst>
                <a:ext uri="{FF2B5EF4-FFF2-40B4-BE49-F238E27FC236}">
                  <a16:creationId xmlns:a16="http://schemas.microsoft.com/office/drawing/2014/main" id="{63C3DD1A-93DB-A404-3AC0-A336AEDBDE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3168"/>
              <a:ext cx="672" cy="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2" name="Picture 2058">
              <a:extLst>
                <a:ext uri="{FF2B5EF4-FFF2-40B4-BE49-F238E27FC236}">
                  <a16:creationId xmlns:a16="http://schemas.microsoft.com/office/drawing/2014/main" id="{9712535F-4108-B6FE-2F7B-E18D0410BD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2592"/>
              <a:ext cx="505" cy="57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3" name="Picture 2059">
              <a:extLst>
                <a:ext uri="{FF2B5EF4-FFF2-40B4-BE49-F238E27FC236}">
                  <a16:creationId xmlns:a16="http://schemas.microsoft.com/office/drawing/2014/main" id="{4C57E8AF-944E-CC1C-4B8C-FC7DFA0BFA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3157"/>
              <a:ext cx="576" cy="4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4" name="Picture 2060">
              <a:extLst>
                <a:ext uri="{FF2B5EF4-FFF2-40B4-BE49-F238E27FC236}">
                  <a16:creationId xmlns:a16="http://schemas.microsoft.com/office/drawing/2014/main" id="{3E902026-5384-8768-E5E9-79878A5196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3024"/>
              <a:ext cx="396" cy="57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6" name="Picture 2062">
              <a:extLst>
                <a:ext uri="{FF2B5EF4-FFF2-40B4-BE49-F238E27FC236}">
                  <a16:creationId xmlns:a16="http://schemas.microsoft.com/office/drawing/2014/main" id="{E4BFF0AF-D019-5D1C-4654-88B3288CF1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5" y="1968"/>
              <a:ext cx="473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7" name="Picture 2063">
              <a:extLst>
                <a:ext uri="{FF2B5EF4-FFF2-40B4-BE49-F238E27FC236}">
                  <a16:creationId xmlns:a16="http://schemas.microsoft.com/office/drawing/2014/main" id="{04C717CF-8D18-B000-17C3-02454BE36B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0" y="2688"/>
              <a:ext cx="624" cy="5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8" name="Picture 2064">
              <a:extLst>
                <a:ext uri="{FF2B5EF4-FFF2-40B4-BE49-F238E27FC236}">
                  <a16:creationId xmlns:a16="http://schemas.microsoft.com/office/drawing/2014/main" id="{602C0F72-68FE-A4F3-DF6F-230ED02E8D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3" y="2568"/>
              <a:ext cx="385" cy="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0" name="Picture 2056">
              <a:extLst>
                <a:ext uri="{FF2B5EF4-FFF2-40B4-BE49-F238E27FC236}">
                  <a16:creationId xmlns:a16="http://schemas.microsoft.com/office/drawing/2014/main" id="{1940704A-25FC-CD6E-2327-602856750B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3120"/>
              <a:ext cx="421" cy="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450" name="Text Box 2066">
            <a:extLst>
              <a:ext uri="{FF2B5EF4-FFF2-40B4-BE49-F238E27FC236}">
                <a16:creationId xmlns:a16="http://schemas.microsoft.com/office/drawing/2014/main" id="{FF0EC976-5BA1-54B1-40DF-6D6136A62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1447800"/>
            <a:ext cx="2084388" cy="519113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L" altLang="es-CL" sz="2800" b="1" i="1">
                <a:latin typeface="Arial" panose="020B0604020202020204" pitchFamily="34" charset="0"/>
              </a:rPr>
              <a:t>P.infestans</a:t>
            </a:r>
            <a:endParaRPr lang="en-US" altLang="es-CL" sz="2800" b="1" i="1">
              <a:latin typeface="Arial" panose="020B0604020202020204" pitchFamily="34" charset="0"/>
            </a:endParaRPr>
          </a:p>
        </p:txBody>
      </p:sp>
      <p:sp>
        <p:nvSpPr>
          <p:cNvPr id="18451" name="Text Box 2067">
            <a:extLst>
              <a:ext uri="{FF2B5EF4-FFF2-40B4-BE49-F238E27FC236}">
                <a16:creationId xmlns:a16="http://schemas.microsoft.com/office/drawing/2014/main" id="{06388B11-905F-AF41-7496-717D7952BE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5410200"/>
            <a:ext cx="1187450" cy="519113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altLang="es-CL" sz="2800" b="1">
                <a:latin typeface="Arial" panose="020B0604020202020204" pitchFamily="34" charset="0"/>
              </a:rPr>
              <a:t>P</a:t>
            </a:r>
            <a:r>
              <a:rPr lang="es-CL" altLang="es-CL" sz="2800" b="1">
                <a:latin typeface="Arial" panose="020B0604020202020204" pitchFamily="34" charset="0"/>
              </a:rPr>
              <a:t>apa</a:t>
            </a:r>
            <a:endParaRPr lang="en-US" altLang="es-CL" sz="2800" b="1">
              <a:latin typeface="Arial" panose="020B0604020202020204" pitchFamily="34" charset="0"/>
            </a:endParaRPr>
          </a:p>
        </p:txBody>
      </p:sp>
      <p:sp>
        <p:nvSpPr>
          <p:cNvPr id="18452" name="Text Box 2068">
            <a:extLst>
              <a:ext uri="{FF2B5EF4-FFF2-40B4-BE49-F238E27FC236}">
                <a16:creationId xmlns:a16="http://schemas.microsoft.com/office/drawing/2014/main" id="{8A1BBD3B-1238-5A98-AE27-EE38B1956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5410200"/>
            <a:ext cx="2071688" cy="519113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CL" altLang="es-CL" sz="2800" b="1">
                <a:latin typeface="Arial" panose="020B0604020202020204" pitchFamily="34" charset="0"/>
              </a:rPr>
              <a:t>T</a:t>
            </a:r>
            <a:r>
              <a:rPr lang="es-CL" altLang="es-CL" sz="2800" b="1" baseline="30000">
                <a:latin typeface="Arial" panose="020B0604020202020204" pitchFamily="34" charset="0"/>
              </a:rPr>
              <a:t>a</a:t>
            </a:r>
            <a:r>
              <a:rPr lang="es-CL" altLang="es-CL" sz="2800" b="1">
                <a:latin typeface="Arial" panose="020B0604020202020204" pitchFamily="34" charset="0"/>
              </a:rPr>
              <a:t> y HR</a:t>
            </a:r>
            <a:endParaRPr lang="en-US" altLang="es-CL" sz="2800" b="1">
              <a:latin typeface="Arial" panose="020B0604020202020204" pitchFamily="34" charset="0"/>
            </a:endParaRPr>
          </a:p>
        </p:txBody>
      </p:sp>
      <p:pic>
        <p:nvPicPr>
          <p:cNvPr id="18454" name="Picture 2070">
            <a:extLst>
              <a:ext uri="{FF2B5EF4-FFF2-40B4-BE49-F238E27FC236}">
                <a16:creationId xmlns:a16="http://schemas.microsoft.com/office/drawing/2014/main" id="{75975E36-2BE1-515E-794E-6A904C3EA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057400"/>
            <a:ext cx="373380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2">
            <a:extLst>
              <a:ext uri="{FF2B5EF4-FFF2-40B4-BE49-F238E27FC236}">
                <a16:creationId xmlns:a16="http://schemas.microsoft.com/office/drawing/2014/main" id="{05A6E597-DA2E-CCD0-9FC0-94B85239ADA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-3175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" r:id="rId2" imgW="4538520" imgH="3403440" progId="PowerPoint.Slide.8">
                  <p:embed/>
                </p:oleObj>
              </mc:Choice>
              <mc:Fallback>
                <p:oleObj name="Slide" r:id="rId2" imgW="4538520" imgH="3403440" progId="PowerPoint.Slid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3175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5" name="Text Box 3">
            <a:extLst>
              <a:ext uri="{FF2B5EF4-FFF2-40B4-BE49-F238E27FC236}">
                <a16:creationId xmlns:a16="http://schemas.microsoft.com/office/drawing/2014/main" id="{4E68705A-6CA3-1C9C-BCC8-7111D8FB2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525" y="6488113"/>
            <a:ext cx="1968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s-CL" sz="1400"/>
              <a:t>Gudmestad, NDSU 2002</a:t>
            </a:r>
          </a:p>
        </p:txBody>
      </p:sp>
    </p:spTree>
  </p:cSld>
  <p:clrMapOvr>
    <a:masterClrMapping/>
  </p:clrMapOvr>
  <p:transition>
    <p:zoom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>
            <a:extLst>
              <a:ext uri="{FF2B5EF4-FFF2-40B4-BE49-F238E27FC236}">
                <a16:creationId xmlns:a16="http://schemas.microsoft.com/office/drawing/2014/main" id="{CC8B0D07-793B-8053-6FC7-B45E240C57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839200" cy="18288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r>
              <a:rPr lang="es-CL" altLang="es-CL" sz="2800" b="1">
                <a:latin typeface="Arial" panose="020B0604020202020204" pitchFamily="34" charset="0"/>
              </a:rPr>
              <a:t>Proyecto : “Mejorando la calidad sanitaria de la papa con la incorporación de nuevas tecnologías de manejo productivo”</a:t>
            </a:r>
            <a:br>
              <a:rPr lang="es-CL" altLang="es-CL" sz="2800" b="1">
                <a:latin typeface="Arial" panose="020B0604020202020204" pitchFamily="34" charset="0"/>
              </a:rPr>
            </a:br>
            <a:r>
              <a:rPr lang="es-CL" altLang="es-CL" sz="2000" b="1">
                <a:latin typeface="Arial" panose="020B0604020202020204" pitchFamily="34" charset="0"/>
              </a:rPr>
              <a:t>FIA-GI-V-2004-1-A-009</a:t>
            </a:r>
            <a:endParaRPr lang="es-ES" altLang="es-CL" sz="2000" b="1">
              <a:latin typeface="Arial" panose="020B0604020202020204" pitchFamily="34" charset="0"/>
            </a:endParaRPr>
          </a:p>
        </p:txBody>
      </p:sp>
      <p:sp>
        <p:nvSpPr>
          <p:cNvPr id="113668" name="Text Box 4">
            <a:extLst>
              <a:ext uri="{FF2B5EF4-FFF2-40B4-BE49-F238E27FC236}">
                <a16:creationId xmlns:a16="http://schemas.microsoft.com/office/drawing/2014/main" id="{DDF6F579-06EF-E7EA-BDBC-18BFB4787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590800"/>
            <a:ext cx="3810000" cy="3622675"/>
          </a:xfrm>
          <a:prstGeom prst="rect">
            <a:avLst/>
          </a:prstGeom>
          <a:solidFill>
            <a:srgbClr val="B2B2B2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CL" altLang="es-CL" sz="2000" b="1" i="1">
                <a:latin typeface="Arial" panose="020B0604020202020204" pitchFamily="34" charset="0"/>
              </a:rPr>
              <a:t>Objetivo General:</a:t>
            </a:r>
          </a:p>
          <a:p>
            <a:endParaRPr lang="es-CL" altLang="es-CL" sz="2000" b="1" i="1"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CL" altLang="es-CL" b="1">
                <a:latin typeface="Arial" panose="020B0604020202020204" pitchFamily="34" charset="0"/>
              </a:rPr>
              <a:t> “Conocer el sistema de redes meteorológicas implementado en Dakota del Norte, E.E.U.U. y su aplicabilidad en las estrategias de manejo integrado del tizón tardío de la papa”</a:t>
            </a:r>
            <a:endParaRPr lang="es-ES" altLang="es-CL" b="1">
              <a:latin typeface="Arial" panose="020B0604020202020204" pitchFamily="34" charset="0"/>
            </a:endParaRPr>
          </a:p>
        </p:txBody>
      </p:sp>
      <p:pic>
        <p:nvPicPr>
          <p:cNvPr id="113670" name="Picture 6">
            <a:extLst>
              <a:ext uri="{FF2B5EF4-FFF2-40B4-BE49-F238E27FC236}">
                <a16:creationId xmlns:a16="http://schemas.microsoft.com/office/drawing/2014/main" id="{8AFB13E5-4342-00E1-8EE5-9C330A74B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686050"/>
            <a:ext cx="472440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95" name="Picture 51">
            <a:extLst>
              <a:ext uri="{FF2B5EF4-FFF2-40B4-BE49-F238E27FC236}">
                <a16:creationId xmlns:a16="http://schemas.microsoft.com/office/drawing/2014/main" id="{CCBFAB0B-F3DB-7DF8-F427-66297F1EA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40" name="Picture 4">
            <a:extLst>
              <a:ext uri="{FF2B5EF4-FFF2-40B4-BE49-F238E27FC236}">
                <a16:creationId xmlns:a16="http://schemas.microsoft.com/office/drawing/2014/main" id="{396925E0-4FF7-7580-930F-3190096C39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73050"/>
            <a:ext cx="8915400" cy="551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341" name="Picture 5">
            <a:extLst>
              <a:ext uri="{FF2B5EF4-FFF2-40B4-BE49-F238E27FC236}">
                <a16:creationId xmlns:a16="http://schemas.microsoft.com/office/drawing/2014/main" id="{325E2D2D-AD49-3E8A-FDB6-5CDF70F7D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5237163"/>
            <a:ext cx="2362200" cy="162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>
            <a:extLst>
              <a:ext uri="{FF2B5EF4-FFF2-40B4-BE49-F238E27FC236}">
                <a16:creationId xmlns:a16="http://schemas.microsoft.com/office/drawing/2014/main" id="{67313B08-B31D-DFA0-5751-38210CB4C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2">
            <a:extLst>
              <a:ext uri="{FF2B5EF4-FFF2-40B4-BE49-F238E27FC236}">
                <a16:creationId xmlns:a16="http://schemas.microsoft.com/office/drawing/2014/main" id="{741E36E7-710A-0410-EB63-A8AEDFAC5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>
            <a:extLst>
              <a:ext uri="{FF2B5EF4-FFF2-40B4-BE49-F238E27FC236}">
                <a16:creationId xmlns:a16="http://schemas.microsoft.com/office/drawing/2014/main" id="{95F21B6A-9197-AC08-BB54-91BBCAF96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>
            <a:extLst>
              <a:ext uri="{FF2B5EF4-FFF2-40B4-BE49-F238E27FC236}">
                <a16:creationId xmlns:a16="http://schemas.microsoft.com/office/drawing/2014/main" id="{C2EF3842-DAA5-086D-A938-25A76923AE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Text Box 3">
            <a:extLst>
              <a:ext uri="{FF2B5EF4-FFF2-40B4-BE49-F238E27FC236}">
                <a16:creationId xmlns:a16="http://schemas.microsoft.com/office/drawing/2014/main" id="{D608AD11-6696-1E08-7A8E-1518213BD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5125" y="381000"/>
            <a:ext cx="326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s-CL" b="1">
                <a:latin typeface="Arial" panose="020B0604020202020204" pitchFamily="34" charset="0"/>
              </a:rPr>
              <a:t>Valores de Severidad</a:t>
            </a:r>
          </a:p>
        </p:txBody>
      </p:sp>
      <p:pic>
        <p:nvPicPr>
          <p:cNvPr id="40965" name="Picture 5" descr="Accumulated Late Blight Severity Values as of 2004-06-07 (Building image...)">
            <a:extLst>
              <a:ext uri="{FF2B5EF4-FFF2-40B4-BE49-F238E27FC236}">
                <a16:creationId xmlns:a16="http://schemas.microsoft.com/office/drawing/2014/main" id="{C2E5BAB5-CB07-E7DE-5375-7D3F8EC055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440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>
            <a:extLst>
              <a:ext uri="{FF2B5EF4-FFF2-40B4-BE49-F238E27FC236}">
                <a16:creationId xmlns:a16="http://schemas.microsoft.com/office/drawing/2014/main" id="{BA889461-CE4F-48C0-D142-32CF51F0E5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533400"/>
          </a:xfrm>
        </p:spPr>
        <p:txBody>
          <a:bodyPr/>
          <a:lstStyle/>
          <a:p>
            <a:r>
              <a:rPr lang="es-CL" altLang="es-CL" sz="2400" b="1">
                <a:latin typeface="Arial" panose="020B0604020202020204" pitchFamily="34" charset="0"/>
              </a:rPr>
              <a:t>Valores Severidad</a:t>
            </a:r>
            <a:endParaRPr lang="es-ES" altLang="es-CL" sz="2400" b="1">
              <a:latin typeface="Arial" panose="020B0604020202020204" pitchFamily="34" charset="0"/>
            </a:endParaRPr>
          </a:p>
        </p:txBody>
      </p:sp>
      <p:pic>
        <p:nvPicPr>
          <p:cNvPr id="123907" name="Picture 3" descr="Accumulated Late Blight Severity Values as of 2004-08-25 (Building image...)">
            <a:extLst>
              <a:ext uri="{FF2B5EF4-FFF2-40B4-BE49-F238E27FC236}">
                <a16:creationId xmlns:a16="http://schemas.microsoft.com/office/drawing/2014/main" id="{861FD1B0-FB6C-75AD-196B-C5184FDE86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1440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AF1D900-B1CA-DBC1-6D5A-8CCF08FF6D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077200" cy="1143000"/>
          </a:xfrm>
        </p:spPr>
        <p:txBody>
          <a:bodyPr/>
          <a:lstStyle/>
          <a:p>
            <a:r>
              <a:rPr lang="en-US" altLang="es-CL" sz="3600" b="1">
                <a:solidFill>
                  <a:schemeClr val="tx1"/>
                </a:solidFill>
                <a:latin typeface="Arial" panose="020B0604020202020204" pitchFamily="34" charset="0"/>
              </a:rPr>
              <a:t>Tiz</a:t>
            </a:r>
            <a:r>
              <a:rPr lang="es-ES" altLang="es-CL" sz="3600" b="1">
                <a:solidFill>
                  <a:schemeClr val="tx1"/>
                </a:solidFill>
                <a:latin typeface="Arial" panose="020B0604020202020204" pitchFamily="34" charset="0"/>
              </a:rPr>
              <a:t>ó</a:t>
            </a:r>
            <a:r>
              <a:rPr lang="en-US" altLang="es-CL" sz="3600" b="1">
                <a:solidFill>
                  <a:schemeClr val="tx1"/>
                </a:solidFill>
                <a:latin typeface="Arial" panose="020B0604020202020204" pitchFamily="34" charset="0"/>
              </a:rPr>
              <a:t>n Tard</a:t>
            </a:r>
            <a:r>
              <a:rPr lang="es-ES" altLang="es-CL" sz="3600" b="1">
                <a:solidFill>
                  <a:schemeClr val="tx1"/>
                </a:solidFill>
                <a:latin typeface="Arial" panose="020B0604020202020204" pitchFamily="34" charset="0"/>
              </a:rPr>
              <a:t>í</a:t>
            </a:r>
            <a:r>
              <a:rPr lang="en-US" altLang="es-CL" sz="3600" b="1">
                <a:solidFill>
                  <a:schemeClr val="tx1"/>
                </a:solidFill>
                <a:latin typeface="Arial" panose="020B0604020202020204" pitchFamily="34" charset="0"/>
              </a:rPr>
              <a:t>o de la Papa</a:t>
            </a:r>
            <a:r>
              <a:rPr lang="en-US" altLang="es-CL" sz="3600" b="1">
                <a:solidFill>
                  <a:schemeClr val="tx1"/>
                </a:solidFill>
              </a:rPr>
              <a:t> </a:t>
            </a:r>
            <a:endParaRPr lang="en-US" altLang="es-CL" sz="2400" b="1">
              <a:solidFill>
                <a:schemeClr val="tx1"/>
              </a:solidFill>
            </a:endParaRP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F43E9B56-F7D2-FF3C-7943-D7A1087EBB5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524000"/>
            <a:ext cx="4876800" cy="47244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pPr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Enfermedad m</a:t>
            </a:r>
            <a:r>
              <a:rPr lang="es-ES" altLang="es-CL" sz="2800" b="1">
                <a:latin typeface="Arial" panose="020B0604020202020204" pitchFamily="34" charset="0"/>
              </a:rPr>
              <a:t>á</a:t>
            </a:r>
            <a:r>
              <a:rPr lang="en-US" altLang="es-CL" sz="2800" b="1">
                <a:latin typeface="Arial" panose="020B0604020202020204" pitchFamily="34" charset="0"/>
              </a:rPr>
              <a:t>s importante en el mundo</a:t>
            </a:r>
          </a:p>
          <a:p>
            <a:pPr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 i="1">
                <a:latin typeface="Arial" panose="020B0604020202020204" pitchFamily="34" charset="0"/>
              </a:rPr>
              <a:t>Phythophthora infestans</a:t>
            </a:r>
          </a:p>
          <a:p>
            <a:pPr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En Chile se detect</a:t>
            </a:r>
            <a:r>
              <a:rPr lang="es-ES" altLang="es-CL" sz="2800" b="1">
                <a:latin typeface="Arial" panose="020B0604020202020204" pitchFamily="34" charset="0"/>
              </a:rPr>
              <a:t>ó</a:t>
            </a:r>
            <a:r>
              <a:rPr lang="en-US" altLang="es-CL" sz="2800" b="1">
                <a:latin typeface="Arial" panose="020B0604020202020204" pitchFamily="34" charset="0"/>
              </a:rPr>
              <a:t> en 1950</a:t>
            </a:r>
            <a:endParaRPr lang="en-US" altLang="es-CL" sz="2800" b="1" i="1"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Es un problema comunitario porque se dispersa a distancia y rápido</a:t>
            </a: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19467434-9398-3894-94D0-087055F38179}"/>
              </a:ext>
            </a:extLst>
          </p:cNvPr>
          <p:cNvSpPr>
            <a:spLocks noChangeArrowheads="1" noTextEdit="1"/>
          </p:cNvSpPr>
          <p:nvPr>
            <p:ph type="clipArt" sz="half" idx="2"/>
          </p:nvPr>
        </p:nvSpPr>
        <p:spPr>
          <a:xfrm>
            <a:off x="5715000" y="2667000"/>
            <a:ext cx="3124200" cy="2438400"/>
          </a:xfrm>
          <a:ln>
            <a:solidFill>
              <a:schemeClr val="bg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8197" name="Picture 5">
            <a:extLst>
              <a:ext uri="{FF2B5EF4-FFF2-40B4-BE49-F238E27FC236}">
                <a16:creationId xmlns:a16="http://schemas.microsoft.com/office/drawing/2014/main" id="{5BF841D4-E36A-7083-A12C-7DDBD39275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438400"/>
            <a:ext cx="3505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>
            <a:extLst>
              <a:ext uri="{FF2B5EF4-FFF2-40B4-BE49-F238E27FC236}">
                <a16:creationId xmlns:a16="http://schemas.microsoft.com/office/drawing/2014/main" id="{B75955E3-649A-5A3B-80DE-20DD8B66BF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4600" y="381000"/>
            <a:ext cx="4114800" cy="762000"/>
          </a:xfrm>
        </p:spPr>
        <p:txBody>
          <a:bodyPr/>
          <a:lstStyle/>
          <a:p>
            <a:r>
              <a:rPr lang="es-CL" altLang="es-CL" sz="2400" b="1">
                <a:latin typeface="Arial" panose="020B0604020202020204" pitchFamily="34" charset="0"/>
              </a:rPr>
              <a:t>Días favorables</a:t>
            </a:r>
            <a:endParaRPr lang="es-ES" altLang="es-CL" sz="2400" b="1">
              <a:latin typeface="Arial" panose="020B0604020202020204" pitchFamily="34" charset="0"/>
            </a:endParaRPr>
          </a:p>
        </p:txBody>
      </p:sp>
      <p:pic>
        <p:nvPicPr>
          <p:cNvPr id="122884" name="Picture 4" descr="Accumulated Late Blight Favorable Days (2004-08-25 - 2004-08-26) (Building image...)">
            <a:extLst>
              <a:ext uri="{FF2B5EF4-FFF2-40B4-BE49-F238E27FC236}">
                <a16:creationId xmlns:a16="http://schemas.microsoft.com/office/drawing/2014/main" id="{63876580-97D6-D390-C4E0-C5FDD77EC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71588"/>
            <a:ext cx="8991600" cy="516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>
            <a:extLst>
              <a:ext uri="{FF2B5EF4-FFF2-40B4-BE49-F238E27FC236}">
                <a16:creationId xmlns:a16="http://schemas.microsoft.com/office/drawing/2014/main" id="{13576D24-2D3F-3985-5E1E-E1C38B854F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CL" altLang="es-CL"/>
          </a:p>
        </p:txBody>
      </p:sp>
      <p:pic>
        <p:nvPicPr>
          <p:cNvPr id="124931" name="Picture 3">
            <a:extLst>
              <a:ext uri="{FF2B5EF4-FFF2-40B4-BE49-F238E27FC236}">
                <a16:creationId xmlns:a16="http://schemas.microsoft.com/office/drawing/2014/main" id="{8073C7DA-4909-C366-8817-0A6C363E57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1026">
            <a:extLst>
              <a:ext uri="{FF2B5EF4-FFF2-40B4-BE49-F238E27FC236}">
                <a16:creationId xmlns:a16="http://schemas.microsoft.com/office/drawing/2014/main" id="{CCCF078E-DEC6-822D-F3BC-7C5D34471E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es-CL" b="1">
                <a:latin typeface="Arial" panose="020B0604020202020204" pitchFamily="34" charset="0"/>
              </a:rPr>
              <a:t>Recomendaciones</a:t>
            </a:r>
          </a:p>
        </p:txBody>
      </p:sp>
      <p:sp>
        <p:nvSpPr>
          <p:cNvPr id="116739" name="Rectangle 1027">
            <a:extLst>
              <a:ext uri="{FF2B5EF4-FFF2-40B4-BE49-F238E27FC236}">
                <a16:creationId xmlns:a16="http://schemas.microsoft.com/office/drawing/2014/main" id="{116ACDB3-F7C7-86A5-1AA6-51F80AF4AD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8288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s-CL" sz="2800" b="1">
                <a:latin typeface="Arial" panose="020B0604020202020204" pitchFamily="34" charset="0"/>
              </a:rPr>
              <a:t>	“Hotline”</a:t>
            </a:r>
            <a:r>
              <a:rPr lang="en-US" altLang="es-CL" b="1">
                <a:latin typeface="Arial" panose="020B0604020202020204" pitchFamily="34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s-CL" sz="2400" b="1">
                <a:latin typeface="Arial" panose="020B0604020202020204" pitchFamily="34" charset="0"/>
              </a:rPr>
              <a:t>Teléfono 1.800..</a:t>
            </a:r>
          </a:p>
          <a:p>
            <a:pPr lvl="1">
              <a:lnSpc>
                <a:spcPct val="90000"/>
              </a:lnSpc>
            </a:pPr>
            <a:r>
              <a:rPr lang="en-US" altLang="es-CL" sz="2400" b="1">
                <a:latin typeface="Arial" panose="020B0604020202020204" pitchFamily="34" charset="0"/>
              </a:rPr>
              <a:t>Correo electrónico</a:t>
            </a:r>
          </a:p>
          <a:p>
            <a:pPr lvl="1">
              <a:lnSpc>
                <a:spcPct val="90000"/>
              </a:lnSpc>
            </a:pPr>
            <a:r>
              <a:rPr lang="en-US" altLang="es-CL" sz="2400" b="1">
                <a:latin typeface="Arial" panose="020B0604020202020204" pitchFamily="34" charset="0"/>
              </a:rPr>
              <a:t>Internet (página web NDAWN) </a:t>
            </a:r>
          </a:p>
        </p:txBody>
      </p:sp>
      <p:sp>
        <p:nvSpPr>
          <p:cNvPr id="116741" name="Text Box 1029">
            <a:extLst>
              <a:ext uri="{FF2B5EF4-FFF2-40B4-BE49-F238E27FC236}">
                <a16:creationId xmlns:a16="http://schemas.microsoft.com/office/drawing/2014/main" id="{EB1B4A24-1487-397B-10C8-CF553B9A1C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343400"/>
            <a:ext cx="3886200" cy="1833563"/>
          </a:xfrm>
          <a:prstGeom prst="rect">
            <a:avLst/>
          </a:prstGeom>
          <a:solidFill>
            <a:srgbClr val="B2B2B2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>
              <a:buFont typeface="Wingdings" panose="05000000000000000000" pitchFamily="2" charset="2"/>
              <a:buNone/>
            </a:pPr>
            <a:r>
              <a:rPr lang="en-US" altLang="es-CL" sz="2800" b="1">
                <a:latin typeface="Arial" panose="020B0604020202020204" pitchFamily="34" charset="0"/>
              </a:rPr>
              <a:t>Recomendaciones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US" altLang="es-CL" b="1">
                <a:latin typeface="Arial" panose="020B0604020202020204" pitchFamily="34" charset="0"/>
              </a:rPr>
              <a:t>No aplicar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US" altLang="es-CL" b="1">
                <a:latin typeface="Arial" panose="020B0604020202020204" pitchFamily="34" charset="0"/>
              </a:rPr>
              <a:t>Alerta, prospectar 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US" altLang="es-CL" b="1">
                <a:latin typeface="Arial" panose="020B0604020202020204" pitchFamily="34" charset="0"/>
              </a:rPr>
              <a:t>Aplicar fungicidas</a:t>
            </a:r>
            <a:r>
              <a:rPr lang="es-CL" altLang="es-CL"/>
              <a:t> </a:t>
            </a:r>
            <a:endParaRPr lang="es-ES" altLang="es-CL"/>
          </a:p>
        </p:txBody>
      </p:sp>
      <p:sp>
        <p:nvSpPr>
          <p:cNvPr id="116742" name="Text Box 1030">
            <a:extLst>
              <a:ext uri="{FF2B5EF4-FFF2-40B4-BE49-F238E27FC236}">
                <a16:creationId xmlns:a16="http://schemas.microsoft.com/office/drawing/2014/main" id="{9EAA89C9-4C83-E9DE-AE3F-FA3D698FA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1411288"/>
            <a:ext cx="5516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L" altLang="es-CL" b="1">
                <a:latin typeface="Arial" panose="020B0604020202020204" pitchFamily="34" charset="0"/>
              </a:rPr>
              <a:t>Financiadas por Auspicio : US$ 3000</a:t>
            </a:r>
            <a:endParaRPr lang="es-ES" altLang="es-CL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>
            <a:extLst>
              <a:ext uri="{FF2B5EF4-FFF2-40B4-BE49-F238E27FC236}">
                <a16:creationId xmlns:a16="http://schemas.microsoft.com/office/drawing/2014/main" id="{AED4859E-74FC-FDBE-8D54-F5D8EA12FC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4600" y="152400"/>
            <a:ext cx="4114800" cy="457200"/>
          </a:xfrm>
        </p:spPr>
        <p:txBody>
          <a:bodyPr/>
          <a:lstStyle/>
          <a:p>
            <a:r>
              <a:rPr lang="es-CL" altLang="es-CL" sz="2400" b="1">
                <a:latin typeface="Arial" panose="020B0604020202020204" pitchFamily="34" charset="0"/>
              </a:rPr>
              <a:t>Recomendaciones</a:t>
            </a:r>
            <a:endParaRPr lang="es-ES" altLang="es-CL" sz="2400" b="1">
              <a:latin typeface="Arial" panose="020B0604020202020204" pitchFamily="34" charset="0"/>
            </a:endParaRPr>
          </a:p>
        </p:txBody>
      </p:sp>
      <p:pic>
        <p:nvPicPr>
          <p:cNvPr id="125957" name="Picture 5">
            <a:extLst>
              <a:ext uri="{FF2B5EF4-FFF2-40B4-BE49-F238E27FC236}">
                <a16:creationId xmlns:a16="http://schemas.microsoft.com/office/drawing/2014/main" id="{809EECF5-77BD-52A3-05ED-3D0A1C52E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22288"/>
            <a:ext cx="8245475" cy="618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>
            <a:extLst>
              <a:ext uri="{FF2B5EF4-FFF2-40B4-BE49-F238E27FC236}">
                <a16:creationId xmlns:a16="http://schemas.microsoft.com/office/drawing/2014/main" id="{DF24409A-2C14-E7E3-9B7A-A17B209575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CL" altLang="es-CL"/>
          </a:p>
        </p:txBody>
      </p:sp>
      <p:pic>
        <p:nvPicPr>
          <p:cNvPr id="117766" name="Picture 6">
            <a:extLst>
              <a:ext uri="{FF2B5EF4-FFF2-40B4-BE49-F238E27FC236}">
                <a16:creationId xmlns:a16="http://schemas.microsoft.com/office/drawing/2014/main" id="{44E937C4-C78B-7612-DDC6-BAC41BB66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"/>
            <a:ext cx="8077200" cy="605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7767" name="Rectangle 7">
            <a:extLst>
              <a:ext uri="{FF2B5EF4-FFF2-40B4-BE49-F238E27FC236}">
                <a16:creationId xmlns:a16="http://schemas.microsoft.com/office/drawing/2014/main" id="{6D1B3D7F-41D2-8E15-8AE0-0CB4719E99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152400"/>
            <a:ext cx="411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CL" altLang="es-CL" b="1">
                <a:solidFill>
                  <a:schemeClr val="tx2"/>
                </a:solidFill>
                <a:latin typeface="Arial" panose="020B0604020202020204" pitchFamily="34" charset="0"/>
              </a:rPr>
              <a:t>Recomendaciones</a:t>
            </a:r>
            <a:endParaRPr lang="es-ES" altLang="es-CL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>
            <a:extLst>
              <a:ext uri="{FF2B5EF4-FFF2-40B4-BE49-F238E27FC236}">
                <a16:creationId xmlns:a16="http://schemas.microsoft.com/office/drawing/2014/main" id="{88CE00AE-5E42-CED4-C701-6FE8073CC8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838200"/>
            <a:ext cx="8839200" cy="18288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r>
              <a:rPr lang="es-CL" altLang="es-CL" sz="2800" b="1">
                <a:latin typeface="Arial" panose="020B0604020202020204" pitchFamily="34" charset="0"/>
              </a:rPr>
              <a:t>Proyecto : “Uso de pronosticadores para el desarrollo de estrategias de manejo integrado del tizón tardío de la papa en al zona sur de Chile”</a:t>
            </a:r>
            <a:br>
              <a:rPr lang="es-CL" altLang="es-CL" sz="2800" b="1">
                <a:latin typeface="Arial" panose="020B0604020202020204" pitchFamily="34" charset="0"/>
              </a:rPr>
            </a:br>
            <a:r>
              <a:rPr lang="es-CL" altLang="es-CL" sz="2000" b="1">
                <a:latin typeface="Arial" panose="020B0604020202020204" pitchFamily="34" charset="0"/>
              </a:rPr>
              <a:t>FIA-PI-C-2003-1-A-017</a:t>
            </a:r>
            <a:endParaRPr lang="es-ES" altLang="es-CL" sz="2000" b="1">
              <a:latin typeface="Arial" panose="020B0604020202020204" pitchFamily="34" charset="0"/>
            </a:endParaRPr>
          </a:p>
        </p:txBody>
      </p:sp>
      <p:sp>
        <p:nvSpPr>
          <p:cNvPr id="115715" name="Rectangle 3">
            <a:extLst>
              <a:ext uri="{FF2B5EF4-FFF2-40B4-BE49-F238E27FC236}">
                <a16:creationId xmlns:a16="http://schemas.microsoft.com/office/drawing/2014/main" id="{D8EC79E7-58E5-6C48-9878-C892C8A23D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3429000"/>
            <a:ext cx="8610600" cy="9144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CL" altLang="es-CL" sz="1800" b="1">
                <a:latin typeface="Arial" panose="020B0604020202020204" pitchFamily="34" charset="0"/>
              </a:rPr>
              <a:t>      INIA, Laboratorio Regional SAG Osorno, UCT, INDAP X Región, Red de Papa de los Muermos, McCain Chile, Agrupación de pequeños productores agrícolas Semillero de Chonchi, Cooperativa Huincullicán</a:t>
            </a:r>
            <a:endParaRPr lang="es-ES" altLang="es-CL" sz="1800" b="1">
              <a:latin typeface="Arial" panose="020B0604020202020204" pitchFamily="34" charset="0"/>
            </a:endParaRPr>
          </a:p>
        </p:txBody>
      </p:sp>
      <p:sp>
        <p:nvSpPr>
          <p:cNvPr id="115716" name="Text Box 4">
            <a:extLst>
              <a:ext uri="{FF2B5EF4-FFF2-40B4-BE49-F238E27FC236}">
                <a16:creationId xmlns:a16="http://schemas.microsoft.com/office/drawing/2014/main" id="{93982F29-307D-8104-4E6E-CA2C51F33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908550"/>
            <a:ext cx="8245475" cy="1187450"/>
          </a:xfrm>
          <a:prstGeom prst="rect">
            <a:avLst/>
          </a:prstGeom>
          <a:solidFill>
            <a:srgbClr val="B2B2B2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CL" altLang="es-CL" b="1">
                <a:latin typeface="Arial" panose="020B0604020202020204" pitchFamily="34" charset="0"/>
              </a:rPr>
              <a:t>Objetivo General: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L" altLang="es-CL" b="1">
                <a:latin typeface="Arial" panose="020B0604020202020204" pitchFamily="34" charset="0"/>
              </a:rPr>
              <a:t> “Implementar un sistema de manejo integrado de   </a:t>
            </a:r>
          </a:p>
          <a:p>
            <a:pPr>
              <a:buFont typeface="Wingdings" panose="05000000000000000000" pitchFamily="2" charset="2"/>
              <a:buNone/>
            </a:pPr>
            <a:r>
              <a:rPr lang="es-CL" altLang="es-CL" b="1">
                <a:latin typeface="Arial" panose="020B0604020202020204" pitchFamily="34" charset="0"/>
              </a:rPr>
              <a:t>      tizón tardío basado en el uso de pronosticadores”</a:t>
            </a:r>
            <a:endParaRPr lang="es-ES" altLang="es-CL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>
            <a:extLst>
              <a:ext uri="{FF2B5EF4-FFF2-40B4-BE49-F238E27FC236}">
                <a16:creationId xmlns:a16="http://schemas.microsoft.com/office/drawing/2014/main" id="{B0FAC893-AB72-0140-66A0-EA7A36D916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s-ES" altLang="es-CL" sz="3600" b="1">
                <a:solidFill>
                  <a:schemeClr val="tx1"/>
                </a:solidFill>
              </a:rPr>
              <a:t>Triángulo de una Enfermedad</a:t>
            </a:r>
            <a:endParaRPr lang="en-US" altLang="es-CL" sz="3600" b="1">
              <a:solidFill>
                <a:schemeClr val="tx1"/>
              </a:solidFill>
            </a:endParaRPr>
          </a:p>
        </p:txBody>
      </p:sp>
      <p:sp>
        <p:nvSpPr>
          <p:cNvPr id="130051" name="AutoShape 3">
            <a:extLst>
              <a:ext uri="{FF2B5EF4-FFF2-40B4-BE49-F238E27FC236}">
                <a16:creationId xmlns:a16="http://schemas.microsoft.com/office/drawing/2014/main" id="{3B885CB6-A9BF-982A-F803-3E674A1C10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828800"/>
            <a:ext cx="4495800" cy="3886200"/>
          </a:xfrm>
          <a:prstGeom prst="triangle">
            <a:avLst>
              <a:gd name="adj" fmla="val 50000"/>
            </a:avLst>
          </a:prstGeom>
          <a:noFill/>
          <a:ln w="508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CL"/>
          </a:p>
        </p:txBody>
      </p:sp>
      <p:sp>
        <p:nvSpPr>
          <p:cNvPr id="130064" name="Text Box 16">
            <a:extLst>
              <a:ext uri="{FF2B5EF4-FFF2-40B4-BE49-F238E27FC236}">
                <a16:creationId xmlns:a16="http://schemas.microsoft.com/office/drawing/2014/main" id="{D51D8EF5-A420-B55C-7914-EC0CF6F792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9013" y="1371600"/>
            <a:ext cx="2084387" cy="519113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L" altLang="es-CL" sz="2800" b="1" i="1">
                <a:latin typeface="Arial" panose="020B0604020202020204" pitchFamily="34" charset="0"/>
              </a:rPr>
              <a:t>P.infestans</a:t>
            </a:r>
            <a:endParaRPr lang="en-US" altLang="es-CL" sz="2800" b="1" i="1">
              <a:latin typeface="Arial" panose="020B0604020202020204" pitchFamily="34" charset="0"/>
            </a:endParaRPr>
          </a:p>
        </p:txBody>
      </p:sp>
      <p:sp>
        <p:nvSpPr>
          <p:cNvPr id="130065" name="Text Box 17">
            <a:extLst>
              <a:ext uri="{FF2B5EF4-FFF2-40B4-BE49-F238E27FC236}">
                <a16:creationId xmlns:a16="http://schemas.microsoft.com/office/drawing/2014/main" id="{25BEE1CF-026F-F626-314A-B8D3A3274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5486400"/>
            <a:ext cx="1187450" cy="519113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altLang="es-CL" sz="2800" b="1">
                <a:latin typeface="Arial" panose="020B0604020202020204" pitchFamily="34" charset="0"/>
              </a:rPr>
              <a:t>P</a:t>
            </a:r>
            <a:r>
              <a:rPr lang="es-CL" altLang="es-CL" sz="2800" b="1">
                <a:latin typeface="Arial" panose="020B0604020202020204" pitchFamily="34" charset="0"/>
              </a:rPr>
              <a:t>apa</a:t>
            </a:r>
            <a:endParaRPr lang="en-US" altLang="es-CL" sz="2800" b="1">
              <a:latin typeface="Arial" panose="020B0604020202020204" pitchFamily="34" charset="0"/>
            </a:endParaRPr>
          </a:p>
        </p:txBody>
      </p:sp>
      <p:sp>
        <p:nvSpPr>
          <p:cNvPr id="130066" name="Text Box 18">
            <a:extLst>
              <a:ext uri="{FF2B5EF4-FFF2-40B4-BE49-F238E27FC236}">
                <a16:creationId xmlns:a16="http://schemas.microsoft.com/office/drawing/2014/main" id="{CDA435DF-03D2-47A0-B488-FBC15BAF7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5410200"/>
            <a:ext cx="2071688" cy="519113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CL" altLang="es-CL" sz="2800" b="1">
                <a:latin typeface="Arial" panose="020B0604020202020204" pitchFamily="34" charset="0"/>
              </a:rPr>
              <a:t>T</a:t>
            </a:r>
            <a:r>
              <a:rPr lang="es-CL" altLang="es-CL" sz="2800" b="1" baseline="30000">
                <a:latin typeface="Arial" panose="020B0604020202020204" pitchFamily="34" charset="0"/>
              </a:rPr>
              <a:t>a</a:t>
            </a:r>
            <a:r>
              <a:rPr lang="es-CL" altLang="es-CL" sz="2800" b="1">
                <a:latin typeface="Arial" panose="020B0604020202020204" pitchFamily="34" charset="0"/>
              </a:rPr>
              <a:t> y HR</a:t>
            </a:r>
            <a:endParaRPr lang="en-US" altLang="es-CL" sz="2800" b="1">
              <a:latin typeface="Arial" panose="020B0604020202020204" pitchFamily="34" charset="0"/>
            </a:endParaRPr>
          </a:p>
        </p:txBody>
      </p:sp>
      <p:pic>
        <p:nvPicPr>
          <p:cNvPr id="130067" name="Picture 19">
            <a:extLst>
              <a:ext uri="{FF2B5EF4-FFF2-40B4-BE49-F238E27FC236}">
                <a16:creationId xmlns:a16="http://schemas.microsoft.com/office/drawing/2014/main" id="{F2D6A4CB-BA12-F42E-826B-186FE1F26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225" y="3124200"/>
            <a:ext cx="2239963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>
            <a:extLst>
              <a:ext uri="{FF2B5EF4-FFF2-40B4-BE49-F238E27FC236}">
                <a16:creationId xmlns:a16="http://schemas.microsoft.com/office/drawing/2014/main" id="{68AE4928-4484-1EAF-AD83-9CE373CA46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81400" y="260350"/>
            <a:ext cx="4953000" cy="806450"/>
          </a:xfrm>
        </p:spPr>
        <p:txBody>
          <a:bodyPr/>
          <a:lstStyle/>
          <a:p>
            <a:r>
              <a:rPr lang="es-MX" altLang="es-CL" sz="2400" b="1">
                <a:latin typeface="Arial" panose="020B0604020202020204" pitchFamily="34" charset="0"/>
              </a:rPr>
              <a:t>Monitereo y caracterización de </a:t>
            </a:r>
            <a:r>
              <a:rPr lang="es-MX" altLang="es-CL" sz="2400" b="1" i="1">
                <a:latin typeface="Arial" panose="020B0604020202020204" pitchFamily="34" charset="0"/>
              </a:rPr>
              <a:t>P. infestans</a:t>
            </a:r>
            <a:r>
              <a:rPr lang="es-MX" altLang="es-CL" sz="2400" b="1">
                <a:latin typeface="Arial" panose="020B0604020202020204" pitchFamily="34" charset="0"/>
              </a:rPr>
              <a:t> en la IX y X región</a:t>
            </a:r>
            <a:endParaRPr lang="es-CL" altLang="es-CL" sz="2400" b="1">
              <a:latin typeface="Arial" panose="020B0604020202020204" pitchFamily="34" charset="0"/>
            </a:endParaRPr>
          </a:p>
        </p:txBody>
      </p:sp>
      <p:pic>
        <p:nvPicPr>
          <p:cNvPr id="134147" name="Picture 3">
            <a:extLst>
              <a:ext uri="{FF2B5EF4-FFF2-40B4-BE49-F238E27FC236}">
                <a16:creationId xmlns:a16="http://schemas.microsoft.com/office/drawing/2014/main" id="{92DFE03F-0EC2-7684-3D40-64614F0A7D55}"/>
              </a:ext>
            </a:extLst>
          </p:cNvPr>
          <p:cNvPicPr>
            <a:picLocks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2"/>
          <a:stretch>
            <a:fillRect/>
          </a:stretch>
        </p:blipFill>
        <p:spPr>
          <a:xfrm>
            <a:off x="228600" y="152400"/>
            <a:ext cx="2514600" cy="2209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4149" name="Picture 5">
            <a:extLst>
              <a:ext uri="{FF2B5EF4-FFF2-40B4-BE49-F238E27FC236}">
                <a16:creationId xmlns:a16="http://schemas.microsoft.com/office/drawing/2014/main" id="{2DC24233-7B82-FE61-54E0-C53DFB112D7E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09800"/>
            <a:ext cx="24384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0" name="Picture 6">
            <a:extLst>
              <a:ext uri="{FF2B5EF4-FFF2-40B4-BE49-F238E27FC236}">
                <a16:creationId xmlns:a16="http://schemas.microsoft.com/office/drawing/2014/main" id="{332AD10D-2F42-59EC-D74A-BDA782866F0B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93"/>
          <a:stretch>
            <a:fillRect/>
          </a:stretch>
        </p:blipFill>
        <p:spPr bwMode="auto">
          <a:xfrm>
            <a:off x="228600" y="4419600"/>
            <a:ext cx="24384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7">
            <a:extLst>
              <a:ext uri="{FF2B5EF4-FFF2-40B4-BE49-F238E27FC236}">
                <a16:creationId xmlns:a16="http://schemas.microsoft.com/office/drawing/2014/main" id="{FC2AC211-0CB6-6611-6FE6-922D0217E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219200"/>
            <a:ext cx="2105025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4152" name="Picture 8">
            <a:extLst>
              <a:ext uri="{FF2B5EF4-FFF2-40B4-BE49-F238E27FC236}">
                <a16:creationId xmlns:a16="http://schemas.microsoft.com/office/drawing/2014/main" id="{E9FFDD4C-FE7B-DA29-8ADB-B2CE0BB81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267200"/>
            <a:ext cx="1884363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153" name="Picture 9">
            <a:extLst>
              <a:ext uri="{FF2B5EF4-FFF2-40B4-BE49-F238E27FC236}">
                <a16:creationId xmlns:a16="http://schemas.microsoft.com/office/drawing/2014/main" id="{D0792DDA-9EA5-8B32-3771-863664F321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30" r="27049"/>
          <a:stretch>
            <a:fillRect/>
          </a:stretch>
        </p:blipFill>
        <p:spPr bwMode="auto">
          <a:xfrm>
            <a:off x="4572000" y="2473325"/>
            <a:ext cx="24384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4160" name="Line 16">
            <a:extLst>
              <a:ext uri="{FF2B5EF4-FFF2-40B4-BE49-F238E27FC236}">
                <a16:creationId xmlns:a16="http://schemas.microsoft.com/office/drawing/2014/main" id="{6A892C97-438B-60AD-8D67-089EF0AE8A1E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7600" y="3429000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134161" name="Line 17">
            <a:extLst>
              <a:ext uri="{FF2B5EF4-FFF2-40B4-BE49-F238E27FC236}">
                <a16:creationId xmlns:a16="http://schemas.microsoft.com/office/drawing/2014/main" id="{E9F194F7-6636-F6FC-CEF4-ABA76C6EFEB9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1371600"/>
            <a:ext cx="838200" cy="990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134162" name="Line 18">
            <a:extLst>
              <a:ext uri="{FF2B5EF4-FFF2-40B4-BE49-F238E27FC236}">
                <a16:creationId xmlns:a16="http://schemas.microsoft.com/office/drawing/2014/main" id="{BA094CC6-E3F3-7880-0E55-7BEE0ABF6CA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6600" y="4343400"/>
            <a:ext cx="990600" cy="1143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>
            <a:extLst>
              <a:ext uri="{FF2B5EF4-FFF2-40B4-BE49-F238E27FC236}">
                <a16:creationId xmlns:a16="http://schemas.microsoft.com/office/drawing/2014/main" id="{BB562C14-D32F-940B-5546-F1901DB8EB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4267200" cy="1143000"/>
          </a:xfrm>
        </p:spPr>
        <p:txBody>
          <a:bodyPr/>
          <a:lstStyle/>
          <a:p>
            <a:r>
              <a:rPr lang="es-CL" altLang="es-CL" sz="2800" b="1">
                <a:latin typeface="Arial" panose="020B0604020202020204" pitchFamily="34" charset="0"/>
              </a:rPr>
              <a:t>Resistencia relativa de Cultivares de papa</a:t>
            </a:r>
            <a:endParaRPr lang="es-ES" altLang="es-CL" sz="2800" b="1">
              <a:latin typeface="Arial" panose="020B0604020202020204" pitchFamily="34" charset="0"/>
            </a:endParaRPr>
          </a:p>
        </p:txBody>
      </p:sp>
      <p:graphicFrame>
        <p:nvGraphicFramePr>
          <p:cNvPr id="126979" name="Object 3">
            <a:extLst>
              <a:ext uri="{FF2B5EF4-FFF2-40B4-BE49-F238E27FC236}">
                <a16:creationId xmlns:a16="http://schemas.microsoft.com/office/drawing/2014/main" id="{A72F8A3D-4CA8-133E-2599-E644A2A9D89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2000" y="76200"/>
          <a:ext cx="4267200" cy="234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3" imgW="4960970" imgH="2728479" progId="Excel.Chart.8">
                  <p:embed/>
                </p:oleObj>
              </mc:Choice>
              <mc:Fallback>
                <p:oleObj name="Gráfico" r:id="rId3" imgW="4960970" imgH="2728479" progId="Excel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76200"/>
                        <a:ext cx="4267200" cy="234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980" name="Object 4">
            <a:extLst>
              <a:ext uri="{FF2B5EF4-FFF2-40B4-BE49-F238E27FC236}">
                <a16:creationId xmlns:a16="http://schemas.microsoft.com/office/drawing/2014/main" id="{F8B32968-A6FD-80BB-7694-B2CCA45DAC6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2400" y="1919288"/>
          <a:ext cx="8686800" cy="471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5" imgW="4960970" imgH="2690187" progId="Excel.Chart.8">
                  <p:embed/>
                </p:oleObj>
              </mc:Choice>
              <mc:Fallback>
                <p:oleObj name="Gráfico" r:id="rId5" imgW="4960970" imgH="2690187" progId="Excel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919288"/>
                        <a:ext cx="8686800" cy="4710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981" name="Text Box 5">
            <a:extLst>
              <a:ext uri="{FF2B5EF4-FFF2-40B4-BE49-F238E27FC236}">
                <a16:creationId xmlns:a16="http://schemas.microsoft.com/office/drawing/2014/main" id="{1F01E8F2-7939-8DB3-4307-F54A2D456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" y="6424613"/>
            <a:ext cx="38496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L" altLang="es-CL" sz="1600" b="1"/>
              <a:t>Proyecto FIA-PI-C-2003-1-A-017. 2003-04</a:t>
            </a:r>
            <a:endParaRPr lang="es-ES" altLang="es-CL" sz="1600" b="1"/>
          </a:p>
        </p:txBody>
      </p:sp>
    </p:spTree>
  </p:cSld>
  <p:clrMapOvr>
    <a:masterClrMapping/>
  </p:clrMapOvr>
  <p:transition>
    <p:zoom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>
            <a:extLst>
              <a:ext uri="{FF2B5EF4-FFF2-40B4-BE49-F238E27FC236}">
                <a16:creationId xmlns:a16="http://schemas.microsoft.com/office/drawing/2014/main" id="{AA7B25BD-16AB-5D2D-80D0-EB8DE6B038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4495800" cy="1143000"/>
          </a:xfrm>
        </p:spPr>
        <p:txBody>
          <a:bodyPr/>
          <a:lstStyle/>
          <a:p>
            <a:r>
              <a:rPr lang="es-CL" altLang="es-CL" sz="3600" b="1">
                <a:latin typeface="Arial" panose="020B0604020202020204" pitchFamily="34" charset="0"/>
              </a:rPr>
              <a:t>Red Meteorológica en la IX y X región</a:t>
            </a:r>
            <a:endParaRPr lang="es-ES" altLang="es-CL" sz="3600" b="1">
              <a:latin typeface="Arial" panose="020B0604020202020204" pitchFamily="34" charset="0"/>
            </a:endParaRPr>
          </a:p>
        </p:txBody>
      </p:sp>
      <p:sp>
        <p:nvSpPr>
          <p:cNvPr id="143363" name="Text Box 3">
            <a:extLst>
              <a:ext uri="{FF2B5EF4-FFF2-40B4-BE49-F238E27FC236}">
                <a16:creationId xmlns:a16="http://schemas.microsoft.com/office/drawing/2014/main" id="{BA24944A-9612-60C7-918F-669D4A7A8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590675"/>
            <a:ext cx="3014663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L" altLang="es-CL" sz="2800" b="1">
                <a:latin typeface="Arial" panose="020B0604020202020204" pitchFamily="34" charset="0"/>
              </a:rPr>
              <a:t>IX Región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Carahue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Puerto Saavedra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Puerto Domínguez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Teodoro Schmidt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Hualpín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Vilcún</a:t>
            </a:r>
          </a:p>
          <a:p>
            <a:pPr>
              <a:buFont typeface="Wingdings" panose="05000000000000000000" pitchFamily="2" charset="2"/>
              <a:buNone/>
            </a:pPr>
            <a:endParaRPr lang="es-CL" altLang="es-CL" b="1">
              <a:latin typeface="Arial" panose="020B0604020202020204" pitchFamily="34" charset="0"/>
            </a:endParaRPr>
          </a:p>
          <a:p>
            <a:r>
              <a:rPr lang="es-CL" altLang="es-CL" sz="2800" b="1">
                <a:latin typeface="Arial" panose="020B0604020202020204" pitchFamily="34" charset="0"/>
              </a:rPr>
              <a:t>X región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Osorno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Purranque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Los Muermos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Chonchi</a:t>
            </a:r>
            <a:endParaRPr lang="es-ES" altLang="es-CL" b="1">
              <a:latin typeface="Arial" panose="020B0604020202020204" pitchFamily="34" charset="0"/>
            </a:endParaRPr>
          </a:p>
        </p:txBody>
      </p:sp>
      <p:grpSp>
        <p:nvGrpSpPr>
          <p:cNvPr id="143364" name="Group 4">
            <a:extLst>
              <a:ext uri="{FF2B5EF4-FFF2-40B4-BE49-F238E27FC236}">
                <a16:creationId xmlns:a16="http://schemas.microsoft.com/office/drawing/2014/main" id="{2A1980AA-E357-EF0B-BE0D-8267FCB63A42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1295400"/>
            <a:ext cx="3810000" cy="5257800"/>
            <a:chOff x="158" y="159"/>
            <a:chExt cx="3828" cy="4161"/>
          </a:xfrm>
        </p:grpSpPr>
        <p:grpSp>
          <p:nvGrpSpPr>
            <p:cNvPr id="143365" name="Group 5">
              <a:extLst>
                <a:ext uri="{FF2B5EF4-FFF2-40B4-BE49-F238E27FC236}">
                  <a16:creationId xmlns:a16="http://schemas.microsoft.com/office/drawing/2014/main" id="{72E17829-7A77-AC20-F7D1-8189F9541A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" y="159"/>
              <a:ext cx="3828" cy="4161"/>
              <a:chOff x="150" y="281"/>
              <a:chExt cx="3828" cy="4161"/>
            </a:xfrm>
          </p:grpSpPr>
          <p:pic>
            <p:nvPicPr>
              <p:cNvPr id="143366" name="Picture 6">
                <a:extLst>
                  <a:ext uri="{FF2B5EF4-FFF2-40B4-BE49-F238E27FC236}">
                    <a16:creationId xmlns:a16="http://schemas.microsoft.com/office/drawing/2014/main" id="{AE04626B-B044-C7B5-D57A-A7273F60F4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" y="281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67" name="Picture 7">
                <a:extLst>
                  <a:ext uri="{FF2B5EF4-FFF2-40B4-BE49-F238E27FC236}">
                    <a16:creationId xmlns:a16="http://schemas.microsoft.com/office/drawing/2014/main" id="{3443798F-A153-67FE-ABE6-CBD758CAEB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5" y="281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68" name="Picture 8">
                <a:extLst>
                  <a:ext uri="{FF2B5EF4-FFF2-40B4-BE49-F238E27FC236}">
                    <a16:creationId xmlns:a16="http://schemas.microsoft.com/office/drawing/2014/main" id="{8DC95018-54CF-E0B8-BAC9-4D0C27EC09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5" y="281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69" name="Picture 9">
                <a:extLst>
                  <a:ext uri="{FF2B5EF4-FFF2-40B4-BE49-F238E27FC236}">
                    <a16:creationId xmlns:a16="http://schemas.microsoft.com/office/drawing/2014/main" id="{8D584CC9-140E-EFCF-B965-3BEAF575D7D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26" y="281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70" name="Picture 10">
                <a:extLst>
                  <a:ext uri="{FF2B5EF4-FFF2-40B4-BE49-F238E27FC236}">
                    <a16:creationId xmlns:a16="http://schemas.microsoft.com/office/drawing/2014/main" id="{BF256B28-0994-64E4-5C1A-225597C5D60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98" y="281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71" name="Picture 11">
                <a:extLst>
                  <a:ext uri="{FF2B5EF4-FFF2-40B4-BE49-F238E27FC236}">
                    <a16:creationId xmlns:a16="http://schemas.microsoft.com/office/drawing/2014/main" id="{0AE98FDA-CEA7-2EF3-4624-90101A5EAE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" y="1027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72" name="Picture 12">
                <a:extLst>
                  <a:ext uri="{FF2B5EF4-FFF2-40B4-BE49-F238E27FC236}">
                    <a16:creationId xmlns:a16="http://schemas.microsoft.com/office/drawing/2014/main" id="{16235222-134C-436D-0159-4BDEDB67F4D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5" y="1027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73" name="Picture 13">
                <a:extLst>
                  <a:ext uri="{FF2B5EF4-FFF2-40B4-BE49-F238E27FC236}">
                    <a16:creationId xmlns:a16="http://schemas.microsoft.com/office/drawing/2014/main" id="{D3F3AA7B-DEEA-2BFD-F069-5B31D6FF739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5" y="1027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74" name="Picture 14">
                <a:extLst>
                  <a:ext uri="{FF2B5EF4-FFF2-40B4-BE49-F238E27FC236}">
                    <a16:creationId xmlns:a16="http://schemas.microsoft.com/office/drawing/2014/main" id="{28F32AF8-431B-CFBA-E47C-6F4E7691856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26" y="1027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75" name="Picture 15">
                <a:extLst>
                  <a:ext uri="{FF2B5EF4-FFF2-40B4-BE49-F238E27FC236}">
                    <a16:creationId xmlns:a16="http://schemas.microsoft.com/office/drawing/2014/main" id="{C2D6E735-627E-9726-851D-EC5A1A95BF5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98" y="1027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76" name="Picture 16">
                <a:extLst>
                  <a:ext uri="{FF2B5EF4-FFF2-40B4-BE49-F238E27FC236}">
                    <a16:creationId xmlns:a16="http://schemas.microsoft.com/office/drawing/2014/main" id="{D74AD6CE-E64F-6C4E-A2FD-6D13EB993E3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" y="1807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77" name="Picture 17">
                <a:extLst>
                  <a:ext uri="{FF2B5EF4-FFF2-40B4-BE49-F238E27FC236}">
                    <a16:creationId xmlns:a16="http://schemas.microsoft.com/office/drawing/2014/main" id="{13702BBE-6F88-37C5-5584-13D726AC7F4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5" y="1807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78" name="Picture 18">
                <a:extLst>
                  <a:ext uri="{FF2B5EF4-FFF2-40B4-BE49-F238E27FC236}">
                    <a16:creationId xmlns:a16="http://schemas.microsoft.com/office/drawing/2014/main" id="{36F5AA75-6627-17DF-099D-CCA51610DC3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5" y="1807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79" name="Picture 19">
                <a:extLst>
                  <a:ext uri="{FF2B5EF4-FFF2-40B4-BE49-F238E27FC236}">
                    <a16:creationId xmlns:a16="http://schemas.microsoft.com/office/drawing/2014/main" id="{76107FDE-3EF6-7681-9DBC-00D98506774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26" y="1807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80" name="Picture 20">
                <a:extLst>
                  <a:ext uri="{FF2B5EF4-FFF2-40B4-BE49-F238E27FC236}">
                    <a16:creationId xmlns:a16="http://schemas.microsoft.com/office/drawing/2014/main" id="{4F43881A-F5D9-2EF2-F587-715712FF9B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98" y="1807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81" name="Picture 21">
                <a:extLst>
                  <a:ext uri="{FF2B5EF4-FFF2-40B4-BE49-F238E27FC236}">
                    <a16:creationId xmlns:a16="http://schemas.microsoft.com/office/drawing/2014/main" id="{202E1C56-EF52-5FD1-6BBF-0BDAB8637FD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" y="2574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82" name="Picture 22">
                <a:extLst>
                  <a:ext uri="{FF2B5EF4-FFF2-40B4-BE49-F238E27FC236}">
                    <a16:creationId xmlns:a16="http://schemas.microsoft.com/office/drawing/2014/main" id="{7C790237-1CB4-5281-63A4-3D819B75323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5" y="2574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83" name="Picture 23">
                <a:extLst>
                  <a:ext uri="{FF2B5EF4-FFF2-40B4-BE49-F238E27FC236}">
                    <a16:creationId xmlns:a16="http://schemas.microsoft.com/office/drawing/2014/main" id="{C59C9D80-38DD-82BA-8C4D-556E0A718EF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5" y="2574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84" name="Picture 24">
                <a:extLst>
                  <a:ext uri="{FF2B5EF4-FFF2-40B4-BE49-F238E27FC236}">
                    <a16:creationId xmlns:a16="http://schemas.microsoft.com/office/drawing/2014/main" id="{22B9C84A-FCDB-896D-7CC5-E05CBA5DF6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26" y="2574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85" name="Picture 25">
                <a:extLst>
                  <a:ext uri="{FF2B5EF4-FFF2-40B4-BE49-F238E27FC236}">
                    <a16:creationId xmlns:a16="http://schemas.microsoft.com/office/drawing/2014/main" id="{E5FCB804-C7F7-368A-A0E4-864334502CD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98" y="2574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86" name="Picture 26">
                <a:extLst>
                  <a:ext uri="{FF2B5EF4-FFF2-40B4-BE49-F238E27FC236}">
                    <a16:creationId xmlns:a16="http://schemas.microsoft.com/office/drawing/2014/main" id="{B04A6E5A-A600-57E9-73A3-550B63E4C9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" y="3330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87" name="Picture 27">
                <a:extLst>
                  <a:ext uri="{FF2B5EF4-FFF2-40B4-BE49-F238E27FC236}">
                    <a16:creationId xmlns:a16="http://schemas.microsoft.com/office/drawing/2014/main" id="{36EDEA52-9B45-3A09-7852-5912DE7023F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5" y="3330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88" name="Picture 28">
                <a:extLst>
                  <a:ext uri="{FF2B5EF4-FFF2-40B4-BE49-F238E27FC236}">
                    <a16:creationId xmlns:a16="http://schemas.microsoft.com/office/drawing/2014/main" id="{500BACA9-5D0E-D227-FFEA-18B6BD7DE58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5" y="3330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89" name="Picture 29">
                <a:extLst>
                  <a:ext uri="{FF2B5EF4-FFF2-40B4-BE49-F238E27FC236}">
                    <a16:creationId xmlns:a16="http://schemas.microsoft.com/office/drawing/2014/main" id="{B397D1B6-C894-496F-4A57-77D6790B1F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26" y="3330"/>
                <a:ext cx="780" cy="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90" name="Picture 30">
                <a:extLst>
                  <a:ext uri="{FF2B5EF4-FFF2-40B4-BE49-F238E27FC236}">
                    <a16:creationId xmlns:a16="http://schemas.microsoft.com/office/drawing/2014/main" id="{ECDB1EE4-084F-553C-0662-40127519BCA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" y="4076"/>
                <a:ext cx="780" cy="3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91" name="Picture 31">
                <a:extLst>
                  <a:ext uri="{FF2B5EF4-FFF2-40B4-BE49-F238E27FC236}">
                    <a16:creationId xmlns:a16="http://schemas.microsoft.com/office/drawing/2014/main" id="{1DC9F4B6-A300-24A6-CA8B-B3921063B60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5" y="4076"/>
                <a:ext cx="780" cy="3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92" name="Picture 32">
                <a:extLst>
                  <a:ext uri="{FF2B5EF4-FFF2-40B4-BE49-F238E27FC236}">
                    <a16:creationId xmlns:a16="http://schemas.microsoft.com/office/drawing/2014/main" id="{8EB8073E-A636-D008-D2BA-805A7638E96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5" y="4076"/>
                <a:ext cx="780" cy="3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393" name="Picture 33">
                <a:extLst>
                  <a:ext uri="{FF2B5EF4-FFF2-40B4-BE49-F238E27FC236}">
                    <a16:creationId xmlns:a16="http://schemas.microsoft.com/office/drawing/2014/main" id="{75E242E4-3802-6D18-14CF-B562EBEF341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26" y="4076"/>
                <a:ext cx="780" cy="3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43394" name="Oval 34">
              <a:extLst>
                <a:ext uri="{FF2B5EF4-FFF2-40B4-BE49-F238E27FC236}">
                  <a16:creationId xmlns:a16="http://schemas.microsoft.com/office/drawing/2014/main" id="{A5DAC724-6C98-D292-A68E-693662A54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5" y="3113"/>
              <a:ext cx="90" cy="91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3395" name="Oval 35">
              <a:extLst>
                <a:ext uri="{FF2B5EF4-FFF2-40B4-BE49-F238E27FC236}">
                  <a16:creationId xmlns:a16="http://schemas.microsoft.com/office/drawing/2014/main" id="{FAF6AEEA-8351-6CDB-53FB-4E512AE8F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4110"/>
              <a:ext cx="90" cy="91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3396" name="Oval 36">
              <a:extLst>
                <a:ext uri="{FF2B5EF4-FFF2-40B4-BE49-F238E27FC236}">
                  <a16:creationId xmlns:a16="http://schemas.microsoft.com/office/drawing/2014/main" id="{F6EB3678-A52B-CFBE-2F6A-F7968E1D3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7" y="3702"/>
              <a:ext cx="90" cy="91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3397" name="Oval 37">
              <a:extLst>
                <a:ext uri="{FF2B5EF4-FFF2-40B4-BE49-F238E27FC236}">
                  <a16:creationId xmlns:a16="http://schemas.microsoft.com/office/drawing/2014/main" id="{E030C7BF-C1A0-C392-FD8E-2B37F8B72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572"/>
              <a:ext cx="90" cy="91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3398" name="Oval 38">
              <a:extLst>
                <a:ext uri="{FF2B5EF4-FFF2-40B4-BE49-F238E27FC236}">
                  <a16:creationId xmlns:a16="http://schemas.microsoft.com/office/drawing/2014/main" id="{A9B10010-EDC2-CEEE-A4AF-D9555F515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7" y="436"/>
              <a:ext cx="90" cy="91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3399" name="Oval 39">
              <a:extLst>
                <a:ext uri="{FF2B5EF4-FFF2-40B4-BE49-F238E27FC236}">
                  <a16:creationId xmlns:a16="http://schemas.microsoft.com/office/drawing/2014/main" id="{CD1B34FE-69A2-F311-462C-7753941D09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391"/>
              <a:ext cx="90" cy="91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3400" name="Oval 40">
              <a:extLst>
                <a:ext uri="{FF2B5EF4-FFF2-40B4-BE49-F238E27FC236}">
                  <a16:creationId xmlns:a16="http://schemas.microsoft.com/office/drawing/2014/main" id="{206535FC-3436-18B2-27E1-86A50A1EA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2659"/>
              <a:ext cx="90" cy="91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3401" name="Oval 41">
              <a:extLst>
                <a:ext uri="{FF2B5EF4-FFF2-40B4-BE49-F238E27FC236}">
                  <a16:creationId xmlns:a16="http://schemas.microsoft.com/office/drawing/2014/main" id="{96FC0DFC-F014-7F83-1AF3-FCDEAC298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207"/>
              <a:ext cx="90" cy="91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3402" name="Oval 42">
              <a:extLst>
                <a:ext uri="{FF2B5EF4-FFF2-40B4-BE49-F238E27FC236}">
                  <a16:creationId xmlns:a16="http://schemas.microsoft.com/office/drawing/2014/main" id="{022599C9-D103-C04F-BC07-AC11E01EB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" y="935"/>
              <a:ext cx="90" cy="91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3403" name="Oval 43">
              <a:extLst>
                <a:ext uri="{FF2B5EF4-FFF2-40B4-BE49-F238E27FC236}">
                  <a16:creationId xmlns:a16="http://schemas.microsoft.com/office/drawing/2014/main" id="{C4BEFAE5-BD90-BE61-563D-779CB3DF4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7" y="2478"/>
              <a:ext cx="90" cy="91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3404" name="Line 44">
              <a:extLst>
                <a:ext uri="{FF2B5EF4-FFF2-40B4-BE49-F238E27FC236}">
                  <a16:creationId xmlns:a16="http://schemas.microsoft.com/office/drawing/2014/main" id="{BC36CD12-D54D-D91E-BF97-D12BAF1CC3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8" y="2750"/>
              <a:ext cx="272" cy="40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143405" name="Line 45">
              <a:extLst>
                <a:ext uri="{FF2B5EF4-FFF2-40B4-BE49-F238E27FC236}">
                  <a16:creationId xmlns:a16="http://schemas.microsoft.com/office/drawing/2014/main" id="{686077E7-3FC3-7F56-6BBC-1E899F8DDA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10" y="1253"/>
              <a:ext cx="45" cy="186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143406" name="Line 46">
              <a:extLst>
                <a:ext uri="{FF2B5EF4-FFF2-40B4-BE49-F238E27FC236}">
                  <a16:creationId xmlns:a16="http://schemas.microsoft.com/office/drawing/2014/main" id="{396B96FE-3CA7-54F0-33BF-776F7D6BB8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29" y="1026"/>
              <a:ext cx="181" cy="20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143407" name="Line 47">
              <a:extLst>
                <a:ext uri="{FF2B5EF4-FFF2-40B4-BE49-F238E27FC236}">
                  <a16:creationId xmlns:a16="http://schemas.microsoft.com/office/drawing/2014/main" id="{7530C11B-956B-0587-AED8-51F5E702AC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10" y="2568"/>
              <a:ext cx="317" cy="54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143408" name="Line 48">
              <a:extLst>
                <a:ext uri="{FF2B5EF4-FFF2-40B4-BE49-F238E27FC236}">
                  <a16:creationId xmlns:a16="http://schemas.microsoft.com/office/drawing/2014/main" id="{9F00C467-75CE-E8B6-C339-4D329818CB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6" y="3203"/>
              <a:ext cx="409" cy="90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143409" name="Line 49">
              <a:extLst>
                <a:ext uri="{FF2B5EF4-FFF2-40B4-BE49-F238E27FC236}">
                  <a16:creationId xmlns:a16="http://schemas.microsoft.com/office/drawing/2014/main" id="{95717C1D-227D-8CD9-F1D5-51A29E462B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610" y="3203"/>
              <a:ext cx="181" cy="49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143410" name="Line 50">
              <a:extLst>
                <a:ext uri="{FF2B5EF4-FFF2-40B4-BE49-F238E27FC236}">
                  <a16:creationId xmlns:a16="http://schemas.microsoft.com/office/drawing/2014/main" id="{B0B9FB93-3FA1-7D03-182D-90261FC568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" y="618"/>
              <a:ext cx="544" cy="249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143411" name="Line 51">
              <a:extLst>
                <a:ext uri="{FF2B5EF4-FFF2-40B4-BE49-F238E27FC236}">
                  <a16:creationId xmlns:a16="http://schemas.microsoft.com/office/drawing/2014/main" id="{57B378D1-923F-EB4B-0461-66E3CA8DED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10" y="482"/>
              <a:ext cx="544" cy="263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143412" name="Line 52">
              <a:extLst>
                <a:ext uri="{FF2B5EF4-FFF2-40B4-BE49-F238E27FC236}">
                  <a16:creationId xmlns:a16="http://schemas.microsoft.com/office/drawing/2014/main" id="{AE3CB0C2-67CD-3104-6349-CB7AD5CAF8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10" y="527"/>
              <a:ext cx="272" cy="258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</p:grpSp>
      <p:pic>
        <p:nvPicPr>
          <p:cNvPr id="143413" name="Picture 53" descr="Weather Station type WS01">
            <a:extLst>
              <a:ext uri="{FF2B5EF4-FFF2-40B4-BE49-F238E27FC236}">
                <a16:creationId xmlns:a16="http://schemas.microsoft.com/office/drawing/2014/main" id="{9C3C01D9-9B32-B1E5-0F55-6739116F1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1000"/>
            <a:ext cx="19812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>
            <a:extLst>
              <a:ext uri="{FF2B5EF4-FFF2-40B4-BE49-F238E27FC236}">
                <a16:creationId xmlns:a16="http://schemas.microsoft.com/office/drawing/2014/main" id="{542600C1-EA28-0F3D-7513-467B68DD3C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95600" y="228600"/>
            <a:ext cx="3429000" cy="609600"/>
          </a:xfrm>
        </p:spPr>
        <p:txBody>
          <a:bodyPr/>
          <a:lstStyle/>
          <a:p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S</a:t>
            </a:r>
            <a:r>
              <a:rPr lang="es-E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í</a:t>
            </a:r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ntomas</a:t>
            </a:r>
            <a:endParaRPr lang="es-ES" altLang="es-CL" sz="320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118787" name="Picture 3">
            <a:extLst>
              <a:ext uri="{FF2B5EF4-FFF2-40B4-BE49-F238E27FC236}">
                <a16:creationId xmlns:a16="http://schemas.microsoft.com/office/drawing/2014/main" id="{A2909C24-FA8D-8784-F921-B1C734401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47738"/>
            <a:ext cx="8001000" cy="54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>
            <a:extLst>
              <a:ext uri="{FF2B5EF4-FFF2-40B4-BE49-F238E27FC236}">
                <a16:creationId xmlns:a16="http://schemas.microsoft.com/office/drawing/2014/main" id="{99F275B4-EB66-0D92-41A6-3785D1AAC6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10600" cy="1143000"/>
          </a:xfrm>
        </p:spPr>
        <p:txBody>
          <a:bodyPr/>
          <a:lstStyle/>
          <a:p>
            <a:r>
              <a:rPr lang="es-CL" altLang="es-CL" sz="2800" b="1">
                <a:latin typeface="Arial" panose="020B0604020202020204" pitchFamily="34" charset="0"/>
              </a:rPr>
              <a:t>Porcentaje de Follaje Dañado por Tizón Tardío en plantas de papa cv Yagana tratadas con diferentes fungicidas. INIA:Remehue 2003-04</a:t>
            </a:r>
            <a:endParaRPr lang="es-ES" altLang="es-CL" sz="2800" b="1">
              <a:latin typeface="Arial" panose="020B0604020202020204" pitchFamily="34" charset="0"/>
            </a:endParaRPr>
          </a:p>
        </p:txBody>
      </p:sp>
      <p:sp>
        <p:nvSpPr>
          <p:cNvPr id="138244" name="Text Box 4">
            <a:extLst>
              <a:ext uri="{FF2B5EF4-FFF2-40B4-BE49-F238E27FC236}">
                <a16:creationId xmlns:a16="http://schemas.microsoft.com/office/drawing/2014/main" id="{C048338F-532D-3D4B-051A-9715391005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6110288"/>
            <a:ext cx="4305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L" altLang="es-CL" sz="1800" b="1"/>
              <a:t>Proyecto FIA-PI-C-2003-1-A-017. 2003-04</a:t>
            </a:r>
            <a:endParaRPr lang="es-ES" altLang="es-CL" sz="1800" b="1"/>
          </a:p>
        </p:txBody>
      </p:sp>
      <p:graphicFrame>
        <p:nvGraphicFramePr>
          <p:cNvPr id="138246" name="Object 6">
            <a:extLst>
              <a:ext uri="{FF2B5EF4-FFF2-40B4-BE49-F238E27FC236}">
                <a16:creationId xmlns:a16="http://schemas.microsoft.com/office/drawing/2014/main" id="{9A43721F-22C8-F06B-EA3A-6E68869E500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200" y="1365250"/>
          <a:ext cx="8915400" cy="493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3" imgW="4960970" imgH="2743652" progId="Excel.Chart.8">
                  <p:embed/>
                </p:oleObj>
              </mc:Choice>
              <mc:Fallback>
                <p:oleObj name="Gráfico" r:id="rId3" imgW="4960970" imgH="2743652" progId="Excel.Char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1365250"/>
                        <a:ext cx="8915400" cy="4930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>
            <a:extLst>
              <a:ext uri="{FF2B5EF4-FFF2-40B4-BE49-F238E27FC236}">
                <a16:creationId xmlns:a16="http://schemas.microsoft.com/office/drawing/2014/main" id="{C48E5A19-E10B-D768-0F76-0AB086C0F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363" y="357188"/>
            <a:ext cx="5883275" cy="614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0" name="Rectangle 2">
            <a:extLst>
              <a:ext uri="{FF2B5EF4-FFF2-40B4-BE49-F238E27FC236}">
                <a16:creationId xmlns:a16="http://schemas.microsoft.com/office/drawing/2014/main" id="{0AAC7131-545C-264B-9A40-B5821C70D1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3000" y="1219200"/>
            <a:ext cx="6781800" cy="1143000"/>
          </a:xfrm>
          <a:solidFill>
            <a:srgbClr val="969696">
              <a:alpha val="50000"/>
            </a:srgbClr>
          </a:solidFill>
        </p:spPr>
        <p:txBody>
          <a:bodyPr/>
          <a:lstStyle/>
          <a:p>
            <a:r>
              <a:rPr lang="es-CL" altLang="es-CL" b="1" i="1">
                <a:latin typeface="Arial" panose="020B0604020202020204" pitchFamily="34" charset="0"/>
              </a:rPr>
              <a:t>¡Muchas Gracias!</a:t>
            </a:r>
            <a:endParaRPr lang="es-ES" altLang="es-CL" b="1" i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98902011-E482-E43E-1E4A-C85C625598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67000" y="304800"/>
            <a:ext cx="2286000" cy="609600"/>
          </a:xfrm>
        </p:spPr>
        <p:txBody>
          <a:bodyPr/>
          <a:lstStyle/>
          <a:p>
            <a:pPr algn="l"/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S</a:t>
            </a:r>
            <a:r>
              <a:rPr lang="es-E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í</a:t>
            </a:r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ntomas</a:t>
            </a:r>
          </a:p>
        </p:txBody>
      </p:sp>
      <p:pic>
        <p:nvPicPr>
          <p:cNvPr id="9223" name="Picture 7">
            <a:extLst>
              <a:ext uri="{FF2B5EF4-FFF2-40B4-BE49-F238E27FC236}">
                <a16:creationId xmlns:a16="http://schemas.microsoft.com/office/drawing/2014/main" id="{3330F11F-4ADB-7A7E-8132-52B67BDB55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19200"/>
            <a:ext cx="329565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>
            <a:extLst>
              <a:ext uri="{FF2B5EF4-FFF2-40B4-BE49-F238E27FC236}">
                <a16:creationId xmlns:a16="http://schemas.microsoft.com/office/drawing/2014/main" id="{69DD2A79-4E19-E753-CE16-9A1991CBE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338" y="1219200"/>
            <a:ext cx="3294062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E74B32A2-92F8-EEF8-857B-0DD235D27A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4600" y="228600"/>
            <a:ext cx="4114800" cy="1143000"/>
          </a:xfrm>
        </p:spPr>
        <p:txBody>
          <a:bodyPr/>
          <a:lstStyle/>
          <a:p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S</a:t>
            </a:r>
            <a:r>
              <a:rPr lang="es-E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í</a:t>
            </a:r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ntomas</a:t>
            </a:r>
            <a:endParaRPr lang="es-ES" altLang="es-CL" sz="320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19466" name="Picture 10">
            <a:extLst>
              <a:ext uri="{FF2B5EF4-FFF2-40B4-BE49-F238E27FC236}">
                <a16:creationId xmlns:a16="http://schemas.microsoft.com/office/drawing/2014/main" id="{5C41925B-A033-0919-8DDD-156F585AFF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272415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7">
            <a:extLst>
              <a:ext uri="{FF2B5EF4-FFF2-40B4-BE49-F238E27FC236}">
                <a16:creationId xmlns:a16="http://schemas.microsoft.com/office/drawing/2014/main" id="{AE5EE806-93C6-C0BE-C689-01CA98E7BD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00200"/>
            <a:ext cx="2774950" cy="427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4" name="Picture 8">
            <a:extLst>
              <a:ext uri="{FF2B5EF4-FFF2-40B4-BE49-F238E27FC236}">
                <a16:creationId xmlns:a16="http://schemas.microsoft.com/office/drawing/2014/main" id="{8DBA8422-7CA0-5A4A-E329-4FE4E049E9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057400"/>
            <a:ext cx="26416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9" name="Picture 13">
            <a:extLst>
              <a:ext uri="{FF2B5EF4-FFF2-40B4-BE49-F238E27FC236}">
                <a16:creationId xmlns:a16="http://schemas.microsoft.com/office/drawing/2014/main" id="{3C708A44-29EF-46EF-6E78-90724C5E9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514600"/>
            <a:ext cx="2687638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8C8E79CB-E1B5-A6B0-0473-4DB949F773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15000" y="762000"/>
            <a:ext cx="3048000" cy="1143000"/>
          </a:xfrm>
        </p:spPr>
        <p:txBody>
          <a:bodyPr/>
          <a:lstStyle/>
          <a:p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S</a:t>
            </a:r>
            <a:r>
              <a:rPr lang="es-E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í</a:t>
            </a:r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ntomas</a:t>
            </a:r>
            <a:endParaRPr lang="es-ES" altLang="es-CL" sz="320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22531" name="Picture 3">
            <a:extLst>
              <a:ext uri="{FF2B5EF4-FFF2-40B4-BE49-F238E27FC236}">
                <a16:creationId xmlns:a16="http://schemas.microsoft.com/office/drawing/2014/main" id="{13C3808D-A683-5B32-7A6B-238BC6257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9075"/>
            <a:ext cx="5181600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>
            <a:extLst>
              <a:ext uri="{FF2B5EF4-FFF2-40B4-BE49-F238E27FC236}">
                <a16:creationId xmlns:a16="http://schemas.microsoft.com/office/drawing/2014/main" id="{C3A61992-0102-7E15-9D01-BCCF27E0B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190875"/>
            <a:ext cx="5105400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589FA403-DD8D-F139-95A5-3FE7E06528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2743200" cy="1143000"/>
          </a:xfrm>
        </p:spPr>
        <p:txBody>
          <a:bodyPr/>
          <a:lstStyle/>
          <a:p>
            <a:pPr algn="l"/>
            <a:r>
              <a:rPr lang="en-US" altLang="es-CL" sz="3600" b="1">
                <a:solidFill>
                  <a:schemeClr val="tx1"/>
                </a:solidFill>
                <a:latin typeface="Arial Black" panose="020B0A04020102020204" pitchFamily="34" charset="0"/>
              </a:rPr>
              <a:t>S</a:t>
            </a:r>
            <a:r>
              <a:rPr lang="es-ES" altLang="es-CL" sz="3600" b="1">
                <a:solidFill>
                  <a:schemeClr val="tx1"/>
                </a:solidFill>
                <a:latin typeface="Arial Black" panose="020B0A04020102020204" pitchFamily="34" charset="0"/>
              </a:rPr>
              <a:t>í</a:t>
            </a:r>
            <a:r>
              <a:rPr lang="en-US" altLang="es-CL" sz="3600" b="1">
                <a:solidFill>
                  <a:schemeClr val="tx1"/>
                </a:solidFill>
                <a:latin typeface="Arial Black" panose="020B0A04020102020204" pitchFamily="34" charset="0"/>
              </a:rPr>
              <a:t>ntomas</a:t>
            </a:r>
          </a:p>
        </p:txBody>
      </p:sp>
      <p:pic>
        <p:nvPicPr>
          <p:cNvPr id="10247" name="Picture 7">
            <a:extLst>
              <a:ext uri="{FF2B5EF4-FFF2-40B4-BE49-F238E27FC236}">
                <a16:creationId xmlns:a16="http://schemas.microsoft.com/office/drawing/2014/main" id="{BE9E26E0-7B53-CB17-A04A-58D2CE6F8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22438"/>
            <a:ext cx="8763000" cy="376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>
            <a:extLst>
              <a:ext uri="{FF2B5EF4-FFF2-40B4-BE49-F238E27FC236}">
                <a16:creationId xmlns:a16="http://schemas.microsoft.com/office/drawing/2014/main" id="{817B5699-7031-EA5E-F9EB-9F5038364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85900"/>
            <a:ext cx="6858000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091" name="Rectangle 3">
            <a:extLst>
              <a:ext uri="{FF2B5EF4-FFF2-40B4-BE49-F238E27FC236}">
                <a16:creationId xmlns:a16="http://schemas.microsoft.com/office/drawing/2014/main" id="{AE3EDDE6-C961-686E-4FEE-D05AC2D593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s-MX" altLang="es-CL" sz="4000">
                <a:latin typeface="Arial Black" panose="020B0A04020102020204" pitchFamily="34" charset="0"/>
              </a:rPr>
              <a:t>Sobrevivencia</a:t>
            </a:r>
          </a:p>
        </p:txBody>
      </p:sp>
      <p:sp>
        <p:nvSpPr>
          <p:cNvPr id="89092" name="Text Box 4">
            <a:extLst>
              <a:ext uri="{FF2B5EF4-FFF2-40B4-BE49-F238E27FC236}">
                <a16:creationId xmlns:a16="http://schemas.microsoft.com/office/drawing/2014/main" id="{095F20C6-FD2D-714C-C079-C1EC5ADCA7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34290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es-CL">
                <a:solidFill>
                  <a:srgbClr val="FFFF99"/>
                </a:solidFill>
              </a:rPr>
              <a:t>VIENTO</a:t>
            </a:r>
            <a:endParaRPr lang="en-US" altLang="es-CL"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2787</TotalTime>
  <Words>830</Words>
  <Application>Microsoft Office PowerPoint</Application>
  <PresentationFormat>Presentación en pantalla (4:3)</PresentationFormat>
  <Paragraphs>138</Paragraphs>
  <Slides>41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41</vt:i4>
      </vt:variant>
    </vt:vector>
  </HeadingPairs>
  <TitlesOfParts>
    <vt:vector size="49" baseType="lpstr">
      <vt:lpstr>Times New Roman</vt:lpstr>
      <vt:lpstr>Arial</vt:lpstr>
      <vt:lpstr>Arial Black</vt:lpstr>
      <vt:lpstr>Wingdings</vt:lpstr>
      <vt:lpstr>Diseño predeterminado</vt:lpstr>
      <vt:lpstr>Imagen de mapa de bits</vt:lpstr>
      <vt:lpstr>Microsoft PowerPoint Slide</vt:lpstr>
      <vt:lpstr>Gráfico de Microsoft Excel</vt:lpstr>
      <vt:lpstr>Estrategias de manejo integrado del Tizón Tardío en el Estado de North Dakota-USA y su aplicabilidad en Chile</vt:lpstr>
      <vt:lpstr>Triángulo de una Enfermedad</vt:lpstr>
      <vt:lpstr>Tizón Tardío de la Papa </vt:lpstr>
      <vt:lpstr>Síntomas</vt:lpstr>
      <vt:lpstr>Síntomas</vt:lpstr>
      <vt:lpstr>Síntomas</vt:lpstr>
      <vt:lpstr>Síntomas</vt:lpstr>
      <vt:lpstr>Síntomas</vt:lpstr>
      <vt:lpstr>Sobrevivencia</vt:lpstr>
      <vt:lpstr>Condiciones favorables </vt:lpstr>
      <vt:lpstr>Ciclo del Tizón Tardío</vt:lpstr>
      <vt:lpstr>Manejo del Tizón Tardío</vt:lpstr>
      <vt:lpstr>Control</vt:lpstr>
      <vt:lpstr>Control</vt:lpstr>
      <vt:lpstr>Control Químico</vt:lpstr>
      <vt:lpstr>Alternativas</vt:lpstr>
      <vt:lpstr>Presentación de PowerPoint</vt:lpstr>
      <vt:lpstr>Pronosticadores de Tizón Tardío</vt:lpstr>
      <vt:lpstr>Presentación de PowerPoint</vt:lpstr>
      <vt:lpstr>Presentación de PowerPoint</vt:lpstr>
      <vt:lpstr>Proyecto : “Mejorando la calidad sanitaria de la papa con la incorporación de nuevas tecnologías de manejo productivo” FIA-GI-V-2004-1-A-009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Valores Severidad</vt:lpstr>
      <vt:lpstr>Días favorables</vt:lpstr>
      <vt:lpstr>Presentación de PowerPoint</vt:lpstr>
      <vt:lpstr>Recomendaciones</vt:lpstr>
      <vt:lpstr>Recomendaciones</vt:lpstr>
      <vt:lpstr>Presentación de PowerPoint</vt:lpstr>
      <vt:lpstr>Proyecto : “Uso de pronosticadores para el desarrollo de estrategias de manejo integrado del tizón tardío de la papa en al zona sur de Chile” FIA-PI-C-2003-1-A-017</vt:lpstr>
      <vt:lpstr>Triángulo de una Enfermedad</vt:lpstr>
      <vt:lpstr>Monitereo y caracterización de P. infestans en la IX y X región</vt:lpstr>
      <vt:lpstr>Resistencia relativa de Cultivares de papa</vt:lpstr>
      <vt:lpstr>Red Meteorológica en la IX y X región</vt:lpstr>
      <vt:lpstr>Porcentaje de Follaje Dañado por Tizón Tardío en plantas de papa cv Yagana tratadas con diferentes fungicidas. INIA:Remehue 2003-04</vt:lpstr>
      <vt:lpstr>¡Muchas Gracias!</vt:lpstr>
    </vt:vector>
  </TitlesOfParts>
  <Company>INIA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Tizón Tardío de la Papa: Reconocimiento y Epidemiología</dc:title>
  <dc:creator>Ivette Acuña</dc:creator>
  <cp:lastModifiedBy>Ingrid Acosta</cp:lastModifiedBy>
  <cp:revision>62</cp:revision>
  <dcterms:created xsi:type="dcterms:W3CDTF">2004-01-12T13:49:16Z</dcterms:created>
  <dcterms:modified xsi:type="dcterms:W3CDTF">2023-07-18T15:40:59Z</dcterms:modified>
</cp:coreProperties>
</file>