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sldIdLst>
    <p:sldId id="511" r:id="rId2"/>
    <p:sldId id="512" r:id="rId3"/>
    <p:sldId id="513" r:id="rId4"/>
    <p:sldId id="507" r:id="rId5"/>
    <p:sldId id="508" r:id="rId6"/>
    <p:sldId id="509" r:id="rId7"/>
    <p:sldId id="500" r:id="rId8"/>
    <p:sldId id="510" r:id="rId9"/>
  </p:sldIdLst>
  <p:sldSz cx="12192000" cy="6858000"/>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51"/>
  </p:normalViewPr>
  <p:slideViewPr>
    <p:cSldViewPr snapToGrid="0">
      <p:cViewPr varScale="1">
        <p:scale>
          <a:sx n="101" d="100"/>
          <a:sy n="101" d="100"/>
        </p:scale>
        <p:origin x="904"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L"/>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7713B94-2417-8A4A-AEF4-7BBDA544988C}" type="datetimeFigureOut">
              <a:rPr lang="es-CL" smtClean="0"/>
              <a:t>08-12-22</a:t>
            </a:fld>
            <a:endParaRPr lang="es-CL"/>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L"/>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L"/>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L"/>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1D34502-2686-8343-AF79-F583019CBD02}" type="slidenum">
              <a:rPr lang="es-CL" smtClean="0"/>
              <a:t>‹Nº›</a:t>
            </a:fld>
            <a:endParaRPr lang="es-CL"/>
          </a:p>
        </p:txBody>
      </p:sp>
    </p:spTree>
    <p:extLst>
      <p:ext uri="{BB962C8B-B14F-4D97-AF65-F5344CB8AC3E}">
        <p14:creationId xmlns:p14="http://schemas.microsoft.com/office/powerpoint/2010/main" val="38161403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dirty="0"/>
          </a:p>
        </p:txBody>
      </p:sp>
      <p:sp>
        <p:nvSpPr>
          <p:cNvPr id="4" name="Marcador de número de diapositiva 3"/>
          <p:cNvSpPr>
            <a:spLocks noGrp="1"/>
          </p:cNvSpPr>
          <p:nvPr>
            <p:ph type="sldNum" sz="quarter" idx="5"/>
          </p:nvPr>
        </p:nvSpPr>
        <p:spPr/>
        <p:txBody>
          <a:bodyPr/>
          <a:lstStyle/>
          <a:p>
            <a:fld id="{D3EA28A9-A13C-1E4B-BCEE-308451B5B2B9}" type="slidenum">
              <a:rPr lang="es-CL" smtClean="0"/>
              <a:t>4</a:t>
            </a:fld>
            <a:endParaRPr lang="es-CL"/>
          </a:p>
        </p:txBody>
      </p:sp>
    </p:spTree>
    <p:extLst>
      <p:ext uri="{BB962C8B-B14F-4D97-AF65-F5344CB8AC3E}">
        <p14:creationId xmlns:p14="http://schemas.microsoft.com/office/powerpoint/2010/main" val="25008038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dirty="0"/>
          </a:p>
        </p:txBody>
      </p:sp>
      <p:sp>
        <p:nvSpPr>
          <p:cNvPr id="4" name="Marcador de número de diapositiva 3"/>
          <p:cNvSpPr>
            <a:spLocks noGrp="1"/>
          </p:cNvSpPr>
          <p:nvPr>
            <p:ph type="sldNum" sz="quarter" idx="5"/>
          </p:nvPr>
        </p:nvSpPr>
        <p:spPr/>
        <p:txBody>
          <a:bodyPr/>
          <a:lstStyle/>
          <a:p>
            <a:fld id="{D3EA28A9-A13C-1E4B-BCEE-308451B5B2B9}" type="slidenum">
              <a:rPr lang="es-CL" smtClean="0"/>
              <a:t>6</a:t>
            </a:fld>
            <a:endParaRPr lang="es-CL"/>
          </a:p>
        </p:txBody>
      </p:sp>
    </p:spTree>
    <p:extLst>
      <p:ext uri="{BB962C8B-B14F-4D97-AF65-F5344CB8AC3E}">
        <p14:creationId xmlns:p14="http://schemas.microsoft.com/office/powerpoint/2010/main" val="4610457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B31813C-DF56-8142-3439-9A2AB72E24CD}"/>
              </a:ext>
            </a:extLst>
          </p:cNvPr>
          <p:cNvSpPr>
            <a:spLocks noGrp="1"/>
          </p:cNvSpPr>
          <p:nvPr>
            <p:ph type="ctrTitle"/>
          </p:nvPr>
        </p:nvSpPr>
        <p:spPr>
          <a:xfrm>
            <a:off x="1524000" y="1122363"/>
            <a:ext cx="9144000" cy="2387600"/>
          </a:xfrm>
        </p:spPr>
        <p:txBody>
          <a:bodyPr anchor="b"/>
          <a:lstStyle>
            <a:lvl1pPr algn="ctr">
              <a:defRPr sz="6000"/>
            </a:lvl1pPr>
          </a:lstStyle>
          <a:p>
            <a:r>
              <a:rPr lang="es-MX"/>
              <a:t>Haz clic para modificar el estilo de título del patrón</a:t>
            </a:r>
            <a:endParaRPr lang="es-CL"/>
          </a:p>
        </p:txBody>
      </p:sp>
      <p:sp>
        <p:nvSpPr>
          <p:cNvPr id="3" name="Subtítulo 2">
            <a:extLst>
              <a:ext uri="{FF2B5EF4-FFF2-40B4-BE49-F238E27FC236}">
                <a16:creationId xmlns:a16="http://schemas.microsoft.com/office/drawing/2014/main" id="{A8C37853-4066-DC2F-98EE-43904F8B250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MX"/>
              <a:t>Haz clic para editar el estilo de subtítulo del patrón</a:t>
            </a:r>
            <a:endParaRPr lang="es-CL"/>
          </a:p>
        </p:txBody>
      </p:sp>
      <p:sp>
        <p:nvSpPr>
          <p:cNvPr id="4" name="Marcador de fecha 3">
            <a:extLst>
              <a:ext uri="{FF2B5EF4-FFF2-40B4-BE49-F238E27FC236}">
                <a16:creationId xmlns:a16="http://schemas.microsoft.com/office/drawing/2014/main" id="{44A3696A-6160-038D-6D7B-E24ADA8C0CCC}"/>
              </a:ext>
            </a:extLst>
          </p:cNvPr>
          <p:cNvSpPr>
            <a:spLocks noGrp="1"/>
          </p:cNvSpPr>
          <p:nvPr>
            <p:ph type="dt" sz="half" idx="10"/>
          </p:nvPr>
        </p:nvSpPr>
        <p:spPr/>
        <p:txBody>
          <a:bodyPr/>
          <a:lstStyle/>
          <a:p>
            <a:fld id="{01DACC1E-7386-944F-ACC9-89170FD320B8}" type="datetimeFigureOut">
              <a:rPr lang="es-CL" smtClean="0"/>
              <a:t>08-12-22</a:t>
            </a:fld>
            <a:endParaRPr lang="es-CL"/>
          </a:p>
        </p:txBody>
      </p:sp>
      <p:sp>
        <p:nvSpPr>
          <p:cNvPr id="5" name="Marcador de pie de página 4">
            <a:extLst>
              <a:ext uri="{FF2B5EF4-FFF2-40B4-BE49-F238E27FC236}">
                <a16:creationId xmlns:a16="http://schemas.microsoft.com/office/drawing/2014/main" id="{5BBD7839-4D63-8A6F-25A5-D4A8A36E812B}"/>
              </a:ext>
            </a:extLst>
          </p:cNvPr>
          <p:cNvSpPr>
            <a:spLocks noGrp="1"/>
          </p:cNvSpPr>
          <p:nvPr>
            <p:ph type="ftr" sz="quarter" idx="11"/>
          </p:nvPr>
        </p:nvSpPr>
        <p:spPr/>
        <p:txBody>
          <a:bodyPr/>
          <a:lstStyle/>
          <a:p>
            <a:endParaRPr lang="es-CL"/>
          </a:p>
        </p:txBody>
      </p:sp>
      <p:sp>
        <p:nvSpPr>
          <p:cNvPr id="6" name="Marcador de número de diapositiva 5">
            <a:extLst>
              <a:ext uri="{FF2B5EF4-FFF2-40B4-BE49-F238E27FC236}">
                <a16:creationId xmlns:a16="http://schemas.microsoft.com/office/drawing/2014/main" id="{87C904F9-4018-8D76-3674-EA9FC39A42FD}"/>
              </a:ext>
            </a:extLst>
          </p:cNvPr>
          <p:cNvSpPr>
            <a:spLocks noGrp="1"/>
          </p:cNvSpPr>
          <p:nvPr>
            <p:ph type="sldNum" sz="quarter" idx="12"/>
          </p:nvPr>
        </p:nvSpPr>
        <p:spPr/>
        <p:txBody>
          <a:bodyPr/>
          <a:lstStyle/>
          <a:p>
            <a:fld id="{625DCF9D-47B1-C842-BFAB-591527A5A7D4}" type="slidenum">
              <a:rPr lang="es-CL" smtClean="0"/>
              <a:t>‹Nº›</a:t>
            </a:fld>
            <a:endParaRPr lang="es-CL"/>
          </a:p>
        </p:txBody>
      </p:sp>
    </p:spTree>
    <p:extLst>
      <p:ext uri="{BB962C8B-B14F-4D97-AF65-F5344CB8AC3E}">
        <p14:creationId xmlns:p14="http://schemas.microsoft.com/office/powerpoint/2010/main" val="12278235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4FF97A6-572B-CFF5-C544-EFE26CA06DA0}"/>
              </a:ext>
            </a:extLst>
          </p:cNvPr>
          <p:cNvSpPr>
            <a:spLocks noGrp="1"/>
          </p:cNvSpPr>
          <p:nvPr>
            <p:ph type="title"/>
          </p:nvPr>
        </p:nvSpPr>
        <p:spPr/>
        <p:txBody>
          <a:bodyPr/>
          <a:lstStyle/>
          <a:p>
            <a:r>
              <a:rPr lang="es-MX"/>
              <a:t>Haz clic para modificar el estilo de título del patrón</a:t>
            </a:r>
            <a:endParaRPr lang="es-CL"/>
          </a:p>
        </p:txBody>
      </p:sp>
      <p:sp>
        <p:nvSpPr>
          <p:cNvPr id="3" name="Marcador de texto vertical 2">
            <a:extLst>
              <a:ext uri="{FF2B5EF4-FFF2-40B4-BE49-F238E27FC236}">
                <a16:creationId xmlns:a16="http://schemas.microsoft.com/office/drawing/2014/main" id="{6448C4E2-4FDE-037B-1207-7374F293CE6A}"/>
              </a:ext>
            </a:extLst>
          </p:cNvPr>
          <p:cNvSpPr>
            <a:spLocks noGrp="1"/>
          </p:cNvSpPr>
          <p:nvPr>
            <p:ph type="body" orient="vert" idx="1"/>
          </p:nvPr>
        </p:nvSpPr>
        <p:spPr/>
        <p:txBody>
          <a:bodyPr vert="eaVert"/>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L"/>
          </a:p>
        </p:txBody>
      </p:sp>
      <p:sp>
        <p:nvSpPr>
          <p:cNvPr id="4" name="Marcador de fecha 3">
            <a:extLst>
              <a:ext uri="{FF2B5EF4-FFF2-40B4-BE49-F238E27FC236}">
                <a16:creationId xmlns:a16="http://schemas.microsoft.com/office/drawing/2014/main" id="{854B0B83-07C2-4767-8575-E5E6C8CB8FE3}"/>
              </a:ext>
            </a:extLst>
          </p:cNvPr>
          <p:cNvSpPr>
            <a:spLocks noGrp="1"/>
          </p:cNvSpPr>
          <p:nvPr>
            <p:ph type="dt" sz="half" idx="10"/>
          </p:nvPr>
        </p:nvSpPr>
        <p:spPr/>
        <p:txBody>
          <a:bodyPr/>
          <a:lstStyle/>
          <a:p>
            <a:fld id="{01DACC1E-7386-944F-ACC9-89170FD320B8}" type="datetimeFigureOut">
              <a:rPr lang="es-CL" smtClean="0"/>
              <a:t>08-12-22</a:t>
            </a:fld>
            <a:endParaRPr lang="es-CL"/>
          </a:p>
        </p:txBody>
      </p:sp>
      <p:sp>
        <p:nvSpPr>
          <p:cNvPr id="5" name="Marcador de pie de página 4">
            <a:extLst>
              <a:ext uri="{FF2B5EF4-FFF2-40B4-BE49-F238E27FC236}">
                <a16:creationId xmlns:a16="http://schemas.microsoft.com/office/drawing/2014/main" id="{53291AF7-F878-6216-6137-2AEF1CBA190A}"/>
              </a:ext>
            </a:extLst>
          </p:cNvPr>
          <p:cNvSpPr>
            <a:spLocks noGrp="1"/>
          </p:cNvSpPr>
          <p:nvPr>
            <p:ph type="ftr" sz="quarter" idx="11"/>
          </p:nvPr>
        </p:nvSpPr>
        <p:spPr/>
        <p:txBody>
          <a:bodyPr/>
          <a:lstStyle/>
          <a:p>
            <a:endParaRPr lang="es-CL"/>
          </a:p>
        </p:txBody>
      </p:sp>
      <p:sp>
        <p:nvSpPr>
          <p:cNvPr id="6" name="Marcador de número de diapositiva 5">
            <a:extLst>
              <a:ext uri="{FF2B5EF4-FFF2-40B4-BE49-F238E27FC236}">
                <a16:creationId xmlns:a16="http://schemas.microsoft.com/office/drawing/2014/main" id="{249683BC-47D0-E700-316A-073488446F7A}"/>
              </a:ext>
            </a:extLst>
          </p:cNvPr>
          <p:cNvSpPr>
            <a:spLocks noGrp="1"/>
          </p:cNvSpPr>
          <p:nvPr>
            <p:ph type="sldNum" sz="quarter" idx="12"/>
          </p:nvPr>
        </p:nvSpPr>
        <p:spPr/>
        <p:txBody>
          <a:bodyPr/>
          <a:lstStyle/>
          <a:p>
            <a:fld id="{625DCF9D-47B1-C842-BFAB-591527A5A7D4}" type="slidenum">
              <a:rPr lang="es-CL" smtClean="0"/>
              <a:t>‹Nº›</a:t>
            </a:fld>
            <a:endParaRPr lang="es-CL"/>
          </a:p>
        </p:txBody>
      </p:sp>
    </p:spTree>
    <p:extLst>
      <p:ext uri="{BB962C8B-B14F-4D97-AF65-F5344CB8AC3E}">
        <p14:creationId xmlns:p14="http://schemas.microsoft.com/office/powerpoint/2010/main" val="26233585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9ED356C4-8115-B2F4-5013-B1DDB3CA5C45}"/>
              </a:ext>
            </a:extLst>
          </p:cNvPr>
          <p:cNvSpPr>
            <a:spLocks noGrp="1"/>
          </p:cNvSpPr>
          <p:nvPr>
            <p:ph type="title" orient="vert"/>
          </p:nvPr>
        </p:nvSpPr>
        <p:spPr>
          <a:xfrm>
            <a:off x="8724900" y="365125"/>
            <a:ext cx="2628900" cy="5811838"/>
          </a:xfrm>
        </p:spPr>
        <p:txBody>
          <a:bodyPr vert="eaVert"/>
          <a:lstStyle/>
          <a:p>
            <a:r>
              <a:rPr lang="es-MX"/>
              <a:t>Haz clic para modificar el estilo de título del patrón</a:t>
            </a:r>
            <a:endParaRPr lang="es-CL"/>
          </a:p>
        </p:txBody>
      </p:sp>
      <p:sp>
        <p:nvSpPr>
          <p:cNvPr id="3" name="Marcador de texto vertical 2">
            <a:extLst>
              <a:ext uri="{FF2B5EF4-FFF2-40B4-BE49-F238E27FC236}">
                <a16:creationId xmlns:a16="http://schemas.microsoft.com/office/drawing/2014/main" id="{0AB04EA9-E674-E78C-BC71-87037305397E}"/>
              </a:ext>
            </a:extLst>
          </p:cNvPr>
          <p:cNvSpPr>
            <a:spLocks noGrp="1"/>
          </p:cNvSpPr>
          <p:nvPr>
            <p:ph type="body" orient="vert" idx="1"/>
          </p:nvPr>
        </p:nvSpPr>
        <p:spPr>
          <a:xfrm>
            <a:off x="838200" y="365125"/>
            <a:ext cx="7734300" cy="5811838"/>
          </a:xfrm>
        </p:spPr>
        <p:txBody>
          <a:bodyPr vert="eaVert"/>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L"/>
          </a:p>
        </p:txBody>
      </p:sp>
      <p:sp>
        <p:nvSpPr>
          <p:cNvPr id="4" name="Marcador de fecha 3">
            <a:extLst>
              <a:ext uri="{FF2B5EF4-FFF2-40B4-BE49-F238E27FC236}">
                <a16:creationId xmlns:a16="http://schemas.microsoft.com/office/drawing/2014/main" id="{81B2DD05-EA9C-A873-619F-42720B6F7BE5}"/>
              </a:ext>
            </a:extLst>
          </p:cNvPr>
          <p:cNvSpPr>
            <a:spLocks noGrp="1"/>
          </p:cNvSpPr>
          <p:nvPr>
            <p:ph type="dt" sz="half" idx="10"/>
          </p:nvPr>
        </p:nvSpPr>
        <p:spPr/>
        <p:txBody>
          <a:bodyPr/>
          <a:lstStyle/>
          <a:p>
            <a:fld id="{01DACC1E-7386-944F-ACC9-89170FD320B8}" type="datetimeFigureOut">
              <a:rPr lang="es-CL" smtClean="0"/>
              <a:t>08-12-22</a:t>
            </a:fld>
            <a:endParaRPr lang="es-CL"/>
          </a:p>
        </p:txBody>
      </p:sp>
      <p:sp>
        <p:nvSpPr>
          <p:cNvPr id="5" name="Marcador de pie de página 4">
            <a:extLst>
              <a:ext uri="{FF2B5EF4-FFF2-40B4-BE49-F238E27FC236}">
                <a16:creationId xmlns:a16="http://schemas.microsoft.com/office/drawing/2014/main" id="{B58FD9F2-177D-57A9-E7EA-086960090710}"/>
              </a:ext>
            </a:extLst>
          </p:cNvPr>
          <p:cNvSpPr>
            <a:spLocks noGrp="1"/>
          </p:cNvSpPr>
          <p:nvPr>
            <p:ph type="ftr" sz="quarter" idx="11"/>
          </p:nvPr>
        </p:nvSpPr>
        <p:spPr/>
        <p:txBody>
          <a:bodyPr/>
          <a:lstStyle/>
          <a:p>
            <a:endParaRPr lang="es-CL"/>
          </a:p>
        </p:txBody>
      </p:sp>
      <p:sp>
        <p:nvSpPr>
          <p:cNvPr id="6" name="Marcador de número de diapositiva 5">
            <a:extLst>
              <a:ext uri="{FF2B5EF4-FFF2-40B4-BE49-F238E27FC236}">
                <a16:creationId xmlns:a16="http://schemas.microsoft.com/office/drawing/2014/main" id="{B33909F2-ABBA-ADFD-8B1E-2E293A487E3E}"/>
              </a:ext>
            </a:extLst>
          </p:cNvPr>
          <p:cNvSpPr>
            <a:spLocks noGrp="1"/>
          </p:cNvSpPr>
          <p:nvPr>
            <p:ph type="sldNum" sz="quarter" idx="12"/>
          </p:nvPr>
        </p:nvSpPr>
        <p:spPr/>
        <p:txBody>
          <a:bodyPr/>
          <a:lstStyle/>
          <a:p>
            <a:fld id="{625DCF9D-47B1-C842-BFAB-591527A5A7D4}" type="slidenum">
              <a:rPr lang="es-CL" smtClean="0"/>
              <a:t>‹Nº›</a:t>
            </a:fld>
            <a:endParaRPr lang="es-CL"/>
          </a:p>
        </p:txBody>
      </p:sp>
    </p:spTree>
    <p:extLst>
      <p:ext uri="{BB962C8B-B14F-4D97-AF65-F5344CB8AC3E}">
        <p14:creationId xmlns:p14="http://schemas.microsoft.com/office/powerpoint/2010/main" val="26117366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5E490AA-202E-96F7-36F5-919D7BD9D106}"/>
              </a:ext>
            </a:extLst>
          </p:cNvPr>
          <p:cNvSpPr>
            <a:spLocks noGrp="1"/>
          </p:cNvSpPr>
          <p:nvPr>
            <p:ph type="title"/>
          </p:nvPr>
        </p:nvSpPr>
        <p:spPr/>
        <p:txBody>
          <a:bodyPr/>
          <a:lstStyle/>
          <a:p>
            <a:r>
              <a:rPr lang="es-MX"/>
              <a:t>Haz clic para modificar el estilo de título del patrón</a:t>
            </a:r>
            <a:endParaRPr lang="es-CL"/>
          </a:p>
        </p:txBody>
      </p:sp>
      <p:sp>
        <p:nvSpPr>
          <p:cNvPr id="3" name="Marcador de contenido 2">
            <a:extLst>
              <a:ext uri="{FF2B5EF4-FFF2-40B4-BE49-F238E27FC236}">
                <a16:creationId xmlns:a16="http://schemas.microsoft.com/office/drawing/2014/main" id="{FE341560-EE45-2212-99B7-3A5AD09661BC}"/>
              </a:ext>
            </a:extLst>
          </p:cNvPr>
          <p:cNvSpPr>
            <a:spLocks noGrp="1"/>
          </p:cNvSpPr>
          <p:nvPr>
            <p:ph idx="1"/>
          </p:nvPr>
        </p:nvSpPr>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L"/>
          </a:p>
        </p:txBody>
      </p:sp>
      <p:sp>
        <p:nvSpPr>
          <p:cNvPr id="4" name="Marcador de fecha 3">
            <a:extLst>
              <a:ext uri="{FF2B5EF4-FFF2-40B4-BE49-F238E27FC236}">
                <a16:creationId xmlns:a16="http://schemas.microsoft.com/office/drawing/2014/main" id="{49C80674-DC60-5BD1-9652-3140212FA8E4}"/>
              </a:ext>
            </a:extLst>
          </p:cNvPr>
          <p:cNvSpPr>
            <a:spLocks noGrp="1"/>
          </p:cNvSpPr>
          <p:nvPr>
            <p:ph type="dt" sz="half" idx="10"/>
          </p:nvPr>
        </p:nvSpPr>
        <p:spPr/>
        <p:txBody>
          <a:bodyPr/>
          <a:lstStyle/>
          <a:p>
            <a:fld id="{01DACC1E-7386-944F-ACC9-89170FD320B8}" type="datetimeFigureOut">
              <a:rPr lang="es-CL" smtClean="0"/>
              <a:t>08-12-22</a:t>
            </a:fld>
            <a:endParaRPr lang="es-CL"/>
          </a:p>
        </p:txBody>
      </p:sp>
      <p:sp>
        <p:nvSpPr>
          <p:cNvPr id="5" name="Marcador de pie de página 4">
            <a:extLst>
              <a:ext uri="{FF2B5EF4-FFF2-40B4-BE49-F238E27FC236}">
                <a16:creationId xmlns:a16="http://schemas.microsoft.com/office/drawing/2014/main" id="{95C72275-CA1B-524D-AA08-8A6E7BEE443F}"/>
              </a:ext>
            </a:extLst>
          </p:cNvPr>
          <p:cNvSpPr>
            <a:spLocks noGrp="1"/>
          </p:cNvSpPr>
          <p:nvPr>
            <p:ph type="ftr" sz="quarter" idx="11"/>
          </p:nvPr>
        </p:nvSpPr>
        <p:spPr/>
        <p:txBody>
          <a:bodyPr/>
          <a:lstStyle/>
          <a:p>
            <a:endParaRPr lang="es-CL"/>
          </a:p>
        </p:txBody>
      </p:sp>
      <p:sp>
        <p:nvSpPr>
          <p:cNvPr id="6" name="Marcador de número de diapositiva 5">
            <a:extLst>
              <a:ext uri="{FF2B5EF4-FFF2-40B4-BE49-F238E27FC236}">
                <a16:creationId xmlns:a16="http://schemas.microsoft.com/office/drawing/2014/main" id="{2A155508-3BB6-6293-62BD-FB10DFC56EAE}"/>
              </a:ext>
            </a:extLst>
          </p:cNvPr>
          <p:cNvSpPr>
            <a:spLocks noGrp="1"/>
          </p:cNvSpPr>
          <p:nvPr>
            <p:ph type="sldNum" sz="quarter" idx="12"/>
          </p:nvPr>
        </p:nvSpPr>
        <p:spPr/>
        <p:txBody>
          <a:bodyPr/>
          <a:lstStyle/>
          <a:p>
            <a:fld id="{625DCF9D-47B1-C842-BFAB-591527A5A7D4}" type="slidenum">
              <a:rPr lang="es-CL" smtClean="0"/>
              <a:t>‹Nº›</a:t>
            </a:fld>
            <a:endParaRPr lang="es-CL"/>
          </a:p>
        </p:txBody>
      </p:sp>
    </p:spTree>
    <p:extLst>
      <p:ext uri="{BB962C8B-B14F-4D97-AF65-F5344CB8AC3E}">
        <p14:creationId xmlns:p14="http://schemas.microsoft.com/office/powerpoint/2010/main" val="8318672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A757F70-3764-27FF-E97D-441D2E679031}"/>
              </a:ext>
            </a:extLst>
          </p:cNvPr>
          <p:cNvSpPr>
            <a:spLocks noGrp="1"/>
          </p:cNvSpPr>
          <p:nvPr>
            <p:ph type="title"/>
          </p:nvPr>
        </p:nvSpPr>
        <p:spPr>
          <a:xfrm>
            <a:off x="831850" y="1709738"/>
            <a:ext cx="10515600" cy="2852737"/>
          </a:xfrm>
        </p:spPr>
        <p:txBody>
          <a:bodyPr anchor="b"/>
          <a:lstStyle>
            <a:lvl1pPr>
              <a:defRPr sz="6000"/>
            </a:lvl1pPr>
          </a:lstStyle>
          <a:p>
            <a:r>
              <a:rPr lang="es-MX"/>
              <a:t>Haz clic para modificar el estilo de título del patrón</a:t>
            </a:r>
            <a:endParaRPr lang="es-CL"/>
          </a:p>
        </p:txBody>
      </p:sp>
      <p:sp>
        <p:nvSpPr>
          <p:cNvPr id="3" name="Marcador de texto 2">
            <a:extLst>
              <a:ext uri="{FF2B5EF4-FFF2-40B4-BE49-F238E27FC236}">
                <a16:creationId xmlns:a16="http://schemas.microsoft.com/office/drawing/2014/main" id="{1D5DDB87-9706-C955-CB7B-7FCA7DB1A64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MX"/>
              <a:t>Haga clic para modificar los estilos de texto del patrón</a:t>
            </a:r>
          </a:p>
        </p:txBody>
      </p:sp>
      <p:sp>
        <p:nvSpPr>
          <p:cNvPr id="4" name="Marcador de fecha 3">
            <a:extLst>
              <a:ext uri="{FF2B5EF4-FFF2-40B4-BE49-F238E27FC236}">
                <a16:creationId xmlns:a16="http://schemas.microsoft.com/office/drawing/2014/main" id="{4D364061-F9E3-6250-2D43-529242A2F0D1}"/>
              </a:ext>
            </a:extLst>
          </p:cNvPr>
          <p:cNvSpPr>
            <a:spLocks noGrp="1"/>
          </p:cNvSpPr>
          <p:nvPr>
            <p:ph type="dt" sz="half" idx="10"/>
          </p:nvPr>
        </p:nvSpPr>
        <p:spPr/>
        <p:txBody>
          <a:bodyPr/>
          <a:lstStyle/>
          <a:p>
            <a:fld id="{01DACC1E-7386-944F-ACC9-89170FD320B8}" type="datetimeFigureOut">
              <a:rPr lang="es-CL" smtClean="0"/>
              <a:t>08-12-22</a:t>
            </a:fld>
            <a:endParaRPr lang="es-CL"/>
          </a:p>
        </p:txBody>
      </p:sp>
      <p:sp>
        <p:nvSpPr>
          <p:cNvPr id="5" name="Marcador de pie de página 4">
            <a:extLst>
              <a:ext uri="{FF2B5EF4-FFF2-40B4-BE49-F238E27FC236}">
                <a16:creationId xmlns:a16="http://schemas.microsoft.com/office/drawing/2014/main" id="{A39863B0-98F2-8066-F592-F647BA40A424}"/>
              </a:ext>
            </a:extLst>
          </p:cNvPr>
          <p:cNvSpPr>
            <a:spLocks noGrp="1"/>
          </p:cNvSpPr>
          <p:nvPr>
            <p:ph type="ftr" sz="quarter" idx="11"/>
          </p:nvPr>
        </p:nvSpPr>
        <p:spPr/>
        <p:txBody>
          <a:bodyPr/>
          <a:lstStyle/>
          <a:p>
            <a:endParaRPr lang="es-CL"/>
          </a:p>
        </p:txBody>
      </p:sp>
      <p:sp>
        <p:nvSpPr>
          <p:cNvPr id="6" name="Marcador de número de diapositiva 5">
            <a:extLst>
              <a:ext uri="{FF2B5EF4-FFF2-40B4-BE49-F238E27FC236}">
                <a16:creationId xmlns:a16="http://schemas.microsoft.com/office/drawing/2014/main" id="{6EFF0D77-5316-D54C-4ED8-4C87B266686D}"/>
              </a:ext>
            </a:extLst>
          </p:cNvPr>
          <p:cNvSpPr>
            <a:spLocks noGrp="1"/>
          </p:cNvSpPr>
          <p:nvPr>
            <p:ph type="sldNum" sz="quarter" idx="12"/>
          </p:nvPr>
        </p:nvSpPr>
        <p:spPr/>
        <p:txBody>
          <a:bodyPr/>
          <a:lstStyle/>
          <a:p>
            <a:fld id="{625DCF9D-47B1-C842-BFAB-591527A5A7D4}" type="slidenum">
              <a:rPr lang="es-CL" smtClean="0"/>
              <a:t>‹Nº›</a:t>
            </a:fld>
            <a:endParaRPr lang="es-CL"/>
          </a:p>
        </p:txBody>
      </p:sp>
    </p:spTree>
    <p:extLst>
      <p:ext uri="{BB962C8B-B14F-4D97-AF65-F5344CB8AC3E}">
        <p14:creationId xmlns:p14="http://schemas.microsoft.com/office/powerpoint/2010/main" val="11847756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6272CA7-6808-D689-3119-7BA15EA8D699}"/>
              </a:ext>
            </a:extLst>
          </p:cNvPr>
          <p:cNvSpPr>
            <a:spLocks noGrp="1"/>
          </p:cNvSpPr>
          <p:nvPr>
            <p:ph type="title"/>
          </p:nvPr>
        </p:nvSpPr>
        <p:spPr/>
        <p:txBody>
          <a:bodyPr/>
          <a:lstStyle/>
          <a:p>
            <a:r>
              <a:rPr lang="es-MX"/>
              <a:t>Haz clic para modificar el estilo de título del patrón</a:t>
            </a:r>
            <a:endParaRPr lang="es-CL"/>
          </a:p>
        </p:txBody>
      </p:sp>
      <p:sp>
        <p:nvSpPr>
          <p:cNvPr id="3" name="Marcador de contenido 2">
            <a:extLst>
              <a:ext uri="{FF2B5EF4-FFF2-40B4-BE49-F238E27FC236}">
                <a16:creationId xmlns:a16="http://schemas.microsoft.com/office/drawing/2014/main" id="{A25F2985-3EF4-3F19-4C71-59475D6C932C}"/>
              </a:ext>
            </a:extLst>
          </p:cNvPr>
          <p:cNvSpPr>
            <a:spLocks noGrp="1"/>
          </p:cNvSpPr>
          <p:nvPr>
            <p:ph sz="half" idx="1"/>
          </p:nvPr>
        </p:nvSpPr>
        <p:spPr>
          <a:xfrm>
            <a:off x="838200" y="1825625"/>
            <a:ext cx="5181600" cy="435133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L"/>
          </a:p>
        </p:txBody>
      </p:sp>
      <p:sp>
        <p:nvSpPr>
          <p:cNvPr id="4" name="Marcador de contenido 3">
            <a:extLst>
              <a:ext uri="{FF2B5EF4-FFF2-40B4-BE49-F238E27FC236}">
                <a16:creationId xmlns:a16="http://schemas.microsoft.com/office/drawing/2014/main" id="{7A640A65-050A-595E-1F19-32E077AE3635}"/>
              </a:ext>
            </a:extLst>
          </p:cNvPr>
          <p:cNvSpPr>
            <a:spLocks noGrp="1"/>
          </p:cNvSpPr>
          <p:nvPr>
            <p:ph sz="half" idx="2"/>
          </p:nvPr>
        </p:nvSpPr>
        <p:spPr>
          <a:xfrm>
            <a:off x="6172200" y="1825625"/>
            <a:ext cx="5181600" cy="435133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L"/>
          </a:p>
        </p:txBody>
      </p:sp>
      <p:sp>
        <p:nvSpPr>
          <p:cNvPr id="5" name="Marcador de fecha 4">
            <a:extLst>
              <a:ext uri="{FF2B5EF4-FFF2-40B4-BE49-F238E27FC236}">
                <a16:creationId xmlns:a16="http://schemas.microsoft.com/office/drawing/2014/main" id="{88D6281B-8D64-F107-EEFF-65A7718316A3}"/>
              </a:ext>
            </a:extLst>
          </p:cNvPr>
          <p:cNvSpPr>
            <a:spLocks noGrp="1"/>
          </p:cNvSpPr>
          <p:nvPr>
            <p:ph type="dt" sz="half" idx="10"/>
          </p:nvPr>
        </p:nvSpPr>
        <p:spPr/>
        <p:txBody>
          <a:bodyPr/>
          <a:lstStyle/>
          <a:p>
            <a:fld id="{01DACC1E-7386-944F-ACC9-89170FD320B8}" type="datetimeFigureOut">
              <a:rPr lang="es-CL" smtClean="0"/>
              <a:t>08-12-22</a:t>
            </a:fld>
            <a:endParaRPr lang="es-CL"/>
          </a:p>
        </p:txBody>
      </p:sp>
      <p:sp>
        <p:nvSpPr>
          <p:cNvPr id="6" name="Marcador de pie de página 5">
            <a:extLst>
              <a:ext uri="{FF2B5EF4-FFF2-40B4-BE49-F238E27FC236}">
                <a16:creationId xmlns:a16="http://schemas.microsoft.com/office/drawing/2014/main" id="{AC96D511-CE7E-5167-8F54-3D6872ED1B23}"/>
              </a:ext>
            </a:extLst>
          </p:cNvPr>
          <p:cNvSpPr>
            <a:spLocks noGrp="1"/>
          </p:cNvSpPr>
          <p:nvPr>
            <p:ph type="ftr" sz="quarter" idx="11"/>
          </p:nvPr>
        </p:nvSpPr>
        <p:spPr/>
        <p:txBody>
          <a:bodyPr/>
          <a:lstStyle/>
          <a:p>
            <a:endParaRPr lang="es-CL"/>
          </a:p>
        </p:txBody>
      </p:sp>
      <p:sp>
        <p:nvSpPr>
          <p:cNvPr id="7" name="Marcador de número de diapositiva 6">
            <a:extLst>
              <a:ext uri="{FF2B5EF4-FFF2-40B4-BE49-F238E27FC236}">
                <a16:creationId xmlns:a16="http://schemas.microsoft.com/office/drawing/2014/main" id="{1EFD25AC-95BE-D1AB-B2F3-191CA65F6455}"/>
              </a:ext>
            </a:extLst>
          </p:cNvPr>
          <p:cNvSpPr>
            <a:spLocks noGrp="1"/>
          </p:cNvSpPr>
          <p:nvPr>
            <p:ph type="sldNum" sz="quarter" idx="12"/>
          </p:nvPr>
        </p:nvSpPr>
        <p:spPr/>
        <p:txBody>
          <a:bodyPr/>
          <a:lstStyle/>
          <a:p>
            <a:fld id="{625DCF9D-47B1-C842-BFAB-591527A5A7D4}" type="slidenum">
              <a:rPr lang="es-CL" smtClean="0"/>
              <a:t>‹Nº›</a:t>
            </a:fld>
            <a:endParaRPr lang="es-CL"/>
          </a:p>
        </p:txBody>
      </p:sp>
    </p:spTree>
    <p:extLst>
      <p:ext uri="{BB962C8B-B14F-4D97-AF65-F5344CB8AC3E}">
        <p14:creationId xmlns:p14="http://schemas.microsoft.com/office/powerpoint/2010/main" val="33795428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B126C6A-482D-4ACC-EB20-8A54FC4C14B1}"/>
              </a:ext>
            </a:extLst>
          </p:cNvPr>
          <p:cNvSpPr>
            <a:spLocks noGrp="1"/>
          </p:cNvSpPr>
          <p:nvPr>
            <p:ph type="title"/>
          </p:nvPr>
        </p:nvSpPr>
        <p:spPr>
          <a:xfrm>
            <a:off x="839788" y="365125"/>
            <a:ext cx="10515600" cy="1325563"/>
          </a:xfrm>
        </p:spPr>
        <p:txBody>
          <a:bodyPr/>
          <a:lstStyle/>
          <a:p>
            <a:r>
              <a:rPr lang="es-MX"/>
              <a:t>Haz clic para modificar el estilo de título del patrón</a:t>
            </a:r>
            <a:endParaRPr lang="es-CL"/>
          </a:p>
        </p:txBody>
      </p:sp>
      <p:sp>
        <p:nvSpPr>
          <p:cNvPr id="3" name="Marcador de texto 2">
            <a:extLst>
              <a:ext uri="{FF2B5EF4-FFF2-40B4-BE49-F238E27FC236}">
                <a16:creationId xmlns:a16="http://schemas.microsoft.com/office/drawing/2014/main" id="{A4E860EB-8BD6-15E6-CFEF-919D6C821C7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MX"/>
              <a:t>Haga clic para modificar los estilos de texto del patrón</a:t>
            </a:r>
          </a:p>
        </p:txBody>
      </p:sp>
      <p:sp>
        <p:nvSpPr>
          <p:cNvPr id="4" name="Marcador de contenido 3">
            <a:extLst>
              <a:ext uri="{FF2B5EF4-FFF2-40B4-BE49-F238E27FC236}">
                <a16:creationId xmlns:a16="http://schemas.microsoft.com/office/drawing/2014/main" id="{5585EE32-5BF1-668A-2613-A37AE3382593}"/>
              </a:ext>
            </a:extLst>
          </p:cNvPr>
          <p:cNvSpPr>
            <a:spLocks noGrp="1"/>
          </p:cNvSpPr>
          <p:nvPr>
            <p:ph sz="half" idx="2"/>
          </p:nvPr>
        </p:nvSpPr>
        <p:spPr>
          <a:xfrm>
            <a:off x="839788" y="2505075"/>
            <a:ext cx="5157787" cy="368458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L"/>
          </a:p>
        </p:txBody>
      </p:sp>
      <p:sp>
        <p:nvSpPr>
          <p:cNvPr id="5" name="Marcador de texto 4">
            <a:extLst>
              <a:ext uri="{FF2B5EF4-FFF2-40B4-BE49-F238E27FC236}">
                <a16:creationId xmlns:a16="http://schemas.microsoft.com/office/drawing/2014/main" id="{9CB2B804-3F69-F4A3-DF84-45D919495E7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MX"/>
              <a:t>Haga clic para modificar los estilos de texto del patrón</a:t>
            </a:r>
          </a:p>
        </p:txBody>
      </p:sp>
      <p:sp>
        <p:nvSpPr>
          <p:cNvPr id="6" name="Marcador de contenido 5">
            <a:extLst>
              <a:ext uri="{FF2B5EF4-FFF2-40B4-BE49-F238E27FC236}">
                <a16:creationId xmlns:a16="http://schemas.microsoft.com/office/drawing/2014/main" id="{D82CEEC4-0074-A376-C80E-5B0871A98BD5}"/>
              </a:ext>
            </a:extLst>
          </p:cNvPr>
          <p:cNvSpPr>
            <a:spLocks noGrp="1"/>
          </p:cNvSpPr>
          <p:nvPr>
            <p:ph sz="quarter" idx="4"/>
          </p:nvPr>
        </p:nvSpPr>
        <p:spPr>
          <a:xfrm>
            <a:off x="6172200" y="2505075"/>
            <a:ext cx="5183188" cy="368458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L"/>
          </a:p>
        </p:txBody>
      </p:sp>
      <p:sp>
        <p:nvSpPr>
          <p:cNvPr id="7" name="Marcador de fecha 6">
            <a:extLst>
              <a:ext uri="{FF2B5EF4-FFF2-40B4-BE49-F238E27FC236}">
                <a16:creationId xmlns:a16="http://schemas.microsoft.com/office/drawing/2014/main" id="{E03382A8-3BE8-D7B6-D6AA-D5C7BDCE2127}"/>
              </a:ext>
            </a:extLst>
          </p:cNvPr>
          <p:cNvSpPr>
            <a:spLocks noGrp="1"/>
          </p:cNvSpPr>
          <p:nvPr>
            <p:ph type="dt" sz="half" idx="10"/>
          </p:nvPr>
        </p:nvSpPr>
        <p:spPr/>
        <p:txBody>
          <a:bodyPr/>
          <a:lstStyle/>
          <a:p>
            <a:fld id="{01DACC1E-7386-944F-ACC9-89170FD320B8}" type="datetimeFigureOut">
              <a:rPr lang="es-CL" smtClean="0"/>
              <a:t>08-12-22</a:t>
            </a:fld>
            <a:endParaRPr lang="es-CL"/>
          </a:p>
        </p:txBody>
      </p:sp>
      <p:sp>
        <p:nvSpPr>
          <p:cNvPr id="8" name="Marcador de pie de página 7">
            <a:extLst>
              <a:ext uri="{FF2B5EF4-FFF2-40B4-BE49-F238E27FC236}">
                <a16:creationId xmlns:a16="http://schemas.microsoft.com/office/drawing/2014/main" id="{77ABCC05-DD37-DAFE-CF33-9F815A0FED57}"/>
              </a:ext>
            </a:extLst>
          </p:cNvPr>
          <p:cNvSpPr>
            <a:spLocks noGrp="1"/>
          </p:cNvSpPr>
          <p:nvPr>
            <p:ph type="ftr" sz="quarter" idx="11"/>
          </p:nvPr>
        </p:nvSpPr>
        <p:spPr/>
        <p:txBody>
          <a:bodyPr/>
          <a:lstStyle/>
          <a:p>
            <a:endParaRPr lang="es-CL"/>
          </a:p>
        </p:txBody>
      </p:sp>
      <p:sp>
        <p:nvSpPr>
          <p:cNvPr id="9" name="Marcador de número de diapositiva 8">
            <a:extLst>
              <a:ext uri="{FF2B5EF4-FFF2-40B4-BE49-F238E27FC236}">
                <a16:creationId xmlns:a16="http://schemas.microsoft.com/office/drawing/2014/main" id="{85971C64-00BE-84AE-49C1-1B6C724695D8}"/>
              </a:ext>
            </a:extLst>
          </p:cNvPr>
          <p:cNvSpPr>
            <a:spLocks noGrp="1"/>
          </p:cNvSpPr>
          <p:nvPr>
            <p:ph type="sldNum" sz="quarter" idx="12"/>
          </p:nvPr>
        </p:nvSpPr>
        <p:spPr/>
        <p:txBody>
          <a:bodyPr/>
          <a:lstStyle/>
          <a:p>
            <a:fld id="{625DCF9D-47B1-C842-BFAB-591527A5A7D4}" type="slidenum">
              <a:rPr lang="es-CL" smtClean="0"/>
              <a:t>‹Nº›</a:t>
            </a:fld>
            <a:endParaRPr lang="es-CL"/>
          </a:p>
        </p:txBody>
      </p:sp>
    </p:spTree>
    <p:extLst>
      <p:ext uri="{BB962C8B-B14F-4D97-AF65-F5344CB8AC3E}">
        <p14:creationId xmlns:p14="http://schemas.microsoft.com/office/powerpoint/2010/main" val="19614666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A073EF0-57A8-8CA2-2C0C-D93F458155DA}"/>
              </a:ext>
            </a:extLst>
          </p:cNvPr>
          <p:cNvSpPr>
            <a:spLocks noGrp="1"/>
          </p:cNvSpPr>
          <p:nvPr>
            <p:ph type="title"/>
          </p:nvPr>
        </p:nvSpPr>
        <p:spPr/>
        <p:txBody>
          <a:bodyPr/>
          <a:lstStyle/>
          <a:p>
            <a:r>
              <a:rPr lang="es-MX"/>
              <a:t>Haz clic para modificar el estilo de título del patrón</a:t>
            </a:r>
            <a:endParaRPr lang="es-CL"/>
          </a:p>
        </p:txBody>
      </p:sp>
      <p:sp>
        <p:nvSpPr>
          <p:cNvPr id="3" name="Marcador de fecha 2">
            <a:extLst>
              <a:ext uri="{FF2B5EF4-FFF2-40B4-BE49-F238E27FC236}">
                <a16:creationId xmlns:a16="http://schemas.microsoft.com/office/drawing/2014/main" id="{9F5B0084-3A1A-BA77-FCA3-D56A9F9E6CC2}"/>
              </a:ext>
            </a:extLst>
          </p:cNvPr>
          <p:cNvSpPr>
            <a:spLocks noGrp="1"/>
          </p:cNvSpPr>
          <p:nvPr>
            <p:ph type="dt" sz="half" idx="10"/>
          </p:nvPr>
        </p:nvSpPr>
        <p:spPr/>
        <p:txBody>
          <a:bodyPr/>
          <a:lstStyle/>
          <a:p>
            <a:fld id="{01DACC1E-7386-944F-ACC9-89170FD320B8}" type="datetimeFigureOut">
              <a:rPr lang="es-CL" smtClean="0"/>
              <a:t>08-12-22</a:t>
            </a:fld>
            <a:endParaRPr lang="es-CL"/>
          </a:p>
        </p:txBody>
      </p:sp>
      <p:sp>
        <p:nvSpPr>
          <p:cNvPr id="4" name="Marcador de pie de página 3">
            <a:extLst>
              <a:ext uri="{FF2B5EF4-FFF2-40B4-BE49-F238E27FC236}">
                <a16:creationId xmlns:a16="http://schemas.microsoft.com/office/drawing/2014/main" id="{67022ADF-AA81-7B15-102A-FE8B17CDD348}"/>
              </a:ext>
            </a:extLst>
          </p:cNvPr>
          <p:cNvSpPr>
            <a:spLocks noGrp="1"/>
          </p:cNvSpPr>
          <p:nvPr>
            <p:ph type="ftr" sz="quarter" idx="11"/>
          </p:nvPr>
        </p:nvSpPr>
        <p:spPr/>
        <p:txBody>
          <a:bodyPr/>
          <a:lstStyle/>
          <a:p>
            <a:endParaRPr lang="es-CL"/>
          </a:p>
        </p:txBody>
      </p:sp>
      <p:sp>
        <p:nvSpPr>
          <p:cNvPr id="5" name="Marcador de número de diapositiva 4">
            <a:extLst>
              <a:ext uri="{FF2B5EF4-FFF2-40B4-BE49-F238E27FC236}">
                <a16:creationId xmlns:a16="http://schemas.microsoft.com/office/drawing/2014/main" id="{8D35C304-445E-6058-C3A1-47F8D3D8549F}"/>
              </a:ext>
            </a:extLst>
          </p:cNvPr>
          <p:cNvSpPr>
            <a:spLocks noGrp="1"/>
          </p:cNvSpPr>
          <p:nvPr>
            <p:ph type="sldNum" sz="quarter" idx="12"/>
          </p:nvPr>
        </p:nvSpPr>
        <p:spPr/>
        <p:txBody>
          <a:bodyPr/>
          <a:lstStyle/>
          <a:p>
            <a:fld id="{625DCF9D-47B1-C842-BFAB-591527A5A7D4}" type="slidenum">
              <a:rPr lang="es-CL" smtClean="0"/>
              <a:t>‹Nº›</a:t>
            </a:fld>
            <a:endParaRPr lang="es-CL"/>
          </a:p>
        </p:txBody>
      </p:sp>
    </p:spTree>
    <p:extLst>
      <p:ext uri="{BB962C8B-B14F-4D97-AF65-F5344CB8AC3E}">
        <p14:creationId xmlns:p14="http://schemas.microsoft.com/office/powerpoint/2010/main" val="14955396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2B089C17-7896-D362-F8A2-7D32D19F7C2E}"/>
              </a:ext>
            </a:extLst>
          </p:cNvPr>
          <p:cNvSpPr>
            <a:spLocks noGrp="1"/>
          </p:cNvSpPr>
          <p:nvPr>
            <p:ph type="dt" sz="half" idx="10"/>
          </p:nvPr>
        </p:nvSpPr>
        <p:spPr/>
        <p:txBody>
          <a:bodyPr/>
          <a:lstStyle/>
          <a:p>
            <a:fld id="{01DACC1E-7386-944F-ACC9-89170FD320B8}" type="datetimeFigureOut">
              <a:rPr lang="es-CL" smtClean="0"/>
              <a:t>08-12-22</a:t>
            </a:fld>
            <a:endParaRPr lang="es-CL"/>
          </a:p>
        </p:txBody>
      </p:sp>
      <p:sp>
        <p:nvSpPr>
          <p:cNvPr id="3" name="Marcador de pie de página 2">
            <a:extLst>
              <a:ext uri="{FF2B5EF4-FFF2-40B4-BE49-F238E27FC236}">
                <a16:creationId xmlns:a16="http://schemas.microsoft.com/office/drawing/2014/main" id="{A932FAE0-FB98-1BDA-5764-CA6E1F636083}"/>
              </a:ext>
            </a:extLst>
          </p:cNvPr>
          <p:cNvSpPr>
            <a:spLocks noGrp="1"/>
          </p:cNvSpPr>
          <p:nvPr>
            <p:ph type="ftr" sz="quarter" idx="11"/>
          </p:nvPr>
        </p:nvSpPr>
        <p:spPr/>
        <p:txBody>
          <a:bodyPr/>
          <a:lstStyle/>
          <a:p>
            <a:endParaRPr lang="es-CL"/>
          </a:p>
        </p:txBody>
      </p:sp>
      <p:sp>
        <p:nvSpPr>
          <p:cNvPr id="4" name="Marcador de número de diapositiva 3">
            <a:extLst>
              <a:ext uri="{FF2B5EF4-FFF2-40B4-BE49-F238E27FC236}">
                <a16:creationId xmlns:a16="http://schemas.microsoft.com/office/drawing/2014/main" id="{1FBACB01-3925-E22F-7EC7-482F167154BE}"/>
              </a:ext>
            </a:extLst>
          </p:cNvPr>
          <p:cNvSpPr>
            <a:spLocks noGrp="1"/>
          </p:cNvSpPr>
          <p:nvPr>
            <p:ph type="sldNum" sz="quarter" idx="12"/>
          </p:nvPr>
        </p:nvSpPr>
        <p:spPr/>
        <p:txBody>
          <a:bodyPr/>
          <a:lstStyle/>
          <a:p>
            <a:fld id="{625DCF9D-47B1-C842-BFAB-591527A5A7D4}" type="slidenum">
              <a:rPr lang="es-CL" smtClean="0"/>
              <a:t>‹Nº›</a:t>
            </a:fld>
            <a:endParaRPr lang="es-CL"/>
          </a:p>
        </p:txBody>
      </p:sp>
    </p:spTree>
    <p:extLst>
      <p:ext uri="{BB962C8B-B14F-4D97-AF65-F5344CB8AC3E}">
        <p14:creationId xmlns:p14="http://schemas.microsoft.com/office/powerpoint/2010/main" val="32261481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B612DB5-3CEE-7DE5-9D30-EE184AB3B476}"/>
              </a:ext>
            </a:extLst>
          </p:cNvPr>
          <p:cNvSpPr>
            <a:spLocks noGrp="1"/>
          </p:cNvSpPr>
          <p:nvPr>
            <p:ph type="title"/>
          </p:nvPr>
        </p:nvSpPr>
        <p:spPr>
          <a:xfrm>
            <a:off x="839788" y="457200"/>
            <a:ext cx="3932237" cy="1600200"/>
          </a:xfrm>
        </p:spPr>
        <p:txBody>
          <a:bodyPr anchor="b"/>
          <a:lstStyle>
            <a:lvl1pPr>
              <a:defRPr sz="3200"/>
            </a:lvl1pPr>
          </a:lstStyle>
          <a:p>
            <a:r>
              <a:rPr lang="es-MX"/>
              <a:t>Haz clic para modificar el estilo de título del patrón</a:t>
            </a:r>
            <a:endParaRPr lang="es-CL"/>
          </a:p>
        </p:txBody>
      </p:sp>
      <p:sp>
        <p:nvSpPr>
          <p:cNvPr id="3" name="Marcador de contenido 2">
            <a:extLst>
              <a:ext uri="{FF2B5EF4-FFF2-40B4-BE49-F238E27FC236}">
                <a16:creationId xmlns:a16="http://schemas.microsoft.com/office/drawing/2014/main" id="{B7A093B5-C522-D3FA-33C0-4CC9EECE59C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L"/>
          </a:p>
        </p:txBody>
      </p:sp>
      <p:sp>
        <p:nvSpPr>
          <p:cNvPr id="4" name="Marcador de texto 3">
            <a:extLst>
              <a:ext uri="{FF2B5EF4-FFF2-40B4-BE49-F238E27FC236}">
                <a16:creationId xmlns:a16="http://schemas.microsoft.com/office/drawing/2014/main" id="{2C7E02C2-D83F-192F-3B4E-E5D0D52923B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MX"/>
              <a:t>Haga clic para modificar los estilos de texto del patrón</a:t>
            </a:r>
          </a:p>
        </p:txBody>
      </p:sp>
      <p:sp>
        <p:nvSpPr>
          <p:cNvPr id="5" name="Marcador de fecha 4">
            <a:extLst>
              <a:ext uri="{FF2B5EF4-FFF2-40B4-BE49-F238E27FC236}">
                <a16:creationId xmlns:a16="http://schemas.microsoft.com/office/drawing/2014/main" id="{5C6D7D2A-2950-332A-03FD-121DF4371378}"/>
              </a:ext>
            </a:extLst>
          </p:cNvPr>
          <p:cNvSpPr>
            <a:spLocks noGrp="1"/>
          </p:cNvSpPr>
          <p:nvPr>
            <p:ph type="dt" sz="half" idx="10"/>
          </p:nvPr>
        </p:nvSpPr>
        <p:spPr/>
        <p:txBody>
          <a:bodyPr/>
          <a:lstStyle/>
          <a:p>
            <a:fld id="{01DACC1E-7386-944F-ACC9-89170FD320B8}" type="datetimeFigureOut">
              <a:rPr lang="es-CL" smtClean="0"/>
              <a:t>08-12-22</a:t>
            </a:fld>
            <a:endParaRPr lang="es-CL"/>
          </a:p>
        </p:txBody>
      </p:sp>
      <p:sp>
        <p:nvSpPr>
          <p:cNvPr id="6" name="Marcador de pie de página 5">
            <a:extLst>
              <a:ext uri="{FF2B5EF4-FFF2-40B4-BE49-F238E27FC236}">
                <a16:creationId xmlns:a16="http://schemas.microsoft.com/office/drawing/2014/main" id="{5C11BF9D-81D9-F76E-F00E-53AF8CC59924}"/>
              </a:ext>
            </a:extLst>
          </p:cNvPr>
          <p:cNvSpPr>
            <a:spLocks noGrp="1"/>
          </p:cNvSpPr>
          <p:nvPr>
            <p:ph type="ftr" sz="quarter" idx="11"/>
          </p:nvPr>
        </p:nvSpPr>
        <p:spPr/>
        <p:txBody>
          <a:bodyPr/>
          <a:lstStyle/>
          <a:p>
            <a:endParaRPr lang="es-CL"/>
          </a:p>
        </p:txBody>
      </p:sp>
      <p:sp>
        <p:nvSpPr>
          <p:cNvPr id="7" name="Marcador de número de diapositiva 6">
            <a:extLst>
              <a:ext uri="{FF2B5EF4-FFF2-40B4-BE49-F238E27FC236}">
                <a16:creationId xmlns:a16="http://schemas.microsoft.com/office/drawing/2014/main" id="{7E82429D-D1EC-C46C-18C7-89E6498CA928}"/>
              </a:ext>
            </a:extLst>
          </p:cNvPr>
          <p:cNvSpPr>
            <a:spLocks noGrp="1"/>
          </p:cNvSpPr>
          <p:nvPr>
            <p:ph type="sldNum" sz="quarter" idx="12"/>
          </p:nvPr>
        </p:nvSpPr>
        <p:spPr/>
        <p:txBody>
          <a:bodyPr/>
          <a:lstStyle/>
          <a:p>
            <a:fld id="{625DCF9D-47B1-C842-BFAB-591527A5A7D4}" type="slidenum">
              <a:rPr lang="es-CL" smtClean="0"/>
              <a:t>‹Nº›</a:t>
            </a:fld>
            <a:endParaRPr lang="es-CL"/>
          </a:p>
        </p:txBody>
      </p:sp>
    </p:spTree>
    <p:extLst>
      <p:ext uri="{BB962C8B-B14F-4D97-AF65-F5344CB8AC3E}">
        <p14:creationId xmlns:p14="http://schemas.microsoft.com/office/powerpoint/2010/main" val="27943347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99E5864-5B6B-932C-1A27-76274B477B76}"/>
              </a:ext>
            </a:extLst>
          </p:cNvPr>
          <p:cNvSpPr>
            <a:spLocks noGrp="1"/>
          </p:cNvSpPr>
          <p:nvPr>
            <p:ph type="title"/>
          </p:nvPr>
        </p:nvSpPr>
        <p:spPr>
          <a:xfrm>
            <a:off x="839788" y="457200"/>
            <a:ext cx="3932237" cy="1600200"/>
          </a:xfrm>
        </p:spPr>
        <p:txBody>
          <a:bodyPr anchor="b"/>
          <a:lstStyle>
            <a:lvl1pPr>
              <a:defRPr sz="3200"/>
            </a:lvl1pPr>
          </a:lstStyle>
          <a:p>
            <a:r>
              <a:rPr lang="es-MX"/>
              <a:t>Haz clic para modificar el estilo de título del patrón</a:t>
            </a:r>
            <a:endParaRPr lang="es-CL"/>
          </a:p>
        </p:txBody>
      </p:sp>
      <p:sp>
        <p:nvSpPr>
          <p:cNvPr id="3" name="Marcador de posición de imagen 2">
            <a:extLst>
              <a:ext uri="{FF2B5EF4-FFF2-40B4-BE49-F238E27FC236}">
                <a16:creationId xmlns:a16="http://schemas.microsoft.com/office/drawing/2014/main" id="{E580FA76-7F23-13BC-CFF4-1ACD2979C43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a:p>
        </p:txBody>
      </p:sp>
      <p:sp>
        <p:nvSpPr>
          <p:cNvPr id="4" name="Marcador de texto 3">
            <a:extLst>
              <a:ext uri="{FF2B5EF4-FFF2-40B4-BE49-F238E27FC236}">
                <a16:creationId xmlns:a16="http://schemas.microsoft.com/office/drawing/2014/main" id="{05696BD4-7B6A-26D8-9E1B-B00A633CDFF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MX"/>
              <a:t>Haga clic para modificar los estilos de texto del patrón</a:t>
            </a:r>
          </a:p>
        </p:txBody>
      </p:sp>
      <p:sp>
        <p:nvSpPr>
          <p:cNvPr id="5" name="Marcador de fecha 4">
            <a:extLst>
              <a:ext uri="{FF2B5EF4-FFF2-40B4-BE49-F238E27FC236}">
                <a16:creationId xmlns:a16="http://schemas.microsoft.com/office/drawing/2014/main" id="{71C421CB-6C0A-6911-1BCF-06D1F28C3C76}"/>
              </a:ext>
            </a:extLst>
          </p:cNvPr>
          <p:cNvSpPr>
            <a:spLocks noGrp="1"/>
          </p:cNvSpPr>
          <p:nvPr>
            <p:ph type="dt" sz="half" idx="10"/>
          </p:nvPr>
        </p:nvSpPr>
        <p:spPr/>
        <p:txBody>
          <a:bodyPr/>
          <a:lstStyle/>
          <a:p>
            <a:fld id="{01DACC1E-7386-944F-ACC9-89170FD320B8}" type="datetimeFigureOut">
              <a:rPr lang="es-CL" smtClean="0"/>
              <a:t>08-12-22</a:t>
            </a:fld>
            <a:endParaRPr lang="es-CL"/>
          </a:p>
        </p:txBody>
      </p:sp>
      <p:sp>
        <p:nvSpPr>
          <p:cNvPr id="6" name="Marcador de pie de página 5">
            <a:extLst>
              <a:ext uri="{FF2B5EF4-FFF2-40B4-BE49-F238E27FC236}">
                <a16:creationId xmlns:a16="http://schemas.microsoft.com/office/drawing/2014/main" id="{540E40A7-6D66-A980-82FD-C74A191C557F}"/>
              </a:ext>
            </a:extLst>
          </p:cNvPr>
          <p:cNvSpPr>
            <a:spLocks noGrp="1"/>
          </p:cNvSpPr>
          <p:nvPr>
            <p:ph type="ftr" sz="quarter" idx="11"/>
          </p:nvPr>
        </p:nvSpPr>
        <p:spPr/>
        <p:txBody>
          <a:bodyPr/>
          <a:lstStyle/>
          <a:p>
            <a:endParaRPr lang="es-CL"/>
          </a:p>
        </p:txBody>
      </p:sp>
      <p:sp>
        <p:nvSpPr>
          <p:cNvPr id="7" name="Marcador de número de diapositiva 6">
            <a:extLst>
              <a:ext uri="{FF2B5EF4-FFF2-40B4-BE49-F238E27FC236}">
                <a16:creationId xmlns:a16="http://schemas.microsoft.com/office/drawing/2014/main" id="{5E762F30-C36A-CB59-EFCF-72525FF01BBA}"/>
              </a:ext>
            </a:extLst>
          </p:cNvPr>
          <p:cNvSpPr>
            <a:spLocks noGrp="1"/>
          </p:cNvSpPr>
          <p:nvPr>
            <p:ph type="sldNum" sz="quarter" idx="12"/>
          </p:nvPr>
        </p:nvSpPr>
        <p:spPr/>
        <p:txBody>
          <a:bodyPr/>
          <a:lstStyle/>
          <a:p>
            <a:fld id="{625DCF9D-47B1-C842-BFAB-591527A5A7D4}" type="slidenum">
              <a:rPr lang="es-CL" smtClean="0"/>
              <a:t>‹Nº›</a:t>
            </a:fld>
            <a:endParaRPr lang="es-CL"/>
          </a:p>
        </p:txBody>
      </p:sp>
    </p:spTree>
    <p:extLst>
      <p:ext uri="{BB962C8B-B14F-4D97-AF65-F5344CB8AC3E}">
        <p14:creationId xmlns:p14="http://schemas.microsoft.com/office/powerpoint/2010/main" val="3549669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7D1404AA-4A5B-1A20-2120-FE3A980B199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MX"/>
              <a:t>Haz clic para modificar el estilo de título del patrón</a:t>
            </a:r>
            <a:endParaRPr lang="es-CL"/>
          </a:p>
        </p:txBody>
      </p:sp>
      <p:sp>
        <p:nvSpPr>
          <p:cNvPr id="3" name="Marcador de texto 2">
            <a:extLst>
              <a:ext uri="{FF2B5EF4-FFF2-40B4-BE49-F238E27FC236}">
                <a16:creationId xmlns:a16="http://schemas.microsoft.com/office/drawing/2014/main" id="{1CF170E6-B567-EC47-32B3-DB3F83469C2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L"/>
          </a:p>
        </p:txBody>
      </p:sp>
      <p:sp>
        <p:nvSpPr>
          <p:cNvPr id="4" name="Marcador de fecha 3">
            <a:extLst>
              <a:ext uri="{FF2B5EF4-FFF2-40B4-BE49-F238E27FC236}">
                <a16:creationId xmlns:a16="http://schemas.microsoft.com/office/drawing/2014/main" id="{03AF5EE2-87C7-5535-58E9-2AF1B5F99F9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DACC1E-7386-944F-ACC9-89170FD320B8}" type="datetimeFigureOut">
              <a:rPr lang="es-CL" smtClean="0"/>
              <a:t>08-12-22</a:t>
            </a:fld>
            <a:endParaRPr lang="es-CL"/>
          </a:p>
        </p:txBody>
      </p:sp>
      <p:sp>
        <p:nvSpPr>
          <p:cNvPr id="5" name="Marcador de pie de página 4">
            <a:extLst>
              <a:ext uri="{FF2B5EF4-FFF2-40B4-BE49-F238E27FC236}">
                <a16:creationId xmlns:a16="http://schemas.microsoft.com/office/drawing/2014/main" id="{4CBDD0AE-1E48-FB83-14B3-3382B87AAEB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L"/>
          </a:p>
        </p:txBody>
      </p:sp>
      <p:sp>
        <p:nvSpPr>
          <p:cNvPr id="6" name="Marcador de número de diapositiva 5">
            <a:extLst>
              <a:ext uri="{FF2B5EF4-FFF2-40B4-BE49-F238E27FC236}">
                <a16:creationId xmlns:a16="http://schemas.microsoft.com/office/drawing/2014/main" id="{E22FF78D-6CE5-9B0F-778E-4F6CFFAA68E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25DCF9D-47B1-C842-BFAB-591527A5A7D4}" type="slidenum">
              <a:rPr lang="es-CL" smtClean="0"/>
              <a:t>‹Nº›</a:t>
            </a:fld>
            <a:endParaRPr lang="es-CL"/>
          </a:p>
        </p:txBody>
      </p:sp>
    </p:spTree>
    <p:extLst>
      <p:ext uri="{BB962C8B-B14F-4D97-AF65-F5344CB8AC3E}">
        <p14:creationId xmlns:p14="http://schemas.microsoft.com/office/powerpoint/2010/main" val="4559893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package" Target="../embeddings/Hoja_de_c_lculo_de_Microsoft_Excel.xlsx"/><Relationship Id="rId7"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image" Target="../media/image4.png"/><Relationship Id="rId4" Type="http://schemas.openxmlformats.org/officeDocument/2006/relationships/image" Target="../media/image5.emf"/></Relationships>
</file>

<file path=ppt/slides/_rels/slide7.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package" Target="../embeddings/Hoja_de_c_lculo_de_Microsoft_Excel1.xlsx"/><Relationship Id="rId1" Type="http://schemas.openxmlformats.org/officeDocument/2006/relationships/slideLayout" Target="../slideLayouts/slideLayout2.xml"/><Relationship Id="rId6" Type="http://schemas.openxmlformats.org/officeDocument/2006/relationships/image" Target="../media/image3.jpeg"/><Relationship Id="rId5" Type="http://schemas.openxmlformats.org/officeDocument/2006/relationships/image" Target="../media/image2.jpe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ACA50CE-AA67-4C17-ADF4-DEA8443168B5}"/>
              </a:ext>
            </a:extLst>
          </p:cNvPr>
          <p:cNvSpPr>
            <a:spLocks noGrp="1"/>
          </p:cNvSpPr>
          <p:nvPr>
            <p:ph type="ctrTitle"/>
          </p:nvPr>
        </p:nvSpPr>
        <p:spPr>
          <a:xfrm>
            <a:off x="820615" y="2166678"/>
            <a:ext cx="10222523" cy="1509125"/>
          </a:xfrm>
        </p:spPr>
        <p:txBody>
          <a:bodyPr anchor="ctr" anchorCtr="0">
            <a:noAutofit/>
          </a:bodyPr>
          <a:lstStyle/>
          <a:p>
            <a:r>
              <a:rPr lang="es-CL" sz="2400" dirty="0">
                <a:latin typeface="+mn-lt"/>
              </a:rPr>
              <a:t>Estudio </a:t>
            </a:r>
            <a:r>
              <a:rPr lang="es-CL" sz="2400" i="1" dirty="0">
                <a:latin typeface="+mn-lt"/>
              </a:rPr>
              <a:t>“Alternativas  de  financiamiento  de  capital  para  instituciones cooperativas, en mercados alternativos a la banca tradicional a nivel nacional e internacional”.</a:t>
            </a:r>
            <a:r>
              <a:rPr lang="es-CL" sz="800" i="1" dirty="0">
                <a:latin typeface="+mn-lt"/>
              </a:rPr>
              <a:t> </a:t>
            </a:r>
            <a:endParaRPr lang="es-CL" sz="2400" i="1" dirty="0">
              <a:latin typeface="+mn-lt"/>
            </a:endParaRPr>
          </a:p>
        </p:txBody>
      </p:sp>
      <p:sp>
        <p:nvSpPr>
          <p:cNvPr id="3" name="Subtítulo 2">
            <a:extLst>
              <a:ext uri="{FF2B5EF4-FFF2-40B4-BE49-F238E27FC236}">
                <a16:creationId xmlns:a16="http://schemas.microsoft.com/office/drawing/2014/main" id="{0FC4A26B-4C4E-4B2C-A927-BA3069A2DAD6}"/>
              </a:ext>
            </a:extLst>
          </p:cNvPr>
          <p:cNvSpPr>
            <a:spLocks noGrp="1"/>
          </p:cNvSpPr>
          <p:nvPr>
            <p:ph type="subTitle" idx="1"/>
          </p:nvPr>
        </p:nvSpPr>
        <p:spPr>
          <a:xfrm>
            <a:off x="563880" y="3872233"/>
            <a:ext cx="11064240" cy="1085652"/>
          </a:xfrm>
          <a:solidFill>
            <a:schemeClr val="accent5">
              <a:lumMod val="20000"/>
              <a:lumOff val="80000"/>
              <a:alpha val="54257"/>
            </a:schemeClr>
          </a:solidFill>
        </p:spPr>
        <p:txBody>
          <a:bodyPr anchor="ctr" anchorCtr="0">
            <a:normAutofit/>
          </a:bodyPr>
          <a:lstStyle/>
          <a:p>
            <a:r>
              <a:rPr lang="es-CL" sz="2800" b="1" dirty="0">
                <a:latin typeface="+mj-lt"/>
                <a:ea typeface="Calibri" panose="020F0502020204030204" pitchFamily="34" charset="0"/>
                <a:cs typeface="Times New Roman" panose="02020603050405020304" pitchFamily="18" charset="0"/>
              </a:rPr>
              <a:t>I N T R O D U C C I </a:t>
            </a:r>
            <a:r>
              <a:rPr lang="es-CL" sz="2800" b="1" dirty="0" err="1">
                <a:latin typeface="+mj-lt"/>
                <a:ea typeface="Calibri" panose="020F0502020204030204" pitchFamily="34" charset="0"/>
                <a:cs typeface="Times New Roman" panose="02020603050405020304" pitchFamily="18" charset="0"/>
              </a:rPr>
              <a:t>Ó</a:t>
            </a:r>
            <a:r>
              <a:rPr lang="es-CL" sz="2800" b="1" dirty="0">
                <a:latin typeface="+mj-lt"/>
                <a:ea typeface="Calibri" panose="020F0502020204030204" pitchFamily="34" charset="0"/>
                <a:cs typeface="Times New Roman" panose="02020603050405020304" pitchFamily="18" charset="0"/>
              </a:rPr>
              <a:t> N</a:t>
            </a:r>
          </a:p>
        </p:txBody>
      </p:sp>
      <p:sp>
        <p:nvSpPr>
          <p:cNvPr id="7" name="CuadroTexto 6">
            <a:extLst>
              <a:ext uri="{FF2B5EF4-FFF2-40B4-BE49-F238E27FC236}">
                <a16:creationId xmlns:a16="http://schemas.microsoft.com/office/drawing/2014/main" id="{92754F3E-0B91-4EB3-BD66-B15AC98708F9}"/>
              </a:ext>
            </a:extLst>
          </p:cNvPr>
          <p:cNvSpPr txBox="1"/>
          <p:nvPr/>
        </p:nvSpPr>
        <p:spPr>
          <a:xfrm>
            <a:off x="4803351" y="5674796"/>
            <a:ext cx="2947947" cy="369332"/>
          </a:xfrm>
          <a:prstGeom prst="rect">
            <a:avLst/>
          </a:prstGeom>
          <a:noFill/>
        </p:spPr>
        <p:txBody>
          <a:bodyPr wrap="square">
            <a:spAutoFit/>
          </a:bodyPr>
          <a:lstStyle/>
          <a:p>
            <a:pPr algn="ctr"/>
            <a:r>
              <a:rPr lang="es-CL" dirty="0">
                <a:latin typeface="Calibri" panose="020F0502020204030204" pitchFamily="34" charset="0"/>
                <a:ea typeface="Calibri" panose="020F0502020204030204" pitchFamily="34" charset="0"/>
                <a:cs typeface="Times New Roman" panose="02020603050405020304" pitchFamily="18" charset="0"/>
              </a:rPr>
              <a:t>Viernes 19 de</a:t>
            </a:r>
            <a:r>
              <a:rPr lang="es-CL" sz="1800" dirty="0">
                <a:effectLst/>
                <a:latin typeface="Calibri" panose="020F0502020204030204" pitchFamily="34" charset="0"/>
                <a:ea typeface="Calibri" panose="020F0502020204030204" pitchFamily="34" charset="0"/>
                <a:cs typeface="Times New Roman" panose="02020603050405020304" pitchFamily="18" charset="0"/>
              </a:rPr>
              <a:t> agosto de 2022</a:t>
            </a:r>
            <a:endParaRPr lang="es-CL" dirty="0"/>
          </a:p>
        </p:txBody>
      </p:sp>
      <p:pic>
        <p:nvPicPr>
          <p:cNvPr id="8" name="Imagen 7">
            <a:extLst>
              <a:ext uri="{FF2B5EF4-FFF2-40B4-BE49-F238E27FC236}">
                <a16:creationId xmlns:a16="http://schemas.microsoft.com/office/drawing/2014/main" id="{27B4FE19-B773-A94D-3EAA-C7D4D0F0B4B0}"/>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5278" y="409762"/>
            <a:ext cx="1706181" cy="877310"/>
          </a:xfrm>
          <a:prstGeom prst="rect">
            <a:avLst/>
          </a:prstGeom>
          <a:noFill/>
          <a:ln>
            <a:noFill/>
          </a:ln>
        </p:spPr>
      </p:pic>
      <p:pic>
        <p:nvPicPr>
          <p:cNvPr id="9" name="Imagen 8" descr="CIESCOOP">
            <a:extLst>
              <a:ext uri="{FF2B5EF4-FFF2-40B4-BE49-F238E27FC236}">
                <a16:creationId xmlns:a16="http://schemas.microsoft.com/office/drawing/2014/main" id="{E2FF3F4A-5181-E1D0-F77C-7FC99967187D}"/>
              </a:ext>
            </a:extLst>
          </p:cNvPr>
          <p:cNvPicPr>
            <a:picLocks noChangeAspect="1"/>
          </p:cNvPicPr>
          <p:nvPr/>
        </p:nvPicPr>
        <p:blipFill rotWithShape="1">
          <a:blip r:embed="rId3">
            <a:extLst>
              <a:ext uri="{28A0092B-C50C-407E-A947-70E740481C1C}">
                <a14:useLocalDpi xmlns:a14="http://schemas.microsoft.com/office/drawing/2010/main" val="0"/>
              </a:ext>
            </a:extLst>
          </a:blip>
          <a:srcRect r="50156"/>
          <a:stretch/>
        </p:blipFill>
        <p:spPr bwMode="auto">
          <a:xfrm>
            <a:off x="4223762" y="409763"/>
            <a:ext cx="3744475" cy="1167946"/>
          </a:xfrm>
          <a:prstGeom prst="rect">
            <a:avLst/>
          </a:prstGeom>
          <a:noFill/>
          <a:ln>
            <a:noFill/>
          </a:ln>
          <a:effectLst>
            <a:outerShdw blurRad="50800" dist="50800" dir="5400000" sx="30000" sy="30000" algn="ctr" rotWithShape="0">
              <a:srgbClr val="000000">
                <a:alpha val="43137"/>
              </a:srgbClr>
            </a:outerShdw>
          </a:effectLst>
          <a:extLst>
            <a:ext uri="{53640926-AAD7-44D8-BBD7-CCE9431645EC}">
              <a14:shadowObscured xmlns:a14="http://schemas.microsoft.com/office/drawing/2010/main"/>
            </a:ext>
          </a:extLst>
        </p:spPr>
      </p:pic>
      <p:pic>
        <p:nvPicPr>
          <p:cNvPr id="10" name="Picture 2" descr="Cooperativas de Chile – Asociación Nacional de Cooperativas de Chile">
            <a:extLst>
              <a:ext uri="{FF2B5EF4-FFF2-40B4-BE49-F238E27FC236}">
                <a16:creationId xmlns:a16="http://schemas.microsoft.com/office/drawing/2014/main" id="{8B6ED718-A580-75AA-C7C2-C58AC35BB258}"/>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28270" b="24914"/>
          <a:stretch/>
        </p:blipFill>
        <p:spPr bwMode="auto">
          <a:xfrm>
            <a:off x="8476583" y="409763"/>
            <a:ext cx="3060137" cy="8686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072917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ADD8200-ECB7-70DC-3C94-2836B88DDC2C}"/>
              </a:ext>
            </a:extLst>
          </p:cNvPr>
          <p:cNvSpPr>
            <a:spLocks noGrp="1"/>
          </p:cNvSpPr>
          <p:nvPr>
            <p:ph type="title"/>
          </p:nvPr>
        </p:nvSpPr>
        <p:spPr/>
        <p:txBody>
          <a:bodyPr>
            <a:normAutofit/>
          </a:bodyPr>
          <a:lstStyle/>
          <a:p>
            <a:r>
              <a:rPr lang="es-CL" sz="3200" b="1" dirty="0">
                <a:latin typeface="+mn-lt"/>
              </a:rPr>
              <a:t>Introducción</a:t>
            </a:r>
          </a:p>
        </p:txBody>
      </p:sp>
      <p:sp>
        <p:nvSpPr>
          <p:cNvPr id="3" name="Marcador de contenido 2">
            <a:extLst>
              <a:ext uri="{FF2B5EF4-FFF2-40B4-BE49-F238E27FC236}">
                <a16:creationId xmlns:a16="http://schemas.microsoft.com/office/drawing/2014/main" id="{1FFDEFF7-9E09-F6AF-12B5-3EDA830A33AB}"/>
              </a:ext>
            </a:extLst>
          </p:cNvPr>
          <p:cNvSpPr>
            <a:spLocks noGrp="1"/>
          </p:cNvSpPr>
          <p:nvPr>
            <p:ph idx="1"/>
          </p:nvPr>
        </p:nvSpPr>
        <p:spPr/>
        <p:txBody>
          <a:bodyPr>
            <a:normAutofit/>
          </a:bodyPr>
          <a:lstStyle/>
          <a:p>
            <a:pPr marL="0" indent="0">
              <a:buNone/>
            </a:pPr>
            <a:r>
              <a:rPr lang="es-CL" b="1" dirty="0"/>
              <a:t>Objetivo General</a:t>
            </a:r>
          </a:p>
          <a:p>
            <a:pPr marL="0" indent="0">
              <a:buNone/>
            </a:pPr>
            <a:r>
              <a:rPr lang="es-CL" dirty="0"/>
              <a:t>Explorar y analizar alternativas de financiamiento de largo plazo para instituciones cooperativas con características de empresas </a:t>
            </a:r>
            <a:r>
              <a:rPr lang="es-CL" dirty="0" err="1"/>
              <a:t>Mipyme</a:t>
            </a:r>
            <a:r>
              <a:rPr lang="es-CL" dirty="0"/>
              <a:t>, en mercados alternativos a la banca tradicional a nivel nacional e internacional. </a:t>
            </a:r>
          </a:p>
          <a:p>
            <a:pPr marL="0" indent="0">
              <a:buNone/>
            </a:pPr>
            <a:r>
              <a:rPr lang="es-CL" b="1" dirty="0"/>
              <a:t>Objetivo del Taller</a:t>
            </a:r>
          </a:p>
          <a:p>
            <a:pPr marL="0" indent="0">
              <a:buNone/>
            </a:pPr>
            <a:r>
              <a:rPr lang="es-CL" dirty="0"/>
              <a:t>Compartir y validar hallazgos de la primera parte del estudio respecto de la oferta y demanda de financiamiento para operaciones de “salto de escala” de Cooperativas del sector agroalimentario. </a:t>
            </a:r>
          </a:p>
        </p:txBody>
      </p:sp>
      <p:grpSp>
        <p:nvGrpSpPr>
          <p:cNvPr id="6" name="Grupo 5">
            <a:extLst>
              <a:ext uri="{FF2B5EF4-FFF2-40B4-BE49-F238E27FC236}">
                <a16:creationId xmlns:a16="http://schemas.microsoft.com/office/drawing/2014/main" id="{B5C942C7-8FBB-E4D9-1A8E-C5D9A039251F}"/>
              </a:ext>
            </a:extLst>
          </p:cNvPr>
          <p:cNvGrpSpPr/>
          <p:nvPr/>
        </p:nvGrpSpPr>
        <p:grpSpPr>
          <a:xfrm>
            <a:off x="7261943" y="145645"/>
            <a:ext cx="4234359" cy="558790"/>
            <a:chOff x="981834" y="393414"/>
            <a:chExt cx="9188276" cy="1296133"/>
          </a:xfrm>
        </p:grpSpPr>
        <p:pic>
          <p:nvPicPr>
            <p:cNvPr id="7" name="Imagen 6">
              <a:extLst>
                <a:ext uri="{FF2B5EF4-FFF2-40B4-BE49-F238E27FC236}">
                  <a16:creationId xmlns:a16="http://schemas.microsoft.com/office/drawing/2014/main" id="{0FCF614C-F226-A91A-BCA2-2D4A44BA53D9}"/>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81834" y="498654"/>
              <a:ext cx="2111358" cy="1085651"/>
            </a:xfrm>
            <a:prstGeom prst="rect">
              <a:avLst/>
            </a:prstGeom>
            <a:noFill/>
            <a:ln>
              <a:noFill/>
            </a:ln>
          </p:spPr>
        </p:pic>
        <p:pic>
          <p:nvPicPr>
            <p:cNvPr id="8" name="Imagen 7" descr="CIESCOOP">
              <a:extLst>
                <a:ext uri="{FF2B5EF4-FFF2-40B4-BE49-F238E27FC236}">
                  <a16:creationId xmlns:a16="http://schemas.microsoft.com/office/drawing/2014/main" id="{29137D3B-F800-306A-D9D4-6362ED8CE4BA}"/>
                </a:ext>
              </a:extLst>
            </p:cNvPr>
            <p:cNvPicPr>
              <a:picLocks noChangeAspect="1"/>
            </p:cNvPicPr>
            <p:nvPr/>
          </p:nvPicPr>
          <p:blipFill rotWithShape="1">
            <a:blip r:embed="rId3">
              <a:extLst>
                <a:ext uri="{28A0092B-C50C-407E-A947-70E740481C1C}">
                  <a14:useLocalDpi xmlns:a14="http://schemas.microsoft.com/office/drawing/2010/main" val="0"/>
                </a:ext>
              </a:extLst>
            </a:blip>
            <a:srcRect r="50156"/>
            <a:stretch/>
          </p:blipFill>
          <p:spPr bwMode="auto">
            <a:xfrm>
              <a:off x="3485173" y="541136"/>
              <a:ext cx="2895322" cy="1000689"/>
            </a:xfrm>
            <a:prstGeom prst="rect">
              <a:avLst/>
            </a:prstGeom>
            <a:noFill/>
            <a:ln>
              <a:noFill/>
            </a:ln>
            <a:extLst>
              <a:ext uri="{53640926-AAD7-44D8-BBD7-CCE9431645EC}">
                <a14:shadowObscured xmlns:a14="http://schemas.microsoft.com/office/drawing/2010/main"/>
              </a:ext>
            </a:extLst>
          </p:spPr>
        </p:pic>
        <p:pic>
          <p:nvPicPr>
            <p:cNvPr id="9" name="Picture 2" descr="Cooperativas de Chile – Asociación Nacional de Cooperativas de Chile">
              <a:extLst>
                <a:ext uri="{FF2B5EF4-FFF2-40B4-BE49-F238E27FC236}">
                  <a16:creationId xmlns:a16="http://schemas.microsoft.com/office/drawing/2014/main" id="{CAF954AD-8339-8399-5B27-2B4F712F1421}"/>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28270" b="24914"/>
            <a:stretch/>
          </p:blipFill>
          <p:spPr bwMode="auto">
            <a:xfrm>
              <a:off x="6380495" y="393414"/>
              <a:ext cx="3789615" cy="1296133"/>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8604154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ACA50CE-AA67-4C17-ADF4-DEA8443168B5}"/>
              </a:ext>
            </a:extLst>
          </p:cNvPr>
          <p:cNvSpPr>
            <a:spLocks noGrp="1"/>
          </p:cNvSpPr>
          <p:nvPr>
            <p:ph type="ctrTitle"/>
          </p:nvPr>
        </p:nvSpPr>
        <p:spPr>
          <a:xfrm>
            <a:off x="774872" y="1940267"/>
            <a:ext cx="10222523" cy="1509125"/>
          </a:xfrm>
        </p:spPr>
        <p:txBody>
          <a:bodyPr anchor="ctr" anchorCtr="0">
            <a:noAutofit/>
          </a:bodyPr>
          <a:lstStyle/>
          <a:p>
            <a:r>
              <a:rPr lang="es-CL" sz="2400" dirty="0">
                <a:latin typeface="+mn-lt"/>
              </a:rPr>
              <a:t>Estudio </a:t>
            </a:r>
            <a:r>
              <a:rPr lang="es-CL" sz="2400" i="1" dirty="0">
                <a:latin typeface="+mn-lt"/>
              </a:rPr>
              <a:t>“Alternativas  de  financiamiento  de  capital  para  instituciones cooperativas, en mercados alternativos a la banca tradicional a nivel nacional e internacional”.</a:t>
            </a:r>
            <a:r>
              <a:rPr lang="es-CL" sz="800" i="1" dirty="0">
                <a:latin typeface="+mn-lt"/>
              </a:rPr>
              <a:t> </a:t>
            </a:r>
            <a:endParaRPr lang="es-CL" sz="2400" i="1" dirty="0">
              <a:latin typeface="+mn-lt"/>
            </a:endParaRPr>
          </a:p>
        </p:txBody>
      </p:sp>
      <p:sp>
        <p:nvSpPr>
          <p:cNvPr id="3" name="Subtítulo 2">
            <a:extLst>
              <a:ext uri="{FF2B5EF4-FFF2-40B4-BE49-F238E27FC236}">
                <a16:creationId xmlns:a16="http://schemas.microsoft.com/office/drawing/2014/main" id="{0FC4A26B-4C4E-4B2C-A927-BA3069A2DAD6}"/>
              </a:ext>
            </a:extLst>
          </p:cNvPr>
          <p:cNvSpPr>
            <a:spLocks noGrp="1"/>
          </p:cNvSpPr>
          <p:nvPr>
            <p:ph type="subTitle" idx="1"/>
          </p:nvPr>
        </p:nvSpPr>
        <p:spPr>
          <a:xfrm>
            <a:off x="563880" y="3497802"/>
            <a:ext cx="11056990" cy="1953087"/>
          </a:xfrm>
          <a:solidFill>
            <a:schemeClr val="accent5">
              <a:lumMod val="20000"/>
              <a:lumOff val="80000"/>
              <a:alpha val="54257"/>
            </a:schemeClr>
          </a:solidFill>
        </p:spPr>
        <p:txBody>
          <a:bodyPr anchor="ctr" anchorCtr="0">
            <a:normAutofit fontScale="70000" lnSpcReduction="20000"/>
          </a:bodyPr>
          <a:lstStyle/>
          <a:p>
            <a:r>
              <a:rPr lang="es-CL" sz="2600" b="1" dirty="0">
                <a:ea typeface="Calibri" panose="020F0502020204030204" pitchFamily="34" charset="0"/>
                <a:cs typeface="Times New Roman" panose="02020603050405020304" pitchFamily="18" charset="0"/>
              </a:rPr>
              <a:t>T A L L E R   D E   E X P E R T O S  1</a:t>
            </a:r>
          </a:p>
          <a:p>
            <a:r>
              <a:rPr lang="es-CL" sz="2000" b="1" dirty="0">
                <a:ea typeface="Calibri" panose="020F0502020204030204" pitchFamily="34" charset="0"/>
                <a:cs typeface="Times New Roman" panose="02020603050405020304" pitchFamily="18" charset="0"/>
              </a:rPr>
              <a:t>Estado del Arte: Revisión bibliográfica e institucional</a:t>
            </a:r>
            <a:endParaRPr lang="es-MX" sz="2000" b="1" dirty="0">
              <a:ea typeface="Calibri" panose="020F0502020204030204" pitchFamily="34" charset="0"/>
              <a:cs typeface="Times New Roman" panose="02020603050405020304" pitchFamily="18" charset="0"/>
            </a:endParaRPr>
          </a:p>
          <a:p>
            <a:pPr algn="just">
              <a:lnSpc>
                <a:spcPct val="120000"/>
              </a:lnSpc>
            </a:pPr>
            <a:r>
              <a:rPr lang="es-MX" sz="2000" dirty="0">
                <a:ea typeface="Calibri" panose="020F0502020204030204" pitchFamily="34" charset="0"/>
                <a:cs typeface="Times New Roman" panose="02020603050405020304" pitchFamily="18" charset="0"/>
              </a:rPr>
              <a:t>Analizar y sintetizar el estado del conocimiento respecto de la disponibilidad de recursos de capital pertinentes para lograr saltos de escala o incrementos sustantivos de valor agregado en las Cooperativas del sector silvoagropecuario y la cadena agroalimentaria en Chile, tanto a nivel nacional como internacional, explorando principalmente las ofertas disponibles en la banca no tradicional (banca social o instituciones financieras con esa orientación).</a:t>
            </a:r>
          </a:p>
          <a:p>
            <a:pPr algn="r"/>
            <a:r>
              <a:rPr lang="es-CL" sz="2000" dirty="0">
                <a:ea typeface="Calibri" panose="020F0502020204030204" pitchFamily="34" charset="0"/>
                <a:cs typeface="Times New Roman" panose="02020603050405020304" pitchFamily="18" charset="0"/>
              </a:rPr>
              <a:t>Ramón Castillo</a:t>
            </a:r>
            <a:endParaRPr lang="es-CL" sz="2800" dirty="0">
              <a:latin typeface="+mj-lt"/>
              <a:ea typeface="Calibri" panose="020F0502020204030204" pitchFamily="34" charset="0"/>
              <a:cs typeface="Times New Roman" panose="02020603050405020304" pitchFamily="18" charset="0"/>
            </a:endParaRPr>
          </a:p>
        </p:txBody>
      </p:sp>
      <p:pic>
        <p:nvPicPr>
          <p:cNvPr id="4" name="Imagen 3">
            <a:extLst>
              <a:ext uri="{FF2B5EF4-FFF2-40B4-BE49-F238E27FC236}">
                <a16:creationId xmlns:a16="http://schemas.microsoft.com/office/drawing/2014/main" id="{D2D035B9-2D83-437E-B068-B7BA6949C774}"/>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5279" y="409763"/>
            <a:ext cx="1528003" cy="785692"/>
          </a:xfrm>
          <a:prstGeom prst="rect">
            <a:avLst/>
          </a:prstGeom>
          <a:noFill/>
          <a:ln>
            <a:noFill/>
          </a:ln>
        </p:spPr>
      </p:pic>
      <p:pic>
        <p:nvPicPr>
          <p:cNvPr id="5" name="Imagen 4" descr="CIESCOOP">
            <a:extLst>
              <a:ext uri="{FF2B5EF4-FFF2-40B4-BE49-F238E27FC236}">
                <a16:creationId xmlns:a16="http://schemas.microsoft.com/office/drawing/2014/main" id="{FB1F0456-5486-4A0E-B2C9-4A0AA9C5B202}"/>
              </a:ext>
            </a:extLst>
          </p:cNvPr>
          <p:cNvPicPr>
            <a:picLocks noChangeAspect="1"/>
          </p:cNvPicPr>
          <p:nvPr/>
        </p:nvPicPr>
        <p:blipFill rotWithShape="1">
          <a:blip r:embed="rId3">
            <a:extLst>
              <a:ext uri="{28A0092B-C50C-407E-A947-70E740481C1C}">
                <a14:useLocalDpi xmlns:a14="http://schemas.microsoft.com/office/drawing/2010/main" val="0"/>
              </a:ext>
            </a:extLst>
          </a:blip>
          <a:srcRect r="50156"/>
          <a:stretch/>
        </p:blipFill>
        <p:spPr bwMode="auto">
          <a:xfrm>
            <a:off x="3963517" y="372177"/>
            <a:ext cx="3845235" cy="1199374"/>
          </a:xfrm>
          <a:prstGeom prst="rect">
            <a:avLst/>
          </a:prstGeom>
          <a:noFill/>
          <a:ln>
            <a:noFill/>
          </a:ln>
          <a:effectLst>
            <a:outerShdw blurRad="50800" dist="50800" dir="5400000" sx="30000" sy="30000" algn="ctr" rotWithShape="0">
              <a:srgbClr val="000000">
                <a:alpha val="43137"/>
              </a:srgbClr>
            </a:outerShdw>
          </a:effectLst>
          <a:extLst>
            <a:ext uri="{53640926-AAD7-44D8-BBD7-CCE9431645EC}">
              <a14:shadowObscured xmlns:a14="http://schemas.microsoft.com/office/drawing/2010/main"/>
            </a:ext>
          </a:extLst>
        </p:spPr>
      </p:pic>
      <p:sp>
        <p:nvSpPr>
          <p:cNvPr id="7" name="CuadroTexto 6">
            <a:extLst>
              <a:ext uri="{FF2B5EF4-FFF2-40B4-BE49-F238E27FC236}">
                <a16:creationId xmlns:a16="http://schemas.microsoft.com/office/drawing/2014/main" id="{92754F3E-0B91-4EB3-BD66-B15AC98708F9}"/>
              </a:ext>
            </a:extLst>
          </p:cNvPr>
          <p:cNvSpPr txBox="1"/>
          <p:nvPr/>
        </p:nvSpPr>
        <p:spPr>
          <a:xfrm>
            <a:off x="4803351" y="5674796"/>
            <a:ext cx="2947947" cy="369332"/>
          </a:xfrm>
          <a:prstGeom prst="rect">
            <a:avLst/>
          </a:prstGeom>
          <a:noFill/>
        </p:spPr>
        <p:txBody>
          <a:bodyPr wrap="square">
            <a:spAutoFit/>
          </a:bodyPr>
          <a:lstStyle/>
          <a:p>
            <a:pPr algn="ctr"/>
            <a:r>
              <a:rPr lang="es-CL" dirty="0">
                <a:latin typeface="Calibri" panose="020F0502020204030204" pitchFamily="34" charset="0"/>
                <a:ea typeface="Calibri" panose="020F0502020204030204" pitchFamily="34" charset="0"/>
                <a:cs typeface="Times New Roman" panose="02020603050405020304" pitchFamily="18" charset="0"/>
              </a:rPr>
              <a:t>Viernes 19 de</a:t>
            </a:r>
            <a:r>
              <a:rPr lang="es-CL" sz="1800" dirty="0">
                <a:effectLst/>
                <a:latin typeface="Calibri" panose="020F0502020204030204" pitchFamily="34" charset="0"/>
                <a:ea typeface="Calibri" panose="020F0502020204030204" pitchFamily="34" charset="0"/>
                <a:cs typeface="Times New Roman" panose="02020603050405020304" pitchFamily="18" charset="0"/>
              </a:rPr>
              <a:t> agosto de 2022</a:t>
            </a:r>
            <a:endParaRPr lang="es-CL" dirty="0"/>
          </a:p>
        </p:txBody>
      </p:sp>
      <p:pic>
        <p:nvPicPr>
          <p:cNvPr id="6" name="Picture 2" descr="Cooperativas de Chile – Asociación Nacional de Cooperativas de Chile">
            <a:extLst>
              <a:ext uri="{FF2B5EF4-FFF2-40B4-BE49-F238E27FC236}">
                <a16:creationId xmlns:a16="http://schemas.microsoft.com/office/drawing/2014/main" id="{92C3D791-8C0C-89B5-C61F-E5EA4C326785}"/>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28270" b="24914"/>
          <a:stretch/>
        </p:blipFill>
        <p:spPr bwMode="auto">
          <a:xfrm>
            <a:off x="8572197" y="409763"/>
            <a:ext cx="2964524" cy="8414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67085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5148424-79AF-F737-B1A3-42D10CFA4058}"/>
              </a:ext>
            </a:extLst>
          </p:cNvPr>
          <p:cNvSpPr>
            <a:spLocks noGrp="1"/>
          </p:cNvSpPr>
          <p:nvPr>
            <p:ph type="title"/>
          </p:nvPr>
        </p:nvSpPr>
        <p:spPr>
          <a:xfrm>
            <a:off x="838199" y="887451"/>
            <a:ext cx="10515600" cy="1325563"/>
          </a:xfrm>
        </p:spPr>
        <p:txBody>
          <a:bodyPr>
            <a:normAutofit fontScale="90000"/>
          </a:bodyPr>
          <a:lstStyle/>
          <a:p>
            <a:r>
              <a:rPr lang="es-ES_tradnl" sz="3600" b="1" dirty="0"/>
              <a:t>Financiamiento para cooperativas agrícolas: El estado del arte</a:t>
            </a:r>
            <a:br>
              <a:rPr lang="es-ES_tradnl" b="1" dirty="0"/>
            </a:br>
            <a:endParaRPr lang="es-CL" dirty="0"/>
          </a:p>
        </p:txBody>
      </p:sp>
      <p:sp>
        <p:nvSpPr>
          <p:cNvPr id="8" name="CuadroTexto 7">
            <a:extLst>
              <a:ext uri="{FF2B5EF4-FFF2-40B4-BE49-F238E27FC236}">
                <a16:creationId xmlns:a16="http://schemas.microsoft.com/office/drawing/2014/main" id="{9A949B4B-F8CB-700F-DB89-A41BB7C93309}"/>
              </a:ext>
            </a:extLst>
          </p:cNvPr>
          <p:cNvSpPr txBox="1"/>
          <p:nvPr/>
        </p:nvSpPr>
        <p:spPr>
          <a:xfrm>
            <a:off x="1026605" y="1841242"/>
            <a:ext cx="10138787" cy="5016758"/>
          </a:xfrm>
          <a:prstGeom prst="rect">
            <a:avLst/>
          </a:prstGeom>
          <a:noFill/>
        </p:spPr>
        <p:txBody>
          <a:bodyPr wrap="square" rtlCol="0">
            <a:spAutoFit/>
          </a:bodyPr>
          <a:lstStyle/>
          <a:p>
            <a:r>
              <a:rPr lang="es-ES_tradnl" dirty="0"/>
              <a:t>Respecto de los </a:t>
            </a:r>
            <a:r>
              <a:rPr lang="es-ES_tradnl" b="1" dirty="0"/>
              <a:t>modelos de las fuentes de financiamiento</a:t>
            </a:r>
            <a:r>
              <a:rPr lang="es-ES_tradnl" dirty="0"/>
              <a:t>:</a:t>
            </a:r>
          </a:p>
          <a:p>
            <a:endParaRPr lang="es-ES_tradnl" dirty="0"/>
          </a:p>
          <a:p>
            <a:pPr marL="285750" indent="-285750" algn="just">
              <a:spcAft>
                <a:spcPts val="1200"/>
              </a:spcAft>
              <a:buFont typeface="Arial" panose="020B0604020202020204" pitchFamily="34" charset="0"/>
              <a:buChar char="•"/>
            </a:pPr>
            <a:r>
              <a:rPr lang="es-ES_tradnl" dirty="0"/>
              <a:t>Los instrumentos para financiamiento a cooperativas agrícolas tienen dos grandes variantes: financiamiento por préstamos o por capital</a:t>
            </a:r>
          </a:p>
          <a:p>
            <a:pPr marL="285750" indent="-285750" algn="just">
              <a:spcAft>
                <a:spcPts val="1200"/>
              </a:spcAft>
              <a:buFont typeface="Arial" panose="020B0604020202020204" pitchFamily="34" charset="0"/>
              <a:buChar char="•"/>
            </a:pPr>
            <a:r>
              <a:rPr lang="es-ES_tradnl" dirty="0"/>
              <a:t>El financiamiento por préstamo es generalmente provisto por instituciones financieras del mercado formal (Bancos, financieras, cooperativas), aun cuando en los países menos desarrollados juegan un rol importante las instituciones financieras no formales (</a:t>
            </a:r>
            <a:r>
              <a:rPr lang="es-ES_tradnl" dirty="0" err="1"/>
              <a:t>ONGs</a:t>
            </a:r>
            <a:r>
              <a:rPr lang="es-ES_tradnl" dirty="0"/>
              <a:t>). En Chile son relevantes BancoEstado, </a:t>
            </a:r>
            <a:r>
              <a:rPr lang="es-ES_tradnl" dirty="0" err="1"/>
              <a:t>Indap</a:t>
            </a:r>
            <a:r>
              <a:rPr lang="es-ES_tradnl" dirty="0"/>
              <a:t>, algunos bancos comerciales y también cooperativas tales como </a:t>
            </a:r>
            <a:r>
              <a:rPr lang="es-ES_tradnl" dirty="0" err="1"/>
              <a:t>Coocretal</a:t>
            </a:r>
            <a:r>
              <a:rPr lang="es-ES_tradnl" dirty="0"/>
              <a:t> y </a:t>
            </a:r>
            <a:r>
              <a:rPr lang="es-ES_tradnl" dirty="0" err="1"/>
              <a:t>Oriencoop</a:t>
            </a:r>
            <a:endParaRPr lang="es-ES_tradnl" dirty="0"/>
          </a:p>
          <a:p>
            <a:pPr marL="285750" indent="-285750" algn="just">
              <a:spcAft>
                <a:spcPts val="1200"/>
              </a:spcAft>
              <a:buFont typeface="Arial" panose="020B0604020202020204" pitchFamily="34" charset="0"/>
              <a:buChar char="•"/>
            </a:pPr>
            <a:r>
              <a:rPr lang="es-ES_tradnl" dirty="0"/>
              <a:t>El financiamiento por capital puede provenir de las personas asociadas en una cooperativa o de terceras personas naturales o jurídicas</a:t>
            </a:r>
          </a:p>
          <a:p>
            <a:pPr marL="285750" indent="-285750" algn="just">
              <a:spcAft>
                <a:spcPts val="1200"/>
              </a:spcAft>
              <a:buFont typeface="Arial" panose="020B0604020202020204" pitchFamily="34" charset="0"/>
              <a:buChar char="•"/>
            </a:pPr>
            <a:r>
              <a:rPr lang="es-ES_tradnl" dirty="0"/>
              <a:t>En los países desarrollados cada vez son más frecuentes las asociaciones no tradicionales de capital entre cooperativas  y otros socios, bajo distintas modalidades y formas de operación</a:t>
            </a:r>
          </a:p>
          <a:p>
            <a:pPr marL="285750" indent="-285750" algn="just">
              <a:spcAft>
                <a:spcPts val="1200"/>
              </a:spcAft>
              <a:buFont typeface="Arial" panose="020B0604020202020204" pitchFamily="34" charset="0"/>
              <a:buChar char="•"/>
            </a:pPr>
            <a:r>
              <a:rPr lang="es-ES_tradnl" dirty="0"/>
              <a:t>En Chile se han utilizado las fuentes  de financiamiento por préstamo, pero escasamente las de financiamiento por capital, aun cuando la Ley de cooperativas es abierta en ese sentido</a:t>
            </a:r>
          </a:p>
          <a:p>
            <a:endParaRPr lang="es-CL" dirty="0"/>
          </a:p>
        </p:txBody>
      </p:sp>
      <p:grpSp>
        <p:nvGrpSpPr>
          <p:cNvPr id="9" name="Grupo 8">
            <a:extLst>
              <a:ext uri="{FF2B5EF4-FFF2-40B4-BE49-F238E27FC236}">
                <a16:creationId xmlns:a16="http://schemas.microsoft.com/office/drawing/2014/main" id="{B509F88C-2975-2821-0331-BB8E3E6538EF}"/>
              </a:ext>
            </a:extLst>
          </p:cNvPr>
          <p:cNvGrpSpPr/>
          <p:nvPr/>
        </p:nvGrpSpPr>
        <p:grpSpPr>
          <a:xfrm>
            <a:off x="7261943" y="145645"/>
            <a:ext cx="4234359" cy="558790"/>
            <a:chOff x="981834" y="393414"/>
            <a:chExt cx="9188276" cy="1296133"/>
          </a:xfrm>
        </p:grpSpPr>
        <p:pic>
          <p:nvPicPr>
            <p:cNvPr id="10" name="Imagen 9">
              <a:extLst>
                <a:ext uri="{FF2B5EF4-FFF2-40B4-BE49-F238E27FC236}">
                  <a16:creationId xmlns:a16="http://schemas.microsoft.com/office/drawing/2014/main" id="{82E80E36-8110-7198-B586-2E30952ABB19}"/>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81834" y="498654"/>
              <a:ext cx="2111358" cy="1085651"/>
            </a:xfrm>
            <a:prstGeom prst="rect">
              <a:avLst/>
            </a:prstGeom>
            <a:noFill/>
            <a:ln>
              <a:noFill/>
            </a:ln>
          </p:spPr>
        </p:pic>
        <p:pic>
          <p:nvPicPr>
            <p:cNvPr id="11" name="Imagen 10" descr="CIESCOOP">
              <a:extLst>
                <a:ext uri="{FF2B5EF4-FFF2-40B4-BE49-F238E27FC236}">
                  <a16:creationId xmlns:a16="http://schemas.microsoft.com/office/drawing/2014/main" id="{E6C42838-527B-FFAC-5B70-713E43B759E7}"/>
                </a:ext>
              </a:extLst>
            </p:cNvPr>
            <p:cNvPicPr>
              <a:picLocks noChangeAspect="1"/>
            </p:cNvPicPr>
            <p:nvPr/>
          </p:nvPicPr>
          <p:blipFill rotWithShape="1">
            <a:blip r:embed="rId4">
              <a:extLst>
                <a:ext uri="{28A0092B-C50C-407E-A947-70E740481C1C}">
                  <a14:useLocalDpi xmlns:a14="http://schemas.microsoft.com/office/drawing/2010/main" val="0"/>
                </a:ext>
              </a:extLst>
            </a:blip>
            <a:srcRect r="50156"/>
            <a:stretch/>
          </p:blipFill>
          <p:spPr bwMode="auto">
            <a:xfrm>
              <a:off x="3485173" y="541136"/>
              <a:ext cx="2895322" cy="1000689"/>
            </a:xfrm>
            <a:prstGeom prst="rect">
              <a:avLst/>
            </a:prstGeom>
            <a:noFill/>
            <a:ln>
              <a:noFill/>
            </a:ln>
            <a:extLst>
              <a:ext uri="{53640926-AAD7-44D8-BBD7-CCE9431645EC}">
                <a14:shadowObscured xmlns:a14="http://schemas.microsoft.com/office/drawing/2010/main"/>
              </a:ext>
            </a:extLst>
          </p:spPr>
        </p:pic>
        <p:pic>
          <p:nvPicPr>
            <p:cNvPr id="12" name="Picture 2" descr="Cooperativas de Chile – Asociación Nacional de Cooperativas de Chile">
              <a:extLst>
                <a:ext uri="{FF2B5EF4-FFF2-40B4-BE49-F238E27FC236}">
                  <a16:creationId xmlns:a16="http://schemas.microsoft.com/office/drawing/2014/main" id="{F436E4C6-59F6-537C-C2E1-B956BCE5FD62}"/>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28270" b="24914"/>
            <a:stretch/>
          </p:blipFill>
          <p:spPr bwMode="auto">
            <a:xfrm>
              <a:off x="6380495" y="393414"/>
              <a:ext cx="3789615" cy="1296133"/>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6047271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5148424-79AF-F737-B1A3-42D10CFA4058}"/>
              </a:ext>
            </a:extLst>
          </p:cNvPr>
          <p:cNvSpPr>
            <a:spLocks noGrp="1"/>
          </p:cNvSpPr>
          <p:nvPr>
            <p:ph type="title"/>
          </p:nvPr>
        </p:nvSpPr>
        <p:spPr>
          <a:xfrm>
            <a:off x="838200" y="668944"/>
            <a:ext cx="10515600" cy="1325563"/>
          </a:xfrm>
        </p:spPr>
        <p:txBody>
          <a:bodyPr>
            <a:normAutofit/>
          </a:bodyPr>
          <a:lstStyle/>
          <a:p>
            <a:r>
              <a:rPr lang="es-ES_tradnl" sz="3200" b="1" dirty="0"/>
              <a:t>Financiamiento para cooperativas agrícolas: El estado del arte</a:t>
            </a:r>
            <a:endParaRPr lang="es-CL" sz="3200" dirty="0"/>
          </a:p>
        </p:txBody>
      </p:sp>
      <p:sp>
        <p:nvSpPr>
          <p:cNvPr id="12" name="CuadroTexto 11">
            <a:extLst>
              <a:ext uri="{FF2B5EF4-FFF2-40B4-BE49-F238E27FC236}">
                <a16:creationId xmlns:a16="http://schemas.microsoft.com/office/drawing/2014/main" id="{C4DF6F4E-BBF2-5931-F5E5-AB636C79EF15}"/>
              </a:ext>
            </a:extLst>
          </p:cNvPr>
          <p:cNvSpPr txBox="1"/>
          <p:nvPr/>
        </p:nvSpPr>
        <p:spPr>
          <a:xfrm>
            <a:off x="1080052" y="1963553"/>
            <a:ext cx="10031896" cy="4585871"/>
          </a:xfrm>
          <a:prstGeom prst="rect">
            <a:avLst/>
          </a:prstGeom>
          <a:noFill/>
        </p:spPr>
        <p:txBody>
          <a:bodyPr wrap="square" rtlCol="0">
            <a:spAutoFit/>
          </a:bodyPr>
          <a:lstStyle/>
          <a:p>
            <a:r>
              <a:rPr lang="es-ES_tradnl" dirty="0"/>
              <a:t>Respecto de las </a:t>
            </a:r>
            <a:r>
              <a:rPr lang="es-ES_tradnl" b="1" dirty="0"/>
              <a:t>condiciones para acceder al financiamiento</a:t>
            </a:r>
            <a:r>
              <a:rPr lang="es-ES_tradnl" dirty="0"/>
              <a:t>:</a:t>
            </a:r>
          </a:p>
          <a:p>
            <a:endParaRPr lang="es-ES_tradnl" dirty="0"/>
          </a:p>
          <a:p>
            <a:pPr marL="285750" indent="-285750" algn="just">
              <a:spcAft>
                <a:spcPts val="1200"/>
              </a:spcAft>
              <a:buFont typeface="Arial" panose="020B0604020202020204" pitchFamily="34" charset="0"/>
              <a:buChar char="•"/>
            </a:pPr>
            <a:r>
              <a:rPr lang="es-ES_tradnl" dirty="0"/>
              <a:t>Salvo algunas excepciones, no existen estructuras especializadas para proveer de financiamiento por préstamo a cooperativas, por los que sus solicitudes son evaluadas en las plataformas comerciales para empresas que tienen las distintas instituciones financieras del sector formal</a:t>
            </a:r>
          </a:p>
          <a:p>
            <a:pPr marL="285750" indent="-285750" algn="just">
              <a:spcAft>
                <a:spcPts val="1200"/>
              </a:spcAft>
              <a:buFont typeface="Arial" panose="020B0604020202020204" pitchFamily="34" charset="0"/>
              <a:buChar char="•"/>
            </a:pPr>
            <a:r>
              <a:rPr lang="es-ES_tradnl" dirty="0"/>
              <a:t>La experiencia disponible en la literatura permite concluir que en Europa y EEUU las cooperativas agrícolas que acceden a financiamiento están en el rango de medianas o grandes empresas, mientras que en los países menos desarrollados están principalmente en el rango de microempresas. </a:t>
            </a:r>
          </a:p>
          <a:p>
            <a:pPr marL="285750" indent="-285750" algn="just">
              <a:spcAft>
                <a:spcPts val="1200"/>
              </a:spcAft>
              <a:buFont typeface="Arial" panose="020B0604020202020204" pitchFamily="34" charset="0"/>
              <a:buChar char="•"/>
            </a:pPr>
            <a:r>
              <a:rPr lang="es-ES_tradnl" dirty="0"/>
              <a:t>Lo anterior remite a las condiciones de base de organización y gestión financiera, contable, operativa y estratégica que se deben cumplir para acceder a préstamos en el sistema formal, las que están muy consolidadas en los países del mundo desarrollado y son precarias en los menos desarrollados</a:t>
            </a:r>
          </a:p>
          <a:p>
            <a:pPr marL="285750" indent="-285750" algn="just">
              <a:spcAft>
                <a:spcPts val="1200"/>
              </a:spcAft>
              <a:buFont typeface="Arial" panose="020B0604020202020204" pitchFamily="34" charset="0"/>
              <a:buChar char="•"/>
            </a:pPr>
            <a:r>
              <a:rPr lang="es-ES_tradnl" dirty="0"/>
              <a:t>Esto también es válido para el financiamiento vía capital, dadas las complejidades legales y de gestión que conllevan esas alternativas</a:t>
            </a:r>
          </a:p>
          <a:p>
            <a:endParaRPr lang="es-CL" dirty="0"/>
          </a:p>
        </p:txBody>
      </p:sp>
      <p:pic>
        <p:nvPicPr>
          <p:cNvPr id="3" name="Imagen 2">
            <a:extLst>
              <a:ext uri="{FF2B5EF4-FFF2-40B4-BE49-F238E27FC236}">
                <a16:creationId xmlns:a16="http://schemas.microsoft.com/office/drawing/2014/main" id="{6683DAC1-31AD-4D3E-6B6C-0AFD2AB2E62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61943" y="191016"/>
            <a:ext cx="973006" cy="468047"/>
          </a:xfrm>
          <a:prstGeom prst="rect">
            <a:avLst/>
          </a:prstGeom>
          <a:noFill/>
          <a:ln>
            <a:noFill/>
          </a:ln>
        </p:spPr>
      </p:pic>
      <p:pic>
        <p:nvPicPr>
          <p:cNvPr id="4" name="Imagen 3" descr="CIESCOOP">
            <a:extLst>
              <a:ext uri="{FF2B5EF4-FFF2-40B4-BE49-F238E27FC236}">
                <a16:creationId xmlns:a16="http://schemas.microsoft.com/office/drawing/2014/main" id="{1CAF5760-F7FE-092A-2B86-8D8C12613F16}"/>
              </a:ext>
            </a:extLst>
          </p:cNvPr>
          <p:cNvPicPr>
            <a:picLocks noChangeAspect="1"/>
          </p:cNvPicPr>
          <p:nvPr/>
        </p:nvPicPr>
        <p:blipFill rotWithShape="1">
          <a:blip r:embed="rId3">
            <a:extLst>
              <a:ext uri="{28A0092B-C50C-407E-A947-70E740481C1C}">
                <a14:useLocalDpi xmlns:a14="http://schemas.microsoft.com/office/drawing/2010/main" val="0"/>
              </a:ext>
            </a:extLst>
          </a:blip>
          <a:srcRect r="50156"/>
          <a:stretch/>
        </p:blipFill>
        <p:spPr bwMode="auto">
          <a:xfrm>
            <a:off x="8415591" y="209331"/>
            <a:ext cx="1334291" cy="431418"/>
          </a:xfrm>
          <a:prstGeom prst="rect">
            <a:avLst/>
          </a:prstGeom>
          <a:noFill/>
          <a:ln>
            <a:noFill/>
          </a:ln>
          <a:extLst>
            <a:ext uri="{53640926-AAD7-44D8-BBD7-CCE9431645EC}">
              <a14:shadowObscured xmlns:a14="http://schemas.microsoft.com/office/drawing/2010/main"/>
            </a:ext>
          </a:extLst>
        </p:spPr>
      </p:pic>
      <p:pic>
        <p:nvPicPr>
          <p:cNvPr id="5" name="Picture 2" descr="Cooperativas de Chile – Asociación Nacional de Cooperativas de Chile">
            <a:extLst>
              <a:ext uri="{FF2B5EF4-FFF2-40B4-BE49-F238E27FC236}">
                <a16:creationId xmlns:a16="http://schemas.microsoft.com/office/drawing/2014/main" id="{CA0F11F4-71CE-1759-B4B0-06709507770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28270" b="24914"/>
          <a:stretch/>
        </p:blipFill>
        <p:spPr bwMode="auto">
          <a:xfrm>
            <a:off x="9749882" y="145645"/>
            <a:ext cx="1746420" cy="5587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87257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5148424-79AF-F737-B1A3-42D10CFA4058}"/>
              </a:ext>
            </a:extLst>
          </p:cNvPr>
          <p:cNvSpPr>
            <a:spLocks noGrp="1"/>
          </p:cNvSpPr>
          <p:nvPr>
            <p:ph type="title"/>
          </p:nvPr>
        </p:nvSpPr>
        <p:spPr>
          <a:xfrm>
            <a:off x="639417" y="586528"/>
            <a:ext cx="10515600" cy="1325563"/>
          </a:xfrm>
        </p:spPr>
        <p:txBody>
          <a:bodyPr/>
          <a:lstStyle/>
          <a:p>
            <a:r>
              <a:rPr lang="es-ES_tradnl" sz="3200" b="1" dirty="0"/>
              <a:t>Resumen de instrumentos de Deuda</a:t>
            </a:r>
            <a:br>
              <a:rPr lang="es-ES_tradnl" b="1" dirty="0"/>
            </a:br>
            <a:endParaRPr lang="es-CL" dirty="0"/>
          </a:p>
        </p:txBody>
      </p:sp>
      <p:graphicFrame>
        <p:nvGraphicFramePr>
          <p:cNvPr id="8" name="Marcador de contenido 7">
            <a:extLst>
              <a:ext uri="{FF2B5EF4-FFF2-40B4-BE49-F238E27FC236}">
                <a16:creationId xmlns:a16="http://schemas.microsoft.com/office/drawing/2014/main" id="{1DD9D201-ADED-AA60-0AB7-A2AC89006CCF}"/>
              </a:ext>
            </a:extLst>
          </p:cNvPr>
          <p:cNvGraphicFramePr>
            <a:graphicFrameLocks noGrp="1" noChangeAspect="1"/>
          </p:cNvGraphicFramePr>
          <p:nvPr>
            <p:ph idx="1"/>
          </p:nvPr>
        </p:nvGraphicFramePr>
        <p:xfrm>
          <a:off x="1225384" y="1429636"/>
          <a:ext cx="9741232" cy="5063239"/>
        </p:xfrm>
        <a:graphic>
          <a:graphicData uri="http://schemas.openxmlformats.org/presentationml/2006/ole">
            <mc:AlternateContent xmlns:mc="http://schemas.openxmlformats.org/markup-compatibility/2006">
              <mc:Choice xmlns:v="urn:schemas-microsoft-com:vml" Requires="v">
                <p:oleObj name="Hoja de cálculo" r:id="rId3" imgW="6743700" imgH="3505200" progId="Excel.Sheet.12">
                  <p:embed/>
                </p:oleObj>
              </mc:Choice>
              <mc:Fallback>
                <p:oleObj name="Hoja de cálculo" r:id="rId3" imgW="6743700" imgH="3505200" progId="Excel.Sheet.12">
                  <p:embed/>
                  <p:pic>
                    <p:nvPicPr>
                      <p:cNvPr id="8" name="Marcador de contenido 7">
                        <a:extLst>
                          <a:ext uri="{FF2B5EF4-FFF2-40B4-BE49-F238E27FC236}">
                            <a16:creationId xmlns:a16="http://schemas.microsoft.com/office/drawing/2014/main" id="{1DD9D201-ADED-AA60-0AB7-A2AC89006CCF}"/>
                          </a:ext>
                        </a:extLst>
                      </p:cNvPr>
                      <p:cNvPicPr/>
                      <p:nvPr/>
                    </p:nvPicPr>
                    <p:blipFill>
                      <a:blip r:embed="rId4"/>
                      <a:stretch>
                        <a:fillRect/>
                      </a:stretch>
                    </p:blipFill>
                    <p:spPr>
                      <a:xfrm>
                        <a:off x="1225384" y="1429636"/>
                        <a:ext cx="9741232" cy="5063239"/>
                      </a:xfrm>
                      <a:prstGeom prst="rect">
                        <a:avLst/>
                      </a:prstGeom>
                    </p:spPr>
                  </p:pic>
                </p:oleObj>
              </mc:Fallback>
            </mc:AlternateContent>
          </a:graphicData>
        </a:graphic>
      </p:graphicFrame>
      <p:grpSp>
        <p:nvGrpSpPr>
          <p:cNvPr id="3" name="Grupo 2">
            <a:extLst>
              <a:ext uri="{FF2B5EF4-FFF2-40B4-BE49-F238E27FC236}">
                <a16:creationId xmlns:a16="http://schemas.microsoft.com/office/drawing/2014/main" id="{49410DF8-5D72-9B74-9455-351F381F5B63}"/>
              </a:ext>
            </a:extLst>
          </p:cNvPr>
          <p:cNvGrpSpPr/>
          <p:nvPr/>
        </p:nvGrpSpPr>
        <p:grpSpPr>
          <a:xfrm>
            <a:off x="7261943" y="157520"/>
            <a:ext cx="4234359" cy="558790"/>
            <a:chOff x="981834" y="393414"/>
            <a:chExt cx="9188276" cy="1296133"/>
          </a:xfrm>
        </p:grpSpPr>
        <p:pic>
          <p:nvPicPr>
            <p:cNvPr id="4" name="Imagen 3">
              <a:extLst>
                <a:ext uri="{FF2B5EF4-FFF2-40B4-BE49-F238E27FC236}">
                  <a16:creationId xmlns:a16="http://schemas.microsoft.com/office/drawing/2014/main" id="{0FBE431E-CBF1-7DE2-4306-A60674CA639B}"/>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981834" y="498654"/>
              <a:ext cx="2111358" cy="1085651"/>
            </a:xfrm>
            <a:prstGeom prst="rect">
              <a:avLst/>
            </a:prstGeom>
            <a:noFill/>
            <a:ln>
              <a:noFill/>
            </a:ln>
          </p:spPr>
        </p:pic>
        <p:pic>
          <p:nvPicPr>
            <p:cNvPr id="5" name="Imagen 4" descr="CIESCOOP">
              <a:extLst>
                <a:ext uri="{FF2B5EF4-FFF2-40B4-BE49-F238E27FC236}">
                  <a16:creationId xmlns:a16="http://schemas.microsoft.com/office/drawing/2014/main" id="{3E8CF495-047B-977B-4246-87C89D394D6B}"/>
                </a:ext>
              </a:extLst>
            </p:cNvPr>
            <p:cNvPicPr>
              <a:picLocks noChangeAspect="1"/>
            </p:cNvPicPr>
            <p:nvPr/>
          </p:nvPicPr>
          <p:blipFill rotWithShape="1">
            <a:blip r:embed="rId6">
              <a:extLst>
                <a:ext uri="{28A0092B-C50C-407E-A947-70E740481C1C}">
                  <a14:useLocalDpi xmlns:a14="http://schemas.microsoft.com/office/drawing/2010/main" val="0"/>
                </a:ext>
              </a:extLst>
            </a:blip>
            <a:srcRect r="50156"/>
            <a:stretch/>
          </p:blipFill>
          <p:spPr bwMode="auto">
            <a:xfrm>
              <a:off x="3485173" y="541136"/>
              <a:ext cx="2895322" cy="1000689"/>
            </a:xfrm>
            <a:prstGeom prst="rect">
              <a:avLst/>
            </a:prstGeom>
            <a:noFill/>
            <a:ln>
              <a:noFill/>
            </a:ln>
            <a:extLst>
              <a:ext uri="{53640926-AAD7-44D8-BBD7-CCE9431645EC}">
                <a14:shadowObscured xmlns:a14="http://schemas.microsoft.com/office/drawing/2010/main"/>
              </a:ext>
            </a:extLst>
          </p:spPr>
        </p:pic>
        <p:pic>
          <p:nvPicPr>
            <p:cNvPr id="6" name="Picture 2" descr="Cooperativas de Chile – Asociación Nacional de Cooperativas de Chile">
              <a:extLst>
                <a:ext uri="{FF2B5EF4-FFF2-40B4-BE49-F238E27FC236}">
                  <a16:creationId xmlns:a16="http://schemas.microsoft.com/office/drawing/2014/main" id="{A576BD07-A4F4-A4AE-CFB5-036DF44089A1}"/>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t="28270" b="24914"/>
            <a:stretch/>
          </p:blipFill>
          <p:spPr bwMode="auto">
            <a:xfrm>
              <a:off x="6380495" y="393414"/>
              <a:ext cx="3789615" cy="1296133"/>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8268768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5148424-79AF-F737-B1A3-42D10CFA4058}"/>
              </a:ext>
            </a:extLst>
          </p:cNvPr>
          <p:cNvSpPr>
            <a:spLocks noGrp="1"/>
          </p:cNvSpPr>
          <p:nvPr>
            <p:ph type="title"/>
          </p:nvPr>
        </p:nvSpPr>
        <p:spPr>
          <a:xfrm>
            <a:off x="452080" y="410006"/>
            <a:ext cx="10515600" cy="1325563"/>
          </a:xfrm>
        </p:spPr>
        <p:txBody>
          <a:bodyPr/>
          <a:lstStyle/>
          <a:p>
            <a:r>
              <a:rPr lang="es-ES_tradnl" sz="3200" b="1" dirty="0"/>
              <a:t>Resumen de Instrumentos de Capital</a:t>
            </a:r>
            <a:br>
              <a:rPr lang="es-ES_tradnl" b="1" dirty="0"/>
            </a:br>
            <a:endParaRPr lang="es-CL" dirty="0"/>
          </a:p>
        </p:txBody>
      </p:sp>
      <p:graphicFrame>
        <p:nvGraphicFramePr>
          <p:cNvPr id="8" name="Marcador de contenido 7">
            <a:extLst>
              <a:ext uri="{FF2B5EF4-FFF2-40B4-BE49-F238E27FC236}">
                <a16:creationId xmlns:a16="http://schemas.microsoft.com/office/drawing/2014/main" id="{14631C8E-B6B0-AFF0-F7BD-A9566FD56C19}"/>
              </a:ext>
            </a:extLst>
          </p:cNvPr>
          <p:cNvGraphicFramePr>
            <a:graphicFrameLocks noGrp="1" noChangeAspect="1"/>
          </p:cNvGraphicFramePr>
          <p:nvPr>
            <p:ph idx="1"/>
          </p:nvPr>
        </p:nvGraphicFramePr>
        <p:xfrm>
          <a:off x="838200" y="1179443"/>
          <a:ext cx="10129480" cy="5406197"/>
        </p:xfrm>
        <a:graphic>
          <a:graphicData uri="http://schemas.openxmlformats.org/presentationml/2006/ole">
            <mc:AlternateContent xmlns:mc="http://schemas.openxmlformats.org/markup-compatibility/2006">
              <mc:Choice xmlns:v="urn:schemas-microsoft-com:vml" Requires="v">
                <p:oleObj name="Hoja de cálculo" r:id="rId2" imgW="9156700" imgH="4902200" progId="Excel.Sheet.12">
                  <p:embed/>
                </p:oleObj>
              </mc:Choice>
              <mc:Fallback>
                <p:oleObj name="Hoja de cálculo" r:id="rId2" imgW="9156700" imgH="4902200" progId="Excel.Sheet.12">
                  <p:embed/>
                  <p:pic>
                    <p:nvPicPr>
                      <p:cNvPr id="8" name="Marcador de contenido 7">
                        <a:extLst>
                          <a:ext uri="{FF2B5EF4-FFF2-40B4-BE49-F238E27FC236}">
                            <a16:creationId xmlns:a16="http://schemas.microsoft.com/office/drawing/2014/main" id="{14631C8E-B6B0-AFF0-F7BD-A9566FD56C19}"/>
                          </a:ext>
                        </a:extLst>
                      </p:cNvPr>
                      <p:cNvPicPr/>
                      <p:nvPr/>
                    </p:nvPicPr>
                    <p:blipFill>
                      <a:blip r:embed="rId3"/>
                      <a:stretch>
                        <a:fillRect/>
                      </a:stretch>
                    </p:blipFill>
                    <p:spPr>
                      <a:xfrm>
                        <a:off x="838200" y="1179443"/>
                        <a:ext cx="10129480" cy="5406197"/>
                      </a:xfrm>
                      <a:prstGeom prst="rect">
                        <a:avLst/>
                      </a:prstGeom>
                    </p:spPr>
                  </p:pic>
                </p:oleObj>
              </mc:Fallback>
            </mc:AlternateContent>
          </a:graphicData>
        </a:graphic>
      </p:graphicFrame>
      <p:grpSp>
        <p:nvGrpSpPr>
          <p:cNvPr id="3" name="Grupo 2">
            <a:extLst>
              <a:ext uri="{FF2B5EF4-FFF2-40B4-BE49-F238E27FC236}">
                <a16:creationId xmlns:a16="http://schemas.microsoft.com/office/drawing/2014/main" id="{68258812-48E8-A9A7-061B-1660AFED0A05}"/>
              </a:ext>
            </a:extLst>
          </p:cNvPr>
          <p:cNvGrpSpPr/>
          <p:nvPr/>
        </p:nvGrpSpPr>
        <p:grpSpPr>
          <a:xfrm>
            <a:off x="7261943" y="145645"/>
            <a:ext cx="4234359" cy="558790"/>
            <a:chOff x="981834" y="393414"/>
            <a:chExt cx="9188276" cy="1296133"/>
          </a:xfrm>
        </p:grpSpPr>
        <p:pic>
          <p:nvPicPr>
            <p:cNvPr id="4" name="Imagen 3">
              <a:extLst>
                <a:ext uri="{FF2B5EF4-FFF2-40B4-BE49-F238E27FC236}">
                  <a16:creationId xmlns:a16="http://schemas.microsoft.com/office/drawing/2014/main" id="{94FC56E1-A7F4-AB19-929F-326DFE92444B}"/>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81834" y="498654"/>
              <a:ext cx="2111358" cy="1085651"/>
            </a:xfrm>
            <a:prstGeom prst="rect">
              <a:avLst/>
            </a:prstGeom>
            <a:noFill/>
            <a:ln>
              <a:noFill/>
            </a:ln>
          </p:spPr>
        </p:pic>
        <p:pic>
          <p:nvPicPr>
            <p:cNvPr id="5" name="Imagen 4" descr="CIESCOOP">
              <a:extLst>
                <a:ext uri="{FF2B5EF4-FFF2-40B4-BE49-F238E27FC236}">
                  <a16:creationId xmlns:a16="http://schemas.microsoft.com/office/drawing/2014/main" id="{DE44514D-F2D7-F65A-62FC-FEE79D0686AF}"/>
                </a:ext>
              </a:extLst>
            </p:cNvPr>
            <p:cNvPicPr>
              <a:picLocks noChangeAspect="1"/>
            </p:cNvPicPr>
            <p:nvPr/>
          </p:nvPicPr>
          <p:blipFill rotWithShape="1">
            <a:blip r:embed="rId5">
              <a:extLst>
                <a:ext uri="{28A0092B-C50C-407E-A947-70E740481C1C}">
                  <a14:useLocalDpi xmlns:a14="http://schemas.microsoft.com/office/drawing/2010/main" val="0"/>
                </a:ext>
              </a:extLst>
            </a:blip>
            <a:srcRect r="50156"/>
            <a:stretch/>
          </p:blipFill>
          <p:spPr bwMode="auto">
            <a:xfrm>
              <a:off x="3485173" y="541136"/>
              <a:ext cx="2895322" cy="1000689"/>
            </a:xfrm>
            <a:prstGeom prst="rect">
              <a:avLst/>
            </a:prstGeom>
            <a:noFill/>
            <a:ln>
              <a:noFill/>
            </a:ln>
            <a:extLst>
              <a:ext uri="{53640926-AAD7-44D8-BBD7-CCE9431645EC}">
                <a14:shadowObscured xmlns:a14="http://schemas.microsoft.com/office/drawing/2010/main"/>
              </a:ext>
            </a:extLst>
          </p:spPr>
        </p:pic>
        <p:pic>
          <p:nvPicPr>
            <p:cNvPr id="6" name="Picture 2" descr="Cooperativas de Chile – Asociación Nacional de Cooperativas de Chile">
              <a:extLst>
                <a:ext uri="{FF2B5EF4-FFF2-40B4-BE49-F238E27FC236}">
                  <a16:creationId xmlns:a16="http://schemas.microsoft.com/office/drawing/2014/main" id="{53E740FF-FCCE-14F1-A6AE-34088804E6EC}"/>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t="28270" b="24914"/>
            <a:stretch/>
          </p:blipFill>
          <p:spPr bwMode="auto">
            <a:xfrm>
              <a:off x="6380495" y="393414"/>
              <a:ext cx="3789615" cy="1296133"/>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7599712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EDC10FFA-E065-E6F8-8EBD-EC456C56716F}"/>
              </a:ext>
            </a:extLst>
          </p:cNvPr>
          <p:cNvSpPr>
            <a:spLocks noGrp="1"/>
          </p:cNvSpPr>
          <p:nvPr>
            <p:ph type="title"/>
          </p:nvPr>
        </p:nvSpPr>
        <p:spPr>
          <a:xfrm>
            <a:off x="838199" y="1225222"/>
            <a:ext cx="10515600" cy="1325563"/>
          </a:xfrm>
        </p:spPr>
        <p:txBody>
          <a:bodyPr>
            <a:normAutofit/>
          </a:bodyPr>
          <a:lstStyle/>
          <a:p>
            <a:pPr algn="ctr"/>
            <a:r>
              <a:rPr lang="es-ES_tradnl" sz="3200" b="1" dirty="0"/>
              <a:t>Algunos desafíos a resolver para la promoción de financiamiento a las cooperativas agrícolas en Chile</a:t>
            </a:r>
            <a:endParaRPr lang="es-CL" sz="4000" dirty="0"/>
          </a:p>
        </p:txBody>
      </p:sp>
      <p:sp>
        <p:nvSpPr>
          <p:cNvPr id="5" name="CuadroTexto 4">
            <a:extLst>
              <a:ext uri="{FF2B5EF4-FFF2-40B4-BE49-F238E27FC236}">
                <a16:creationId xmlns:a16="http://schemas.microsoft.com/office/drawing/2014/main" id="{2BC20152-E76C-D6AB-B2DB-6DFF595B3C93}"/>
              </a:ext>
            </a:extLst>
          </p:cNvPr>
          <p:cNvSpPr txBox="1"/>
          <p:nvPr/>
        </p:nvSpPr>
        <p:spPr>
          <a:xfrm>
            <a:off x="1080051" y="3135258"/>
            <a:ext cx="10031896" cy="2339102"/>
          </a:xfrm>
          <a:prstGeom prst="rect">
            <a:avLst/>
          </a:prstGeom>
          <a:noFill/>
        </p:spPr>
        <p:txBody>
          <a:bodyPr wrap="square" rtlCol="0">
            <a:spAutoFit/>
          </a:bodyPr>
          <a:lstStyle/>
          <a:p>
            <a:pPr marL="285750" indent="-285750" algn="just">
              <a:spcAft>
                <a:spcPts val="1200"/>
              </a:spcAft>
              <a:buFont typeface="Arial" panose="020B0604020202020204" pitchFamily="34" charset="0"/>
              <a:buChar char="•"/>
            </a:pPr>
            <a:r>
              <a:rPr lang="es-ES_tradnl" dirty="0"/>
              <a:t>Definición del rol de Estado ¿De qué se hace cargo en su política de promoción del sector cooperativo y, particularmente, de las cooperativas agrícolas? Modelos de negocio, modelos de asociación, capacidad de gestión interna, entre otros. ¿Quién hace qué? Rol de </a:t>
            </a:r>
            <a:r>
              <a:rPr lang="es-ES_tradnl" dirty="0" err="1"/>
              <a:t>Indap</a:t>
            </a:r>
            <a:r>
              <a:rPr lang="es-ES_tradnl" dirty="0"/>
              <a:t>, Corfo, Sercotec, entre otros</a:t>
            </a:r>
          </a:p>
          <a:p>
            <a:pPr marL="285750" indent="-285750" algn="just">
              <a:spcAft>
                <a:spcPts val="1200"/>
              </a:spcAft>
              <a:buFont typeface="Arial" panose="020B0604020202020204" pitchFamily="34" charset="0"/>
              <a:buChar char="•"/>
            </a:pPr>
            <a:r>
              <a:rPr lang="es-ES_tradnl" dirty="0"/>
              <a:t>Dónde poner el foco en la política de fomento específica a las cooperativas agrícolas ¿En todas o sólo en las con potencial de escalabilidad de los negocios? Si fuese esto último, ¿Hay las suficientes cooperativas como para justificar una política pública específica?</a:t>
            </a:r>
          </a:p>
          <a:p>
            <a:endParaRPr lang="es-CL" dirty="0"/>
          </a:p>
        </p:txBody>
      </p:sp>
      <p:grpSp>
        <p:nvGrpSpPr>
          <p:cNvPr id="2" name="Grupo 1">
            <a:extLst>
              <a:ext uri="{FF2B5EF4-FFF2-40B4-BE49-F238E27FC236}">
                <a16:creationId xmlns:a16="http://schemas.microsoft.com/office/drawing/2014/main" id="{B4164F5B-0525-9564-4E69-4635D4968DD6}"/>
              </a:ext>
            </a:extLst>
          </p:cNvPr>
          <p:cNvGrpSpPr/>
          <p:nvPr/>
        </p:nvGrpSpPr>
        <p:grpSpPr>
          <a:xfrm>
            <a:off x="7261943" y="145645"/>
            <a:ext cx="4234359" cy="558790"/>
            <a:chOff x="981834" y="393414"/>
            <a:chExt cx="9188276" cy="1296133"/>
          </a:xfrm>
        </p:grpSpPr>
        <p:pic>
          <p:nvPicPr>
            <p:cNvPr id="3" name="Imagen 2">
              <a:extLst>
                <a:ext uri="{FF2B5EF4-FFF2-40B4-BE49-F238E27FC236}">
                  <a16:creationId xmlns:a16="http://schemas.microsoft.com/office/drawing/2014/main" id="{7564962E-DDBD-4BCF-25E1-E5CFE53BCF37}"/>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81834" y="498654"/>
              <a:ext cx="2111358" cy="1085651"/>
            </a:xfrm>
            <a:prstGeom prst="rect">
              <a:avLst/>
            </a:prstGeom>
            <a:noFill/>
            <a:ln>
              <a:noFill/>
            </a:ln>
          </p:spPr>
        </p:pic>
        <p:pic>
          <p:nvPicPr>
            <p:cNvPr id="6" name="Imagen 5" descr="CIESCOOP">
              <a:extLst>
                <a:ext uri="{FF2B5EF4-FFF2-40B4-BE49-F238E27FC236}">
                  <a16:creationId xmlns:a16="http://schemas.microsoft.com/office/drawing/2014/main" id="{82A082B8-008E-28BA-BC2F-A50741F6E5D0}"/>
                </a:ext>
              </a:extLst>
            </p:cNvPr>
            <p:cNvPicPr>
              <a:picLocks noChangeAspect="1"/>
            </p:cNvPicPr>
            <p:nvPr/>
          </p:nvPicPr>
          <p:blipFill rotWithShape="1">
            <a:blip r:embed="rId3">
              <a:extLst>
                <a:ext uri="{28A0092B-C50C-407E-A947-70E740481C1C}">
                  <a14:useLocalDpi xmlns:a14="http://schemas.microsoft.com/office/drawing/2010/main" val="0"/>
                </a:ext>
              </a:extLst>
            </a:blip>
            <a:srcRect r="50156"/>
            <a:stretch/>
          </p:blipFill>
          <p:spPr bwMode="auto">
            <a:xfrm>
              <a:off x="3485173" y="541136"/>
              <a:ext cx="2895322" cy="1000689"/>
            </a:xfrm>
            <a:prstGeom prst="rect">
              <a:avLst/>
            </a:prstGeom>
            <a:noFill/>
            <a:ln>
              <a:noFill/>
            </a:ln>
            <a:extLst>
              <a:ext uri="{53640926-AAD7-44D8-BBD7-CCE9431645EC}">
                <a14:shadowObscured xmlns:a14="http://schemas.microsoft.com/office/drawing/2010/main"/>
              </a:ext>
            </a:extLst>
          </p:spPr>
        </p:pic>
        <p:pic>
          <p:nvPicPr>
            <p:cNvPr id="7" name="Picture 2" descr="Cooperativas de Chile – Asociación Nacional de Cooperativas de Chile">
              <a:extLst>
                <a:ext uri="{FF2B5EF4-FFF2-40B4-BE49-F238E27FC236}">
                  <a16:creationId xmlns:a16="http://schemas.microsoft.com/office/drawing/2014/main" id="{C4C43818-5EBC-2CB3-7747-E9F8545EBACE}"/>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28270" b="24914"/>
            <a:stretch/>
          </p:blipFill>
          <p:spPr bwMode="auto">
            <a:xfrm>
              <a:off x="6380495" y="393414"/>
              <a:ext cx="3789615" cy="1296133"/>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587023707"/>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718</Words>
  <Application>Microsoft Macintosh PowerPoint</Application>
  <PresentationFormat>Panorámica</PresentationFormat>
  <Paragraphs>36</Paragraphs>
  <Slides>8</Slides>
  <Notes>2</Notes>
  <HiddenSlides>0</HiddenSlides>
  <MMClips>0</MMClips>
  <ScaleCrop>false</ScaleCrop>
  <HeadingPairs>
    <vt:vector size="8" baseType="variant">
      <vt:variant>
        <vt:lpstr>Fuentes usadas</vt:lpstr>
      </vt:variant>
      <vt:variant>
        <vt:i4>3</vt:i4>
      </vt:variant>
      <vt:variant>
        <vt:lpstr>Tema</vt:lpstr>
      </vt:variant>
      <vt:variant>
        <vt:i4>1</vt:i4>
      </vt:variant>
      <vt:variant>
        <vt:lpstr>Servidores OLE incrustados</vt:lpstr>
      </vt:variant>
      <vt:variant>
        <vt:i4>1</vt:i4>
      </vt:variant>
      <vt:variant>
        <vt:lpstr>Títulos de diapositiva</vt:lpstr>
      </vt:variant>
      <vt:variant>
        <vt:i4>8</vt:i4>
      </vt:variant>
    </vt:vector>
  </HeadingPairs>
  <TitlesOfParts>
    <vt:vector size="13" baseType="lpstr">
      <vt:lpstr>Arial</vt:lpstr>
      <vt:lpstr>Calibri</vt:lpstr>
      <vt:lpstr>Calibri Light</vt:lpstr>
      <vt:lpstr>Tema de Office</vt:lpstr>
      <vt:lpstr>Hoja de cálculo</vt:lpstr>
      <vt:lpstr>Estudio “Alternativas  de  financiamiento  de  capital  para  instituciones cooperativas, en mercados alternativos a la banca tradicional a nivel nacional e internacional”. </vt:lpstr>
      <vt:lpstr>Introducción</vt:lpstr>
      <vt:lpstr>Estudio “Alternativas  de  financiamiento  de  capital  para  instituciones cooperativas, en mercados alternativos a la banca tradicional a nivel nacional e internacional”. </vt:lpstr>
      <vt:lpstr>Financiamiento para cooperativas agrícolas: El estado del arte </vt:lpstr>
      <vt:lpstr>Financiamiento para cooperativas agrícolas: El estado del arte</vt:lpstr>
      <vt:lpstr>Resumen de instrumentos de Deuda </vt:lpstr>
      <vt:lpstr>Resumen de Instrumentos de Capital </vt:lpstr>
      <vt:lpstr>Algunos desafíos a resolver para la promoción de financiamiento a las cooperativas agrícolas en Chile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Estudio “Alternativas  de  financiamiento  de  capital  para  instituciones cooperativas, en mercados alternativos a la banca tradicional a nivel nacional e internacional”. </dc:title>
  <dc:creator>Pablo Valdés</dc:creator>
  <cp:lastModifiedBy>Pablo Valdés</cp:lastModifiedBy>
  <cp:revision>1</cp:revision>
  <dcterms:created xsi:type="dcterms:W3CDTF">2022-12-08T19:43:20Z</dcterms:created>
  <dcterms:modified xsi:type="dcterms:W3CDTF">2022-12-08T19:44:28Z</dcterms:modified>
</cp:coreProperties>
</file>