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3"/>
  </p:notesMasterIdLst>
  <p:sldIdLst>
    <p:sldId id="256" r:id="rId2"/>
    <p:sldId id="451" r:id="rId3"/>
    <p:sldId id="455" r:id="rId4"/>
    <p:sldId id="453" r:id="rId5"/>
    <p:sldId id="332" r:id="rId6"/>
    <p:sldId id="296" r:id="rId7"/>
    <p:sldId id="333" r:id="rId8"/>
    <p:sldId id="452" r:id="rId9"/>
    <p:sldId id="431" r:id="rId10"/>
    <p:sldId id="334" r:id="rId11"/>
    <p:sldId id="335" r:id="rId12"/>
    <p:sldId id="337" r:id="rId13"/>
    <p:sldId id="432" r:id="rId14"/>
    <p:sldId id="764" r:id="rId15"/>
    <p:sldId id="343" r:id="rId16"/>
    <p:sldId id="765" r:id="rId17"/>
    <p:sldId id="310" r:id="rId18"/>
    <p:sldId id="454" r:id="rId19"/>
    <p:sldId id="363" r:id="rId20"/>
    <p:sldId id="402" r:id="rId21"/>
    <p:sldId id="434" r:id="rId22"/>
    <p:sldId id="433" r:id="rId23"/>
    <p:sldId id="435" r:id="rId24"/>
    <p:sldId id="377" r:id="rId25"/>
    <p:sldId id="399" r:id="rId26"/>
    <p:sldId id="766" r:id="rId27"/>
    <p:sldId id="767" r:id="rId28"/>
    <p:sldId id="768" r:id="rId29"/>
    <p:sldId id="403" r:id="rId30"/>
    <p:sldId id="438" r:id="rId31"/>
    <p:sldId id="843" r:id="rId32"/>
    <p:sldId id="338" r:id="rId33"/>
    <p:sldId id="351" r:id="rId34"/>
    <p:sldId id="350" r:id="rId35"/>
    <p:sldId id="353" r:id="rId36"/>
    <p:sldId id="354" r:id="rId37"/>
    <p:sldId id="349" r:id="rId38"/>
    <p:sldId id="342" r:id="rId39"/>
    <p:sldId id="439" r:id="rId40"/>
    <p:sldId id="769" r:id="rId41"/>
    <p:sldId id="865" r:id="rId42"/>
    <p:sldId id="441" r:id="rId43"/>
    <p:sldId id="772" r:id="rId44"/>
    <p:sldId id="920" r:id="rId45"/>
    <p:sldId id="919" r:id="rId46"/>
    <p:sldId id="918" r:id="rId47"/>
    <p:sldId id="285" r:id="rId48"/>
    <p:sldId id="774" r:id="rId49"/>
    <p:sldId id="265" r:id="rId50"/>
    <p:sldId id="445" r:id="rId51"/>
    <p:sldId id="447" r:id="rId52"/>
    <p:sldId id="444" r:id="rId53"/>
    <p:sldId id="442" r:id="rId54"/>
    <p:sldId id="775" r:id="rId55"/>
    <p:sldId id="443" r:id="rId56"/>
    <p:sldId id="922" r:id="rId57"/>
    <p:sldId id="923" r:id="rId58"/>
    <p:sldId id="776" r:id="rId59"/>
    <p:sldId id="921" r:id="rId60"/>
    <p:sldId id="924" r:id="rId61"/>
    <p:sldId id="331" r:id="rId6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00"/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4660"/>
  </p:normalViewPr>
  <p:slideViewPr>
    <p:cSldViewPr snapToGrid="0" snapToObjects="1">
      <p:cViewPr varScale="1">
        <p:scale>
          <a:sx n="38" d="100"/>
          <a:sy n="38" d="100"/>
        </p:scale>
        <p:origin x="528" y="78"/>
      </p:cViewPr>
      <p:guideLst>
        <p:guide orient="horz" pos="4320"/>
        <p:guide pos="765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2C7C5E-AE3F-421B-8C37-9C44792332F2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1229ED05-78D6-4D26-A94E-E2B99619E617}">
      <dgm:prSet phldrT="[Texto]" custT="1"/>
      <dgm:spPr/>
      <dgm:t>
        <a:bodyPr/>
        <a:lstStyle/>
        <a:p>
          <a:r>
            <a:rPr lang="es-CL" sz="3600" b="1" dirty="0">
              <a:latin typeface="gobCL"/>
            </a:rPr>
            <a:t>Disponibilidad</a:t>
          </a:r>
        </a:p>
      </dgm:t>
    </dgm:pt>
    <dgm:pt modelId="{D4B7533E-CBE6-4CD6-A44B-3122EDFECF26}" type="parTrans" cxnId="{04A932D9-6FD5-44D3-9ECF-04871874634C}">
      <dgm:prSet/>
      <dgm:spPr/>
      <dgm:t>
        <a:bodyPr/>
        <a:lstStyle/>
        <a:p>
          <a:endParaRPr lang="es-CL" sz="4400" b="1">
            <a:latin typeface="gobCL"/>
          </a:endParaRPr>
        </a:p>
      </dgm:t>
    </dgm:pt>
    <dgm:pt modelId="{5C82B582-2CEB-4672-AFF5-D0BFDC7CF61C}" type="sibTrans" cxnId="{04A932D9-6FD5-44D3-9ECF-04871874634C}">
      <dgm:prSet custT="1"/>
      <dgm:spPr/>
      <dgm:t>
        <a:bodyPr/>
        <a:lstStyle/>
        <a:p>
          <a:endParaRPr lang="es-CL" sz="1600" b="1">
            <a:latin typeface="gobCL"/>
          </a:endParaRPr>
        </a:p>
      </dgm:t>
    </dgm:pt>
    <dgm:pt modelId="{F2308094-625D-436A-B5E9-DD539AD8BD13}">
      <dgm:prSet phldrT="[Texto]" custT="1"/>
      <dgm:spPr/>
      <dgm:t>
        <a:bodyPr/>
        <a:lstStyle/>
        <a:p>
          <a:r>
            <a:rPr lang="es-CL" sz="3600" b="1" dirty="0">
              <a:latin typeface="gobCL"/>
            </a:rPr>
            <a:t>Intensidad y Cantidad</a:t>
          </a:r>
        </a:p>
      </dgm:t>
    </dgm:pt>
    <dgm:pt modelId="{91918425-EDA5-4924-B8F2-0D7744A22FA0}" type="parTrans" cxnId="{E91B4F66-545C-4EE6-8B0D-F5F05C845699}">
      <dgm:prSet/>
      <dgm:spPr/>
      <dgm:t>
        <a:bodyPr/>
        <a:lstStyle/>
        <a:p>
          <a:endParaRPr lang="es-CL" sz="4400" b="1">
            <a:latin typeface="gobCL"/>
          </a:endParaRPr>
        </a:p>
      </dgm:t>
    </dgm:pt>
    <dgm:pt modelId="{834D5F10-C935-48A4-BD6E-3DD977B0C657}" type="sibTrans" cxnId="{E91B4F66-545C-4EE6-8B0D-F5F05C845699}">
      <dgm:prSet custT="1"/>
      <dgm:spPr/>
      <dgm:t>
        <a:bodyPr/>
        <a:lstStyle/>
        <a:p>
          <a:endParaRPr lang="es-CL" sz="3200" b="1">
            <a:latin typeface="gobCL"/>
          </a:endParaRPr>
        </a:p>
      </dgm:t>
    </dgm:pt>
    <dgm:pt modelId="{2DBA0476-E6F4-47BF-8AC0-FD3E2563DCAE}">
      <dgm:prSet phldrT="[Texto]" custT="1"/>
      <dgm:spPr/>
      <dgm:t>
        <a:bodyPr/>
        <a:lstStyle/>
        <a:p>
          <a:r>
            <a:rPr lang="es-CL" sz="3600" b="1" dirty="0">
              <a:latin typeface="gobCL"/>
            </a:rPr>
            <a:t>Menor</a:t>
          </a:r>
        </a:p>
        <a:p>
          <a:r>
            <a:rPr lang="es-CL" sz="3600" b="1" dirty="0">
              <a:latin typeface="gobCL"/>
            </a:rPr>
            <a:t>Producción</a:t>
          </a:r>
        </a:p>
      </dgm:t>
    </dgm:pt>
    <dgm:pt modelId="{7731DC86-EAFC-4C8B-AE11-B96A67057078}" type="parTrans" cxnId="{AF695D54-2E46-470D-8322-4BA48404A96E}">
      <dgm:prSet/>
      <dgm:spPr/>
      <dgm:t>
        <a:bodyPr/>
        <a:lstStyle/>
        <a:p>
          <a:endParaRPr lang="es-CL" sz="4400" b="1">
            <a:latin typeface="gobCL"/>
          </a:endParaRPr>
        </a:p>
      </dgm:t>
    </dgm:pt>
    <dgm:pt modelId="{256DFDB0-EF9B-4798-956F-CDDADF9E56AB}" type="sibTrans" cxnId="{AF695D54-2E46-470D-8322-4BA48404A96E}">
      <dgm:prSet/>
      <dgm:spPr/>
      <dgm:t>
        <a:bodyPr/>
        <a:lstStyle/>
        <a:p>
          <a:endParaRPr lang="es-CL" sz="4400" b="1">
            <a:latin typeface="gobCL"/>
          </a:endParaRPr>
        </a:p>
      </dgm:t>
    </dgm:pt>
    <dgm:pt modelId="{94194F0A-FC26-4226-BA92-6C2F6FC42183}">
      <dgm:prSet phldrT="[Texto]" custT="1"/>
      <dgm:spPr/>
      <dgm:t>
        <a:bodyPr/>
        <a:lstStyle/>
        <a:p>
          <a:r>
            <a:rPr lang="es-CL" sz="3600" b="1" dirty="0">
              <a:latin typeface="gobCL"/>
            </a:rPr>
            <a:t>Frecuencia</a:t>
          </a:r>
        </a:p>
      </dgm:t>
    </dgm:pt>
    <dgm:pt modelId="{76DCFBEB-66A4-40A8-BC44-675C83DDB597}" type="sibTrans" cxnId="{18875428-C6A1-4728-822B-1DF6C96365A2}">
      <dgm:prSet custT="1"/>
      <dgm:spPr/>
      <dgm:t>
        <a:bodyPr/>
        <a:lstStyle/>
        <a:p>
          <a:endParaRPr lang="es-CL" sz="1600" b="1">
            <a:latin typeface="gobCL"/>
          </a:endParaRPr>
        </a:p>
      </dgm:t>
    </dgm:pt>
    <dgm:pt modelId="{65175CA5-BE68-4E64-B457-FADF95306EB2}" type="parTrans" cxnId="{18875428-C6A1-4728-822B-1DF6C96365A2}">
      <dgm:prSet/>
      <dgm:spPr/>
      <dgm:t>
        <a:bodyPr/>
        <a:lstStyle/>
        <a:p>
          <a:endParaRPr lang="es-CL" sz="4400" b="1">
            <a:latin typeface="gobCL"/>
          </a:endParaRPr>
        </a:p>
      </dgm:t>
    </dgm:pt>
    <dgm:pt modelId="{6B4F4DF6-06EB-46E6-AE70-A39852737ED2}" type="pres">
      <dgm:prSet presAssocID="{472C7C5E-AE3F-421B-8C37-9C44792332F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3C5C3CC-DCDE-4967-8881-6704965D8F85}" type="pres">
      <dgm:prSet presAssocID="{472C7C5E-AE3F-421B-8C37-9C44792332F2}" presName="vNodes" presStyleCnt="0"/>
      <dgm:spPr/>
    </dgm:pt>
    <dgm:pt modelId="{1316BE4B-6EE1-4727-B500-524CC07E37F3}" type="pres">
      <dgm:prSet presAssocID="{1229ED05-78D6-4D26-A94E-E2B99619E617}" presName="node" presStyleLbl="node1" presStyleIdx="0" presStyleCnt="4" custScaleX="371869" custScaleY="112516" custLinFactNeighborX="-14490" custLinFactNeighborY="-2659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A4BE91E-E0F7-49BF-8F32-1C949F5BAE10}" type="pres">
      <dgm:prSet presAssocID="{5C82B582-2CEB-4672-AFF5-D0BFDC7CF61C}" presName="spacerT" presStyleCnt="0"/>
      <dgm:spPr/>
    </dgm:pt>
    <dgm:pt modelId="{4A2CDF1C-D7A7-4ED7-A3D3-84C9F12B7C00}" type="pres">
      <dgm:prSet presAssocID="{5C82B582-2CEB-4672-AFF5-D0BFDC7CF61C}" presName="sibTrans" presStyleLbl="sibTrans2D1" presStyleIdx="0" presStyleCnt="3"/>
      <dgm:spPr/>
      <dgm:t>
        <a:bodyPr/>
        <a:lstStyle/>
        <a:p>
          <a:endParaRPr lang="es-ES"/>
        </a:p>
      </dgm:t>
    </dgm:pt>
    <dgm:pt modelId="{64D58613-ACD8-4B5D-BFBA-1A8233E0E3E1}" type="pres">
      <dgm:prSet presAssocID="{5C82B582-2CEB-4672-AFF5-D0BFDC7CF61C}" presName="spacerB" presStyleCnt="0"/>
      <dgm:spPr/>
    </dgm:pt>
    <dgm:pt modelId="{29DDA6E6-4862-4CDC-A985-71D60B3F0EF7}" type="pres">
      <dgm:prSet presAssocID="{94194F0A-FC26-4226-BA92-6C2F6FC42183}" presName="node" presStyleLbl="node1" presStyleIdx="1" presStyleCnt="4" custScaleX="316677" custScaleY="106158" custLinFactNeighborX="-642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93C32A-AB66-4397-B785-AA940B9A8EAD}" type="pres">
      <dgm:prSet presAssocID="{76DCFBEB-66A4-40A8-BC44-675C83DDB597}" presName="spacerT" presStyleCnt="0"/>
      <dgm:spPr/>
    </dgm:pt>
    <dgm:pt modelId="{EE27287B-0D03-4D79-90A9-A7E74E7A0DCE}" type="pres">
      <dgm:prSet presAssocID="{76DCFBEB-66A4-40A8-BC44-675C83DDB597}" presName="sibTrans" presStyleLbl="sibTrans2D1" presStyleIdx="1" presStyleCnt="3"/>
      <dgm:spPr/>
      <dgm:t>
        <a:bodyPr/>
        <a:lstStyle/>
        <a:p>
          <a:endParaRPr lang="es-ES"/>
        </a:p>
      </dgm:t>
    </dgm:pt>
    <dgm:pt modelId="{D9133FF5-BA19-41B4-8252-BCAE9BC3FDA9}" type="pres">
      <dgm:prSet presAssocID="{76DCFBEB-66A4-40A8-BC44-675C83DDB597}" presName="spacerB" presStyleCnt="0"/>
      <dgm:spPr/>
    </dgm:pt>
    <dgm:pt modelId="{E2828176-B580-4943-A279-FA92256705D8}" type="pres">
      <dgm:prSet presAssocID="{F2308094-625D-436A-B5E9-DD539AD8BD13}" presName="node" presStyleLbl="node1" presStyleIdx="2" presStyleCnt="4" custScaleX="326438" custScaleY="95319" custLinFactNeighborX="-642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3D48DB-304F-44F9-B176-1F9F14E79E50}" type="pres">
      <dgm:prSet presAssocID="{472C7C5E-AE3F-421B-8C37-9C44792332F2}" presName="sibTransLast" presStyleLbl="sibTrans2D1" presStyleIdx="2" presStyleCnt="3"/>
      <dgm:spPr/>
      <dgm:t>
        <a:bodyPr/>
        <a:lstStyle/>
        <a:p>
          <a:endParaRPr lang="es-ES"/>
        </a:p>
      </dgm:t>
    </dgm:pt>
    <dgm:pt modelId="{B1FEFAA4-609A-4F17-9798-02570F352F0A}" type="pres">
      <dgm:prSet presAssocID="{472C7C5E-AE3F-421B-8C37-9C44792332F2}" presName="connectorText" presStyleLbl="sibTrans2D1" presStyleIdx="2" presStyleCnt="3"/>
      <dgm:spPr/>
      <dgm:t>
        <a:bodyPr/>
        <a:lstStyle/>
        <a:p>
          <a:endParaRPr lang="es-ES"/>
        </a:p>
      </dgm:t>
    </dgm:pt>
    <dgm:pt modelId="{1F856188-14F0-4551-9133-A6E1AF499160}" type="pres">
      <dgm:prSet presAssocID="{472C7C5E-AE3F-421B-8C37-9C44792332F2}" presName="lastNode" presStyleLbl="node1" presStyleIdx="3" presStyleCnt="4" custScaleX="145891" custScaleY="131905" custLinFactNeighborX="4703" custLinFactNeighborY="117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EF6ACEC-254C-409B-9D73-38138FD6D196}" type="presOf" srcId="{472C7C5E-AE3F-421B-8C37-9C44792332F2}" destId="{6B4F4DF6-06EB-46E6-AE70-A39852737ED2}" srcOrd="0" destOrd="0" presId="urn:microsoft.com/office/officeart/2005/8/layout/equation2"/>
    <dgm:cxn modelId="{18875428-C6A1-4728-822B-1DF6C96365A2}" srcId="{472C7C5E-AE3F-421B-8C37-9C44792332F2}" destId="{94194F0A-FC26-4226-BA92-6C2F6FC42183}" srcOrd="1" destOrd="0" parTransId="{65175CA5-BE68-4E64-B457-FADF95306EB2}" sibTransId="{76DCFBEB-66A4-40A8-BC44-675C83DDB597}"/>
    <dgm:cxn modelId="{5DDF3F4D-8BB8-40F1-AE2B-98858F5F40C7}" type="presOf" srcId="{76DCFBEB-66A4-40A8-BC44-675C83DDB597}" destId="{EE27287B-0D03-4D79-90A9-A7E74E7A0DCE}" srcOrd="0" destOrd="0" presId="urn:microsoft.com/office/officeart/2005/8/layout/equation2"/>
    <dgm:cxn modelId="{ACD66BBF-F656-4457-B847-C03512CEC96D}" type="presOf" srcId="{F2308094-625D-436A-B5E9-DD539AD8BD13}" destId="{E2828176-B580-4943-A279-FA92256705D8}" srcOrd="0" destOrd="0" presId="urn:microsoft.com/office/officeart/2005/8/layout/equation2"/>
    <dgm:cxn modelId="{FAEA91FE-D5BF-418A-8CF4-833736DF4B96}" type="presOf" srcId="{94194F0A-FC26-4226-BA92-6C2F6FC42183}" destId="{29DDA6E6-4862-4CDC-A985-71D60B3F0EF7}" srcOrd="0" destOrd="0" presId="urn:microsoft.com/office/officeart/2005/8/layout/equation2"/>
    <dgm:cxn modelId="{04A932D9-6FD5-44D3-9ECF-04871874634C}" srcId="{472C7C5E-AE3F-421B-8C37-9C44792332F2}" destId="{1229ED05-78D6-4D26-A94E-E2B99619E617}" srcOrd="0" destOrd="0" parTransId="{D4B7533E-CBE6-4CD6-A44B-3122EDFECF26}" sibTransId="{5C82B582-2CEB-4672-AFF5-D0BFDC7CF61C}"/>
    <dgm:cxn modelId="{6509DE82-DC23-4305-8199-5DE577B65ECC}" type="presOf" srcId="{1229ED05-78D6-4D26-A94E-E2B99619E617}" destId="{1316BE4B-6EE1-4727-B500-524CC07E37F3}" srcOrd="0" destOrd="0" presId="urn:microsoft.com/office/officeart/2005/8/layout/equation2"/>
    <dgm:cxn modelId="{E4E237F7-0E48-4318-A3AC-1512E251446C}" type="presOf" srcId="{834D5F10-C935-48A4-BD6E-3DD977B0C657}" destId="{B1FEFAA4-609A-4F17-9798-02570F352F0A}" srcOrd="1" destOrd="0" presId="urn:microsoft.com/office/officeart/2005/8/layout/equation2"/>
    <dgm:cxn modelId="{AF695D54-2E46-470D-8322-4BA48404A96E}" srcId="{472C7C5E-AE3F-421B-8C37-9C44792332F2}" destId="{2DBA0476-E6F4-47BF-8AC0-FD3E2563DCAE}" srcOrd="3" destOrd="0" parTransId="{7731DC86-EAFC-4C8B-AE11-B96A67057078}" sibTransId="{256DFDB0-EF9B-4798-956F-CDDADF9E56AB}"/>
    <dgm:cxn modelId="{E91B4F66-545C-4EE6-8B0D-F5F05C845699}" srcId="{472C7C5E-AE3F-421B-8C37-9C44792332F2}" destId="{F2308094-625D-436A-B5E9-DD539AD8BD13}" srcOrd="2" destOrd="0" parTransId="{91918425-EDA5-4924-B8F2-0D7744A22FA0}" sibTransId="{834D5F10-C935-48A4-BD6E-3DD977B0C657}"/>
    <dgm:cxn modelId="{599B0FA3-98A6-46D4-9065-6E34D07AEAE0}" type="presOf" srcId="{5C82B582-2CEB-4672-AFF5-D0BFDC7CF61C}" destId="{4A2CDF1C-D7A7-4ED7-A3D3-84C9F12B7C00}" srcOrd="0" destOrd="0" presId="urn:microsoft.com/office/officeart/2005/8/layout/equation2"/>
    <dgm:cxn modelId="{B7F417BD-0F9D-45BA-85C4-4B7AF8EBCD92}" type="presOf" srcId="{834D5F10-C935-48A4-BD6E-3DD977B0C657}" destId="{1C3D48DB-304F-44F9-B176-1F9F14E79E50}" srcOrd="0" destOrd="0" presId="urn:microsoft.com/office/officeart/2005/8/layout/equation2"/>
    <dgm:cxn modelId="{E1CA1A36-E34F-4682-9E13-9DFE99448AC1}" type="presOf" srcId="{2DBA0476-E6F4-47BF-8AC0-FD3E2563DCAE}" destId="{1F856188-14F0-4551-9133-A6E1AF499160}" srcOrd="0" destOrd="0" presId="urn:microsoft.com/office/officeart/2005/8/layout/equation2"/>
    <dgm:cxn modelId="{D4AF9523-50C4-440E-8B62-54D739294CCA}" type="presParOf" srcId="{6B4F4DF6-06EB-46E6-AE70-A39852737ED2}" destId="{23C5C3CC-DCDE-4967-8881-6704965D8F85}" srcOrd="0" destOrd="0" presId="urn:microsoft.com/office/officeart/2005/8/layout/equation2"/>
    <dgm:cxn modelId="{B45ADFEB-E0AE-4DD2-85DB-CF79B8953D17}" type="presParOf" srcId="{23C5C3CC-DCDE-4967-8881-6704965D8F85}" destId="{1316BE4B-6EE1-4727-B500-524CC07E37F3}" srcOrd="0" destOrd="0" presId="urn:microsoft.com/office/officeart/2005/8/layout/equation2"/>
    <dgm:cxn modelId="{8EE4C05D-FC55-440D-A0E5-8669A21BEFB0}" type="presParOf" srcId="{23C5C3CC-DCDE-4967-8881-6704965D8F85}" destId="{6A4BE91E-E0F7-49BF-8F32-1C949F5BAE10}" srcOrd="1" destOrd="0" presId="urn:microsoft.com/office/officeart/2005/8/layout/equation2"/>
    <dgm:cxn modelId="{62F06B9A-BD5B-4BB5-8E07-072DC13721F1}" type="presParOf" srcId="{23C5C3CC-DCDE-4967-8881-6704965D8F85}" destId="{4A2CDF1C-D7A7-4ED7-A3D3-84C9F12B7C00}" srcOrd="2" destOrd="0" presId="urn:microsoft.com/office/officeart/2005/8/layout/equation2"/>
    <dgm:cxn modelId="{4BB82DCF-FA47-41FB-8CF9-EC014A6E51E1}" type="presParOf" srcId="{23C5C3CC-DCDE-4967-8881-6704965D8F85}" destId="{64D58613-ACD8-4B5D-BFBA-1A8233E0E3E1}" srcOrd="3" destOrd="0" presId="urn:microsoft.com/office/officeart/2005/8/layout/equation2"/>
    <dgm:cxn modelId="{8169EC33-C242-4870-A12C-7FED6C236E3B}" type="presParOf" srcId="{23C5C3CC-DCDE-4967-8881-6704965D8F85}" destId="{29DDA6E6-4862-4CDC-A985-71D60B3F0EF7}" srcOrd="4" destOrd="0" presId="urn:microsoft.com/office/officeart/2005/8/layout/equation2"/>
    <dgm:cxn modelId="{9C12F3BE-CD08-4C46-AC5A-F9C3853D34E9}" type="presParOf" srcId="{23C5C3CC-DCDE-4967-8881-6704965D8F85}" destId="{7393C32A-AB66-4397-B785-AA940B9A8EAD}" srcOrd="5" destOrd="0" presId="urn:microsoft.com/office/officeart/2005/8/layout/equation2"/>
    <dgm:cxn modelId="{ED889E70-9644-44CE-8131-1ED147232D04}" type="presParOf" srcId="{23C5C3CC-DCDE-4967-8881-6704965D8F85}" destId="{EE27287B-0D03-4D79-90A9-A7E74E7A0DCE}" srcOrd="6" destOrd="0" presId="urn:microsoft.com/office/officeart/2005/8/layout/equation2"/>
    <dgm:cxn modelId="{1C3B670C-3F75-40F6-831E-7B48824CBFCB}" type="presParOf" srcId="{23C5C3CC-DCDE-4967-8881-6704965D8F85}" destId="{D9133FF5-BA19-41B4-8252-BCAE9BC3FDA9}" srcOrd="7" destOrd="0" presId="urn:microsoft.com/office/officeart/2005/8/layout/equation2"/>
    <dgm:cxn modelId="{DBB06A6F-8242-40DA-BE62-A5BC4A68FAA9}" type="presParOf" srcId="{23C5C3CC-DCDE-4967-8881-6704965D8F85}" destId="{E2828176-B580-4943-A279-FA92256705D8}" srcOrd="8" destOrd="0" presId="urn:microsoft.com/office/officeart/2005/8/layout/equation2"/>
    <dgm:cxn modelId="{D0A5819D-F191-4204-B535-02B3A7078DB0}" type="presParOf" srcId="{6B4F4DF6-06EB-46E6-AE70-A39852737ED2}" destId="{1C3D48DB-304F-44F9-B176-1F9F14E79E50}" srcOrd="1" destOrd="0" presId="urn:microsoft.com/office/officeart/2005/8/layout/equation2"/>
    <dgm:cxn modelId="{FC455D6F-1FDC-4072-878A-1E819DCCF5CA}" type="presParOf" srcId="{1C3D48DB-304F-44F9-B176-1F9F14E79E50}" destId="{B1FEFAA4-609A-4F17-9798-02570F352F0A}" srcOrd="0" destOrd="0" presId="urn:microsoft.com/office/officeart/2005/8/layout/equation2"/>
    <dgm:cxn modelId="{DD648FBE-9889-4248-AE19-1502644EB9B6}" type="presParOf" srcId="{6B4F4DF6-06EB-46E6-AE70-A39852737ED2}" destId="{1F856188-14F0-4551-9133-A6E1AF499160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2C7C5E-AE3F-421B-8C37-9C44792332F2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1229ED05-78D6-4D26-A94E-E2B99619E617}">
      <dgm:prSet phldrT="[Texto]" custT="1"/>
      <dgm:spPr/>
      <dgm:t>
        <a:bodyPr/>
        <a:lstStyle/>
        <a:p>
          <a:r>
            <a:rPr lang="es-CL" sz="3600" b="1" dirty="0">
              <a:latin typeface="gobCL"/>
            </a:rPr>
            <a:t>Disponibilidad</a:t>
          </a:r>
        </a:p>
      </dgm:t>
    </dgm:pt>
    <dgm:pt modelId="{D4B7533E-CBE6-4CD6-A44B-3122EDFECF26}" type="parTrans" cxnId="{04A932D9-6FD5-44D3-9ECF-04871874634C}">
      <dgm:prSet/>
      <dgm:spPr/>
      <dgm:t>
        <a:bodyPr/>
        <a:lstStyle/>
        <a:p>
          <a:endParaRPr lang="es-CL" sz="4400" b="1">
            <a:latin typeface="gobCL"/>
          </a:endParaRPr>
        </a:p>
      </dgm:t>
    </dgm:pt>
    <dgm:pt modelId="{5C82B582-2CEB-4672-AFF5-D0BFDC7CF61C}" type="sibTrans" cxnId="{04A932D9-6FD5-44D3-9ECF-04871874634C}">
      <dgm:prSet custT="1"/>
      <dgm:spPr/>
      <dgm:t>
        <a:bodyPr/>
        <a:lstStyle/>
        <a:p>
          <a:endParaRPr lang="es-CL" sz="1600" b="1">
            <a:latin typeface="gobCL"/>
          </a:endParaRPr>
        </a:p>
      </dgm:t>
    </dgm:pt>
    <dgm:pt modelId="{F2308094-625D-436A-B5E9-DD539AD8BD13}">
      <dgm:prSet phldrT="[Texto]" custT="1"/>
      <dgm:spPr/>
      <dgm:t>
        <a:bodyPr/>
        <a:lstStyle/>
        <a:p>
          <a:r>
            <a:rPr lang="es-CL" sz="3600" b="1" dirty="0">
              <a:latin typeface="gobCL"/>
            </a:rPr>
            <a:t>Intensidad y Cantidad</a:t>
          </a:r>
        </a:p>
      </dgm:t>
    </dgm:pt>
    <dgm:pt modelId="{91918425-EDA5-4924-B8F2-0D7744A22FA0}" type="parTrans" cxnId="{E91B4F66-545C-4EE6-8B0D-F5F05C845699}">
      <dgm:prSet/>
      <dgm:spPr/>
      <dgm:t>
        <a:bodyPr/>
        <a:lstStyle/>
        <a:p>
          <a:endParaRPr lang="es-CL" sz="4400" b="1">
            <a:latin typeface="gobCL"/>
          </a:endParaRPr>
        </a:p>
      </dgm:t>
    </dgm:pt>
    <dgm:pt modelId="{834D5F10-C935-48A4-BD6E-3DD977B0C657}" type="sibTrans" cxnId="{E91B4F66-545C-4EE6-8B0D-F5F05C845699}">
      <dgm:prSet custT="1"/>
      <dgm:spPr/>
      <dgm:t>
        <a:bodyPr/>
        <a:lstStyle/>
        <a:p>
          <a:endParaRPr lang="es-CL" sz="3200" b="1">
            <a:latin typeface="gobCL"/>
          </a:endParaRPr>
        </a:p>
      </dgm:t>
    </dgm:pt>
    <dgm:pt modelId="{2DBA0476-E6F4-47BF-8AC0-FD3E2563DCAE}">
      <dgm:prSet phldrT="[Texto]" custT="1"/>
      <dgm:spPr/>
      <dgm:t>
        <a:bodyPr/>
        <a:lstStyle/>
        <a:p>
          <a:r>
            <a:rPr lang="es-CL" sz="3600" b="1" dirty="0">
              <a:latin typeface="gobCL"/>
            </a:rPr>
            <a:t>Menor</a:t>
          </a:r>
        </a:p>
        <a:p>
          <a:r>
            <a:rPr lang="es-CL" sz="3600" b="1" dirty="0">
              <a:latin typeface="gobCL"/>
            </a:rPr>
            <a:t>Producción</a:t>
          </a:r>
        </a:p>
      </dgm:t>
    </dgm:pt>
    <dgm:pt modelId="{7731DC86-EAFC-4C8B-AE11-B96A67057078}" type="parTrans" cxnId="{AF695D54-2E46-470D-8322-4BA48404A96E}">
      <dgm:prSet/>
      <dgm:spPr/>
      <dgm:t>
        <a:bodyPr/>
        <a:lstStyle/>
        <a:p>
          <a:endParaRPr lang="es-CL" sz="4400" b="1">
            <a:latin typeface="gobCL"/>
          </a:endParaRPr>
        </a:p>
      </dgm:t>
    </dgm:pt>
    <dgm:pt modelId="{256DFDB0-EF9B-4798-956F-CDDADF9E56AB}" type="sibTrans" cxnId="{AF695D54-2E46-470D-8322-4BA48404A96E}">
      <dgm:prSet/>
      <dgm:spPr/>
      <dgm:t>
        <a:bodyPr/>
        <a:lstStyle/>
        <a:p>
          <a:endParaRPr lang="es-CL" sz="4400" b="1">
            <a:latin typeface="gobCL"/>
          </a:endParaRPr>
        </a:p>
      </dgm:t>
    </dgm:pt>
    <dgm:pt modelId="{94194F0A-FC26-4226-BA92-6C2F6FC42183}">
      <dgm:prSet phldrT="[Texto]" custT="1"/>
      <dgm:spPr/>
      <dgm:t>
        <a:bodyPr/>
        <a:lstStyle/>
        <a:p>
          <a:r>
            <a:rPr lang="es-CL" sz="3600" b="1" dirty="0">
              <a:latin typeface="gobCL"/>
            </a:rPr>
            <a:t>Frecuencia</a:t>
          </a:r>
        </a:p>
      </dgm:t>
    </dgm:pt>
    <dgm:pt modelId="{76DCFBEB-66A4-40A8-BC44-675C83DDB597}" type="sibTrans" cxnId="{18875428-C6A1-4728-822B-1DF6C96365A2}">
      <dgm:prSet custT="1"/>
      <dgm:spPr/>
      <dgm:t>
        <a:bodyPr/>
        <a:lstStyle/>
        <a:p>
          <a:endParaRPr lang="es-CL" sz="1600" b="1">
            <a:latin typeface="gobCL"/>
          </a:endParaRPr>
        </a:p>
      </dgm:t>
    </dgm:pt>
    <dgm:pt modelId="{65175CA5-BE68-4E64-B457-FADF95306EB2}" type="parTrans" cxnId="{18875428-C6A1-4728-822B-1DF6C96365A2}">
      <dgm:prSet/>
      <dgm:spPr/>
      <dgm:t>
        <a:bodyPr/>
        <a:lstStyle/>
        <a:p>
          <a:endParaRPr lang="es-CL" sz="4400" b="1">
            <a:latin typeface="gobCL"/>
          </a:endParaRPr>
        </a:p>
      </dgm:t>
    </dgm:pt>
    <dgm:pt modelId="{6B4F4DF6-06EB-46E6-AE70-A39852737ED2}" type="pres">
      <dgm:prSet presAssocID="{472C7C5E-AE3F-421B-8C37-9C44792332F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3C5C3CC-DCDE-4967-8881-6704965D8F85}" type="pres">
      <dgm:prSet presAssocID="{472C7C5E-AE3F-421B-8C37-9C44792332F2}" presName="vNodes" presStyleCnt="0"/>
      <dgm:spPr/>
    </dgm:pt>
    <dgm:pt modelId="{1316BE4B-6EE1-4727-B500-524CC07E37F3}" type="pres">
      <dgm:prSet presAssocID="{1229ED05-78D6-4D26-A94E-E2B99619E617}" presName="node" presStyleLbl="node1" presStyleIdx="0" presStyleCnt="4" custScaleX="371869" custScaleY="112516" custLinFactNeighborX="-14490" custLinFactNeighborY="-2659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A4BE91E-E0F7-49BF-8F32-1C949F5BAE10}" type="pres">
      <dgm:prSet presAssocID="{5C82B582-2CEB-4672-AFF5-D0BFDC7CF61C}" presName="spacerT" presStyleCnt="0"/>
      <dgm:spPr/>
    </dgm:pt>
    <dgm:pt modelId="{4A2CDF1C-D7A7-4ED7-A3D3-84C9F12B7C00}" type="pres">
      <dgm:prSet presAssocID="{5C82B582-2CEB-4672-AFF5-D0BFDC7CF61C}" presName="sibTrans" presStyleLbl="sibTrans2D1" presStyleIdx="0" presStyleCnt="3"/>
      <dgm:spPr/>
      <dgm:t>
        <a:bodyPr/>
        <a:lstStyle/>
        <a:p>
          <a:endParaRPr lang="es-ES"/>
        </a:p>
      </dgm:t>
    </dgm:pt>
    <dgm:pt modelId="{64D58613-ACD8-4B5D-BFBA-1A8233E0E3E1}" type="pres">
      <dgm:prSet presAssocID="{5C82B582-2CEB-4672-AFF5-D0BFDC7CF61C}" presName="spacerB" presStyleCnt="0"/>
      <dgm:spPr/>
    </dgm:pt>
    <dgm:pt modelId="{29DDA6E6-4862-4CDC-A985-71D60B3F0EF7}" type="pres">
      <dgm:prSet presAssocID="{94194F0A-FC26-4226-BA92-6C2F6FC42183}" presName="node" presStyleLbl="node1" presStyleIdx="1" presStyleCnt="4" custScaleX="316677" custScaleY="106158" custLinFactNeighborX="-642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93C32A-AB66-4397-B785-AA940B9A8EAD}" type="pres">
      <dgm:prSet presAssocID="{76DCFBEB-66A4-40A8-BC44-675C83DDB597}" presName="spacerT" presStyleCnt="0"/>
      <dgm:spPr/>
    </dgm:pt>
    <dgm:pt modelId="{EE27287B-0D03-4D79-90A9-A7E74E7A0DCE}" type="pres">
      <dgm:prSet presAssocID="{76DCFBEB-66A4-40A8-BC44-675C83DDB597}" presName="sibTrans" presStyleLbl="sibTrans2D1" presStyleIdx="1" presStyleCnt="3"/>
      <dgm:spPr/>
      <dgm:t>
        <a:bodyPr/>
        <a:lstStyle/>
        <a:p>
          <a:endParaRPr lang="es-ES"/>
        </a:p>
      </dgm:t>
    </dgm:pt>
    <dgm:pt modelId="{D9133FF5-BA19-41B4-8252-BCAE9BC3FDA9}" type="pres">
      <dgm:prSet presAssocID="{76DCFBEB-66A4-40A8-BC44-675C83DDB597}" presName="spacerB" presStyleCnt="0"/>
      <dgm:spPr/>
    </dgm:pt>
    <dgm:pt modelId="{E2828176-B580-4943-A279-FA92256705D8}" type="pres">
      <dgm:prSet presAssocID="{F2308094-625D-436A-B5E9-DD539AD8BD13}" presName="node" presStyleLbl="node1" presStyleIdx="2" presStyleCnt="4" custScaleX="326438" custScaleY="95319" custLinFactNeighborX="-642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3D48DB-304F-44F9-B176-1F9F14E79E50}" type="pres">
      <dgm:prSet presAssocID="{472C7C5E-AE3F-421B-8C37-9C44792332F2}" presName="sibTransLast" presStyleLbl="sibTrans2D1" presStyleIdx="2" presStyleCnt="3"/>
      <dgm:spPr/>
      <dgm:t>
        <a:bodyPr/>
        <a:lstStyle/>
        <a:p>
          <a:endParaRPr lang="es-ES"/>
        </a:p>
      </dgm:t>
    </dgm:pt>
    <dgm:pt modelId="{B1FEFAA4-609A-4F17-9798-02570F352F0A}" type="pres">
      <dgm:prSet presAssocID="{472C7C5E-AE3F-421B-8C37-9C44792332F2}" presName="connectorText" presStyleLbl="sibTrans2D1" presStyleIdx="2" presStyleCnt="3"/>
      <dgm:spPr/>
      <dgm:t>
        <a:bodyPr/>
        <a:lstStyle/>
        <a:p>
          <a:endParaRPr lang="es-ES"/>
        </a:p>
      </dgm:t>
    </dgm:pt>
    <dgm:pt modelId="{1F856188-14F0-4551-9133-A6E1AF499160}" type="pres">
      <dgm:prSet presAssocID="{472C7C5E-AE3F-421B-8C37-9C44792332F2}" presName="lastNode" presStyleLbl="node1" presStyleIdx="3" presStyleCnt="4" custScaleX="145891" custScaleY="131905" custLinFactNeighborX="4703" custLinFactNeighborY="117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EF6ACEC-254C-409B-9D73-38138FD6D196}" type="presOf" srcId="{472C7C5E-AE3F-421B-8C37-9C44792332F2}" destId="{6B4F4DF6-06EB-46E6-AE70-A39852737ED2}" srcOrd="0" destOrd="0" presId="urn:microsoft.com/office/officeart/2005/8/layout/equation2"/>
    <dgm:cxn modelId="{18875428-C6A1-4728-822B-1DF6C96365A2}" srcId="{472C7C5E-AE3F-421B-8C37-9C44792332F2}" destId="{94194F0A-FC26-4226-BA92-6C2F6FC42183}" srcOrd="1" destOrd="0" parTransId="{65175CA5-BE68-4E64-B457-FADF95306EB2}" sibTransId="{76DCFBEB-66A4-40A8-BC44-675C83DDB597}"/>
    <dgm:cxn modelId="{5DDF3F4D-8BB8-40F1-AE2B-98858F5F40C7}" type="presOf" srcId="{76DCFBEB-66A4-40A8-BC44-675C83DDB597}" destId="{EE27287B-0D03-4D79-90A9-A7E74E7A0DCE}" srcOrd="0" destOrd="0" presId="urn:microsoft.com/office/officeart/2005/8/layout/equation2"/>
    <dgm:cxn modelId="{ACD66BBF-F656-4457-B847-C03512CEC96D}" type="presOf" srcId="{F2308094-625D-436A-B5E9-DD539AD8BD13}" destId="{E2828176-B580-4943-A279-FA92256705D8}" srcOrd="0" destOrd="0" presId="urn:microsoft.com/office/officeart/2005/8/layout/equation2"/>
    <dgm:cxn modelId="{FAEA91FE-D5BF-418A-8CF4-833736DF4B96}" type="presOf" srcId="{94194F0A-FC26-4226-BA92-6C2F6FC42183}" destId="{29DDA6E6-4862-4CDC-A985-71D60B3F0EF7}" srcOrd="0" destOrd="0" presId="urn:microsoft.com/office/officeart/2005/8/layout/equation2"/>
    <dgm:cxn modelId="{04A932D9-6FD5-44D3-9ECF-04871874634C}" srcId="{472C7C5E-AE3F-421B-8C37-9C44792332F2}" destId="{1229ED05-78D6-4D26-A94E-E2B99619E617}" srcOrd="0" destOrd="0" parTransId="{D4B7533E-CBE6-4CD6-A44B-3122EDFECF26}" sibTransId="{5C82B582-2CEB-4672-AFF5-D0BFDC7CF61C}"/>
    <dgm:cxn modelId="{6509DE82-DC23-4305-8199-5DE577B65ECC}" type="presOf" srcId="{1229ED05-78D6-4D26-A94E-E2B99619E617}" destId="{1316BE4B-6EE1-4727-B500-524CC07E37F3}" srcOrd="0" destOrd="0" presId="urn:microsoft.com/office/officeart/2005/8/layout/equation2"/>
    <dgm:cxn modelId="{E4E237F7-0E48-4318-A3AC-1512E251446C}" type="presOf" srcId="{834D5F10-C935-48A4-BD6E-3DD977B0C657}" destId="{B1FEFAA4-609A-4F17-9798-02570F352F0A}" srcOrd="1" destOrd="0" presId="urn:microsoft.com/office/officeart/2005/8/layout/equation2"/>
    <dgm:cxn modelId="{AF695D54-2E46-470D-8322-4BA48404A96E}" srcId="{472C7C5E-AE3F-421B-8C37-9C44792332F2}" destId="{2DBA0476-E6F4-47BF-8AC0-FD3E2563DCAE}" srcOrd="3" destOrd="0" parTransId="{7731DC86-EAFC-4C8B-AE11-B96A67057078}" sibTransId="{256DFDB0-EF9B-4798-956F-CDDADF9E56AB}"/>
    <dgm:cxn modelId="{E91B4F66-545C-4EE6-8B0D-F5F05C845699}" srcId="{472C7C5E-AE3F-421B-8C37-9C44792332F2}" destId="{F2308094-625D-436A-B5E9-DD539AD8BD13}" srcOrd="2" destOrd="0" parTransId="{91918425-EDA5-4924-B8F2-0D7744A22FA0}" sibTransId="{834D5F10-C935-48A4-BD6E-3DD977B0C657}"/>
    <dgm:cxn modelId="{599B0FA3-98A6-46D4-9065-6E34D07AEAE0}" type="presOf" srcId="{5C82B582-2CEB-4672-AFF5-D0BFDC7CF61C}" destId="{4A2CDF1C-D7A7-4ED7-A3D3-84C9F12B7C00}" srcOrd="0" destOrd="0" presId="urn:microsoft.com/office/officeart/2005/8/layout/equation2"/>
    <dgm:cxn modelId="{B7F417BD-0F9D-45BA-85C4-4B7AF8EBCD92}" type="presOf" srcId="{834D5F10-C935-48A4-BD6E-3DD977B0C657}" destId="{1C3D48DB-304F-44F9-B176-1F9F14E79E50}" srcOrd="0" destOrd="0" presId="urn:microsoft.com/office/officeart/2005/8/layout/equation2"/>
    <dgm:cxn modelId="{E1CA1A36-E34F-4682-9E13-9DFE99448AC1}" type="presOf" srcId="{2DBA0476-E6F4-47BF-8AC0-FD3E2563DCAE}" destId="{1F856188-14F0-4551-9133-A6E1AF499160}" srcOrd="0" destOrd="0" presId="urn:microsoft.com/office/officeart/2005/8/layout/equation2"/>
    <dgm:cxn modelId="{D4AF9523-50C4-440E-8B62-54D739294CCA}" type="presParOf" srcId="{6B4F4DF6-06EB-46E6-AE70-A39852737ED2}" destId="{23C5C3CC-DCDE-4967-8881-6704965D8F85}" srcOrd="0" destOrd="0" presId="urn:microsoft.com/office/officeart/2005/8/layout/equation2"/>
    <dgm:cxn modelId="{B45ADFEB-E0AE-4DD2-85DB-CF79B8953D17}" type="presParOf" srcId="{23C5C3CC-DCDE-4967-8881-6704965D8F85}" destId="{1316BE4B-6EE1-4727-B500-524CC07E37F3}" srcOrd="0" destOrd="0" presId="urn:microsoft.com/office/officeart/2005/8/layout/equation2"/>
    <dgm:cxn modelId="{8EE4C05D-FC55-440D-A0E5-8669A21BEFB0}" type="presParOf" srcId="{23C5C3CC-DCDE-4967-8881-6704965D8F85}" destId="{6A4BE91E-E0F7-49BF-8F32-1C949F5BAE10}" srcOrd="1" destOrd="0" presId="urn:microsoft.com/office/officeart/2005/8/layout/equation2"/>
    <dgm:cxn modelId="{62F06B9A-BD5B-4BB5-8E07-072DC13721F1}" type="presParOf" srcId="{23C5C3CC-DCDE-4967-8881-6704965D8F85}" destId="{4A2CDF1C-D7A7-4ED7-A3D3-84C9F12B7C00}" srcOrd="2" destOrd="0" presId="urn:microsoft.com/office/officeart/2005/8/layout/equation2"/>
    <dgm:cxn modelId="{4BB82DCF-FA47-41FB-8CF9-EC014A6E51E1}" type="presParOf" srcId="{23C5C3CC-DCDE-4967-8881-6704965D8F85}" destId="{64D58613-ACD8-4B5D-BFBA-1A8233E0E3E1}" srcOrd="3" destOrd="0" presId="urn:microsoft.com/office/officeart/2005/8/layout/equation2"/>
    <dgm:cxn modelId="{8169EC33-C242-4870-A12C-7FED6C236E3B}" type="presParOf" srcId="{23C5C3CC-DCDE-4967-8881-6704965D8F85}" destId="{29DDA6E6-4862-4CDC-A985-71D60B3F0EF7}" srcOrd="4" destOrd="0" presId="urn:microsoft.com/office/officeart/2005/8/layout/equation2"/>
    <dgm:cxn modelId="{9C12F3BE-CD08-4C46-AC5A-F9C3853D34E9}" type="presParOf" srcId="{23C5C3CC-DCDE-4967-8881-6704965D8F85}" destId="{7393C32A-AB66-4397-B785-AA940B9A8EAD}" srcOrd="5" destOrd="0" presId="urn:microsoft.com/office/officeart/2005/8/layout/equation2"/>
    <dgm:cxn modelId="{ED889E70-9644-44CE-8131-1ED147232D04}" type="presParOf" srcId="{23C5C3CC-DCDE-4967-8881-6704965D8F85}" destId="{EE27287B-0D03-4D79-90A9-A7E74E7A0DCE}" srcOrd="6" destOrd="0" presId="urn:microsoft.com/office/officeart/2005/8/layout/equation2"/>
    <dgm:cxn modelId="{1C3B670C-3F75-40F6-831E-7B48824CBFCB}" type="presParOf" srcId="{23C5C3CC-DCDE-4967-8881-6704965D8F85}" destId="{D9133FF5-BA19-41B4-8252-BCAE9BC3FDA9}" srcOrd="7" destOrd="0" presId="urn:microsoft.com/office/officeart/2005/8/layout/equation2"/>
    <dgm:cxn modelId="{DBB06A6F-8242-40DA-BE62-A5BC4A68FAA9}" type="presParOf" srcId="{23C5C3CC-DCDE-4967-8881-6704965D8F85}" destId="{E2828176-B580-4943-A279-FA92256705D8}" srcOrd="8" destOrd="0" presId="urn:microsoft.com/office/officeart/2005/8/layout/equation2"/>
    <dgm:cxn modelId="{D0A5819D-F191-4204-B535-02B3A7078DB0}" type="presParOf" srcId="{6B4F4DF6-06EB-46E6-AE70-A39852737ED2}" destId="{1C3D48DB-304F-44F9-B176-1F9F14E79E50}" srcOrd="1" destOrd="0" presId="urn:microsoft.com/office/officeart/2005/8/layout/equation2"/>
    <dgm:cxn modelId="{FC455D6F-1FDC-4072-878A-1E819DCCF5CA}" type="presParOf" srcId="{1C3D48DB-304F-44F9-B176-1F9F14E79E50}" destId="{B1FEFAA4-609A-4F17-9798-02570F352F0A}" srcOrd="0" destOrd="0" presId="urn:microsoft.com/office/officeart/2005/8/layout/equation2"/>
    <dgm:cxn modelId="{DD648FBE-9889-4248-AE19-1502644EB9B6}" type="presParOf" srcId="{6B4F4DF6-06EB-46E6-AE70-A39852737ED2}" destId="{1F856188-14F0-4551-9133-A6E1AF499160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72C7C5E-AE3F-421B-8C37-9C44792332F2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1229ED05-78D6-4D26-A94E-E2B99619E617}">
      <dgm:prSet phldrT="[Texto]" custT="1"/>
      <dgm:spPr/>
      <dgm:t>
        <a:bodyPr/>
        <a:lstStyle/>
        <a:p>
          <a:r>
            <a:rPr lang="es-CL" sz="3600" b="1" dirty="0">
              <a:latin typeface="gobCL"/>
            </a:rPr>
            <a:t>Disponibilidad</a:t>
          </a:r>
        </a:p>
      </dgm:t>
    </dgm:pt>
    <dgm:pt modelId="{D4B7533E-CBE6-4CD6-A44B-3122EDFECF26}" type="parTrans" cxnId="{04A932D9-6FD5-44D3-9ECF-04871874634C}">
      <dgm:prSet/>
      <dgm:spPr/>
      <dgm:t>
        <a:bodyPr/>
        <a:lstStyle/>
        <a:p>
          <a:endParaRPr lang="es-CL" sz="4400" b="1">
            <a:latin typeface="gobCL"/>
          </a:endParaRPr>
        </a:p>
      </dgm:t>
    </dgm:pt>
    <dgm:pt modelId="{5C82B582-2CEB-4672-AFF5-D0BFDC7CF61C}" type="sibTrans" cxnId="{04A932D9-6FD5-44D3-9ECF-04871874634C}">
      <dgm:prSet custT="1"/>
      <dgm:spPr/>
      <dgm:t>
        <a:bodyPr/>
        <a:lstStyle/>
        <a:p>
          <a:endParaRPr lang="es-CL" sz="1600" b="1">
            <a:latin typeface="gobCL"/>
          </a:endParaRPr>
        </a:p>
      </dgm:t>
    </dgm:pt>
    <dgm:pt modelId="{F2308094-625D-436A-B5E9-DD539AD8BD13}">
      <dgm:prSet phldrT="[Texto]" custT="1"/>
      <dgm:spPr/>
      <dgm:t>
        <a:bodyPr/>
        <a:lstStyle/>
        <a:p>
          <a:r>
            <a:rPr lang="es-CL" sz="3600" b="1" dirty="0">
              <a:latin typeface="gobCL"/>
            </a:rPr>
            <a:t>Intensidad y Cantidad</a:t>
          </a:r>
        </a:p>
      </dgm:t>
    </dgm:pt>
    <dgm:pt modelId="{91918425-EDA5-4924-B8F2-0D7744A22FA0}" type="parTrans" cxnId="{E91B4F66-545C-4EE6-8B0D-F5F05C845699}">
      <dgm:prSet/>
      <dgm:spPr/>
      <dgm:t>
        <a:bodyPr/>
        <a:lstStyle/>
        <a:p>
          <a:endParaRPr lang="es-CL" sz="4400" b="1">
            <a:latin typeface="gobCL"/>
          </a:endParaRPr>
        </a:p>
      </dgm:t>
    </dgm:pt>
    <dgm:pt modelId="{834D5F10-C935-48A4-BD6E-3DD977B0C657}" type="sibTrans" cxnId="{E91B4F66-545C-4EE6-8B0D-F5F05C845699}">
      <dgm:prSet custT="1"/>
      <dgm:spPr/>
      <dgm:t>
        <a:bodyPr/>
        <a:lstStyle/>
        <a:p>
          <a:endParaRPr lang="es-CL" sz="3200" b="1">
            <a:latin typeface="gobCL"/>
          </a:endParaRPr>
        </a:p>
      </dgm:t>
    </dgm:pt>
    <dgm:pt modelId="{2DBA0476-E6F4-47BF-8AC0-FD3E2563DCAE}">
      <dgm:prSet phldrT="[Texto]" custT="1"/>
      <dgm:spPr/>
      <dgm:t>
        <a:bodyPr/>
        <a:lstStyle/>
        <a:p>
          <a:r>
            <a:rPr lang="es-CL" sz="3600" b="1" dirty="0">
              <a:latin typeface="gobCL"/>
            </a:rPr>
            <a:t>Menor</a:t>
          </a:r>
        </a:p>
        <a:p>
          <a:r>
            <a:rPr lang="es-CL" sz="3600" b="1" dirty="0">
              <a:latin typeface="gobCL"/>
            </a:rPr>
            <a:t>Producción</a:t>
          </a:r>
        </a:p>
      </dgm:t>
    </dgm:pt>
    <dgm:pt modelId="{7731DC86-EAFC-4C8B-AE11-B96A67057078}" type="parTrans" cxnId="{AF695D54-2E46-470D-8322-4BA48404A96E}">
      <dgm:prSet/>
      <dgm:spPr/>
      <dgm:t>
        <a:bodyPr/>
        <a:lstStyle/>
        <a:p>
          <a:endParaRPr lang="es-CL" sz="4400" b="1">
            <a:latin typeface="gobCL"/>
          </a:endParaRPr>
        </a:p>
      </dgm:t>
    </dgm:pt>
    <dgm:pt modelId="{256DFDB0-EF9B-4798-956F-CDDADF9E56AB}" type="sibTrans" cxnId="{AF695D54-2E46-470D-8322-4BA48404A96E}">
      <dgm:prSet/>
      <dgm:spPr/>
      <dgm:t>
        <a:bodyPr/>
        <a:lstStyle/>
        <a:p>
          <a:endParaRPr lang="es-CL" sz="4400" b="1">
            <a:latin typeface="gobCL"/>
          </a:endParaRPr>
        </a:p>
      </dgm:t>
    </dgm:pt>
    <dgm:pt modelId="{94194F0A-FC26-4226-BA92-6C2F6FC42183}">
      <dgm:prSet phldrT="[Texto]" custT="1"/>
      <dgm:spPr/>
      <dgm:t>
        <a:bodyPr/>
        <a:lstStyle/>
        <a:p>
          <a:r>
            <a:rPr lang="es-CL" sz="3600" b="1" dirty="0">
              <a:latin typeface="gobCL"/>
            </a:rPr>
            <a:t>Frecuencia</a:t>
          </a:r>
        </a:p>
      </dgm:t>
    </dgm:pt>
    <dgm:pt modelId="{76DCFBEB-66A4-40A8-BC44-675C83DDB597}" type="sibTrans" cxnId="{18875428-C6A1-4728-822B-1DF6C96365A2}">
      <dgm:prSet custT="1"/>
      <dgm:spPr/>
      <dgm:t>
        <a:bodyPr/>
        <a:lstStyle/>
        <a:p>
          <a:endParaRPr lang="es-CL" sz="1600" b="1">
            <a:latin typeface="gobCL"/>
          </a:endParaRPr>
        </a:p>
      </dgm:t>
    </dgm:pt>
    <dgm:pt modelId="{65175CA5-BE68-4E64-B457-FADF95306EB2}" type="parTrans" cxnId="{18875428-C6A1-4728-822B-1DF6C96365A2}">
      <dgm:prSet/>
      <dgm:spPr/>
      <dgm:t>
        <a:bodyPr/>
        <a:lstStyle/>
        <a:p>
          <a:endParaRPr lang="es-CL" sz="4400" b="1">
            <a:latin typeface="gobCL"/>
          </a:endParaRPr>
        </a:p>
      </dgm:t>
    </dgm:pt>
    <dgm:pt modelId="{6B4F4DF6-06EB-46E6-AE70-A39852737ED2}" type="pres">
      <dgm:prSet presAssocID="{472C7C5E-AE3F-421B-8C37-9C44792332F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3C5C3CC-DCDE-4967-8881-6704965D8F85}" type="pres">
      <dgm:prSet presAssocID="{472C7C5E-AE3F-421B-8C37-9C44792332F2}" presName="vNodes" presStyleCnt="0"/>
      <dgm:spPr/>
    </dgm:pt>
    <dgm:pt modelId="{1316BE4B-6EE1-4727-B500-524CC07E37F3}" type="pres">
      <dgm:prSet presAssocID="{1229ED05-78D6-4D26-A94E-E2B99619E617}" presName="node" presStyleLbl="node1" presStyleIdx="0" presStyleCnt="4" custScaleX="371869" custScaleY="112516" custLinFactNeighborX="-14490" custLinFactNeighborY="-2659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A4BE91E-E0F7-49BF-8F32-1C949F5BAE10}" type="pres">
      <dgm:prSet presAssocID="{5C82B582-2CEB-4672-AFF5-D0BFDC7CF61C}" presName="spacerT" presStyleCnt="0"/>
      <dgm:spPr/>
    </dgm:pt>
    <dgm:pt modelId="{4A2CDF1C-D7A7-4ED7-A3D3-84C9F12B7C00}" type="pres">
      <dgm:prSet presAssocID="{5C82B582-2CEB-4672-AFF5-D0BFDC7CF61C}" presName="sibTrans" presStyleLbl="sibTrans2D1" presStyleIdx="0" presStyleCnt="3"/>
      <dgm:spPr/>
      <dgm:t>
        <a:bodyPr/>
        <a:lstStyle/>
        <a:p>
          <a:endParaRPr lang="es-ES"/>
        </a:p>
      </dgm:t>
    </dgm:pt>
    <dgm:pt modelId="{64D58613-ACD8-4B5D-BFBA-1A8233E0E3E1}" type="pres">
      <dgm:prSet presAssocID="{5C82B582-2CEB-4672-AFF5-D0BFDC7CF61C}" presName="spacerB" presStyleCnt="0"/>
      <dgm:spPr/>
    </dgm:pt>
    <dgm:pt modelId="{29DDA6E6-4862-4CDC-A985-71D60B3F0EF7}" type="pres">
      <dgm:prSet presAssocID="{94194F0A-FC26-4226-BA92-6C2F6FC42183}" presName="node" presStyleLbl="node1" presStyleIdx="1" presStyleCnt="4" custScaleX="316677" custScaleY="106158" custLinFactNeighborX="-642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93C32A-AB66-4397-B785-AA940B9A8EAD}" type="pres">
      <dgm:prSet presAssocID="{76DCFBEB-66A4-40A8-BC44-675C83DDB597}" presName="spacerT" presStyleCnt="0"/>
      <dgm:spPr/>
    </dgm:pt>
    <dgm:pt modelId="{EE27287B-0D03-4D79-90A9-A7E74E7A0DCE}" type="pres">
      <dgm:prSet presAssocID="{76DCFBEB-66A4-40A8-BC44-675C83DDB597}" presName="sibTrans" presStyleLbl="sibTrans2D1" presStyleIdx="1" presStyleCnt="3"/>
      <dgm:spPr/>
      <dgm:t>
        <a:bodyPr/>
        <a:lstStyle/>
        <a:p>
          <a:endParaRPr lang="es-ES"/>
        </a:p>
      </dgm:t>
    </dgm:pt>
    <dgm:pt modelId="{D9133FF5-BA19-41B4-8252-BCAE9BC3FDA9}" type="pres">
      <dgm:prSet presAssocID="{76DCFBEB-66A4-40A8-BC44-675C83DDB597}" presName="spacerB" presStyleCnt="0"/>
      <dgm:spPr/>
    </dgm:pt>
    <dgm:pt modelId="{E2828176-B580-4943-A279-FA92256705D8}" type="pres">
      <dgm:prSet presAssocID="{F2308094-625D-436A-B5E9-DD539AD8BD13}" presName="node" presStyleLbl="node1" presStyleIdx="2" presStyleCnt="4" custScaleX="326438" custScaleY="95319" custLinFactNeighborX="-642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3D48DB-304F-44F9-B176-1F9F14E79E50}" type="pres">
      <dgm:prSet presAssocID="{472C7C5E-AE3F-421B-8C37-9C44792332F2}" presName="sibTransLast" presStyleLbl="sibTrans2D1" presStyleIdx="2" presStyleCnt="3"/>
      <dgm:spPr/>
      <dgm:t>
        <a:bodyPr/>
        <a:lstStyle/>
        <a:p>
          <a:endParaRPr lang="es-ES"/>
        </a:p>
      </dgm:t>
    </dgm:pt>
    <dgm:pt modelId="{B1FEFAA4-609A-4F17-9798-02570F352F0A}" type="pres">
      <dgm:prSet presAssocID="{472C7C5E-AE3F-421B-8C37-9C44792332F2}" presName="connectorText" presStyleLbl="sibTrans2D1" presStyleIdx="2" presStyleCnt="3"/>
      <dgm:spPr/>
      <dgm:t>
        <a:bodyPr/>
        <a:lstStyle/>
        <a:p>
          <a:endParaRPr lang="es-ES"/>
        </a:p>
      </dgm:t>
    </dgm:pt>
    <dgm:pt modelId="{1F856188-14F0-4551-9133-A6E1AF499160}" type="pres">
      <dgm:prSet presAssocID="{472C7C5E-AE3F-421B-8C37-9C44792332F2}" presName="lastNode" presStyleLbl="node1" presStyleIdx="3" presStyleCnt="4" custScaleX="145891" custScaleY="131905" custLinFactNeighborX="4703" custLinFactNeighborY="117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EF6ACEC-254C-409B-9D73-38138FD6D196}" type="presOf" srcId="{472C7C5E-AE3F-421B-8C37-9C44792332F2}" destId="{6B4F4DF6-06EB-46E6-AE70-A39852737ED2}" srcOrd="0" destOrd="0" presId="urn:microsoft.com/office/officeart/2005/8/layout/equation2"/>
    <dgm:cxn modelId="{18875428-C6A1-4728-822B-1DF6C96365A2}" srcId="{472C7C5E-AE3F-421B-8C37-9C44792332F2}" destId="{94194F0A-FC26-4226-BA92-6C2F6FC42183}" srcOrd="1" destOrd="0" parTransId="{65175CA5-BE68-4E64-B457-FADF95306EB2}" sibTransId="{76DCFBEB-66A4-40A8-BC44-675C83DDB597}"/>
    <dgm:cxn modelId="{5DDF3F4D-8BB8-40F1-AE2B-98858F5F40C7}" type="presOf" srcId="{76DCFBEB-66A4-40A8-BC44-675C83DDB597}" destId="{EE27287B-0D03-4D79-90A9-A7E74E7A0DCE}" srcOrd="0" destOrd="0" presId="urn:microsoft.com/office/officeart/2005/8/layout/equation2"/>
    <dgm:cxn modelId="{ACD66BBF-F656-4457-B847-C03512CEC96D}" type="presOf" srcId="{F2308094-625D-436A-B5E9-DD539AD8BD13}" destId="{E2828176-B580-4943-A279-FA92256705D8}" srcOrd="0" destOrd="0" presId="urn:microsoft.com/office/officeart/2005/8/layout/equation2"/>
    <dgm:cxn modelId="{FAEA91FE-D5BF-418A-8CF4-833736DF4B96}" type="presOf" srcId="{94194F0A-FC26-4226-BA92-6C2F6FC42183}" destId="{29DDA6E6-4862-4CDC-A985-71D60B3F0EF7}" srcOrd="0" destOrd="0" presId="urn:microsoft.com/office/officeart/2005/8/layout/equation2"/>
    <dgm:cxn modelId="{04A932D9-6FD5-44D3-9ECF-04871874634C}" srcId="{472C7C5E-AE3F-421B-8C37-9C44792332F2}" destId="{1229ED05-78D6-4D26-A94E-E2B99619E617}" srcOrd="0" destOrd="0" parTransId="{D4B7533E-CBE6-4CD6-A44B-3122EDFECF26}" sibTransId="{5C82B582-2CEB-4672-AFF5-D0BFDC7CF61C}"/>
    <dgm:cxn modelId="{6509DE82-DC23-4305-8199-5DE577B65ECC}" type="presOf" srcId="{1229ED05-78D6-4D26-A94E-E2B99619E617}" destId="{1316BE4B-6EE1-4727-B500-524CC07E37F3}" srcOrd="0" destOrd="0" presId="urn:microsoft.com/office/officeart/2005/8/layout/equation2"/>
    <dgm:cxn modelId="{E4E237F7-0E48-4318-A3AC-1512E251446C}" type="presOf" srcId="{834D5F10-C935-48A4-BD6E-3DD977B0C657}" destId="{B1FEFAA4-609A-4F17-9798-02570F352F0A}" srcOrd="1" destOrd="0" presId="urn:microsoft.com/office/officeart/2005/8/layout/equation2"/>
    <dgm:cxn modelId="{AF695D54-2E46-470D-8322-4BA48404A96E}" srcId="{472C7C5E-AE3F-421B-8C37-9C44792332F2}" destId="{2DBA0476-E6F4-47BF-8AC0-FD3E2563DCAE}" srcOrd="3" destOrd="0" parTransId="{7731DC86-EAFC-4C8B-AE11-B96A67057078}" sibTransId="{256DFDB0-EF9B-4798-956F-CDDADF9E56AB}"/>
    <dgm:cxn modelId="{E91B4F66-545C-4EE6-8B0D-F5F05C845699}" srcId="{472C7C5E-AE3F-421B-8C37-9C44792332F2}" destId="{F2308094-625D-436A-B5E9-DD539AD8BD13}" srcOrd="2" destOrd="0" parTransId="{91918425-EDA5-4924-B8F2-0D7744A22FA0}" sibTransId="{834D5F10-C935-48A4-BD6E-3DD977B0C657}"/>
    <dgm:cxn modelId="{599B0FA3-98A6-46D4-9065-6E34D07AEAE0}" type="presOf" srcId="{5C82B582-2CEB-4672-AFF5-D0BFDC7CF61C}" destId="{4A2CDF1C-D7A7-4ED7-A3D3-84C9F12B7C00}" srcOrd="0" destOrd="0" presId="urn:microsoft.com/office/officeart/2005/8/layout/equation2"/>
    <dgm:cxn modelId="{B7F417BD-0F9D-45BA-85C4-4B7AF8EBCD92}" type="presOf" srcId="{834D5F10-C935-48A4-BD6E-3DD977B0C657}" destId="{1C3D48DB-304F-44F9-B176-1F9F14E79E50}" srcOrd="0" destOrd="0" presId="urn:microsoft.com/office/officeart/2005/8/layout/equation2"/>
    <dgm:cxn modelId="{E1CA1A36-E34F-4682-9E13-9DFE99448AC1}" type="presOf" srcId="{2DBA0476-E6F4-47BF-8AC0-FD3E2563DCAE}" destId="{1F856188-14F0-4551-9133-A6E1AF499160}" srcOrd="0" destOrd="0" presId="urn:microsoft.com/office/officeart/2005/8/layout/equation2"/>
    <dgm:cxn modelId="{D4AF9523-50C4-440E-8B62-54D739294CCA}" type="presParOf" srcId="{6B4F4DF6-06EB-46E6-AE70-A39852737ED2}" destId="{23C5C3CC-DCDE-4967-8881-6704965D8F85}" srcOrd="0" destOrd="0" presId="urn:microsoft.com/office/officeart/2005/8/layout/equation2"/>
    <dgm:cxn modelId="{B45ADFEB-E0AE-4DD2-85DB-CF79B8953D17}" type="presParOf" srcId="{23C5C3CC-DCDE-4967-8881-6704965D8F85}" destId="{1316BE4B-6EE1-4727-B500-524CC07E37F3}" srcOrd="0" destOrd="0" presId="urn:microsoft.com/office/officeart/2005/8/layout/equation2"/>
    <dgm:cxn modelId="{8EE4C05D-FC55-440D-A0E5-8669A21BEFB0}" type="presParOf" srcId="{23C5C3CC-DCDE-4967-8881-6704965D8F85}" destId="{6A4BE91E-E0F7-49BF-8F32-1C949F5BAE10}" srcOrd="1" destOrd="0" presId="urn:microsoft.com/office/officeart/2005/8/layout/equation2"/>
    <dgm:cxn modelId="{62F06B9A-BD5B-4BB5-8E07-072DC13721F1}" type="presParOf" srcId="{23C5C3CC-DCDE-4967-8881-6704965D8F85}" destId="{4A2CDF1C-D7A7-4ED7-A3D3-84C9F12B7C00}" srcOrd="2" destOrd="0" presId="urn:microsoft.com/office/officeart/2005/8/layout/equation2"/>
    <dgm:cxn modelId="{4BB82DCF-FA47-41FB-8CF9-EC014A6E51E1}" type="presParOf" srcId="{23C5C3CC-DCDE-4967-8881-6704965D8F85}" destId="{64D58613-ACD8-4B5D-BFBA-1A8233E0E3E1}" srcOrd="3" destOrd="0" presId="urn:microsoft.com/office/officeart/2005/8/layout/equation2"/>
    <dgm:cxn modelId="{8169EC33-C242-4870-A12C-7FED6C236E3B}" type="presParOf" srcId="{23C5C3CC-DCDE-4967-8881-6704965D8F85}" destId="{29DDA6E6-4862-4CDC-A985-71D60B3F0EF7}" srcOrd="4" destOrd="0" presId="urn:microsoft.com/office/officeart/2005/8/layout/equation2"/>
    <dgm:cxn modelId="{9C12F3BE-CD08-4C46-AC5A-F9C3853D34E9}" type="presParOf" srcId="{23C5C3CC-DCDE-4967-8881-6704965D8F85}" destId="{7393C32A-AB66-4397-B785-AA940B9A8EAD}" srcOrd="5" destOrd="0" presId="urn:microsoft.com/office/officeart/2005/8/layout/equation2"/>
    <dgm:cxn modelId="{ED889E70-9644-44CE-8131-1ED147232D04}" type="presParOf" srcId="{23C5C3CC-DCDE-4967-8881-6704965D8F85}" destId="{EE27287B-0D03-4D79-90A9-A7E74E7A0DCE}" srcOrd="6" destOrd="0" presId="urn:microsoft.com/office/officeart/2005/8/layout/equation2"/>
    <dgm:cxn modelId="{1C3B670C-3F75-40F6-831E-7B48824CBFCB}" type="presParOf" srcId="{23C5C3CC-DCDE-4967-8881-6704965D8F85}" destId="{D9133FF5-BA19-41B4-8252-BCAE9BC3FDA9}" srcOrd="7" destOrd="0" presId="urn:microsoft.com/office/officeart/2005/8/layout/equation2"/>
    <dgm:cxn modelId="{DBB06A6F-8242-40DA-BE62-A5BC4A68FAA9}" type="presParOf" srcId="{23C5C3CC-DCDE-4967-8881-6704965D8F85}" destId="{E2828176-B580-4943-A279-FA92256705D8}" srcOrd="8" destOrd="0" presId="urn:microsoft.com/office/officeart/2005/8/layout/equation2"/>
    <dgm:cxn modelId="{D0A5819D-F191-4204-B535-02B3A7078DB0}" type="presParOf" srcId="{6B4F4DF6-06EB-46E6-AE70-A39852737ED2}" destId="{1C3D48DB-304F-44F9-B176-1F9F14E79E50}" srcOrd="1" destOrd="0" presId="urn:microsoft.com/office/officeart/2005/8/layout/equation2"/>
    <dgm:cxn modelId="{FC455D6F-1FDC-4072-878A-1E819DCCF5CA}" type="presParOf" srcId="{1C3D48DB-304F-44F9-B176-1F9F14E79E50}" destId="{B1FEFAA4-609A-4F17-9798-02570F352F0A}" srcOrd="0" destOrd="0" presId="urn:microsoft.com/office/officeart/2005/8/layout/equation2"/>
    <dgm:cxn modelId="{DD648FBE-9889-4248-AE19-1502644EB9B6}" type="presParOf" srcId="{6B4F4DF6-06EB-46E6-AE70-A39852737ED2}" destId="{1F856188-14F0-4551-9133-A6E1AF499160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16BE4B-6EE1-4727-B500-524CC07E37F3}">
      <dsp:nvSpPr>
        <dsp:cNvPr id="0" name=""/>
        <dsp:cNvSpPr/>
      </dsp:nvSpPr>
      <dsp:spPr>
        <a:xfrm>
          <a:off x="0" y="249163"/>
          <a:ext cx="4735633" cy="14328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600" b="1" kern="1200" dirty="0">
              <a:latin typeface="gobCL"/>
            </a:rPr>
            <a:t>Disponibilidad</a:t>
          </a:r>
        </a:p>
      </dsp:txBody>
      <dsp:txXfrm>
        <a:off x="693517" y="459000"/>
        <a:ext cx="3348599" cy="1013181"/>
      </dsp:txXfrm>
    </dsp:sp>
    <dsp:sp modelId="{4A2CDF1C-D7A7-4ED7-A3D3-84C9F12B7C00}">
      <dsp:nvSpPr>
        <dsp:cNvPr id="0" name=""/>
        <dsp:cNvSpPr/>
      </dsp:nvSpPr>
      <dsp:spPr>
        <a:xfrm>
          <a:off x="1998663" y="1812927"/>
          <a:ext cx="738611" cy="73861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600" b="1" kern="1200">
            <a:latin typeface="gobCL"/>
          </a:endParaRPr>
        </a:p>
      </dsp:txBody>
      <dsp:txXfrm>
        <a:off x="2096566" y="2095372"/>
        <a:ext cx="542805" cy="173721"/>
      </dsp:txXfrm>
    </dsp:sp>
    <dsp:sp modelId="{29DDA6E6-4862-4CDC-A985-71D60B3F0EF7}">
      <dsp:nvSpPr>
        <dsp:cNvPr id="0" name=""/>
        <dsp:cNvSpPr/>
      </dsp:nvSpPr>
      <dsp:spPr>
        <a:xfrm>
          <a:off x="269745" y="2654944"/>
          <a:ext cx="4032780" cy="13518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600" b="1" kern="1200" dirty="0">
              <a:latin typeface="gobCL"/>
            </a:rPr>
            <a:t>Frecuencia</a:t>
          </a:r>
        </a:p>
      </dsp:txBody>
      <dsp:txXfrm>
        <a:off x="860332" y="2852923"/>
        <a:ext cx="2851606" cy="955930"/>
      </dsp:txXfrm>
    </dsp:sp>
    <dsp:sp modelId="{EE27287B-0D03-4D79-90A9-A7E74E7A0DCE}">
      <dsp:nvSpPr>
        <dsp:cNvPr id="0" name=""/>
        <dsp:cNvSpPr/>
      </dsp:nvSpPr>
      <dsp:spPr>
        <a:xfrm>
          <a:off x="1998663" y="4110238"/>
          <a:ext cx="738611" cy="73861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600" b="1" kern="1200">
            <a:latin typeface="gobCL"/>
          </a:endParaRPr>
        </a:p>
      </dsp:txBody>
      <dsp:txXfrm>
        <a:off x="2096566" y="4392683"/>
        <a:ext cx="542805" cy="173721"/>
      </dsp:txXfrm>
    </dsp:sp>
    <dsp:sp modelId="{E2828176-B580-4943-A279-FA92256705D8}">
      <dsp:nvSpPr>
        <dsp:cNvPr id="0" name=""/>
        <dsp:cNvSpPr/>
      </dsp:nvSpPr>
      <dsp:spPr>
        <a:xfrm>
          <a:off x="207593" y="4952256"/>
          <a:ext cx="4157084" cy="12138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600" b="1" kern="1200" dirty="0">
              <a:latin typeface="gobCL"/>
            </a:rPr>
            <a:t>Intensidad y Cantidad</a:t>
          </a:r>
        </a:p>
      </dsp:txBody>
      <dsp:txXfrm>
        <a:off x="816384" y="5130021"/>
        <a:ext cx="2939502" cy="858327"/>
      </dsp:txXfrm>
    </dsp:sp>
    <dsp:sp modelId="{1C3D48DB-304F-44F9-B176-1F9F14E79E50}">
      <dsp:nvSpPr>
        <dsp:cNvPr id="0" name=""/>
        <dsp:cNvSpPr/>
      </dsp:nvSpPr>
      <dsp:spPr>
        <a:xfrm rot="30037">
          <a:off x="4926743" y="2994902"/>
          <a:ext cx="405185" cy="4737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3200" b="1" kern="1200">
            <a:latin typeface="gobCL"/>
          </a:endParaRPr>
        </a:p>
      </dsp:txBody>
      <dsp:txXfrm>
        <a:off x="4926745" y="3089117"/>
        <a:ext cx="283630" cy="284238"/>
      </dsp:txXfrm>
    </dsp:sp>
    <dsp:sp modelId="{1F856188-14F0-4551-9133-A6E1AF499160}">
      <dsp:nvSpPr>
        <dsp:cNvPr id="0" name=""/>
        <dsp:cNvSpPr/>
      </dsp:nvSpPr>
      <dsp:spPr>
        <a:xfrm>
          <a:off x="5500018" y="1571471"/>
          <a:ext cx="3715751" cy="33595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600" b="1" kern="1200" dirty="0">
              <a:latin typeface="gobCL"/>
            </a:rPr>
            <a:t>Menor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600" b="1" kern="1200" dirty="0">
              <a:latin typeface="gobCL"/>
            </a:rPr>
            <a:t>Producción</a:t>
          </a:r>
        </a:p>
      </dsp:txBody>
      <dsp:txXfrm>
        <a:off x="6044177" y="2063464"/>
        <a:ext cx="2627433" cy="23755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16BE4B-6EE1-4727-B500-524CC07E37F3}">
      <dsp:nvSpPr>
        <dsp:cNvPr id="0" name=""/>
        <dsp:cNvSpPr/>
      </dsp:nvSpPr>
      <dsp:spPr>
        <a:xfrm>
          <a:off x="0" y="249163"/>
          <a:ext cx="4735633" cy="14328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600" b="1" kern="1200" dirty="0">
              <a:latin typeface="gobCL"/>
            </a:rPr>
            <a:t>Disponibilidad</a:t>
          </a:r>
        </a:p>
      </dsp:txBody>
      <dsp:txXfrm>
        <a:off x="693517" y="459000"/>
        <a:ext cx="3348599" cy="1013181"/>
      </dsp:txXfrm>
    </dsp:sp>
    <dsp:sp modelId="{4A2CDF1C-D7A7-4ED7-A3D3-84C9F12B7C00}">
      <dsp:nvSpPr>
        <dsp:cNvPr id="0" name=""/>
        <dsp:cNvSpPr/>
      </dsp:nvSpPr>
      <dsp:spPr>
        <a:xfrm>
          <a:off x="1998663" y="1812927"/>
          <a:ext cx="738611" cy="73861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600" b="1" kern="1200">
            <a:latin typeface="gobCL"/>
          </a:endParaRPr>
        </a:p>
      </dsp:txBody>
      <dsp:txXfrm>
        <a:off x="2096566" y="2095372"/>
        <a:ext cx="542805" cy="173721"/>
      </dsp:txXfrm>
    </dsp:sp>
    <dsp:sp modelId="{29DDA6E6-4862-4CDC-A985-71D60B3F0EF7}">
      <dsp:nvSpPr>
        <dsp:cNvPr id="0" name=""/>
        <dsp:cNvSpPr/>
      </dsp:nvSpPr>
      <dsp:spPr>
        <a:xfrm>
          <a:off x="269745" y="2654944"/>
          <a:ext cx="4032780" cy="13518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600" b="1" kern="1200" dirty="0">
              <a:latin typeface="gobCL"/>
            </a:rPr>
            <a:t>Frecuencia</a:t>
          </a:r>
        </a:p>
      </dsp:txBody>
      <dsp:txXfrm>
        <a:off x="860332" y="2852923"/>
        <a:ext cx="2851606" cy="955930"/>
      </dsp:txXfrm>
    </dsp:sp>
    <dsp:sp modelId="{EE27287B-0D03-4D79-90A9-A7E74E7A0DCE}">
      <dsp:nvSpPr>
        <dsp:cNvPr id="0" name=""/>
        <dsp:cNvSpPr/>
      </dsp:nvSpPr>
      <dsp:spPr>
        <a:xfrm>
          <a:off x="1998663" y="4110238"/>
          <a:ext cx="738611" cy="73861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600" b="1" kern="1200">
            <a:latin typeface="gobCL"/>
          </a:endParaRPr>
        </a:p>
      </dsp:txBody>
      <dsp:txXfrm>
        <a:off x="2096566" y="4392683"/>
        <a:ext cx="542805" cy="173721"/>
      </dsp:txXfrm>
    </dsp:sp>
    <dsp:sp modelId="{E2828176-B580-4943-A279-FA92256705D8}">
      <dsp:nvSpPr>
        <dsp:cNvPr id="0" name=""/>
        <dsp:cNvSpPr/>
      </dsp:nvSpPr>
      <dsp:spPr>
        <a:xfrm>
          <a:off x="207593" y="4952256"/>
          <a:ext cx="4157084" cy="12138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600" b="1" kern="1200" dirty="0">
              <a:latin typeface="gobCL"/>
            </a:rPr>
            <a:t>Intensidad y Cantidad</a:t>
          </a:r>
        </a:p>
      </dsp:txBody>
      <dsp:txXfrm>
        <a:off x="816384" y="5130021"/>
        <a:ext cx="2939502" cy="858327"/>
      </dsp:txXfrm>
    </dsp:sp>
    <dsp:sp modelId="{1C3D48DB-304F-44F9-B176-1F9F14E79E50}">
      <dsp:nvSpPr>
        <dsp:cNvPr id="0" name=""/>
        <dsp:cNvSpPr/>
      </dsp:nvSpPr>
      <dsp:spPr>
        <a:xfrm rot="30037">
          <a:off x="4926743" y="2994902"/>
          <a:ext cx="405185" cy="4737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3200" b="1" kern="1200">
            <a:latin typeface="gobCL"/>
          </a:endParaRPr>
        </a:p>
      </dsp:txBody>
      <dsp:txXfrm>
        <a:off x="4926745" y="3089117"/>
        <a:ext cx="283630" cy="284238"/>
      </dsp:txXfrm>
    </dsp:sp>
    <dsp:sp modelId="{1F856188-14F0-4551-9133-A6E1AF499160}">
      <dsp:nvSpPr>
        <dsp:cNvPr id="0" name=""/>
        <dsp:cNvSpPr/>
      </dsp:nvSpPr>
      <dsp:spPr>
        <a:xfrm>
          <a:off x="5500018" y="1571471"/>
          <a:ext cx="3715751" cy="33595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600" b="1" kern="1200" dirty="0">
              <a:latin typeface="gobCL"/>
            </a:rPr>
            <a:t>Menor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600" b="1" kern="1200" dirty="0">
              <a:latin typeface="gobCL"/>
            </a:rPr>
            <a:t>Producción</a:t>
          </a:r>
        </a:p>
      </dsp:txBody>
      <dsp:txXfrm>
        <a:off x="6044177" y="2063464"/>
        <a:ext cx="2627433" cy="23755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16BE4B-6EE1-4727-B500-524CC07E37F3}">
      <dsp:nvSpPr>
        <dsp:cNvPr id="0" name=""/>
        <dsp:cNvSpPr/>
      </dsp:nvSpPr>
      <dsp:spPr>
        <a:xfrm>
          <a:off x="0" y="249163"/>
          <a:ext cx="4735633" cy="14328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600" b="1" kern="1200" dirty="0">
              <a:latin typeface="gobCL"/>
            </a:rPr>
            <a:t>Disponibilidad</a:t>
          </a:r>
        </a:p>
      </dsp:txBody>
      <dsp:txXfrm>
        <a:off x="693517" y="459000"/>
        <a:ext cx="3348599" cy="1013181"/>
      </dsp:txXfrm>
    </dsp:sp>
    <dsp:sp modelId="{4A2CDF1C-D7A7-4ED7-A3D3-84C9F12B7C00}">
      <dsp:nvSpPr>
        <dsp:cNvPr id="0" name=""/>
        <dsp:cNvSpPr/>
      </dsp:nvSpPr>
      <dsp:spPr>
        <a:xfrm>
          <a:off x="1998663" y="1812927"/>
          <a:ext cx="738611" cy="73861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600" b="1" kern="1200">
            <a:latin typeface="gobCL"/>
          </a:endParaRPr>
        </a:p>
      </dsp:txBody>
      <dsp:txXfrm>
        <a:off x="2096566" y="2095372"/>
        <a:ext cx="542805" cy="173721"/>
      </dsp:txXfrm>
    </dsp:sp>
    <dsp:sp modelId="{29DDA6E6-4862-4CDC-A985-71D60B3F0EF7}">
      <dsp:nvSpPr>
        <dsp:cNvPr id="0" name=""/>
        <dsp:cNvSpPr/>
      </dsp:nvSpPr>
      <dsp:spPr>
        <a:xfrm>
          <a:off x="269745" y="2654944"/>
          <a:ext cx="4032780" cy="13518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600" b="1" kern="1200" dirty="0">
              <a:latin typeface="gobCL"/>
            </a:rPr>
            <a:t>Frecuencia</a:t>
          </a:r>
        </a:p>
      </dsp:txBody>
      <dsp:txXfrm>
        <a:off x="860332" y="2852923"/>
        <a:ext cx="2851606" cy="955930"/>
      </dsp:txXfrm>
    </dsp:sp>
    <dsp:sp modelId="{EE27287B-0D03-4D79-90A9-A7E74E7A0DCE}">
      <dsp:nvSpPr>
        <dsp:cNvPr id="0" name=""/>
        <dsp:cNvSpPr/>
      </dsp:nvSpPr>
      <dsp:spPr>
        <a:xfrm>
          <a:off x="1998663" y="4110238"/>
          <a:ext cx="738611" cy="73861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600" b="1" kern="1200">
            <a:latin typeface="gobCL"/>
          </a:endParaRPr>
        </a:p>
      </dsp:txBody>
      <dsp:txXfrm>
        <a:off x="2096566" y="4392683"/>
        <a:ext cx="542805" cy="173721"/>
      </dsp:txXfrm>
    </dsp:sp>
    <dsp:sp modelId="{E2828176-B580-4943-A279-FA92256705D8}">
      <dsp:nvSpPr>
        <dsp:cNvPr id="0" name=""/>
        <dsp:cNvSpPr/>
      </dsp:nvSpPr>
      <dsp:spPr>
        <a:xfrm>
          <a:off x="207593" y="4952256"/>
          <a:ext cx="4157084" cy="12138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600" b="1" kern="1200" dirty="0">
              <a:latin typeface="gobCL"/>
            </a:rPr>
            <a:t>Intensidad y Cantidad</a:t>
          </a:r>
        </a:p>
      </dsp:txBody>
      <dsp:txXfrm>
        <a:off x="816384" y="5130021"/>
        <a:ext cx="2939502" cy="858327"/>
      </dsp:txXfrm>
    </dsp:sp>
    <dsp:sp modelId="{1C3D48DB-304F-44F9-B176-1F9F14E79E50}">
      <dsp:nvSpPr>
        <dsp:cNvPr id="0" name=""/>
        <dsp:cNvSpPr/>
      </dsp:nvSpPr>
      <dsp:spPr>
        <a:xfrm rot="30037">
          <a:off x="4926743" y="2994902"/>
          <a:ext cx="405185" cy="4737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3200" b="1" kern="1200">
            <a:latin typeface="gobCL"/>
          </a:endParaRPr>
        </a:p>
      </dsp:txBody>
      <dsp:txXfrm>
        <a:off x="4926745" y="3089117"/>
        <a:ext cx="283630" cy="284238"/>
      </dsp:txXfrm>
    </dsp:sp>
    <dsp:sp modelId="{1F856188-14F0-4551-9133-A6E1AF499160}">
      <dsp:nvSpPr>
        <dsp:cNvPr id="0" name=""/>
        <dsp:cNvSpPr/>
      </dsp:nvSpPr>
      <dsp:spPr>
        <a:xfrm>
          <a:off x="5500018" y="1571471"/>
          <a:ext cx="3715751" cy="33595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600" b="1" kern="1200" dirty="0">
              <a:latin typeface="gobCL"/>
            </a:rPr>
            <a:t>Menor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600" b="1" kern="1200" dirty="0">
              <a:latin typeface="gobCL"/>
            </a:rPr>
            <a:t>Producción</a:t>
          </a:r>
        </a:p>
      </dsp:txBody>
      <dsp:txXfrm>
        <a:off x="6044177" y="2063464"/>
        <a:ext cx="2627433" cy="2375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4731772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el título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1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 Juan Pérez"/>
          <p:cNvSpPr txBox="1">
            <a:spLocks noGrp="1"/>
          </p:cNvSpPr>
          <p:nvPr>
            <p:ph type="body" sz="quarter" idx="13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 Juan Pérez</a:t>
            </a:r>
          </a:p>
        </p:txBody>
      </p:sp>
      <p:sp>
        <p:nvSpPr>
          <p:cNvPr id="94" name="“Escribe una cita aquí”"/>
          <p:cNvSpPr txBox="1">
            <a:spLocks noGrp="1"/>
          </p:cNvSpPr>
          <p:nvPr>
            <p:ph type="body" sz="quarter" idx="14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“Escribe una cita aquí” </a:t>
            </a:r>
          </a:p>
        </p:txBody>
      </p:sp>
      <p:sp>
        <p:nvSpPr>
          <p:cNvPr id="9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n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62644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13F5E-227D-4DF1-B124-97C4E9674F63}" type="datetimeFigureOut">
              <a:rPr lang="es-CL" smtClean="0"/>
              <a:t>20-08-2024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1862645" y="13081000"/>
            <a:ext cx="646011" cy="471924"/>
          </a:xfrm>
        </p:spPr>
        <p:txBody>
          <a:bodyPr/>
          <a:lstStyle/>
          <a:p>
            <a:fld id="{91723A26-FC99-443F-BD3F-005CFEB5B0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39409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862645" y="13081000"/>
            <a:ext cx="646011" cy="4719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357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n"/>
          <p:cNvSpPr>
            <a:spLocks noGrp="1"/>
          </p:cNvSpPr>
          <p:nvPr>
            <p:ph type="pic" idx="13"/>
          </p:nvPr>
        </p:nvSpPr>
        <p:spPr>
          <a:xfrm>
            <a:off x="3124200" y="-38100"/>
            <a:ext cx="18135600" cy="1209669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exto del título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2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o del título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3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n"/>
          <p:cNvSpPr>
            <a:spLocks noGrp="1"/>
          </p:cNvSpPr>
          <p:nvPr>
            <p:ph type="pic" idx="13"/>
          </p:nvPr>
        </p:nvSpPr>
        <p:spPr>
          <a:xfrm>
            <a:off x="7950200" y="1104900"/>
            <a:ext cx="17259302" cy="11506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exto del título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Texto del título</a:t>
            </a:r>
          </a:p>
        </p:txBody>
      </p:sp>
      <p:sp>
        <p:nvSpPr>
          <p:cNvPr id="4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arrib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4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57" name="Nivel de texto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n"/>
          <p:cNvSpPr>
            <a:spLocks noGrp="1"/>
          </p:cNvSpPr>
          <p:nvPr>
            <p:ph type="pic" sz="half" idx="13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6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Nivel de texto 1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n"/>
          <p:cNvSpPr>
            <a:spLocks noGrp="1"/>
          </p:cNvSpPr>
          <p:nvPr>
            <p:ph type="pic" sz="quarter" idx="13"/>
          </p:nvPr>
        </p:nvSpPr>
        <p:spPr>
          <a:xfrm>
            <a:off x="15681340" y="7035800"/>
            <a:ext cx="8396678" cy="56007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n"/>
          <p:cNvSpPr>
            <a:spLocks noGrp="1"/>
          </p:cNvSpPr>
          <p:nvPr>
            <p:ph type="pic" sz="quarter" idx="14"/>
          </p:nvPr>
        </p:nvSpPr>
        <p:spPr>
          <a:xfrm>
            <a:off x="15290800" y="1130300"/>
            <a:ext cx="8331200" cy="55541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n"/>
          <p:cNvSpPr>
            <a:spLocks noGrp="1"/>
          </p:cNvSpPr>
          <p:nvPr>
            <p:ph type="pic" idx="15"/>
          </p:nvPr>
        </p:nvSpPr>
        <p:spPr>
          <a:xfrm>
            <a:off x="-3048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el título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3" name="Nivel de texto 1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4.sv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21.jpe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5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image" Target="../media/image4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28.jpeg"/><Relationship Id="rId7" Type="http://schemas.openxmlformats.org/officeDocument/2006/relationships/image" Target="../media/image3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emf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13" Type="http://schemas.openxmlformats.org/officeDocument/2006/relationships/image" Target="../media/image45.pn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12" Type="http://schemas.openxmlformats.org/officeDocument/2006/relationships/image" Target="../media/image5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11" Type="http://schemas.openxmlformats.org/officeDocument/2006/relationships/image" Target="../media/image4.svg"/><Relationship Id="rId5" Type="http://schemas.openxmlformats.org/officeDocument/2006/relationships/image" Target="../media/image40.jpeg"/><Relationship Id="rId10" Type="http://schemas.openxmlformats.org/officeDocument/2006/relationships/image" Target="../media/image3.pn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3.png"/><Relationship Id="rId7" Type="http://schemas.openxmlformats.org/officeDocument/2006/relationships/image" Target="../media/image48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5.png"/><Relationship Id="rId4" Type="http://schemas.openxmlformats.org/officeDocument/2006/relationships/image" Target="../media/image4.svg"/><Relationship Id="rId9" Type="http://schemas.openxmlformats.org/officeDocument/2006/relationships/image" Target="../media/image5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5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51.jpeg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4.svg"/><Relationship Id="rId7" Type="http://schemas.openxmlformats.org/officeDocument/2006/relationships/image" Target="../media/image5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jpeg"/><Relationship Id="rId5" Type="http://schemas.openxmlformats.org/officeDocument/2006/relationships/image" Target="../media/image54.emf"/><Relationship Id="rId10" Type="http://schemas.openxmlformats.org/officeDocument/2006/relationships/image" Target="../media/image59.jpeg"/><Relationship Id="rId4" Type="http://schemas.openxmlformats.org/officeDocument/2006/relationships/image" Target="../media/image5.png"/><Relationship Id="rId9" Type="http://schemas.openxmlformats.org/officeDocument/2006/relationships/image" Target="../media/image5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hdl.handle.net/20.500.14001/68774" TargetMode="External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5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6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eg"/><Relationship Id="rId3" Type="http://schemas.openxmlformats.org/officeDocument/2006/relationships/image" Target="../media/image75.png"/><Relationship Id="rId7" Type="http://schemas.openxmlformats.org/officeDocument/2006/relationships/image" Target="../media/image79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8.jpe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13" Type="http://schemas.openxmlformats.org/officeDocument/2006/relationships/image" Target="../media/image89.jpeg"/><Relationship Id="rId3" Type="http://schemas.openxmlformats.org/officeDocument/2006/relationships/image" Target="../media/image4.svg"/><Relationship Id="rId7" Type="http://schemas.openxmlformats.org/officeDocument/2006/relationships/image" Target="../media/image83.jpeg"/><Relationship Id="rId12" Type="http://schemas.openxmlformats.org/officeDocument/2006/relationships/image" Target="../media/image8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2.jpeg"/><Relationship Id="rId11" Type="http://schemas.openxmlformats.org/officeDocument/2006/relationships/image" Target="../media/image87.jpeg"/><Relationship Id="rId5" Type="http://schemas.openxmlformats.org/officeDocument/2006/relationships/image" Target="../media/image81.png"/><Relationship Id="rId10" Type="http://schemas.openxmlformats.org/officeDocument/2006/relationships/image" Target="../media/image86.png"/><Relationship Id="rId4" Type="http://schemas.openxmlformats.org/officeDocument/2006/relationships/image" Target="../media/image5.png"/><Relationship Id="rId9" Type="http://schemas.openxmlformats.org/officeDocument/2006/relationships/image" Target="../media/image85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jpg"/><Relationship Id="rId5" Type="http://schemas.openxmlformats.org/officeDocument/2006/relationships/image" Target="../media/image93.jpeg"/><Relationship Id="rId4" Type="http://schemas.openxmlformats.org/officeDocument/2006/relationships/image" Target="../media/image92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4.emf"/><Relationship Id="rId4" Type="http://schemas.openxmlformats.org/officeDocument/2006/relationships/package" Target="../embeddings/Hoja_de_c_lculo_de_Microsoft_Excel.xlsx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image" Target="../media/image9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8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1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07.png"/><Relationship Id="rId7" Type="http://schemas.openxmlformats.org/officeDocument/2006/relationships/image" Target="../media/image4.sv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09.jpeg"/><Relationship Id="rId4" Type="http://schemas.openxmlformats.org/officeDocument/2006/relationships/image" Target="../media/image10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0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3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15.png"/><Relationship Id="rId7" Type="http://schemas.openxmlformats.org/officeDocument/2006/relationships/image" Target="../media/image4.sv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17.jpeg"/><Relationship Id="rId4" Type="http://schemas.openxmlformats.org/officeDocument/2006/relationships/image" Target="../media/image11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emf"/><Relationship Id="rId2" Type="http://schemas.openxmlformats.org/officeDocument/2006/relationships/image" Target="../media/image11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2.emf"/><Relationship Id="rId5" Type="http://schemas.openxmlformats.org/officeDocument/2006/relationships/image" Target="../media/image121.emf"/><Relationship Id="rId4" Type="http://schemas.openxmlformats.org/officeDocument/2006/relationships/image" Target="../media/image12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4.emf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e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7.emf"/><Relationship Id="rId4" Type="http://schemas.openxmlformats.org/officeDocument/2006/relationships/image" Target="../media/image5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emf"/><Relationship Id="rId3" Type="http://schemas.openxmlformats.org/officeDocument/2006/relationships/image" Target="../media/image4.svg"/><Relationship Id="rId7" Type="http://schemas.openxmlformats.org/officeDocument/2006/relationships/image" Target="../media/image130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9.emf"/><Relationship Id="rId5" Type="http://schemas.openxmlformats.org/officeDocument/2006/relationships/image" Target="../media/image128.emf"/><Relationship Id="rId4" Type="http://schemas.openxmlformats.org/officeDocument/2006/relationships/image" Target="../media/image5.png"/><Relationship Id="rId9" Type="http://schemas.openxmlformats.org/officeDocument/2006/relationships/image" Target="../media/image13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emf"/><Relationship Id="rId3" Type="http://schemas.openxmlformats.org/officeDocument/2006/relationships/image" Target="../media/image4.svg"/><Relationship Id="rId7" Type="http://schemas.openxmlformats.org/officeDocument/2006/relationships/image" Target="../media/image13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3.emf"/><Relationship Id="rId5" Type="http://schemas.openxmlformats.org/officeDocument/2006/relationships/image" Target="../media/image128.emf"/><Relationship Id="rId4" Type="http://schemas.openxmlformats.org/officeDocument/2006/relationships/image" Target="../media/image5.png"/><Relationship Id="rId9" Type="http://schemas.openxmlformats.org/officeDocument/2006/relationships/image" Target="../media/image136.e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6.wmf"/><Relationship Id="rId7" Type="http://schemas.openxmlformats.org/officeDocument/2006/relationships/diagramColors" Target="../diagrams/colors1.xml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5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4.svg"/><Relationship Id="rId4" Type="http://schemas.openxmlformats.org/officeDocument/2006/relationships/diagramData" Target="../diagrams/data1.xm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5">
            <a:extLst>
              <a:ext uri="{FF2B5EF4-FFF2-40B4-BE49-F238E27FC236}">
                <a16:creationId xmlns:a16="http://schemas.microsoft.com/office/drawing/2014/main" id="{A42DEAF9-7A62-8CE2-5887-58040C742A9D}"/>
              </a:ext>
            </a:extLst>
          </p:cNvPr>
          <p:cNvGrpSpPr/>
          <p:nvPr/>
        </p:nvGrpSpPr>
        <p:grpSpPr>
          <a:xfrm>
            <a:off x="21462" y="3850285"/>
            <a:ext cx="24362538" cy="4561791"/>
            <a:chOff x="0" y="0"/>
            <a:chExt cx="4911911" cy="812800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55DE7FAE-D7B4-B30A-E72B-283E8F74CE63}"/>
                </a:ext>
              </a:extLst>
            </p:cNvPr>
            <p:cNvSpPr/>
            <p:nvPr/>
          </p:nvSpPr>
          <p:spPr>
            <a:xfrm>
              <a:off x="0" y="0"/>
              <a:ext cx="4911911" cy="812800"/>
            </a:xfrm>
            <a:custGeom>
              <a:avLst/>
              <a:gdLst/>
              <a:ahLst/>
              <a:cxnLst/>
              <a:rect l="l" t="t" r="r" b="b"/>
              <a:pathLst>
                <a:path w="4911911" h="812800">
                  <a:moveTo>
                    <a:pt x="0" y="0"/>
                  </a:moveTo>
                  <a:lnTo>
                    <a:pt x="4911911" y="0"/>
                  </a:lnTo>
                  <a:lnTo>
                    <a:pt x="4911911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38991"/>
            </a:solidFill>
          </p:spPr>
          <p:txBody>
            <a:bodyPr/>
            <a:lstStyle/>
            <a:p>
              <a:endParaRPr lang="es-CL" sz="1200" dirty="0"/>
            </a:p>
          </p:txBody>
        </p:sp>
        <p:sp>
          <p:nvSpPr>
            <p:cNvPr id="14" name="TextBox 7">
              <a:extLst>
                <a:ext uri="{FF2B5EF4-FFF2-40B4-BE49-F238E27FC236}">
                  <a16:creationId xmlns:a16="http://schemas.microsoft.com/office/drawing/2014/main" id="{CDCDA279-60CB-F4CF-BA8B-776651064DCB}"/>
                </a:ext>
              </a:extLst>
            </p:cNvPr>
            <p:cNvSpPr txBox="1"/>
            <p:nvPr/>
          </p:nvSpPr>
          <p:spPr>
            <a:xfrm>
              <a:off x="0" y="-38100"/>
              <a:ext cx="4911911" cy="8509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124" name="PLAN ESTRATÉGICO DE  COMUNICACIONES 2020-2022"/>
          <p:cNvSpPr txBox="1"/>
          <p:nvPr/>
        </p:nvSpPr>
        <p:spPr>
          <a:xfrm>
            <a:off x="754380" y="3777490"/>
            <a:ext cx="22882860" cy="3241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defTabSz="457200">
              <a:defRPr sz="6000" b="0">
                <a:solidFill>
                  <a:srgbClr val="5E5E5E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s-CL" sz="8000" dirty="0">
                <a:solidFill>
                  <a:schemeClr val="bg1"/>
                </a:solidFill>
                <a:latin typeface="gobCL"/>
                <a:ea typeface="gobCL"/>
                <a:cs typeface="gobCL"/>
                <a:sym typeface="gobCL"/>
              </a:rPr>
              <a:t>Avances en I+D de las Ciencias del Riego en La Araucanía-Chile</a:t>
            </a:r>
          </a:p>
          <a:p>
            <a:pPr defTabSz="457200">
              <a:defRPr sz="6000" b="0">
                <a:solidFill>
                  <a:srgbClr val="5E5E5E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s-CL" sz="4400" dirty="0">
                <a:solidFill>
                  <a:schemeClr val="bg1"/>
                </a:solidFill>
                <a:latin typeface="gobCL"/>
                <a:ea typeface="gobCL"/>
                <a:cs typeface="gobCL"/>
                <a:sym typeface="gobCL"/>
              </a:rPr>
              <a:t>Dr. </a:t>
            </a:r>
            <a:r>
              <a:rPr lang="es-CL" sz="4400" dirty="0" err="1">
                <a:solidFill>
                  <a:schemeClr val="bg1"/>
                </a:solidFill>
                <a:latin typeface="gobCL"/>
                <a:ea typeface="gobCL"/>
                <a:cs typeface="gobCL"/>
                <a:sym typeface="gobCL"/>
              </a:rPr>
              <a:t>MSc</a:t>
            </a:r>
            <a:r>
              <a:rPr lang="es-CL" sz="4400" dirty="0">
                <a:solidFill>
                  <a:schemeClr val="bg1"/>
                </a:solidFill>
                <a:latin typeface="gobCL"/>
                <a:ea typeface="gobCL"/>
                <a:cs typeface="gobCL"/>
                <a:sym typeface="gobCL"/>
              </a:rPr>
              <a:t>. Rafael López-Olivari </a:t>
            </a:r>
            <a:r>
              <a:rPr lang="es-ES" sz="4000" dirty="0" err="1">
                <a:solidFill>
                  <a:schemeClr val="bg1"/>
                </a:solidFill>
                <a:latin typeface="gobCL"/>
                <a:ea typeface="gobCL"/>
                <a:cs typeface="gobCL"/>
                <a:sym typeface="gobCL"/>
              </a:rPr>
              <a:t>UTalca</a:t>
            </a:r>
            <a:r>
              <a:rPr lang="es-ES" sz="4000">
                <a:solidFill>
                  <a:schemeClr val="bg1"/>
                </a:solidFill>
                <a:latin typeface="gobCL"/>
                <a:ea typeface="gobCL"/>
                <a:cs typeface="gobCL"/>
                <a:sym typeface="gobCL"/>
              </a:rPr>
              <a:t>, </a:t>
            </a:r>
            <a:r>
              <a:rPr lang="es-ES" sz="4000" smtClean="0">
                <a:solidFill>
                  <a:schemeClr val="bg1"/>
                </a:solidFill>
                <a:latin typeface="gobCL"/>
                <a:ea typeface="gobCL"/>
                <a:cs typeface="gobCL"/>
                <a:sym typeface="gobCL"/>
              </a:rPr>
              <a:t>20</a:t>
            </a:r>
            <a:r>
              <a:rPr lang="es-ES" sz="4000" dirty="0">
                <a:solidFill>
                  <a:schemeClr val="bg1"/>
                </a:solidFill>
                <a:latin typeface="gobCL"/>
                <a:ea typeface="gobCL"/>
                <a:cs typeface="gobCL"/>
                <a:sym typeface="gobCL"/>
              </a:rPr>
              <a:t>, agosto, 2024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811B2FC-9F92-4494-8BF5-186370FCFD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61698"/>
            <a:ext cx="24384000" cy="6347460"/>
          </a:xfrm>
          <a:prstGeom prst="rect">
            <a:avLst/>
          </a:prstGeom>
        </p:spPr>
      </p:pic>
      <p:sp>
        <p:nvSpPr>
          <p:cNvPr id="4" name="AutoShape 5">
            <a:extLst>
              <a:ext uri="{FF2B5EF4-FFF2-40B4-BE49-F238E27FC236}">
                <a16:creationId xmlns:a16="http://schemas.microsoft.com/office/drawing/2014/main" id="{A56BC5EA-7A94-C0A5-707F-13C984C90665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7077C460-70ED-4ADB-64EB-16A139B13CF5}"/>
              </a:ext>
            </a:extLst>
          </p:cNvPr>
          <p:cNvSpPr/>
          <p:nvPr/>
        </p:nvSpPr>
        <p:spPr>
          <a:xfrm>
            <a:off x="685800" y="563730"/>
            <a:ext cx="3749039" cy="2156609"/>
          </a:xfrm>
          <a:custGeom>
            <a:avLst/>
            <a:gdLst/>
            <a:ahLst/>
            <a:cxnLst/>
            <a:rect l="l" t="t" r="r" b="b"/>
            <a:pathLst>
              <a:path w="3414704" h="1851899">
                <a:moveTo>
                  <a:pt x="0" y="0"/>
                </a:moveTo>
                <a:lnTo>
                  <a:pt x="3414704" y="0"/>
                </a:lnTo>
                <a:lnTo>
                  <a:pt x="3414704" y="1851899"/>
                </a:lnTo>
                <a:lnTo>
                  <a:pt x="0" y="185189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54040" t="-55725" r="-53016" b="-59031"/>
            </a:stretch>
          </a:blipFill>
        </p:spPr>
        <p:txBody>
          <a:bodyPr/>
          <a:lstStyle/>
          <a:p>
            <a:endParaRPr lang="es-CL" sz="1200"/>
          </a:p>
        </p:txBody>
      </p:sp>
      <p:sp>
        <p:nvSpPr>
          <p:cNvPr id="7" name="Freeform 2">
            <a:extLst>
              <a:ext uri="{FF2B5EF4-FFF2-40B4-BE49-F238E27FC236}">
                <a16:creationId xmlns:a16="http://schemas.microsoft.com/office/drawing/2014/main" id="{3CACAA53-495D-FA2C-31B2-C1F65D8BD943}"/>
              </a:ext>
            </a:extLst>
          </p:cNvPr>
          <p:cNvSpPr/>
          <p:nvPr/>
        </p:nvSpPr>
        <p:spPr>
          <a:xfrm rot="-10800000" flipH="1" flipV="1">
            <a:off x="14245908" y="-2867484"/>
            <a:ext cx="11334432" cy="6763454"/>
          </a:xfrm>
          <a:custGeom>
            <a:avLst/>
            <a:gdLst/>
            <a:ahLst/>
            <a:cxnLst/>
            <a:rect l="l" t="t" r="r" b="b"/>
            <a:pathLst>
              <a:path w="9802531" h="5596924">
                <a:moveTo>
                  <a:pt x="9802531" y="5596923"/>
                </a:moveTo>
                <a:lnTo>
                  <a:pt x="0" y="5596923"/>
                </a:lnTo>
                <a:lnTo>
                  <a:pt x="0" y="0"/>
                </a:lnTo>
                <a:lnTo>
                  <a:pt x="9802531" y="0"/>
                </a:lnTo>
                <a:lnTo>
                  <a:pt x="9802531" y="5596923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1200" dirty="0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D26F0181-25F7-92BC-1ABF-8511AA45E345}"/>
              </a:ext>
            </a:extLst>
          </p:cNvPr>
          <p:cNvSpPr/>
          <p:nvPr/>
        </p:nvSpPr>
        <p:spPr>
          <a:xfrm>
            <a:off x="15314287" y="1278757"/>
            <a:ext cx="1897894" cy="1554726"/>
          </a:xfrm>
          <a:custGeom>
            <a:avLst/>
            <a:gdLst/>
            <a:ahLst/>
            <a:cxnLst/>
            <a:rect l="l" t="t" r="r" b="b"/>
            <a:pathLst>
              <a:path w="1951104" h="1665755">
                <a:moveTo>
                  <a:pt x="0" y="0"/>
                </a:moveTo>
                <a:lnTo>
                  <a:pt x="1951104" y="0"/>
                </a:lnTo>
                <a:lnTo>
                  <a:pt x="1951104" y="1665754"/>
                </a:lnTo>
                <a:lnTo>
                  <a:pt x="0" y="166575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L" sz="120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Mapa&#10;&#10;Descripción generada automáticamente">
            <a:extLst>
              <a:ext uri="{FF2B5EF4-FFF2-40B4-BE49-F238E27FC236}">
                <a16:creationId xmlns:a16="http://schemas.microsoft.com/office/drawing/2014/main" id="{87E07B3D-264D-2DAE-697A-B10C002A1C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59" y="1719636"/>
            <a:ext cx="7654033" cy="4899394"/>
          </a:xfrm>
          <a:prstGeom prst="rect">
            <a:avLst/>
          </a:prstGeom>
        </p:spPr>
      </p:pic>
      <p:graphicFrame>
        <p:nvGraphicFramePr>
          <p:cNvPr id="12" name="40 Diagrama">
            <a:extLst>
              <a:ext uri="{FF2B5EF4-FFF2-40B4-BE49-F238E27FC236}">
                <a16:creationId xmlns:a16="http://schemas.microsoft.com/office/drawing/2014/main" id="{C0A88CBC-3E6B-B365-44B1-EDA9BD5384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6534660"/>
              </p:ext>
            </p:extLst>
          </p:nvPr>
        </p:nvGraphicFramePr>
        <p:xfrm>
          <a:off x="1049095" y="7067704"/>
          <a:ext cx="9215770" cy="6442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17 CuadroTexto">
            <a:extLst>
              <a:ext uri="{FF2B5EF4-FFF2-40B4-BE49-F238E27FC236}">
                <a16:creationId xmlns:a16="http://schemas.microsoft.com/office/drawing/2014/main" id="{5993E104-A280-3D6F-2D46-14BED6F919A9}"/>
              </a:ext>
            </a:extLst>
          </p:cNvPr>
          <p:cNvSpPr txBox="1"/>
          <p:nvPr/>
        </p:nvSpPr>
        <p:spPr>
          <a:xfrm>
            <a:off x="4220741" y="434882"/>
            <a:ext cx="71584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b="1" dirty="0">
                <a:solidFill>
                  <a:srgbClr val="0000FF"/>
                </a:solidFill>
                <a:latin typeface="gobCL"/>
              </a:rPr>
              <a:t>Variabilidad Climática</a:t>
            </a:r>
          </a:p>
        </p:txBody>
      </p:sp>
      <p:pic>
        <p:nvPicPr>
          <p:cNvPr id="15" name="Imagen 14" descr="Mapa&#10;&#10;Descripción generada automáticamente">
            <a:extLst>
              <a:ext uri="{FF2B5EF4-FFF2-40B4-BE49-F238E27FC236}">
                <a16:creationId xmlns:a16="http://schemas.microsoft.com/office/drawing/2014/main" id="{F2584171-E941-CD37-AE72-835C35A60B8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835" y="1714553"/>
            <a:ext cx="7654034" cy="4904477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919481B8-D9B8-1633-4835-7110300AEAA3}"/>
              </a:ext>
            </a:extLst>
          </p:cNvPr>
          <p:cNvSpPr txBox="1"/>
          <p:nvPr/>
        </p:nvSpPr>
        <p:spPr>
          <a:xfrm>
            <a:off x="1107367" y="5765428"/>
            <a:ext cx="3211468" cy="584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CL" sz="3200" b="1" i="0" u="none" strike="noStrike" baseline="0" dirty="0" err="1">
                <a:latin typeface="AGaramondPro-Bold"/>
              </a:rPr>
              <a:t>ETo</a:t>
            </a:r>
            <a:r>
              <a:rPr lang="es-CL" sz="3200" b="1" i="0" u="none" strike="noStrike" baseline="0" dirty="0">
                <a:latin typeface="AGaramondPro-Bold"/>
              </a:rPr>
              <a:t> 1960-1990</a:t>
            </a:r>
            <a:endParaRPr lang="es-CL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036932B-ABA9-5248-F147-17C15AD0A8E8}"/>
              </a:ext>
            </a:extLst>
          </p:cNvPr>
          <p:cNvSpPr txBox="1"/>
          <p:nvPr/>
        </p:nvSpPr>
        <p:spPr>
          <a:xfrm>
            <a:off x="9446830" y="5768973"/>
            <a:ext cx="3211468" cy="584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CL" sz="3200" b="1" i="0" u="none" strike="noStrike" baseline="0" dirty="0" err="1">
                <a:latin typeface="AGaramondPro-Bold"/>
              </a:rPr>
              <a:t>ETo</a:t>
            </a:r>
            <a:r>
              <a:rPr lang="es-CL" sz="3200" b="1" i="0" u="none" strike="noStrike" baseline="0" dirty="0">
                <a:latin typeface="AGaramondPro-Bold"/>
              </a:rPr>
              <a:t> 1985-2015</a:t>
            </a:r>
            <a:endParaRPr lang="es-CL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951F012-7AB3-DB55-E7FD-AA274620D6B5}"/>
              </a:ext>
            </a:extLst>
          </p:cNvPr>
          <p:cNvSpPr txBox="1"/>
          <p:nvPr/>
        </p:nvSpPr>
        <p:spPr>
          <a:xfrm>
            <a:off x="8147639" y="6683674"/>
            <a:ext cx="4311733" cy="8165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CL" sz="4400" b="1" i="0" u="none" strike="noStrike" baseline="0">
                <a:solidFill>
                  <a:srgbClr val="FF0000"/>
                </a:solidFill>
                <a:latin typeface="AGaramondPro-Bold"/>
              </a:rPr>
              <a:t>septiembre-abril</a:t>
            </a:r>
            <a:endParaRPr lang="es-CL" sz="4000" dirty="0">
              <a:solidFill>
                <a:srgbClr val="FF0000"/>
              </a:solidFill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A16CA81-7161-B3FB-E69E-1638D1AF515B}"/>
              </a:ext>
            </a:extLst>
          </p:cNvPr>
          <p:cNvSpPr txBox="1"/>
          <p:nvPr/>
        </p:nvSpPr>
        <p:spPr>
          <a:xfrm>
            <a:off x="4550556" y="1882457"/>
            <a:ext cx="2623397" cy="6080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CL" sz="3200" i="0" u="none" strike="noStrike" baseline="0" dirty="0" err="1">
                <a:latin typeface="AGaramondPro-Regular"/>
              </a:rPr>
              <a:t>Avg</a:t>
            </a:r>
            <a:r>
              <a:rPr lang="es-CL" sz="3200" i="0" u="none" strike="noStrike" baseline="0" dirty="0">
                <a:latin typeface="AGaramondPro-Regular"/>
              </a:rPr>
              <a:t>: 784 mm</a:t>
            </a:r>
            <a:endParaRPr lang="es-CL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8D8AEC55-C96A-86AC-4E4B-DF890C798ADA}"/>
              </a:ext>
            </a:extLst>
          </p:cNvPr>
          <p:cNvSpPr txBox="1"/>
          <p:nvPr/>
        </p:nvSpPr>
        <p:spPr>
          <a:xfrm>
            <a:off x="12756018" y="1882457"/>
            <a:ext cx="2623397" cy="6080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CL" sz="3200" i="0" u="none" strike="noStrike" baseline="0" dirty="0" err="1">
                <a:latin typeface="AGaramondPro-Regular"/>
              </a:rPr>
              <a:t>Avg</a:t>
            </a:r>
            <a:r>
              <a:rPr lang="es-CL" sz="3200" i="0" u="none" strike="noStrike" baseline="0" dirty="0">
                <a:latin typeface="AGaramondPro-Regular"/>
              </a:rPr>
              <a:t>: 948 mm</a:t>
            </a:r>
            <a:endParaRPr lang="es-CL" dirty="0"/>
          </a:p>
        </p:txBody>
      </p:sp>
      <p:grpSp>
        <p:nvGrpSpPr>
          <p:cNvPr id="31" name="Grupo 30">
            <a:extLst>
              <a:ext uri="{FF2B5EF4-FFF2-40B4-BE49-F238E27FC236}">
                <a16:creationId xmlns:a16="http://schemas.microsoft.com/office/drawing/2014/main" id="{114EE01B-068F-9DED-D033-282C82CCA157}"/>
              </a:ext>
            </a:extLst>
          </p:cNvPr>
          <p:cNvGrpSpPr/>
          <p:nvPr/>
        </p:nvGrpSpPr>
        <p:grpSpPr>
          <a:xfrm>
            <a:off x="7029597" y="3203154"/>
            <a:ext cx="3235268" cy="1077218"/>
            <a:chOff x="14223651" y="1819397"/>
            <a:chExt cx="3235268" cy="1077218"/>
          </a:xfrm>
        </p:grpSpPr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2B4C1266-83B8-B6EA-5A47-AB44EC410EB5}"/>
                </a:ext>
              </a:extLst>
            </p:cNvPr>
            <p:cNvSpPr txBox="1"/>
            <p:nvPr/>
          </p:nvSpPr>
          <p:spPr>
            <a:xfrm>
              <a:off x="14223651" y="1819397"/>
              <a:ext cx="3235268" cy="1077218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s-CL" sz="3200" i="0" u="none" strike="noStrike" baseline="0" dirty="0">
                  <a:solidFill>
                    <a:schemeClr val="tx1"/>
                  </a:solidFill>
                  <a:latin typeface="AGaramondPro-Regular"/>
                </a:rPr>
                <a:t> 24 % </a:t>
              </a:r>
            </a:p>
            <a:p>
              <a:r>
                <a:rPr lang="es-CL" sz="3200" i="0" u="none" strike="noStrike" baseline="0" dirty="0">
                  <a:solidFill>
                    <a:schemeClr val="tx1"/>
                  </a:solidFill>
                  <a:latin typeface="AGaramondPro-Regular"/>
                </a:rPr>
                <a:t>(entre 12 y 31 %)</a:t>
              </a:r>
              <a:endParaRPr lang="es-CL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Conector recto de flecha 28">
              <a:extLst>
                <a:ext uri="{FF2B5EF4-FFF2-40B4-BE49-F238E27FC236}">
                  <a16:creationId xmlns:a16="http://schemas.microsoft.com/office/drawing/2014/main" id="{27A19CF3-A216-04A2-9925-467C653325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341693" y="1909332"/>
              <a:ext cx="0" cy="427409"/>
            </a:xfrm>
            <a:prstGeom prst="straightConnector1">
              <a:avLst/>
            </a:prstGeom>
            <a:noFill/>
            <a:ln w="762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pic>
        <p:nvPicPr>
          <p:cNvPr id="37" name="Imagen 36">
            <a:extLst>
              <a:ext uri="{FF2B5EF4-FFF2-40B4-BE49-F238E27FC236}">
                <a16:creationId xmlns:a16="http://schemas.microsoft.com/office/drawing/2014/main" id="{457B196C-1D9C-D70F-3AE5-2DD2280A595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9034" t="10419" r="50000" b="20339"/>
          <a:stretch/>
        </p:blipFill>
        <p:spPr>
          <a:xfrm>
            <a:off x="18334235" y="4843179"/>
            <a:ext cx="5663610" cy="7123968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9E67F08E-6B93-F41D-8586-8B93FE44AED4}"/>
              </a:ext>
            </a:extLst>
          </p:cNvPr>
          <p:cNvSpPr txBox="1"/>
          <p:nvPr/>
        </p:nvSpPr>
        <p:spPr>
          <a:xfrm>
            <a:off x="12728700" y="8851759"/>
            <a:ext cx="5336207" cy="15492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CL" sz="3200" b="1" i="0" u="none" strike="noStrike" baseline="0" dirty="0">
                <a:latin typeface="AGaramondPro-Bold"/>
              </a:rPr>
              <a:t>Revista Campo &amp; Tecnología</a:t>
            </a:r>
          </a:p>
          <a:p>
            <a:r>
              <a:rPr lang="es-CL" sz="3200" dirty="0">
                <a:latin typeface="AGaramondPro-Bold"/>
              </a:rPr>
              <a:t>Edición: Julio-Agosto 2022</a:t>
            </a:r>
          </a:p>
          <a:p>
            <a:r>
              <a:rPr lang="es-CL" sz="3200" dirty="0">
                <a:latin typeface="AGaramondPro-Bold"/>
              </a:rPr>
              <a:t>32-35</a:t>
            </a:r>
            <a:endParaRPr lang="es-CL" dirty="0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56238DEF-70C2-E9BF-670B-20CF52A521C1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246A14E8-483A-438E-33F2-CF0272CB46A4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AutoShape 5">
            <a:extLst>
              <a:ext uri="{FF2B5EF4-FFF2-40B4-BE49-F238E27FC236}">
                <a16:creationId xmlns:a16="http://schemas.microsoft.com/office/drawing/2014/main" id="{4BB88E89-C5A8-683A-983D-8DE8B0A31A4B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7309942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48CF6CC9-1661-A844-9FEF-78D4CCD07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1314" y="147113"/>
            <a:ext cx="10477500" cy="6446520"/>
          </a:xfrm>
          <a:prstGeom prst="rect">
            <a:avLst/>
          </a:prstGeom>
        </p:spPr>
      </p:pic>
      <p:graphicFrame>
        <p:nvGraphicFramePr>
          <p:cNvPr id="10" name="40 Diagrama">
            <a:extLst>
              <a:ext uri="{FF2B5EF4-FFF2-40B4-BE49-F238E27FC236}">
                <a16:creationId xmlns:a16="http://schemas.microsoft.com/office/drawing/2014/main" id="{4AEDEB3F-3634-42B1-BA03-2939F31465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6554838"/>
              </p:ext>
            </p:extLst>
          </p:nvPr>
        </p:nvGraphicFramePr>
        <p:xfrm>
          <a:off x="556964" y="3693762"/>
          <a:ext cx="9215770" cy="6442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17 CuadroTexto">
            <a:extLst>
              <a:ext uri="{FF2B5EF4-FFF2-40B4-BE49-F238E27FC236}">
                <a16:creationId xmlns:a16="http://schemas.microsoft.com/office/drawing/2014/main" id="{983F4A54-7B94-4141-8C0A-1C3637402282}"/>
              </a:ext>
            </a:extLst>
          </p:cNvPr>
          <p:cNvSpPr txBox="1"/>
          <p:nvPr/>
        </p:nvSpPr>
        <p:spPr>
          <a:xfrm>
            <a:off x="556964" y="902377"/>
            <a:ext cx="71584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b="1" dirty="0">
                <a:solidFill>
                  <a:srgbClr val="0000FF"/>
                </a:solidFill>
                <a:latin typeface="gobCL"/>
              </a:rPr>
              <a:t>Variabilidad Climática</a:t>
            </a:r>
          </a:p>
        </p:txBody>
      </p:sp>
      <p:sp>
        <p:nvSpPr>
          <p:cNvPr id="6" name="Freeform 2">
            <a:extLst>
              <a:ext uri="{FF2B5EF4-FFF2-40B4-BE49-F238E27FC236}">
                <a16:creationId xmlns:a16="http://schemas.microsoft.com/office/drawing/2014/main" id="{699E45F2-7105-66E7-1C71-9A148D534E45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7" name="Freeform 3">
            <a:extLst>
              <a:ext uri="{FF2B5EF4-FFF2-40B4-BE49-F238E27FC236}">
                <a16:creationId xmlns:a16="http://schemas.microsoft.com/office/drawing/2014/main" id="{8552556B-72D3-88A3-01C8-7CF68156D84E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12" name="AutoShape 5">
            <a:extLst>
              <a:ext uri="{FF2B5EF4-FFF2-40B4-BE49-F238E27FC236}">
                <a16:creationId xmlns:a16="http://schemas.microsoft.com/office/drawing/2014/main" id="{7C9C04DB-4CAD-006B-DDDF-82DFEA515450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DC4EEC5B-06CC-8A8E-6F5A-11434C63A22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09894" y="6593633"/>
            <a:ext cx="10477500" cy="634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36242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>
            <a:extLst>
              <a:ext uri="{FF2B5EF4-FFF2-40B4-BE49-F238E27FC236}">
                <a16:creationId xmlns:a16="http://schemas.microsoft.com/office/drawing/2014/main" id="{0044B5C6-EBAF-CE7A-C762-FB6177B7BFBF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6" name="Freeform 3">
            <a:extLst>
              <a:ext uri="{FF2B5EF4-FFF2-40B4-BE49-F238E27FC236}">
                <a16:creationId xmlns:a16="http://schemas.microsoft.com/office/drawing/2014/main" id="{A55BD5CF-3234-E728-5283-18B57F79DC33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7" name="AutoShape 5">
            <a:extLst>
              <a:ext uri="{FF2B5EF4-FFF2-40B4-BE49-F238E27FC236}">
                <a16:creationId xmlns:a16="http://schemas.microsoft.com/office/drawing/2014/main" id="{CA361493-A6B6-9E29-3A3D-9DDB33D943BE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3EC66243-1CAF-2D49-20ED-5F995C182F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603" y="655418"/>
            <a:ext cx="12100560" cy="797814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7ABD5AEC-6A29-5333-1104-627E8C5B18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55488" y="5289483"/>
            <a:ext cx="12100560" cy="7764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467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E544F50-738F-39DE-99BA-8F4EFA454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4860" y="533267"/>
            <a:ext cx="15735300" cy="11856720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5F25FBC1-8CC1-1B99-E066-C098467436FD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6" name="Freeform 3">
            <a:extLst>
              <a:ext uri="{FF2B5EF4-FFF2-40B4-BE49-F238E27FC236}">
                <a16:creationId xmlns:a16="http://schemas.microsoft.com/office/drawing/2014/main" id="{05972CCB-48AA-5359-FB0C-9E13BD6050FB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7" name="AutoShape 5">
            <a:extLst>
              <a:ext uri="{FF2B5EF4-FFF2-40B4-BE49-F238E27FC236}">
                <a16:creationId xmlns:a16="http://schemas.microsoft.com/office/drawing/2014/main" id="{37683062-C9B9-8A15-4AFC-7172EDDD6311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342158398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C23C460-94B7-435E-915E-A241CEFC21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1114" y="9660106"/>
            <a:ext cx="91440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4000" tIns="0" rIns="0" bIns="63500"/>
          <a:lstStyle/>
          <a:p>
            <a:pPr>
              <a:spcBef>
                <a:spcPct val="20000"/>
              </a:spcBef>
            </a:pPr>
            <a:endParaRPr lang="en-US" altLang="es-CL" sz="12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E53B090-FE49-C580-53BE-3ED3A00645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96283" y="2820633"/>
            <a:ext cx="9718158" cy="953984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F734A1B-7239-61B0-22FF-5AD15124D8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5361" y="343815"/>
            <a:ext cx="13607650" cy="209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s-ES_tradnl" sz="7468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¡¡¡…El AGUA es un recurso escaso y esencial…!!!!</a:t>
            </a:r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AC5CFB9F-AC1F-CB44-34D6-C37DD709868E}"/>
              </a:ext>
            </a:extLst>
          </p:cNvPr>
          <p:cNvGrpSpPr/>
          <p:nvPr/>
        </p:nvGrpSpPr>
        <p:grpSpPr>
          <a:xfrm>
            <a:off x="14028902" y="3118257"/>
            <a:ext cx="6453660" cy="7521718"/>
            <a:chOff x="6943331" y="1815721"/>
            <a:chExt cx="3226830" cy="3760859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93CCD0EA-3AB0-1087-DE42-FF8A34A36A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rcRect t="29570" b="7325"/>
            <a:stretch/>
          </p:blipFill>
          <p:spPr>
            <a:xfrm>
              <a:off x="6943331" y="3331220"/>
              <a:ext cx="2000451" cy="2245360"/>
            </a:xfrm>
            <a:prstGeom prst="rect">
              <a:avLst/>
            </a:prstGeom>
          </p:spPr>
        </p:pic>
        <p:sp>
          <p:nvSpPr>
            <p:cNvPr id="14" name="Bocadillo nube: nube 13">
              <a:extLst>
                <a:ext uri="{FF2B5EF4-FFF2-40B4-BE49-F238E27FC236}">
                  <a16:creationId xmlns:a16="http://schemas.microsoft.com/office/drawing/2014/main" id="{DB12940F-F333-AC63-7446-EA94E0CFDA42}"/>
                </a:ext>
              </a:extLst>
            </p:cNvPr>
            <p:cNvSpPr/>
            <p:nvPr/>
          </p:nvSpPr>
          <p:spPr>
            <a:xfrm>
              <a:off x="7894321" y="1861384"/>
              <a:ext cx="2275840" cy="1469836"/>
            </a:xfrm>
            <a:prstGeom prst="cloudCallou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 sz="6000"/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FC933932-8783-2F17-0E75-0273110B8826}"/>
                </a:ext>
              </a:extLst>
            </p:cNvPr>
            <p:cNvSpPr txBox="1"/>
            <p:nvPr/>
          </p:nvSpPr>
          <p:spPr>
            <a:xfrm>
              <a:off x="8580639" y="1815721"/>
              <a:ext cx="903204" cy="1523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9200" dirty="0">
                  <a:solidFill>
                    <a:srgbClr val="0000FF"/>
                  </a:solidFill>
                </a:rPr>
                <a:t>?</a:t>
              </a:r>
            </a:p>
          </p:txBody>
        </p:sp>
      </p:grpSp>
      <p:sp>
        <p:nvSpPr>
          <p:cNvPr id="5" name="Freeform 2">
            <a:extLst>
              <a:ext uri="{FF2B5EF4-FFF2-40B4-BE49-F238E27FC236}">
                <a16:creationId xmlns:a16="http://schemas.microsoft.com/office/drawing/2014/main" id="{7BFC250B-6A5B-DA96-017E-BB2D4C78B7F1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6" name="Freeform 3">
            <a:extLst>
              <a:ext uri="{FF2B5EF4-FFF2-40B4-BE49-F238E27FC236}">
                <a16:creationId xmlns:a16="http://schemas.microsoft.com/office/drawing/2014/main" id="{7F4CB26D-2326-97A2-9107-32BC72F70F11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7" name="AutoShape 5">
            <a:extLst>
              <a:ext uri="{FF2B5EF4-FFF2-40B4-BE49-F238E27FC236}">
                <a16:creationId xmlns:a16="http://schemas.microsoft.com/office/drawing/2014/main" id="{1AF17C96-C913-5B51-9EC4-B6BE00769964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3284906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1293C207-A26F-4E44-AA30-E4FCC00ECE07}"/>
              </a:ext>
            </a:extLst>
          </p:cNvPr>
          <p:cNvSpPr/>
          <p:nvPr/>
        </p:nvSpPr>
        <p:spPr>
          <a:xfrm>
            <a:off x="2948893" y="11192235"/>
            <a:ext cx="7158434" cy="2145648"/>
          </a:xfrm>
          <a:prstGeom prst="round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000" dirty="0">
                <a:solidFill>
                  <a:srgbClr val="002060"/>
                </a:solidFill>
              </a:rPr>
              <a:t>Necesidad de incorporar nuevas herramientas o estrategias (RD)</a:t>
            </a:r>
          </a:p>
        </p:txBody>
      </p:sp>
      <p:sp>
        <p:nvSpPr>
          <p:cNvPr id="16" name="17 CuadroTexto">
            <a:extLst>
              <a:ext uri="{FF2B5EF4-FFF2-40B4-BE49-F238E27FC236}">
                <a16:creationId xmlns:a16="http://schemas.microsoft.com/office/drawing/2014/main" id="{9E362388-8C45-4AF2-867C-35815EDBB89E}"/>
              </a:ext>
            </a:extLst>
          </p:cNvPr>
          <p:cNvSpPr txBox="1"/>
          <p:nvPr/>
        </p:nvSpPr>
        <p:spPr>
          <a:xfrm>
            <a:off x="4997054" y="339809"/>
            <a:ext cx="71584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dirty="0">
                <a:solidFill>
                  <a:srgbClr val="0000FF"/>
                </a:solidFill>
                <a:latin typeface="gobCL"/>
              </a:rPr>
              <a:t>Variabilidad Climática</a:t>
            </a:r>
          </a:p>
        </p:txBody>
      </p:sp>
      <p:sp>
        <p:nvSpPr>
          <p:cNvPr id="15" name="Flecha: a la derecha 14">
            <a:extLst>
              <a:ext uri="{FF2B5EF4-FFF2-40B4-BE49-F238E27FC236}">
                <a16:creationId xmlns:a16="http://schemas.microsoft.com/office/drawing/2014/main" id="{0606C9E3-FF81-4BDE-BE2A-1D77C36BC30A}"/>
              </a:ext>
            </a:extLst>
          </p:cNvPr>
          <p:cNvSpPr/>
          <p:nvPr/>
        </p:nvSpPr>
        <p:spPr>
          <a:xfrm rot="5400000">
            <a:off x="18642167" y="7558005"/>
            <a:ext cx="1170566" cy="169513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800" dirty="0"/>
          </a:p>
        </p:txBody>
      </p:sp>
      <p:sp>
        <p:nvSpPr>
          <p:cNvPr id="7" name="Flecha: doblada 6">
            <a:extLst>
              <a:ext uri="{FF2B5EF4-FFF2-40B4-BE49-F238E27FC236}">
                <a16:creationId xmlns:a16="http://schemas.microsoft.com/office/drawing/2014/main" id="{667B8AD9-442D-48C9-BBAC-F571B99B4AB9}"/>
              </a:ext>
            </a:extLst>
          </p:cNvPr>
          <p:cNvSpPr/>
          <p:nvPr/>
        </p:nvSpPr>
        <p:spPr>
          <a:xfrm rot="10800000">
            <a:off x="12443483" y="11192235"/>
            <a:ext cx="6960679" cy="1939499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FFC000"/>
          </a:solidFill>
          <a:ln w="12700" cap="flat">
            <a:solidFill>
              <a:schemeClr val="accent1">
                <a:shade val="5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endParaRPr lang="es-CL" sz="32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1902BC7D-77D1-4A15-92E9-65B81CE73A77}"/>
              </a:ext>
            </a:extLst>
          </p:cNvPr>
          <p:cNvSpPr/>
          <p:nvPr/>
        </p:nvSpPr>
        <p:spPr>
          <a:xfrm>
            <a:off x="15648233" y="9391450"/>
            <a:ext cx="7158434" cy="1591000"/>
          </a:xfrm>
          <a:prstGeom prst="round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4000" dirty="0">
                <a:solidFill>
                  <a:srgbClr val="002060"/>
                </a:solidFill>
              </a:rPr>
              <a:t>Potencial escenario de escasez hídrica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261D0583-53CD-4E47-955C-3915A62955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0560" y="3315861"/>
            <a:ext cx="6597300" cy="4294641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7C03252-268E-4262-AD08-1D4DC0FBEF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450" y="6161582"/>
            <a:ext cx="6176660" cy="463249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BE1F6A4C-046C-4C1B-A213-BA166F43B3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2632" y="5556539"/>
            <a:ext cx="6960680" cy="521612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1E316AA6-BD55-491B-B9E9-F96365B11A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1782" y="2458419"/>
            <a:ext cx="5890744" cy="441805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3B434349-3AC3-4401-89A8-A0C7CA0682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56197" y="1568963"/>
            <a:ext cx="6960678" cy="5220510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7D457765-084B-4385-D03C-2F6F82510D7A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791EFAE7-F362-D7D6-1E77-CBA0973AF7B8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9" name="AutoShape 5">
            <a:extLst>
              <a:ext uri="{FF2B5EF4-FFF2-40B4-BE49-F238E27FC236}">
                <a16:creationId xmlns:a16="http://schemas.microsoft.com/office/drawing/2014/main" id="{D88C96C5-42FA-75F9-C028-3E79B6D20B2F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1743459938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7D457765-084B-4385-D03C-2F6F82510D7A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791EFAE7-F362-D7D6-1E77-CBA0973AF7B8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9" name="AutoShape 5">
            <a:extLst>
              <a:ext uri="{FF2B5EF4-FFF2-40B4-BE49-F238E27FC236}">
                <a16:creationId xmlns:a16="http://schemas.microsoft.com/office/drawing/2014/main" id="{D88C96C5-42FA-75F9-C028-3E79B6D20B2F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916D5098-41D7-570E-983B-1020EDC368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916" y="1254936"/>
            <a:ext cx="20834553" cy="1154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112684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7 Elipse">
            <a:extLst>
              <a:ext uri="{FF2B5EF4-FFF2-40B4-BE49-F238E27FC236}">
                <a16:creationId xmlns:a16="http://schemas.microsoft.com/office/drawing/2014/main" id="{BF94A5EF-CD1A-43D9-B8A4-AE9FABC512A4}"/>
              </a:ext>
            </a:extLst>
          </p:cNvPr>
          <p:cNvSpPr/>
          <p:nvPr/>
        </p:nvSpPr>
        <p:spPr>
          <a:xfrm>
            <a:off x="8535793" y="5396450"/>
            <a:ext cx="5536797" cy="3309197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800" b="1" dirty="0">
                <a:solidFill>
                  <a:srgbClr val="0000FF"/>
                </a:solidFill>
              </a:rPr>
              <a:t>MANEJO RECURSOS HÍDRICOS INTRAPREDIAL</a:t>
            </a:r>
          </a:p>
          <a:p>
            <a:pPr algn="ctr"/>
            <a:r>
              <a:rPr lang="es-CL" sz="2800" b="1" dirty="0">
                <a:solidFill>
                  <a:srgbClr val="0000FF"/>
                </a:solidFill>
              </a:rPr>
              <a:t>(Gestión hídrica “inteligente”)</a:t>
            </a:r>
          </a:p>
        </p:txBody>
      </p:sp>
      <p:sp>
        <p:nvSpPr>
          <p:cNvPr id="55" name="3 Elipse">
            <a:extLst>
              <a:ext uri="{FF2B5EF4-FFF2-40B4-BE49-F238E27FC236}">
                <a16:creationId xmlns:a16="http://schemas.microsoft.com/office/drawing/2014/main" id="{EE3E6E02-1B1B-4C08-BC8F-3469EDD65CBE}"/>
              </a:ext>
            </a:extLst>
          </p:cNvPr>
          <p:cNvSpPr/>
          <p:nvPr/>
        </p:nvSpPr>
        <p:spPr>
          <a:xfrm>
            <a:off x="3517273" y="1909464"/>
            <a:ext cx="5099071" cy="31479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800" b="1" dirty="0"/>
              <a:t>Disponibilidad hídrica:</a:t>
            </a:r>
          </a:p>
          <a:p>
            <a:pPr algn="ctr"/>
            <a:endParaRPr lang="es-CL" sz="1050" b="1" dirty="0"/>
          </a:p>
          <a:p>
            <a:pPr marL="457200" indent="-457200" algn="just">
              <a:buFontTx/>
              <a:buChar char="-"/>
            </a:pPr>
            <a:r>
              <a:rPr lang="es-CL" sz="2800" b="0" dirty="0"/>
              <a:t>Fuente de agua.</a:t>
            </a:r>
          </a:p>
          <a:p>
            <a:pPr marL="457200" indent="-457200" algn="just">
              <a:buFontTx/>
              <a:buChar char="-"/>
            </a:pPr>
            <a:r>
              <a:rPr lang="es-CL" sz="2800" b="0" dirty="0"/>
              <a:t>Calidad del agua.</a:t>
            </a:r>
            <a:endParaRPr lang="es-ES" sz="2800" b="0" dirty="0"/>
          </a:p>
        </p:txBody>
      </p:sp>
      <p:sp>
        <p:nvSpPr>
          <p:cNvPr id="56" name="19 Elipse">
            <a:extLst>
              <a:ext uri="{FF2B5EF4-FFF2-40B4-BE49-F238E27FC236}">
                <a16:creationId xmlns:a16="http://schemas.microsoft.com/office/drawing/2014/main" id="{81C683BA-0339-4F90-A8F3-B53ED9F0E5F7}"/>
              </a:ext>
            </a:extLst>
          </p:cNvPr>
          <p:cNvSpPr/>
          <p:nvPr/>
        </p:nvSpPr>
        <p:spPr>
          <a:xfrm>
            <a:off x="2145075" y="5153974"/>
            <a:ext cx="5598511" cy="37941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800" b="1" dirty="0"/>
              <a:t>Manejo métodos de riego:</a:t>
            </a:r>
          </a:p>
          <a:p>
            <a:pPr algn="ctr"/>
            <a:endParaRPr lang="es-CL" sz="1000" b="1" dirty="0"/>
          </a:p>
          <a:p>
            <a:pPr marL="457200" indent="-457200" algn="just">
              <a:buFontTx/>
              <a:buChar char="-"/>
            </a:pPr>
            <a:r>
              <a:rPr lang="es-ES" sz="2800" b="0" dirty="0"/>
              <a:t>Operación de equipos de riego.</a:t>
            </a:r>
          </a:p>
          <a:p>
            <a:pPr marL="457200" indent="-457200" algn="just">
              <a:buFontTx/>
              <a:buChar char="-"/>
            </a:pPr>
            <a:r>
              <a:rPr lang="es-ES" sz="2800" b="0" dirty="0"/>
              <a:t>Mantención de equipos de riego.</a:t>
            </a:r>
          </a:p>
        </p:txBody>
      </p:sp>
      <p:cxnSp>
        <p:nvCxnSpPr>
          <p:cNvPr id="59" name="9 Conector recto">
            <a:extLst>
              <a:ext uri="{FF2B5EF4-FFF2-40B4-BE49-F238E27FC236}">
                <a16:creationId xmlns:a16="http://schemas.microsoft.com/office/drawing/2014/main" id="{4605F928-6B5D-4CEA-8C3B-8DC06F7ABBBF}"/>
              </a:ext>
            </a:extLst>
          </p:cNvPr>
          <p:cNvCxnSpPr>
            <a:cxnSpLocks/>
            <a:stCxn id="55" idx="5"/>
            <a:endCxn id="54" idx="1"/>
          </p:cNvCxnSpPr>
          <p:nvPr/>
        </p:nvCxnSpPr>
        <p:spPr>
          <a:xfrm>
            <a:off x="7869602" y="4596398"/>
            <a:ext cx="1477036" cy="1284673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26 Conector recto">
            <a:extLst>
              <a:ext uri="{FF2B5EF4-FFF2-40B4-BE49-F238E27FC236}">
                <a16:creationId xmlns:a16="http://schemas.microsoft.com/office/drawing/2014/main" id="{51BB4384-59CE-4E95-A38A-762A95E91F4C}"/>
              </a:ext>
            </a:extLst>
          </p:cNvPr>
          <p:cNvCxnSpPr>
            <a:cxnSpLocks/>
            <a:stCxn id="56" idx="6"/>
            <a:endCxn id="54" idx="2"/>
          </p:cNvCxnSpPr>
          <p:nvPr/>
        </p:nvCxnSpPr>
        <p:spPr>
          <a:xfrm>
            <a:off x="7743586" y="7051049"/>
            <a:ext cx="792207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19 Elipse">
            <a:extLst>
              <a:ext uri="{FF2B5EF4-FFF2-40B4-BE49-F238E27FC236}">
                <a16:creationId xmlns:a16="http://schemas.microsoft.com/office/drawing/2014/main" id="{952060A2-1ED3-4DEF-8141-8F1ADE02865C}"/>
              </a:ext>
            </a:extLst>
          </p:cNvPr>
          <p:cNvSpPr/>
          <p:nvPr/>
        </p:nvSpPr>
        <p:spPr>
          <a:xfrm>
            <a:off x="2324494" y="9141264"/>
            <a:ext cx="7333598" cy="38017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800" b="1" dirty="0">
                <a:solidFill>
                  <a:srgbClr val="C00000"/>
                </a:solidFill>
              </a:rPr>
              <a:t>Optimización agua de riego:</a:t>
            </a:r>
          </a:p>
          <a:p>
            <a:pPr algn="ctr"/>
            <a:endParaRPr lang="es-CL" sz="900" b="1" dirty="0">
              <a:solidFill>
                <a:srgbClr val="C00000"/>
              </a:solidFill>
            </a:endParaRPr>
          </a:p>
          <a:p>
            <a:pPr marL="457200" indent="-457200" algn="just">
              <a:buFontTx/>
              <a:buChar char="-"/>
            </a:pPr>
            <a:r>
              <a:rPr lang="es-ES" sz="2800" b="0" dirty="0">
                <a:solidFill>
                  <a:srgbClr val="C00000"/>
                </a:solidFill>
              </a:rPr>
              <a:t>Relación suelo – planta – atmósfera.</a:t>
            </a:r>
          </a:p>
          <a:p>
            <a:pPr marL="457200" indent="-457200" algn="just">
              <a:buFontTx/>
              <a:buChar char="-"/>
            </a:pPr>
            <a:r>
              <a:rPr lang="es-ES" sz="2800" b="0" dirty="0">
                <a:solidFill>
                  <a:srgbClr val="C00000"/>
                </a:solidFill>
              </a:rPr>
              <a:t>Manejo de sitio-específico.</a:t>
            </a:r>
          </a:p>
        </p:txBody>
      </p:sp>
      <p:cxnSp>
        <p:nvCxnSpPr>
          <p:cNvPr id="64" name="26 Conector recto">
            <a:extLst>
              <a:ext uri="{FF2B5EF4-FFF2-40B4-BE49-F238E27FC236}">
                <a16:creationId xmlns:a16="http://schemas.microsoft.com/office/drawing/2014/main" id="{E0E11249-4522-4BD1-AAA8-B6E65E02D81F}"/>
              </a:ext>
            </a:extLst>
          </p:cNvPr>
          <p:cNvCxnSpPr>
            <a:cxnSpLocks/>
            <a:stCxn id="62" idx="7"/>
            <a:endCxn id="54" idx="3"/>
          </p:cNvCxnSpPr>
          <p:nvPr/>
        </p:nvCxnSpPr>
        <p:spPr>
          <a:xfrm flipV="1">
            <a:off x="8584111" y="8221026"/>
            <a:ext cx="762527" cy="147698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19 Elipse">
            <a:extLst>
              <a:ext uri="{FF2B5EF4-FFF2-40B4-BE49-F238E27FC236}">
                <a16:creationId xmlns:a16="http://schemas.microsoft.com/office/drawing/2014/main" id="{3D7B94AD-E206-4D58-BD5B-955D0169E2AB}"/>
              </a:ext>
            </a:extLst>
          </p:cNvPr>
          <p:cNvSpPr/>
          <p:nvPr/>
        </p:nvSpPr>
        <p:spPr>
          <a:xfrm>
            <a:off x="10002311" y="8786630"/>
            <a:ext cx="7189946" cy="4156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800" b="1" dirty="0">
                <a:solidFill>
                  <a:srgbClr val="C00000"/>
                </a:solidFill>
              </a:rPr>
              <a:t>Incorporación de tecnología:</a:t>
            </a:r>
          </a:p>
          <a:p>
            <a:pPr algn="ctr"/>
            <a:endParaRPr lang="es-CL" sz="1000" b="1" dirty="0">
              <a:solidFill>
                <a:srgbClr val="C00000"/>
              </a:solidFill>
            </a:endParaRPr>
          </a:p>
          <a:p>
            <a:pPr marL="457200" indent="-457200" algn="just">
              <a:buFontTx/>
              <a:buChar char="-"/>
            </a:pPr>
            <a:r>
              <a:rPr lang="es-ES" sz="2800" b="0" dirty="0">
                <a:solidFill>
                  <a:srgbClr val="C00000"/>
                </a:solidFill>
              </a:rPr>
              <a:t>Sensores de campo.</a:t>
            </a:r>
          </a:p>
          <a:p>
            <a:pPr marL="457200" indent="-457200" algn="just">
              <a:buFontTx/>
              <a:buChar char="-"/>
            </a:pPr>
            <a:r>
              <a:rPr lang="es-ES" sz="2800" b="0" dirty="0">
                <a:solidFill>
                  <a:srgbClr val="C00000"/>
                </a:solidFill>
              </a:rPr>
              <a:t>Sensores remotos.</a:t>
            </a:r>
          </a:p>
          <a:p>
            <a:pPr marL="457200" indent="-457200" algn="just">
              <a:buFontTx/>
              <a:buChar char="-"/>
            </a:pPr>
            <a:r>
              <a:rPr lang="es-ES" sz="2800" b="0" dirty="0" err="1">
                <a:solidFill>
                  <a:srgbClr val="C00000"/>
                </a:solidFill>
              </a:rPr>
              <a:t>TICs</a:t>
            </a:r>
            <a:r>
              <a:rPr lang="es-ES" sz="2800" b="0" dirty="0">
                <a:solidFill>
                  <a:srgbClr val="C00000"/>
                </a:solidFill>
              </a:rPr>
              <a:t> e </a:t>
            </a:r>
            <a:r>
              <a:rPr lang="es-ES" sz="2800" b="0" dirty="0" err="1">
                <a:solidFill>
                  <a:srgbClr val="C00000"/>
                </a:solidFill>
              </a:rPr>
              <a:t>IoT</a:t>
            </a:r>
            <a:r>
              <a:rPr lang="es-ES" sz="2800" b="0" dirty="0">
                <a:solidFill>
                  <a:srgbClr val="C00000"/>
                </a:solidFill>
              </a:rPr>
              <a:t>.</a:t>
            </a:r>
          </a:p>
          <a:p>
            <a:pPr marL="457200" indent="-457200" algn="just">
              <a:buFontTx/>
              <a:buChar char="-"/>
            </a:pPr>
            <a:r>
              <a:rPr lang="es-ES" sz="2800" b="0" dirty="0">
                <a:solidFill>
                  <a:srgbClr val="C00000"/>
                </a:solidFill>
              </a:rPr>
              <a:t>Modelos bio-matemático.</a:t>
            </a:r>
          </a:p>
          <a:p>
            <a:pPr marL="457200" indent="-457200" algn="just">
              <a:buFontTx/>
              <a:buChar char="-"/>
            </a:pPr>
            <a:r>
              <a:rPr lang="es-ES" sz="2800" b="0" dirty="0">
                <a:solidFill>
                  <a:srgbClr val="C00000"/>
                </a:solidFill>
              </a:rPr>
              <a:t>ERNC.</a:t>
            </a:r>
          </a:p>
          <a:p>
            <a:pPr marL="457200" indent="-457200" algn="just">
              <a:buFontTx/>
              <a:buChar char="-"/>
            </a:pPr>
            <a:r>
              <a:rPr lang="es-ES" sz="2800" b="0" dirty="0">
                <a:solidFill>
                  <a:srgbClr val="C00000"/>
                </a:solidFill>
              </a:rPr>
              <a:t>Entre otros.</a:t>
            </a:r>
          </a:p>
        </p:txBody>
      </p:sp>
      <p:cxnSp>
        <p:nvCxnSpPr>
          <p:cNvPr id="74" name="26 Conector recto">
            <a:extLst>
              <a:ext uri="{FF2B5EF4-FFF2-40B4-BE49-F238E27FC236}">
                <a16:creationId xmlns:a16="http://schemas.microsoft.com/office/drawing/2014/main" id="{355A46D1-30DC-45D6-9A63-880BD701A6C9}"/>
              </a:ext>
            </a:extLst>
          </p:cNvPr>
          <p:cNvCxnSpPr>
            <a:cxnSpLocks/>
            <a:stCxn id="65" idx="0"/>
            <a:endCxn id="54" idx="5"/>
          </p:cNvCxnSpPr>
          <p:nvPr/>
        </p:nvCxnSpPr>
        <p:spPr>
          <a:xfrm flipH="1" flipV="1">
            <a:off x="13261745" y="8221026"/>
            <a:ext cx="335539" cy="565604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19 Elipse">
            <a:extLst>
              <a:ext uri="{FF2B5EF4-FFF2-40B4-BE49-F238E27FC236}">
                <a16:creationId xmlns:a16="http://schemas.microsoft.com/office/drawing/2014/main" id="{FB4E2FD4-A665-4E35-9D8D-66DC9FD5AB9D}"/>
              </a:ext>
            </a:extLst>
          </p:cNvPr>
          <p:cNvSpPr/>
          <p:nvPr/>
        </p:nvSpPr>
        <p:spPr>
          <a:xfrm>
            <a:off x="13281529" y="3135501"/>
            <a:ext cx="4715994" cy="2985207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800" b="1" dirty="0">
                <a:solidFill>
                  <a:srgbClr val="C00000"/>
                </a:solidFill>
              </a:rPr>
              <a:t>Estrategias hídricas: </a:t>
            </a:r>
          </a:p>
          <a:p>
            <a:pPr algn="ctr"/>
            <a:r>
              <a:rPr lang="es-CL" sz="2800" b="1" dirty="0">
                <a:solidFill>
                  <a:srgbClr val="C00000"/>
                </a:solidFill>
              </a:rPr>
              <a:t>Riego Deficitario</a:t>
            </a:r>
          </a:p>
          <a:p>
            <a:pPr algn="ctr"/>
            <a:endParaRPr lang="es-CL" sz="1200" b="1" dirty="0">
              <a:solidFill>
                <a:srgbClr val="C00000"/>
              </a:solidFill>
            </a:endParaRPr>
          </a:p>
          <a:p>
            <a:pPr marL="457200" indent="-457200" algn="just">
              <a:buFontTx/>
              <a:buChar char="-"/>
            </a:pPr>
            <a:r>
              <a:rPr lang="es-ES" sz="2800" b="0" dirty="0">
                <a:solidFill>
                  <a:srgbClr val="C00000"/>
                </a:solidFill>
              </a:rPr>
              <a:t>(RDS)</a:t>
            </a:r>
          </a:p>
          <a:p>
            <a:pPr marL="457200" indent="-457200" algn="just">
              <a:buFontTx/>
              <a:buChar char="-"/>
            </a:pPr>
            <a:r>
              <a:rPr lang="es-ES" sz="2800" b="0" dirty="0">
                <a:solidFill>
                  <a:srgbClr val="C00000"/>
                </a:solidFill>
              </a:rPr>
              <a:t>(RDC), Otras</a:t>
            </a:r>
          </a:p>
        </p:txBody>
      </p:sp>
      <p:cxnSp>
        <p:nvCxnSpPr>
          <p:cNvPr id="76" name="26 Conector recto">
            <a:extLst>
              <a:ext uri="{FF2B5EF4-FFF2-40B4-BE49-F238E27FC236}">
                <a16:creationId xmlns:a16="http://schemas.microsoft.com/office/drawing/2014/main" id="{F134E9C4-E3B1-40C5-B72F-074E2F91CCA4}"/>
              </a:ext>
            </a:extLst>
          </p:cNvPr>
          <p:cNvCxnSpPr>
            <a:cxnSpLocks/>
            <a:stCxn id="75" idx="3"/>
            <a:endCxn id="54" idx="7"/>
          </p:cNvCxnSpPr>
          <p:nvPr/>
        </p:nvCxnSpPr>
        <p:spPr>
          <a:xfrm flipH="1">
            <a:off x="13261745" y="5683535"/>
            <a:ext cx="710425" cy="197536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19 Elipse">
            <a:extLst>
              <a:ext uri="{FF2B5EF4-FFF2-40B4-BE49-F238E27FC236}">
                <a16:creationId xmlns:a16="http://schemas.microsoft.com/office/drawing/2014/main" id="{466DA116-2C77-4CDA-84C4-D71B7C0296A4}"/>
              </a:ext>
            </a:extLst>
          </p:cNvPr>
          <p:cNvSpPr/>
          <p:nvPr/>
        </p:nvSpPr>
        <p:spPr>
          <a:xfrm>
            <a:off x="8795763" y="1772861"/>
            <a:ext cx="4607929" cy="31879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800" b="1" dirty="0">
                <a:solidFill>
                  <a:srgbClr val="FFC000"/>
                </a:solidFill>
              </a:rPr>
              <a:t>Extensión / </a:t>
            </a:r>
          </a:p>
          <a:p>
            <a:pPr algn="ctr"/>
            <a:r>
              <a:rPr lang="es-CL" sz="2800" b="1" dirty="0">
                <a:solidFill>
                  <a:srgbClr val="FFC000"/>
                </a:solidFill>
              </a:rPr>
              <a:t>Transferencia / Capital Humano</a:t>
            </a:r>
          </a:p>
        </p:txBody>
      </p:sp>
      <p:cxnSp>
        <p:nvCxnSpPr>
          <p:cNvPr id="78" name="26 Conector recto">
            <a:extLst>
              <a:ext uri="{FF2B5EF4-FFF2-40B4-BE49-F238E27FC236}">
                <a16:creationId xmlns:a16="http://schemas.microsoft.com/office/drawing/2014/main" id="{E0CAF2E9-7618-4B5D-B2FB-71A8CC8CFAE0}"/>
              </a:ext>
            </a:extLst>
          </p:cNvPr>
          <p:cNvCxnSpPr>
            <a:cxnSpLocks/>
            <a:stCxn id="77" idx="4"/>
            <a:endCxn id="54" idx="0"/>
          </p:cNvCxnSpPr>
          <p:nvPr/>
        </p:nvCxnSpPr>
        <p:spPr>
          <a:xfrm>
            <a:off x="11099728" y="4960832"/>
            <a:ext cx="204464" cy="43561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26 Conector recto">
            <a:extLst>
              <a:ext uri="{FF2B5EF4-FFF2-40B4-BE49-F238E27FC236}">
                <a16:creationId xmlns:a16="http://schemas.microsoft.com/office/drawing/2014/main" id="{1705528C-A700-4B98-95C3-2C3AEAE48325}"/>
              </a:ext>
            </a:extLst>
          </p:cNvPr>
          <p:cNvCxnSpPr>
            <a:cxnSpLocks/>
            <a:stCxn id="82" idx="1"/>
            <a:endCxn id="54" idx="6"/>
          </p:cNvCxnSpPr>
          <p:nvPr/>
        </p:nvCxnSpPr>
        <p:spPr>
          <a:xfrm flipH="1">
            <a:off x="14072590" y="7037096"/>
            <a:ext cx="3431121" cy="13953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Abrir llave 81">
            <a:extLst>
              <a:ext uri="{FF2B5EF4-FFF2-40B4-BE49-F238E27FC236}">
                <a16:creationId xmlns:a16="http://schemas.microsoft.com/office/drawing/2014/main" id="{B91C6DD4-E0C8-426D-883D-DA1E4725F902}"/>
              </a:ext>
            </a:extLst>
          </p:cNvPr>
          <p:cNvSpPr/>
          <p:nvPr/>
        </p:nvSpPr>
        <p:spPr>
          <a:xfrm>
            <a:off x="17503711" y="562589"/>
            <a:ext cx="1397291" cy="12006948"/>
          </a:xfrm>
          <a:prstGeom prst="leftBrace">
            <a:avLst>
              <a:gd name="adj1" fmla="val 8333"/>
              <a:gd name="adj2" fmla="val 53923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7" name="19 Elipse">
            <a:extLst>
              <a:ext uri="{FF2B5EF4-FFF2-40B4-BE49-F238E27FC236}">
                <a16:creationId xmlns:a16="http://schemas.microsoft.com/office/drawing/2014/main" id="{7833D726-BBDE-4C24-A685-BA589C9AFCE6}"/>
              </a:ext>
            </a:extLst>
          </p:cNvPr>
          <p:cNvSpPr/>
          <p:nvPr/>
        </p:nvSpPr>
        <p:spPr>
          <a:xfrm>
            <a:off x="18499351" y="4743306"/>
            <a:ext cx="5721616" cy="4156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800" b="1" dirty="0">
                <a:solidFill>
                  <a:srgbClr val="C00000"/>
                </a:solidFill>
              </a:rPr>
              <a:t>Mejoramiento genético e incorporación de nuevas variedades adaptadas a bajos </a:t>
            </a:r>
            <a:r>
              <a:rPr lang="es-CL" sz="2800" dirty="0">
                <a:solidFill>
                  <a:srgbClr val="C00000"/>
                </a:solidFill>
              </a:rPr>
              <a:t>niveles de </a:t>
            </a:r>
            <a:r>
              <a:rPr lang="es-CL" sz="2800" b="1" dirty="0">
                <a:solidFill>
                  <a:srgbClr val="C00000"/>
                </a:solidFill>
              </a:rPr>
              <a:t>AGUA / NUTRIENTES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36B86ED-C023-9428-2DB6-2693294E0FCE}"/>
              </a:ext>
            </a:extLst>
          </p:cNvPr>
          <p:cNvSpPr/>
          <p:nvPr/>
        </p:nvSpPr>
        <p:spPr>
          <a:xfrm>
            <a:off x="4821234" y="252024"/>
            <a:ext cx="140797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4400" dirty="0"/>
              <a:t>Manejo del agua de riego intrapredial </a:t>
            </a:r>
          </a:p>
          <a:p>
            <a:r>
              <a:rPr lang="es-ES" sz="4400" dirty="0"/>
              <a:t>en agricultura (</a:t>
            </a:r>
            <a:r>
              <a:rPr lang="es-ES" sz="4400" dirty="0">
                <a:sym typeface="Symbol" panose="05050102010706020507" pitchFamily="18" charset="2"/>
              </a:rPr>
              <a:t> </a:t>
            </a:r>
            <a:r>
              <a:rPr lang="es-ES" sz="4400" dirty="0"/>
              <a:t>regar adecuadamente!!!)</a:t>
            </a:r>
            <a:endParaRPr lang="es-CL" sz="4400" dirty="0"/>
          </a:p>
        </p:txBody>
      </p:sp>
      <p:sp>
        <p:nvSpPr>
          <p:cNvPr id="4" name="Freeform 2">
            <a:extLst>
              <a:ext uri="{FF2B5EF4-FFF2-40B4-BE49-F238E27FC236}">
                <a16:creationId xmlns:a16="http://schemas.microsoft.com/office/drawing/2014/main" id="{11494050-8FE6-8788-241F-9A969CA767AA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6B0FA4FD-FF40-F82D-EA03-AA8E9148BA01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id="{D834FF83-1AC7-3753-7F0D-9C78576F6676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1153638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62" grpId="0" animBg="1"/>
      <p:bldP spid="65" grpId="0" animBg="1"/>
      <p:bldP spid="75" grpId="0" animBg="1"/>
      <p:bldP spid="77" grpId="0" animBg="1"/>
      <p:bldP spid="3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3" name="Freeform 3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AutoShape 5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sp>
        <p:nvSpPr>
          <p:cNvPr id="6" name="17 CuadroTexto">
            <a:extLst>
              <a:ext uri="{FF2B5EF4-FFF2-40B4-BE49-F238E27FC236}">
                <a16:creationId xmlns:a16="http://schemas.microsoft.com/office/drawing/2014/main" id="{8175A7B2-FE84-4B87-FCF4-14C66AA7931E}"/>
              </a:ext>
            </a:extLst>
          </p:cNvPr>
          <p:cNvSpPr txBox="1"/>
          <p:nvPr/>
        </p:nvSpPr>
        <p:spPr>
          <a:xfrm>
            <a:off x="7437824" y="902377"/>
            <a:ext cx="7158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7200" b="1" dirty="0">
                <a:solidFill>
                  <a:srgbClr val="0000FF"/>
                </a:solidFill>
                <a:latin typeface="gobCL"/>
              </a:rPr>
              <a:t>INDICE</a:t>
            </a:r>
          </a:p>
        </p:txBody>
      </p:sp>
      <p:sp>
        <p:nvSpPr>
          <p:cNvPr id="10" name="17 CuadroTexto">
            <a:extLst>
              <a:ext uri="{FF2B5EF4-FFF2-40B4-BE49-F238E27FC236}">
                <a16:creationId xmlns:a16="http://schemas.microsoft.com/office/drawing/2014/main" id="{C3185473-6BA4-802F-788B-05D050DBFA72}"/>
              </a:ext>
            </a:extLst>
          </p:cNvPr>
          <p:cNvSpPr txBox="1"/>
          <p:nvPr/>
        </p:nvSpPr>
        <p:spPr>
          <a:xfrm>
            <a:off x="1898084" y="3363637"/>
            <a:ext cx="2084761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s-CL" sz="6600" dirty="0">
                <a:solidFill>
                  <a:srgbClr val="0000FF"/>
                </a:solidFill>
                <a:latin typeface="gobCL"/>
              </a:rPr>
              <a:t>Situación hídrica actual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endParaRPr lang="es-CL" sz="4400" b="1" dirty="0">
              <a:solidFill>
                <a:srgbClr val="0000FF"/>
              </a:solidFill>
              <a:latin typeface="gobCL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s-CL" sz="6600" dirty="0">
                <a:solidFill>
                  <a:srgbClr val="0000FF"/>
                </a:solidFill>
                <a:latin typeface="gobCL"/>
              </a:rPr>
              <a:t>Avances I+D Ciencias del Riego: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endParaRPr lang="es-CL" sz="6600" dirty="0">
              <a:solidFill>
                <a:srgbClr val="0000FF"/>
              </a:solidFill>
              <a:latin typeface="gobCL"/>
            </a:endParaRPr>
          </a:p>
          <a:p>
            <a:pPr marL="1714500" lvl="4" indent="800100" algn="just">
              <a:buFont typeface="Wingdings" panose="05000000000000000000" pitchFamily="2" charset="2"/>
              <a:buChar char="ü"/>
            </a:pPr>
            <a:r>
              <a:rPr lang="es-CL" sz="6600" dirty="0">
                <a:solidFill>
                  <a:srgbClr val="0000FF"/>
                </a:solidFill>
                <a:latin typeface="gobCL"/>
              </a:rPr>
              <a:t>Gestión/Estrategias hídricas intrapredial</a:t>
            </a:r>
          </a:p>
        </p:txBody>
      </p:sp>
    </p:spTree>
    <p:extLst>
      <p:ext uri="{BB962C8B-B14F-4D97-AF65-F5344CB8AC3E}">
        <p14:creationId xmlns:p14="http://schemas.microsoft.com/office/powerpoint/2010/main" val="37155442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53111D52-ED49-466E-8C12-8EDB8B2FF3F9}"/>
              </a:ext>
            </a:extLst>
          </p:cNvPr>
          <p:cNvSpPr txBox="1"/>
          <p:nvPr/>
        </p:nvSpPr>
        <p:spPr>
          <a:xfrm>
            <a:off x="1392966" y="5846215"/>
            <a:ext cx="21605156" cy="18620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1500" dirty="0" err="1">
                <a:solidFill>
                  <a:srgbClr val="0000FF"/>
                </a:solidFill>
              </a:rPr>
              <a:t>Ensayos</a:t>
            </a:r>
            <a:r>
              <a:rPr lang="en-US" sz="11500" dirty="0">
                <a:solidFill>
                  <a:srgbClr val="0000FF"/>
                </a:solidFill>
              </a:rPr>
              <a:t> INIA (2015-presente)</a:t>
            </a:r>
            <a:endParaRPr lang="es-CL" sz="9600" dirty="0">
              <a:solidFill>
                <a:srgbClr val="0000FF"/>
              </a:solidFill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F1578948-9231-416F-A816-4966C8A3A1EA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18AAE06-C1BA-3AB2-7BE9-97D8421669B9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AutoShape 5">
            <a:extLst>
              <a:ext uri="{FF2B5EF4-FFF2-40B4-BE49-F238E27FC236}">
                <a16:creationId xmlns:a16="http://schemas.microsoft.com/office/drawing/2014/main" id="{01913400-7301-7F58-246B-1608CE70959F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390178978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3" name="Freeform 3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AutoShape 5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sp>
        <p:nvSpPr>
          <p:cNvPr id="6" name="17 CuadroTexto">
            <a:extLst>
              <a:ext uri="{FF2B5EF4-FFF2-40B4-BE49-F238E27FC236}">
                <a16:creationId xmlns:a16="http://schemas.microsoft.com/office/drawing/2014/main" id="{8175A7B2-FE84-4B87-FCF4-14C66AA7931E}"/>
              </a:ext>
            </a:extLst>
          </p:cNvPr>
          <p:cNvSpPr txBox="1"/>
          <p:nvPr/>
        </p:nvSpPr>
        <p:spPr>
          <a:xfrm>
            <a:off x="7437824" y="902377"/>
            <a:ext cx="7158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7200" b="1" dirty="0">
                <a:solidFill>
                  <a:srgbClr val="0000FF"/>
                </a:solidFill>
                <a:latin typeface="gobCL"/>
              </a:rPr>
              <a:t>INDICE</a:t>
            </a:r>
          </a:p>
        </p:txBody>
      </p:sp>
      <p:sp>
        <p:nvSpPr>
          <p:cNvPr id="10" name="17 CuadroTexto">
            <a:extLst>
              <a:ext uri="{FF2B5EF4-FFF2-40B4-BE49-F238E27FC236}">
                <a16:creationId xmlns:a16="http://schemas.microsoft.com/office/drawing/2014/main" id="{C3185473-6BA4-802F-788B-05D050DBFA72}"/>
              </a:ext>
            </a:extLst>
          </p:cNvPr>
          <p:cNvSpPr txBox="1"/>
          <p:nvPr/>
        </p:nvSpPr>
        <p:spPr>
          <a:xfrm>
            <a:off x="1898084" y="3363637"/>
            <a:ext cx="2084761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s-CL" sz="6600" dirty="0">
                <a:solidFill>
                  <a:srgbClr val="0000FF"/>
                </a:solidFill>
                <a:latin typeface="gobCL"/>
              </a:rPr>
              <a:t>Situación hídrica actual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endParaRPr lang="es-CL" sz="4400" b="1" dirty="0">
              <a:solidFill>
                <a:srgbClr val="0000FF"/>
              </a:solidFill>
              <a:latin typeface="gobCL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s-CL" sz="6600" dirty="0">
                <a:solidFill>
                  <a:srgbClr val="0000FF"/>
                </a:solidFill>
                <a:latin typeface="gobCL"/>
              </a:rPr>
              <a:t>Avances I+D Ciencias del Riego: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endParaRPr lang="es-CL" sz="6600" dirty="0">
              <a:solidFill>
                <a:srgbClr val="0000FF"/>
              </a:solidFill>
              <a:latin typeface="gobCL"/>
            </a:endParaRPr>
          </a:p>
          <a:p>
            <a:pPr marL="1714500" lvl="4" indent="800100" algn="just">
              <a:buFont typeface="Wingdings" panose="05000000000000000000" pitchFamily="2" charset="2"/>
              <a:buChar char="ü"/>
            </a:pPr>
            <a:r>
              <a:rPr lang="es-CL" sz="6600" dirty="0">
                <a:solidFill>
                  <a:srgbClr val="0000FF"/>
                </a:solidFill>
                <a:latin typeface="gobCL"/>
              </a:rPr>
              <a:t>Gestión/Estrategias hídricas intrapredial</a:t>
            </a:r>
          </a:p>
          <a:p>
            <a:pPr marL="1714500" lvl="4" indent="800100" algn="just">
              <a:buFont typeface="Wingdings" panose="05000000000000000000" pitchFamily="2" charset="2"/>
              <a:buChar char="ü"/>
            </a:pPr>
            <a:r>
              <a:rPr lang="es-CL" sz="6600" dirty="0">
                <a:solidFill>
                  <a:srgbClr val="0000FF"/>
                </a:solidFill>
                <a:latin typeface="gobCL"/>
              </a:rPr>
              <a:t>Apoyo PMG (adaptación al estrés hídrico)</a:t>
            </a:r>
          </a:p>
        </p:txBody>
      </p:sp>
    </p:spTree>
    <p:extLst>
      <p:ext uri="{BB962C8B-B14F-4D97-AF65-F5344CB8AC3E}">
        <p14:creationId xmlns:p14="http://schemas.microsoft.com/office/powerpoint/2010/main" val="3316823920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7A485055-09CE-49B1-BCA0-AEFE231D6252}"/>
              </a:ext>
            </a:extLst>
          </p:cNvPr>
          <p:cNvSpPr/>
          <p:nvPr/>
        </p:nvSpPr>
        <p:spPr>
          <a:xfrm>
            <a:off x="18342090" y="6523065"/>
            <a:ext cx="5583030" cy="1765298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indent="0"/>
            <a:r>
              <a:rPr lang="es-CL" sz="4800" dirty="0">
                <a:solidFill>
                  <a:srgbClr val="0000FF"/>
                </a:solidFill>
              </a:rPr>
              <a:t>Gestión hídrica zona sur de Chile</a:t>
            </a:r>
          </a:p>
          <a:p>
            <a:pPr lvl="1" indent="-914400" algn="just">
              <a:buFont typeface="Arial" panose="020B0604020202020204" pitchFamily="34" charset="0"/>
              <a:buChar char="•"/>
            </a:pPr>
            <a:endParaRPr lang="es-CL" sz="4400" dirty="0">
              <a:solidFill>
                <a:srgbClr val="0000FF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39439A9-60C6-CA43-E53B-3E4CD0580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285" y="0"/>
            <a:ext cx="17495520" cy="13495020"/>
          </a:xfrm>
          <a:prstGeom prst="rect">
            <a:avLst/>
          </a:prstGeom>
        </p:spPr>
      </p:pic>
      <p:sp>
        <p:nvSpPr>
          <p:cNvPr id="4" name="Freeform 2">
            <a:extLst>
              <a:ext uri="{FF2B5EF4-FFF2-40B4-BE49-F238E27FC236}">
                <a16:creationId xmlns:a16="http://schemas.microsoft.com/office/drawing/2014/main" id="{19B4FF66-89EC-E1F7-2608-6D66344D9B52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6" name="Freeform 3">
            <a:extLst>
              <a:ext uri="{FF2B5EF4-FFF2-40B4-BE49-F238E27FC236}">
                <a16:creationId xmlns:a16="http://schemas.microsoft.com/office/drawing/2014/main" id="{524884A8-6B1D-FB31-DD49-4CFAD3C8E0B9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7" name="AutoShape 5">
            <a:extLst>
              <a:ext uri="{FF2B5EF4-FFF2-40B4-BE49-F238E27FC236}">
                <a16:creationId xmlns:a16="http://schemas.microsoft.com/office/drawing/2014/main" id="{A16D0E12-331A-1309-C349-A4BC654170F6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684836923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06ACE1B0-1718-4097-BFBB-6128BAFEAD85}"/>
              </a:ext>
            </a:extLst>
          </p:cNvPr>
          <p:cNvSpPr/>
          <p:nvPr/>
        </p:nvSpPr>
        <p:spPr>
          <a:xfrm>
            <a:off x="3109250" y="528785"/>
            <a:ext cx="14504749" cy="1106666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indent="0" algn="just"/>
            <a:r>
              <a:rPr lang="es-CL" sz="5400" dirty="0">
                <a:solidFill>
                  <a:srgbClr val="0000FF"/>
                </a:solidFill>
              </a:rPr>
              <a:t>I+D en gestión hídrica zona sur de Chile</a:t>
            </a:r>
          </a:p>
          <a:p>
            <a:pPr lvl="1" indent="-914400" algn="just">
              <a:buFont typeface="Arial" panose="020B0604020202020204" pitchFamily="34" charset="0"/>
              <a:buChar char="•"/>
            </a:pPr>
            <a:endParaRPr lang="es-CL" sz="4800" dirty="0">
              <a:solidFill>
                <a:srgbClr val="0000FF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959F9CD-D917-986F-B3BB-30F1BD503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9690" y="1722957"/>
            <a:ext cx="15263990" cy="11464258"/>
          </a:xfrm>
          <a:prstGeom prst="rect">
            <a:avLst/>
          </a:prstGeom>
        </p:spPr>
      </p:pic>
      <p:sp>
        <p:nvSpPr>
          <p:cNvPr id="4" name="Freeform 2">
            <a:extLst>
              <a:ext uri="{FF2B5EF4-FFF2-40B4-BE49-F238E27FC236}">
                <a16:creationId xmlns:a16="http://schemas.microsoft.com/office/drawing/2014/main" id="{F087597C-75D7-53EB-781D-D1D3B9B6B60C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372B5FEA-E0A2-99AC-89E6-99085B43E63C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id="{C87A3377-799C-4A67-8601-ECF0F8E247EA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821649897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06ACE1B0-1718-4097-BFBB-6128BAFEAD85}"/>
              </a:ext>
            </a:extLst>
          </p:cNvPr>
          <p:cNvSpPr/>
          <p:nvPr/>
        </p:nvSpPr>
        <p:spPr>
          <a:xfrm>
            <a:off x="2560610" y="809461"/>
            <a:ext cx="14504749" cy="1106666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indent="0" algn="just"/>
            <a:r>
              <a:rPr lang="es-CL" sz="5400" dirty="0">
                <a:solidFill>
                  <a:srgbClr val="0000FF"/>
                </a:solidFill>
              </a:rPr>
              <a:t>I+D en gestión hídrica zona sur de Chile</a:t>
            </a:r>
          </a:p>
          <a:p>
            <a:pPr lvl="1" indent="-914400" algn="just">
              <a:buFont typeface="Arial" panose="020B0604020202020204" pitchFamily="34" charset="0"/>
              <a:buChar char="•"/>
            </a:pPr>
            <a:endParaRPr lang="es-CL" sz="4800" dirty="0">
              <a:solidFill>
                <a:srgbClr val="0000FF"/>
              </a:solidFill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B2787E5-E28B-CB75-45DA-F1F9DD6C68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33" y="2401898"/>
            <a:ext cx="18434734" cy="10504641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C3A3CCF9-4856-4F1B-6DA1-B7AB68C5BB8A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E6A36B10-2343-39E3-A1D4-6565A7416969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AutoShape 5">
            <a:extLst>
              <a:ext uri="{FF2B5EF4-FFF2-40B4-BE49-F238E27FC236}">
                <a16:creationId xmlns:a16="http://schemas.microsoft.com/office/drawing/2014/main" id="{29325D80-1912-5EAD-3BBB-30328F068793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3065490742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06ACE1B0-1718-4097-BFBB-6128BAFEAD85}"/>
              </a:ext>
            </a:extLst>
          </p:cNvPr>
          <p:cNvSpPr/>
          <p:nvPr/>
        </p:nvSpPr>
        <p:spPr>
          <a:xfrm>
            <a:off x="2607904" y="647616"/>
            <a:ext cx="14504749" cy="1106666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indent="0" algn="just"/>
            <a:r>
              <a:rPr lang="es-CL" sz="5400" dirty="0">
                <a:solidFill>
                  <a:srgbClr val="0000FF"/>
                </a:solidFill>
              </a:rPr>
              <a:t>I+D en gestión hídrica zona sur de Chile</a:t>
            </a:r>
          </a:p>
          <a:p>
            <a:pPr lvl="1" indent="-914400" algn="just">
              <a:buFont typeface="Arial" panose="020B0604020202020204" pitchFamily="34" charset="0"/>
              <a:buChar char="•"/>
            </a:pPr>
            <a:endParaRPr lang="es-CL" sz="4800" dirty="0">
              <a:solidFill>
                <a:srgbClr val="0000FF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BB473F2-183F-19A3-8092-069BB9E440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532" y="2358879"/>
            <a:ext cx="17969495" cy="10522465"/>
          </a:xfrm>
          <a:prstGeom prst="rect">
            <a:avLst/>
          </a:prstGeom>
        </p:spPr>
      </p:pic>
      <p:sp>
        <p:nvSpPr>
          <p:cNvPr id="4" name="Freeform 2">
            <a:extLst>
              <a:ext uri="{FF2B5EF4-FFF2-40B4-BE49-F238E27FC236}">
                <a16:creationId xmlns:a16="http://schemas.microsoft.com/office/drawing/2014/main" id="{D419B5D9-3551-1233-FBD5-B229054C1A59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0C0DE224-6CE5-F599-6335-4A0F86E9FEC6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id="{9F7D5639-8C17-406C-1EBC-68339C2FD152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2519215840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65837746-D068-4CDF-95A2-00E239D7E9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810" y="497963"/>
            <a:ext cx="8485697" cy="4256637"/>
          </a:xfrm>
          <a:prstGeom prst="rect">
            <a:avLst/>
          </a:prstGeom>
        </p:spPr>
      </p:pic>
      <p:grpSp>
        <p:nvGrpSpPr>
          <p:cNvPr id="14" name="Grupo 13">
            <a:extLst>
              <a:ext uri="{FF2B5EF4-FFF2-40B4-BE49-F238E27FC236}">
                <a16:creationId xmlns:a16="http://schemas.microsoft.com/office/drawing/2014/main" id="{817FA71A-50DE-4F8B-A457-29E0500392C2}"/>
              </a:ext>
            </a:extLst>
          </p:cNvPr>
          <p:cNvGrpSpPr/>
          <p:nvPr/>
        </p:nvGrpSpPr>
        <p:grpSpPr>
          <a:xfrm>
            <a:off x="15162954" y="6389178"/>
            <a:ext cx="4387264" cy="6753181"/>
            <a:chOff x="14166770" y="5391555"/>
            <a:chExt cx="6396349" cy="9403851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C6B0BB06-5A45-4E66-B125-80F08342E4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502168" y="5391555"/>
              <a:ext cx="4319713" cy="6132085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D237646B-9AF3-4DAF-B3F0-7C8F4585F4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166770" y="11024988"/>
              <a:ext cx="6396349" cy="3770418"/>
            </a:xfrm>
            <a:prstGeom prst="rect">
              <a:avLst/>
            </a:prstGeom>
          </p:spPr>
        </p:pic>
      </p:grpSp>
      <p:pic>
        <p:nvPicPr>
          <p:cNvPr id="17" name="Imagen 16">
            <a:extLst>
              <a:ext uri="{FF2B5EF4-FFF2-40B4-BE49-F238E27FC236}">
                <a16:creationId xmlns:a16="http://schemas.microsoft.com/office/drawing/2014/main" id="{955FCDC3-799A-4568-9BF9-C9C02C53AB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40475" y="6755827"/>
            <a:ext cx="4282440" cy="603504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BE748892-ADD5-4D12-955C-25494A9CB9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2641" y="4619204"/>
            <a:ext cx="4417425" cy="575352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A922F428-C501-7677-F6BE-4001F3AA90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87850" y="4287921"/>
            <a:ext cx="4454021" cy="598301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8E50C77-1B1A-AC58-92E4-E82ECE1CC5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25030" y="7024233"/>
            <a:ext cx="5013656" cy="6241065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2733EEAD-668F-0E7F-A8BA-3601E5B796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45402" y="6239660"/>
            <a:ext cx="4396433" cy="5888080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164A1278-B887-539F-CDB7-56CF4FCEA7B3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68C78420-9132-371F-4552-4AB9909A9C8E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7" name="AutoShape 5">
            <a:extLst>
              <a:ext uri="{FF2B5EF4-FFF2-40B4-BE49-F238E27FC236}">
                <a16:creationId xmlns:a16="http://schemas.microsoft.com/office/drawing/2014/main" id="{BE196DF1-47BE-0237-9790-6182104CBA38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B04E42F-DAA6-4D24-BA21-508EFB476575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6473" t="15833" r="3760" b="6072"/>
          <a:stretch/>
        </p:blipFill>
        <p:spPr>
          <a:xfrm>
            <a:off x="11894134" y="124184"/>
            <a:ext cx="11470056" cy="561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4494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ángulo 22">
            <a:extLst>
              <a:ext uri="{FF2B5EF4-FFF2-40B4-BE49-F238E27FC236}">
                <a16:creationId xmlns:a16="http://schemas.microsoft.com/office/drawing/2014/main" id="{23F90009-77A7-4BD7-98D6-B2C3C2473BC6}"/>
              </a:ext>
            </a:extLst>
          </p:cNvPr>
          <p:cNvSpPr/>
          <p:nvPr/>
        </p:nvSpPr>
        <p:spPr>
          <a:xfrm>
            <a:off x="4310374" y="844154"/>
            <a:ext cx="14504749" cy="1106666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indent="0" algn="just"/>
            <a:r>
              <a:rPr lang="es-CL" sz="5400" dirty="0">
                <a:solidFill>
                  <a:srgbClr val="0000FF"/>
                </a:solidFill>
              </a:rPr>
              <a:t>I+D en gestión hídrica zona sur de Chile</a:t>
            </a:r>
          </a:p>
          <a:p>
            <a:pPr lvl="1" indent="-914400" algn="just">
              <a:buFont typeface="Arial" panose="020B0604020202020204" pitchFamily="34" charset="0"/>
              <a:buChar char="•"/>
            </a:pPr>
            <a:endParaRPr lang="es-CL" sz="4800" dirty="0">
              <a:solidFill>
                <a:srgbClr val="0000FF"/>
              </a:solidFill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54164477-A49F-4464-9714-0509D445A5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404565"/>
              </p:ext>
            </p:extLst>
          </p:nvPr>
        </p:nvGraphicFramePr>
        <p:xfrm>
          <a:off x="2561878" y="3372346"/>
          <a:ext cx="18636342" cy="9223506"/>
        </p:xfrm>
        <a:graphic>
          <a:graphicData uri="http://schemas.openxmlformats.org/drawingml/2006/table">
            <a:tbl>
              <a:tblPr/>
              <a:tblGrid>
                <a:gridCol w="6703514">
                  <a:extLst>
                    <a:ext uri="{9D8B030D-6E8A-4147-A177-3AD203B41FA5}">
                      <a16:colId xmlns:a16="http://schemas.microsoft.com/office/drawing/2014/main" val="1264505355"/>
                    </a:ext>
                  </a:extLst>
                </a:gridCol>
                <a:gridCol w="5584718">
                  <a:extLst>
                    <a:ext uri="{9D8B030D-6E8A-4147-A177-3AD203B41FA5}">
                      <a16:colId xmlns:a16="http://schemas.microsoft.com/office/drawing/2014/main" val="2128464794"/>
                    </a:ext>
                  </a:extLst>
                </a:gridCol>
                <a:gridCol w="6348110">
                  <a:extLst>
                    <a:ext uri="{9D8B030D-6E8A-4147-A177-3AD203B41FA5}">
                      <a16:colId xmlns:a16="http://schemas.microsoft.com/office/drawing/2014/main" val="2630872824"/>
                    </a:ext>
                  </a:extLst>
                </a:gridCol>
              </a:tblGrid>
              <a:tr h="15544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Variedad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N° de riego temporada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(n)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Total temporada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(riego + </a:t>
                      </a:r>
                      <a:r>
                        <a:rPr kumimoji="0" lang="es-ES" sz="30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Pp</a:t>
                      </a:r>
                      <a:r>
                        <a:rPr kumimoji="0" lang="es-ES" sz="30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efectiva</a:t>
                      </a: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(m</a:t>
                      </a:r>
                      <a:r>
                        <a:rPr kumimoji="0" lang="es-ES" sz="3000" b="1" i="1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/ha)</a:t>
                      </a:r>
                      <a:endParaRPr kumimoji="0" lang="es-ES" sz="3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1031356"/>
                  </a:ext>
                </a:extLst>
              </a:tr>
              <a:tr h="8097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Trébol rosado (leguminosa)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13 a 15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5.603 – 6.492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7701732"/>
                  </a:ext>
                </a:extLst>
              </a:tr>
              <a:tr h="8097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+mn-ea"/>
                          <a:cs typeface="+mn-cs"/>
                        </a:rPr>
                        <a:t>Gramíneas forrajeras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8 a 9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3.512 – 4.587 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9584699"/>
                  </a:ext>
                </a:extLst>
              </a:tr>
              <a:tr h="81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Trigo invierno</a:t>
                      </a:r>
                      <a:endParaRPr kumimoji="0" lang="en-US" sz="3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3 a 4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2.004 – 2.233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3494948"/>
                  </a:ext>
                </a:extLst>
              </a:tr>
              <a:tr h="81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Avena</a:t>
                      </a:r>
                      <a:endParaRPr kumimoji="0" lang="en-US" sz="3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6 a 8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1.879 – 2.424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4141433"/>
                  </a:ext>
                </a:extLst>
              </a:tr>
              <a:tr h="81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Quínoa</a:t>
                      </a:r>
                      <a:endParaRPr kumimoji="0" lang="en-US" sz="3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5 a 8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1.860 – 2.808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2018421"/>
                  </a:ext>
                </a:extLst>
              </a:tr>
              <a:tr h="81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Papa (Costa Araucanía)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Papa (valle central)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Lupino Amargo</a:t>
                      </a:r>
                      <a:endParaRPr kumimoji="0" lang="en-US" sz="3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9 a 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16 a 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9 a 10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2.894 – 3.568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3.600 – 4.400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1.600 – 2.200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94286"/>
                  </a:ext>
                </a:extLst>
              </a:tr>
              <a:tr h="81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Ajo</a:t>
                      </a:r>
                      <a:endParaRPr kumimoji="0" lang="en-US" sz="3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19 a 21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3.000 – 3.500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324847"/>
                  </a:ext>
                </a:extLst>
              </a:tr>
            </a:tbl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CC02F6A6-AD02-458B-979C-1F97C06FFB3C}"/>
              </a:ext>
            </a:extLst>
          </p:cNvPr>
          <p:cNvSpPr/>
          <p:nvPr/>
        </p:nvSpPr>
        <p:spPr>
          <a:xfrm>
            <a:off x="2236106" y="2616434"/>
            <a:ext cx="145047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s-CL" sz="4000" dirty="0">
                <a:solidFill>
                  <a:srgbClr val="FF0000"/>
                </a:solidFill>
              </a:rPr>
              <a:t>Requerimientos hídricos </a:t>
            </a:r>
            <a:r>
              <a:rPr lang="es-CL" sz="4000" dirty="0"/>
              <a:t>(promedios de 2 a 4 temporadas)</a:t>
            </a:r>
          </a:p>
        </p:txBody>
      </p:sp>
      <p:sp>
        <p:nvSpPr>
          <p:cNvPr id="5" name="Freeform 2">
            <a:extLst>
              <a:ext uri="{FF2B5EF4-FFF2-40B4-BE49-F238E27FC236}">
                <a16:creationId xmlns:a16="http://schemas.microsoft.com/office/drawing/2014/main" id="{0EB5C1B0-33E1-0FE3-5BCC-55F042F1FD6A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8" name="Freeform 3">
            <a:extLst>
              <a:ext uri="{FF2B5EF4-FFF2-40B4-BE49-F238E27FC236}">
                <a16:creationId xmlns:a16="http://schemas.microsoft.com/office/drawing/2014/main" id="{E5A5831A-CF1A-1EC4-94AB-AC9833A5BCDA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9" name="AutoShape 5">
            <a:extLst>
              <a:ext uri="{FF2B5EF4-FFF2-40B4-BE49-F238E27FC236}">
                <a16:creationId xmlns:a16="http://schemas.microsoft.com/office/drawing/2014/main" id="{C35CEC02-6211-9E23-6183-D5D59D0205C8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1044970772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F4D4444D-14A5-60AC-B220-F17990039F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24" y="2379135"/>
            <a:ext cx="6779868" cy="9039824"/>
          </a:xfrm>
          <a:prstGeom prst="rect">
            <a:avLst/>
          </a:prstGeom>
        </p:spPr>
      </p:pic>
      <p:sp>
        <p:nvSpPr>
          <p:cNvPr id="4" name="Freeform 2">
            <a:extLst>
              <a:ext uri="{FF2B5EF4-FFF2-40B4-BE49-F238E27FC236}">
                <a16:creationId xmlns:a16="http://schemas.microsoft.com/office/drawing/2014/main" id="{D419B5D9-3551-1233-FBD5-B229054C1A59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0C0DE224-6CE5-F599-6335-4A0F86E9FEC6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id="{9F7D5639-8C17-406C-1EBC-68339C2FD152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882C1883-4155-0542-5AFB-5E91823D2537}"/>
              </a:ext>
            </a:extLst>
          </p:cNvPr>
          <p:cNvSpPr/>
          <p:nvPr/>
        </p:nvSpPr>
        <p:spPr>
          <a:xfrm>
            <a:off x="243003" y="648341"/>
            <a:ext cx="19613879" cy="2008254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indent="0" algn="just"/>
            <a:r>
              <a:rPr lang="es-CL" sz="5400" dirty="0">
                <a:solidFill>
                  <a:srgbClr val="0000FF"/>
                </a:solidFill>
              </a:rPr>
              <a:t>Ensayo Riego Deficitario (RDS) en papa </a:t>
            </a:r>
            <a:r>
              <a:rPr lang="es-CL" sz="5400" dirty="0" err="1">
                <a:solidFill>
                  <a:srgbClr val="0000FF"/>
                </a:solidFill>
              </a:rPr>
              <a:t>cv</a:t>
            </a:r>
            <a:r>
              <a:rPr lang="es-CL" sz="5400" dirty="0">
                <a:solidFill>
                  <a:srgbClr val="0000FF"/>
                </a:solidFill>
              </a:rPr>
              <a:t>. Puyehue INIA (temporadas 2022-2024)</a:t>
            </a:r>
          </a:p>
          <a:p>
            <a:pPr lvl="1" indent="-914400" algn="just">
              <a:buFont typeface="Arial" panose="020B0604020202020204" pitchFamily="34" charset="0"/>
              <a:buChar char="•"/>
            </a:pPr>
            <a:endParaRPr lang="es-CL" sz="4800" dirty="0">
              <a:solidFill>
                <a:srgbClr val="0000FF"/>
              </a:solidFill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5CEE39BB-D6B7-236C-8761-B8BBC1D7D1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37187" y="2507622"/>
            <a:ext cx="6627646" cy="4970734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596ECFBB-D7DA-1AE1-C3E1-34D7D6F558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4063" y="6746717"/>
            <a:ext cx="9474654" cy="652092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AAD48C8F-F827-73E3-9EB0-D00C9E677D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047344" y="7755816"/>
            <a:ext cx="7243269" cy="5432451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90263C6F-2C45-EC7C-73EA-B1C031B32E3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5639" t="2892" r="85005" b="49137"/>
          <a:stretch/>
        </p:blipFill>
        <p:spPr>
          <a:xfrm>
            <a:off x="8928654" y="2430843"/>
            <a:ext cx="2054674" cy="3810090"/>
          </a:xfrm>
          <a:prstGeom prst="rect">
            <a:avLst/>
          </a:prstGeom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3EB0E491-3AA2-0E3E-8F64-9AC7389490BC}"/>
              </a:ext>
            </a:extLst>
          </p:cNvPr>
          <p:cNvSpPr/>
          <p:nvPr/>
        </p:nvSpPr>
        <p:spPr>
          <a:xfrm>
            <a:off x="11506527" y="3405650"/>
            <a:ext cx="3315259" cy="2008254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indent="0"/>
            <a:r>
              <a:rPr lang="es-CL" sz="3600" dirty="0">
                <a:solidFill>
                  <a:srgbClr val="0000FF"/>
                </a:solidFill>
              </a:rPr>
              <a:t>Rodrigo Mora</a:t>
            </a:r>
          </a:p>
          <a:p>
            <a:pPr lvl="1" indent="0"/>
            <a:r>
              <a:rPr lang="es-CL" sz="3600" dirty="0">
                <a:solidFill>
                  <a:srgbClr val="0000FF"/>
                </a:solidFill>
              </a:rPr>
              <a:t>Tesis de pregrado UCT</a:t>
            </a:r>
          </a:p>
        </p:txBody>
      </p:sp>
    </p:spTree>
    <p:extLst>
      <p:ext uri="{BB962C8B-B14F-4D97-AF65-F5344CB8AC3E}">
        <p14:creationId xmlns:p14="http://schemas.microsoft.com/office/powerpoint/2010/main" val="650426176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>
            <a:extLst>
              <a:ext uri="{FF2B5EF4-FFF2-40B4-BE49-F238E27FC236}">
                <a16:creationId xmlns:a16="http://schemas.microsoft.com/office/drawing/2014/main" id="{D419B5D9-3551-1233-FBD5-B229054C1A59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0C0DE224-6CE5-F599-6335-4A0F86E9FEC6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id="{9F7D5639-8C17-406C-1EBC-68339C2FD152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C7332C7-D092-F7EF-99E9-61601B0A9899}"/>
              </a:ext>
            </a:extLst>
          </p:cNvPr>
          <p:cNvSpPr/>
          <p:nvPr/>
        </p:nvSpPr>
        <p:spPr>
          <a:xfrm>
            <a:off x="243003" y="648341"/>
            <a:ext cx="19613879" cy="2008254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indent="0" algn="just"/>
            <a:r>
              <a:rPr lang="es-CL" sz="5400" dirty="0">
                <a:solidFill>
                  <a:srgbClr val="0000FF"/>
                </a:solidFill>
              </a:rPr>
              <a:t>Ensayo Riego Deficitario (RDS) en papa </a:t>
            </a:r>
            <a:r>
              <a:rPr lang="es-CL" sz="5400" dirty="0" err="1">
                <a:solidFill>
                  <a:srgbClr val="0000FF"/>
                </a:solidFill>
              </a:rPr>
              <a:t>cv</a:t>
            </a:r>
            <a:r>
              <a:rPr lang="es-CL" sz="5400" dirty="0">
                <a:solidFill>
                  <a:srgbClr val="0000FF"/>
                </a:solidFill>
              </a:rPr>
              <a:t>. Puyehue INIA (temporadas 2022-2024)</a:t>
            </a:r>
          </a:p>
          <a:p>
            <a:pPr lvl="1" indent="-914400" algn="just">
              <a:buFont typeface="Arial" panose="020B0604020202020204" pitchFamily="34" charset="0"/>
              <a:buChar char="•"/>
            </a:pPr>
            <a:endParaRPr lang="es-CL" sz="4800" dirty="0">
              <a:solidFill>
                <a:srgbClr val="0000FF"/>
              </a:solidFill>
            </a:endParaRP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9A2C798C-349F-B469-5C07-5307D5086ADA}"/>
              </a:ext>
            </a:extLst>
          </p:cNvPr>
          <p:cNvGrpSpPr/>
          <p:nvPr/>
        </p:nvGrpSpPr>
        <p:grpSpPr>
          <a:xfrm>
            <a:off x="469496" y="2458314"/>
            <a:ext cx="10777623" cy="6041937"/>
            <a:chOff x="11544300" y="3474403"/>
            <a:chExt cx="8993360" cy="4397156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E1E5926F-DF78-DD76-95B9-12062998CB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544300" y="3474403"/>
              <a:ext cx="8993360" cy="4397156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2BCD775C-81CC-043C-2856-80A73433ABF0}"/>
                </a:ext>
              </a:extLst>
            </p:cNvPr>
            <p:cNvSpPr txBox="1"/>
            <p:nvPr/>
          </p:nvSpPr>
          <p:spPr>
            <a:xfrm>
              <a:off x="14530039" y="3496432"/>
              <a:ext cx="3144644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L" sz="24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rPr>
                <a:t>2022/2023</a:t>
              </a:r>
            </a:p>
          </p:txBody>
        </p:sp>
      </p:grpSp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D9C4E383-9E15-F11B-7FA8-E13688AF28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624410"/>
              </p:ext>
            </p:extLst>
          </p:nvPr>
        </p:nvGraphicFramePr>
        <p:xfrm>
          <a:off x="9156297" y="8740774"/>
          <a:ext cx="14427603" cy="441071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3101678504"/>
                    </a:ext>
                  </a:extLst>
                </a:gridCol>
                <a:gridCol w="2901213">
                  <a:extLst>
                    <a:ext uri="{9D8B030D-6E8A-4147-A177-3AD203B41FA5}">
                      <a16:colId xmlns:a16="http://schemas.microsoft.com/office/drawing/2014/main" val="240269572"/>
                    </a:ext>
                  </a:extLst>
                </a:gridCol>
                <a:gridCol w="3578046">
                  <a:extLst>
                    <a:ext uri="{9D8B030D-6E8A-4147-A177-3AD203B41FA5}">
                      <a16:colId xmlns:a16="http://schemas.microsoft.com/office/drawing/2014/main" val="2442381285"/>
                    </a:ext>
                  </a:extLst>
                </a:gridCol>
                <a:gridCol w="4501412">
                  <a:extLst>
                    <a:ext uri="{9D8B030D-6E8A-4147-A177-3AD203B41FA5}">
                      <a16:colId xmlns:a16="http://schemas.microsoft.com/office/drawing/2014/main" val="3663062287"/>
                    </a:ext>
                  </a:extLst>
                </a:gridCol>
                <a:gridCol w="1846732">
                  <a:extLst>
                    <a:ext uri="{9D8B030D-6E8A-4147-A177-3AD203B41FA5}">
                      <a16:colId xmlns:a16="http://schemas.microsoft.com/office/drawing/2014/main" val="2632510432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es-CL" sz="2800" b="1" u="none" strike="noStrike" dirty="0">
                          <a:effectLst/>
                        </a:rPr>
                        <a:t>NH</a:t>
                      </a:r>
                      <a:endParaRPr lang="es-CL" sz="2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b="1" u="none" strike="noStrike" dirty="0">
                          <a:effectLst/>
                        </a:rPr>
                        <a:t>Agua aplicada riego (mm)</a:t>
                      </a:r>
                      <a:endParaRPr lang="es-CL" sz="3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b="1" u="none" strike="noStrike" dirty="0">
                          <a:effectLst/>
                        </a:rPr>
                        <a:t>Agua aplicada riego (m3/ha)</a:t>
                      </a:r>
                      <a:endParaRPr lang="es-CL" sz="3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3200" b="1" u="none" strike="noStrike" dirty="0">
                          <a:effectLst/>
                        </a:rPr>
                        <a:t>Total agua aplicada (m3/ha)</a:t>
                      </a:r>
                      <a:endParaRPr lang="es-ES" sz="3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3200" b="1" u="none" strike="noStrike" dirty="0" err="1">
                          <a:effectLst/>
                        </a:rPr>
                        <a:t>Rdto</a:t>
                      </a:r>
                      <a:r>
                        <a:rPr lang="es-CL" sz="3200" b="1" u="none" strike="noStrike" dirty="0">
                          <a:effectLst/>
                        </a:rPr>
                        <a:t> (t/ha)</a:t>
                      </a:r>
                      <a:endParaRPr lang="es-CL" sz="3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30900785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es-CL" sz="2800" b="1" u="none" strike="noStrike" dirty="0">
                          <a:effectLst/>
                        </a:rPr>
                        <a:t>130%</a:t>
                      </a:r>
                      <a:endParaRPr lang="es-CL" sz="2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>
                          <a:effectLst/>
                        </a:rPr>
                        <a:t>367</a:t>
                      </a:r>
                      <a:endParaRPr lang="es-CL" sz="32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>
                          <a:effectLst/>
                        </a:rPr>
                        <a:t>3675</a:t>
                      </a:r>
                      <a:endParaRPr lang="es-CL" sz="32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>
                          <a:effectLst/>
                        </a:rPr>
                        <a:t>3787</a:t>
                      </a:r>
                      <a:endParaRPr lang="es-CL" sz="3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>
                          <a:effectLst/>
                        </a:rPr>
                        <a:t>72,5</a:t>
                      </a:r>
                      <a:endParaRPr lang="es-CL" sz="3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660899987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es-CL" sz="2800" b="1" u="none" strike="noStrike">
                          <a:effectLst/>
                        </a:rPr>
                        <a:t>100%</a:t>
                      </a:r>
                      <a:endParaRPr lang="es-CL" sz="28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>
                          <a:effectLst/>
                        </a:rPr>
                        <a:t>283</a:t>
                      </a:r>
                      <a:endParaRPr lang="es-CL" sz="32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>
                          <a:effectLst/>
                        </a:rPr>
                        <a:t>2827</a:t>
                      </a:r>
                      <a:endParaRPr lang="es-CL" sz="32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>
                          <a:effectLst/>
                        </a:rPr>
                        <a:t>2939</a:t>
                      </a:r>
                      <a:endParaRPr lang="es-CL" sz="3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>
                          <a:effectLst/>
                        </a:rPr>
                        <a:t>63,2</a:t>
                      </a:r>
                      <a:endParaRPr lang="es-CL" sz="3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180668715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es-CL" sz="2800" b="1" u="none" strike="noStrike" dirty="0">
                          <a:effectLst/>
                        </a:rPr>
                        <a:t>75%</a:t>
                      </a:r>
                      <a:endParaRPr lang="es-CL" sz="2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>
                          <a:effectLst/>
                        </a:rPr>
                        <a:t>212</a:t>
                      </a:r>
                      <a:endParaRPr lang="es-CL" sz="32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 dirty="0">
                          <a:effectLst/>
                        </a:rPr>
                        <a:t>2120</a:t>
                      </a:r>
                      <a:endParaRPr lang="es-CL" sz="3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>
                          <a:effectLst/>
                        </a:rPr>
                        <a:t>2233</a:t>
                      </a:r>
                      <a:endParaRPr lang="es-CL" sz="3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>
                          <a:effectLst/>
                        </a:rPr>
                        <a:t>65,8</a:t>
                      </a:r>
                      <a:endParaRPr lang="es-CL" sz="3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55711418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es-CL" sz="2800" b="1" u="none" strike="noStrike">
                          <a:effectLst/>
                        </a:rPr>
                        <a:t>50%</a:t>
                      </a:r>
                      <a:endParaRPr lang="es-CL" sz="28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>
                          <a:effectLst/>
                        </a:rPr>
                        <a:t>141</a:t>
                      </a:r>
                      <a:endParaRPr lang="es-CL" sz="32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 dirty="0">
                          <a:effectLst/>
                        </a:rPr>
                        <a:t>1413</a:t>
                      </a:r>
                      <a:endParaRPr lang="es-CL" sz="3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 dirty="0">
                          <a:effectLst/>
                        </a:rPr>
                        <a:t>1526</a:t>
                      </a:r>
                      <a:endParaRPr lang="es-CL" sz="3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>
                          <a:effectLst/>
                        </a:rPr>
                        <a:t>61,1</a:t>
                      </a:r>
                      <a:endParaRPr lang="es-CL" sz="3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56307431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es-CL" sz="2800" b="1" u="none" strike="noStrike" dirty="0">
                          <a:effectLst/>
                        </a:rPr>
                        <a:t>30%</a:t>
                      </a:r>
                      <a:endParaRPr lang="es-CL" sz="2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>
                          <a:effectLst/>
                        </a:rPr>
                        <a:t>85</a:t>
                      </a:r>
                      <a:endParaRPr lang="es-CL" sz="32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>
                          <a:effectLst/>
                        </a:rPr>
                        <a:t>848</a:t>
                      </a:r>
                      <a:endParaRPr lang="es-CL" sz="32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>
                          <a:effectLst/>
                        </a:rPr>
                        <a:t>961</a:t>
                      </a:r>
                      <a:endParaRPr lang="es-CL" sz="3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>
                          <a:effectLst/>
                        </a:rPr>
                        <a:t>40,5</a:t>
                      </a:r>
                      <a:endParaRPr lang="es-CL" sz="3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331940405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es-CL" sz="2800" b="1" u="none" strike="noStrike" dirty="0">
                          <a:effectLst/>
                        </a:rPr>
                        <a:t>rainfed</a:t>
                      </a:r>
                      <a:endParaRPr lang="es-CL" sz="2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>
                          <a:effectLst/>
                        </a:rPr>
                        <a:t>11</a:t>
                      </a:r>
                      <a:endParaRPr lang="es-CL" sz="32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>
                          <a:effectLst/>
                        </a:rPr>
                        <a:t>113</a:t>
                      </a:r>
                      <a:endParaRPr lang="es-CL" sz="32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>
                          <a:effectLst/>
                        </a:rPr>
                        <a:t>113</a:t>
                      </a:r>
                      <a:endParaRPr lang="es-CL" sz="3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3200" u="none" strike="noStrike" dirty="0">
                          <a:effectLst/>
                        </a:rPr>
                        <a:t>-</a:t>
                      </a:r>
                      <a:endParaRPr lang="es-CL" sz="3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26468707"/>
                  </a:ext>
                </a:extLst>
              </a:tr>
            </a:tbl>
          </a:graphicData>
        </a:graphic>
      </p:graphicFrame>
      <p:pic>
        <p:nvPicPr>
          <p:cNvPr id="11" name="Imagen 10">
            <a:extLst>
              <a:ext uri="{FF2B5EF4-FFF2-40B4-BE49-F238E27FC236}">
                <a16:creationId xmlns:a16="http://schemas.microsoft.com/office/drawing/2014/main" id="{6FC182E1-6605-F8BE-9770-78F73A62D5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50163" y="1857427"/>
            <a:ext cx="9324975" cy="652462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54E7723A-A535-4E3D-D47C-9380B8A036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0100" y="8777711"/>
            <a:ext cx="7841262" cy="4410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285387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>
            <a:extLst>
              <a:ext uri="{FF2B5EF4-FFF2-40B4-BE49-F238E27FC236}">
                <a16:creationId xmlns:a16="http://schemas.microsoft.com/office/drawing/2014/main" id="{D419B5D9-3551-1233-FBD5-B229054C1A59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0C0DE224-6CE5-F599-6335-4A0F86E9FEC6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id="{9F7D5639-8C17-406C-1EBC-68339C2FD152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59F0F6F-7999-F582-51D5-6309C89E1F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813" y="2161878"/>
            <a:ext cx="10112577" cy="5912044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CA35F03B-2409-2A86-A561-0F7FACDC038C}"/>
              </a:ext>
            </a:extLst>
          </p:cNvPr>
          <p:cNvSpPr/>
          <p:nvPr/>
        </p:nvSpPr>
        <p:spPr>
          <a:xfrm>
            <a:off x="243003" y="648341"/>
            <a:ext cx="19613879" cy="2008254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indent="0" algn="just"/>
            <a:r>
              <a:rPr lang="es-CL" sz="5400" dirty="0">
                <a:solidFill>
                  <a:srgbClr val="0000FF"/>
                </a:solidFill>
              </a:rPr>
              <a:t>Ensayo Riego Deficitario (RDS) en papa </a:t>
            </a:r>
            <a:r>
              <a:rPr lang="es-CL" sz="5400" dirty="0" err="1">
                <a:solidFill>
                  <a:srgbClr val="0000FF"/>
                </a:solidFill>
              </a:rPr>
              <a:t>cv</a:t>
            </a:r>
            <a:r>
              <a:rPr lang="es-CL" sz="5400" dirty="0">
                <a:solidFill>
                  <a:srgbClr val="0000FF"/>
                </a:solidFill>
              </a:rPr>
              <a:t>. Puyehue INIA (temporadas 2022-2024)</a:t>
            </a:r>
          </a:p>
          <a:p>
            <a:pPr lvl="1" indent="-914400" algn="just">
              <a:buFont typeface="Arial" panose="020B0604020202020204" pitchFamily="34" charset="0"/>
              <a:buChar char="•"/>
            </a:pPr>
            <a:endParaRPr lang="es-CL" sz="4800" dirty="0">
              <a:solidFill>
                <a:srgbClr val="0000FF"/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AA9567F-91B7-9BAE-699B-522763F039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23745" y="7106276"/>
            <a:ext cx="6992538" cy="524440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BAB7A24-ED86-191D-1D6F-BDFD22E7CC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104499" y="8001000"/>
            <a:ext cx="6852129" cy="513909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74158BCE-8CDB-337E-3CE1-4A4E6378E2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96293" y="2032307"/>
            <a:ext cx="6982518" cy="4429754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3FBE6C5-9E33-05C8-30C6-EF6FE626DD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271480" y="2369405"/>
            <a:ext cx="6842887" cy="5132165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67C77B5E-3DF9-96AF-CBE9-2097FB1E9E1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64465" y="8073922"/>
            <a:ext cx="3955429" cy="527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557974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06ACE1B0-1718-4097-BFBB-6128BAFEAD85}"/>
              </a:ext>
            </a:extLst>
          </p:cNvPr>
          <p:cNvSpPr/>
          <p:nvPr/>
        </p:nvSpPr>
        <p:spPr>
          <a:xfrm>
            <a:off x="3834085" y="1116426"/>
            <a:ext cx="14504749" cy="1106666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indent="0" algn="just"/>
            <a:r>
              <a:rPr lang="es-CL" sz="5400" dirty="0">
                <a:solidFill>
                  <a:srgbClr val="0000FF"/>
                </a:solidFill>
              </a:rPr>
              <a:t>I+D en gestión hídrica zona sur de Chile</a:t>
            </a:r>
          </a:p>
          <a:p>
            <a:pPr lvl="1" indent="-914400" algn="just">
              <a:buFont typeface="Arial" panose="020B0604020202020204" pitchFamily="34" charset="0"/>
              <a:buChar char="•"/>
            </a:pPr>
            <a:endParaRPr lang="es-CL" sz="4800" dirty="0">
              <a:solidFill>
                <a:srgbClr val="0000FF"/>
              </a:solidFill>
            </a:endParaRPr>
          </a:p>
        </p:txBody>
      </p:sp>
      <p:graphicFrame>
        <p:nvGraphicFramePr>
          <p:cNvPr id="16" name="Tabla 15">
            <a:extLst>
              <a:ext uri="{FF2B5EF4-FFF2-40B4-BE49-F238E27FC236}">
                <a16:creationId xmlns:a16="http://schemas.microsoft.com/office/drawing/2014/main" id="{EF429CB2-97C7-438F-A378-F34A148F4755}"/>
              </a:ext>
            </a:extLst>
          </p:cNvPr>
          <p:cNvGraphicFramePr>
            <a:graphicFrameLocks noGrp="1"/>
          </p:cNvGraphicFramePr>
          <p:nvPr/>
        </p:nvGraphicFramePr>
        <p:xfrm>
          <a:off x="5018567" y="3724576"/>
          <a:ext cx="13426740" cy="5624198"/>
        </p:xfrm>
        <a:graphic>
          <a:graphicData uri="http://schemas.openxmlformats.org/drawingml/2006/table">
            <a:tbl>
              <a:tblPr/>
              <a:tblGrid>
                <a:gridCol w="6896179">
                  <a:extLst>
                    <a:ext uri="{9D8B030D-6E8A-4147-A177-3AD203B41FA5}">
                      <a16:colId xmlns:a16="http://schemas.microsoft.com/office/drawing/2014/main" val="1264505355"/>
                    </a:ext>
                  </a:extLst>
                </a:gridCol>
                <a:gridCol w="6530561">
                  <a:extLst>
                    <a:ext uri="{9D8B030D-6E8A-4147-A177-3AD203B41FA5}">
                      <a16:colId xmlns:a16="http://schemas.microsoft.com/office/drawing/2014/main" val="2630872824"/>
                    </a:ext>
                  </a:extLst>
                </a:gridCol>
              </a:tblGrid>
              <a:tr h="15544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Variedad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Total temporada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(riego + </a:t>
                      </a:r>
                      <a:r>
                        <a:rPr kumimoji="0" lang="es-ES" sz="30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Pp</a:t>
                      </a:r>
                      <a:r>
                        <a:rPr kumimoji="0" lang="es-ES" sz="30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efectiva</a:t>
                      </a: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(m</a:t>
                      </a:r>
                      <a:r>
                        <a:rPr kumimoji="0" lang="es-ES" sz="3000" b="1" i="1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/ha)</a:t>
                      </a:r>
                      <a:endParaRPr kumimoji="0" lang="es-ES" sz="3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1031356"/>
                  </a:ext>
                </a:extLst>
              </a:tr>
              <a:tr h="8097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Cerezo (Traiguén)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7.000 – 7.600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7701732"/>
                  </a:ext>
                </a:extLst>
              </a:tr>
              <a:tr h="8097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1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+mn-ea"/>
                          <a:cs typeface="+mn-cs"/>
                        </a:rPr>
                        <a:t>Frambuesa</a:t>
                      </a:r>
                      <a:r>
                        <a:rPr kumimoji="0" lang="en-US" sz="30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+mn-ea"/>
                          <a:cs typeface="+mn-cs"/>
                        </a:rPr>
                        <a:t>  (cv. Meeker)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3.500 – 4.600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9584699"/>
                  </a:ext>
                </a:extLst>
              </a:tr>
              <a:tr h="81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uFillTx/>
                          <a:latin typeface="Tahoma" pitchFamily="34" charset="0"/>
                          <a:ea typeface="+mn-ea"/>
                          <a:cs typeface="+mn-cs"/>
                          <a:sym typeface="Helvetica Neue Light"/>
                        </a:rPr>
                        <a:t>Avellano</a:t>
                      </a:r>
                      <a:r>
                        <a:rPr kumimoji="0" lang="en-US" sz="3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3000" b="1" i="1" u="none" strike="noStrike" kern="1200" cap="none" spc="0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uFillTx/>
                          <a:latin typeface="Tahoma" pitchFamily="34" charset="0"/>
                          <a:ea typeface="+mn-ea"/>
                          <a:cs typeface="+mn-cs"/>
                          <a:sym typeface="Helvetica Neue Light"/>
                        </a:rPr>
                        <a:t>europeo</a:t>
                      </a:r>
                      <a:r>
                        <a:rPr kumimoji="0" lang="en-US" sz="3000" b="1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uFillTx/>
                          <a:latin typeface="Tahoma" pitchFamily="34" charset="0"/>
                          <a:ea typeface="+mn-ea"/>
                          <a:cs typeface="+mn-cs"/>
                          <a:sym typeface="Helvetica Neue Light"/>
                        </a:rPr>
                        <a:t> (cv. Barcelona)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4.700 – 6.900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3494948"/>
                  </a:ext>
                </a:extLst>
              </a:tr>
              <a:tr h="81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Arándano (</a:t>
                      </a:r>
                      <a:r>
                        <a:rPr kumimoji="0" lang="es-CL" sz="30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highbush</a:t>
                      </a:r>
                      <a:r>
                        <a:rPr kumimoji="0" lang="es-CL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: </a:t>
                      </a:r>
                      <a:r>
                        <a:rPr kumimoji="0" lang="es-CL" sz="30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cv</a:t>
                      </a:r>
                      <a:r>
                        <a:rPr kumimoji="0" lang="es-CL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. </a:t>
                      </a:r>
                      <a:r>
                        <a:rPr kumimoji="0" lang="es-CL" sz="30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Legacy</a:t>
                      </a:r>
                      <a:r>
                        <a:rPr kumimoji="0" lang="es-CL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)</a:t>
                      </a:r>
                      <a:endParaRPr kumimoji="0" lang="en-US" sz="3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2.300 – 3.600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4141433"/>
                  </a:ext>
                </a:extLst>
              </a:tr>
              <a:tr h="81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1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+mn-ea"/>
                          <a:cs typeface="+mn-cs"/>
                        </a:rPr>
                        <a:t>Murtilla</a:t>
                      </a:r>
                      <a:r>
                        <a:rPr kumimoji="0" lang="en-US" sz="30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+mn-ea"/>
                          <a:cs typeface="+mn-cs"/>
                        </a:rPr>
                        <a:t> (3 a 4 </a:t>
                      </a:r>
                      <a:r>
                        <a:rPr kumimoji="0" lang="en-US" sz="3000" b="1" i="1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+mn-ea"/>
                          <a:cs typeface="+mn-cs"/>
                        </a:rPr>
                        <a:t>años</a:t>
                      </a:r>
                      <a:r>
                        <a:rPr kumimoji="0" lang="en-US" sz="30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5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30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+mn-ea"/>
                          <a:cs typeface="+mn-cs"/>
                        </a:rPr>
                        <a:t>1.500 – 2.100</a:t>
                      </a:r>
                    </a:p>
                  </a:txBody>
                  <a:tcPr marL="182880" marR="182880" marT="91440" marB="9144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2018421"/>
                  </a:ext>
                </a:extLst>
              </a:tr>
            </a:tbl>
          </a:graphicData>
        </a:graphic>
      </p:graphicFrame>
      <p:sp>
        <p:nvSpPr>
          <p:cNvPr id="18" name="Rectángulo 17">
            <a:extLst>
              <a:ext uri="{FF2B5EF4-FFF2-40B4-BE49-F238E27FC236}">
                <a16:creationId xmlns:a16="http://schemas.microsoft.com/office/drawing/2014/main" id="{DCB7C3AA-6066-4DB0-AEB1-71664725B718}"/>
              </a:ext>
            </a:extLst>
          </p:cNvPr>
          <p:cNvSpPr/>
          <p:nvPr/>
        </p:nvSpPr>
        <p:spPr>
          <a:xfrm>
            <a:off x="4730742" y="2954788"/>
            <a:ext cx="127114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s-CL" sz="4000" dirty="0">
                <a:solidFill>
                  <a:srgbClr val="FF0000"/>
                </a:solidFill>
              </a:rPr>
              <a:t>Requerimientos hídricos </a:t>
            </a:r>
            <a:r>
              <a:rPr lang="es-CL" sz="4000" dirty="0"/>
              <a:t>(promedio de 2 a 4 años)</a:t>
            </a: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6680C790-4B27-AE18-5F5E-88FC5FA8D8A4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3452D11E-4B49-7E4A-0004-449526AB4F21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AutoShape 5">
            <a:extLst>
              <a:ext uri="{FF2B5EF4-FFF2-40B4-BE49-F238E27FC236}">
                <a16:creationId xmlns:a16="http://schemas.microsoft.com/office/drawing/2014/main" id="{7B6B9B29-4A36-0552-A3FE-B5DDEA527D87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87642934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3" name="Freeform 3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AutoShape 5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sp>
        <p:nvSpPr>
          <p:cNvPr id="6" name="17 CuadroTexto">
            <a:extLst>
              <a:ext uri="{FF2B5EF4-FFF2-40B4-BE49-F238E27FC236}">
                <a16:creationId xmlns:a16="http://schemas.microsoft.com/office/drawing/2014/main" id="{8175A7B2-FE84-4B87-FCF4-14C66AA7931E}"/>
              </a:ext>
            </a:extLst>
          </p:cNvPr>
          <p:cNvSpPr txBox="1"/>
          <p:nvPr/>
        </p:nvSpPr>
        <p:spPr>
          <a:xfrm>
            <a:off x="7437824" y="902377"/>
            <a:ext cx="7158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7200" b="1" dirty="0">
                <a:solidFill>
                  <a:srgbClr val="0000FF"/>
                </a:solidFill>
                <a:latin typeface="gobCL"/>
              </a:rPr>
              <a:t>INDICE</a:t>
            </a:r>
          </a:p>
        </p:txBody>
      </p:sp>
      <p:sp>
        <p:nvSpPr>
          <p:cNvPr id="10" name="17 CuadroTexto">
            <a:extLst>
              <a:ext uri="{FF2B5EF4-FFF2-40B4-BE49-F238E27FC236}">
                <a16:creationId xmlns:a16="http://schemas.microsoft.com/office/drawing/2014/main" id="{C3185473-6BA4-802F-788B-05D050DBFA72}"/>
              </a:ext>
            </a:extLst>
          </p:cNvPr>
          <p:cNvSpPr txBox="1"/>
          <p:nvPr/>
        </p:nvSpPr>
        <p:spPr>
          <a:xfrm>
            <a:off x="1898084" y="3363637"/>
            <a:ext cx="208476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s-CL" sz="6600" dirty="0">
                <a:solidFill>
                  <a:srgbClr val="0000FF"/>
                </a:solidFill>
                <a:latin typeface="gobCL"/>
              </a:rPr>
              <a:t>Situación hídrica actual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endParaRPr lang="es-CL" sz="4400" b="1" dirty="0">
              <a:solidFill>
                <a:srgbClr val="0000FF"/>
              </a:solidFill>
              <a:latin typeface="gobCL"/>
            </a:endParaRPr>
          </a:p>
        </p:txBody>
      </p:sp>
    </p:spTree>
    <p:extLst>
      <p:ext uri="{BB962C8B-B14F-4D97-AF65-F5344CB8AC3E}">
        <p14:creationId xmlns:p14="http://schemas.microsoft.com/office/powerpoint/2010/main" val="2813000887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Rectángulo"/>
          <p:cNvSpPr/>
          <p:nvPr/>
        </p:nvSpPr>
        <p:spPr>
          <a:xfrm>
            <a:off x="5526" y="13187216"/>
            <a:ext cx="1533217" cy="546101"/>
          </a:xfrm>
          <a:prstGeom prst="rect">
            <a:avLst/>
          </a:prstGeom>
          <a:solidFill>
            <a:srgbClr val="00746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2" name="Rectángulo"/>
          <p:cNvSpPr/>
          <p:nvPr/>
        </p:nvSpPr>
        <p:spPr>
          <a:xfrm>
            <a:off x="1714501" y="13187216"/>
            <a:ext cx="22658236" cy="528785"/>
          </a:xfrm>
          <a:prstGeom prst="rect">
            <a:avLst/>
          </a:prstGeom>
          <a:solidFill>
            <a:srgbClr val="83B41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2050" name="Picture 2" descr="C:\Users\Andrea8772\Desktop\INIA 2020\02. NORMAS GRÁFICAS 2020\05. Productos 2020\04. PPT\Foto nubes en ba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0"/>
            <a:ext cx="24174450" cy="1037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06ACE1B0-1718-4097-BFBB-6128BAFEAD85}"/>
              </a:ext>
            </a:extLst>
          </p:cNvPr>
          <p:cNvSpPr/>
          <p:nvPr/>
        </p:nvSpPr>
        <p:spPr>
          <a:xfrm>
            <a:off x="7269770" y="647616"/>
            <a:ext cx="14504749" cy="1106666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indent="0" algn="just"/>
            <a:r>
              <a:rPr lang="es-CL" sz="5400" dirty="0">
                <a:solidFill>
                  <a:srgbClr val="0000FF"/>
                </a:solidFill>
              </a:rPr>
              <a:t>I+D en gestión hídrica zona sur de Chile</a:t>
            </a:r>
          </a:p>
          <a:p>
            <a:pPr lvl="1" indent="-914400" algn="just">
              <a:buFont typeface="Arial" panose="020B0604020202020204" pitchFamily="34" charset="0"/>
              <a:buChar char="•"/>
            </a:pPr>
            <a:endParaRPr lang="es-CL" sz="4800" dirty="0">
              <a:solidFill>
                <a:srgbClr val="0000FF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5FDC618-8EE3-54CE-9B37-513055592C72}"/>
              </a:ext>
            </a:extLst>
          </p:cNvPr>
          <p:cNvSpPr txBox="1"/>
          <p:nvPr/>
        </p:nvSpPr>
        <p:spPr>
          <a:xfrm>
            <a:off x="410077" y="4636390"/>
            <a:ext cx="11546957" cy="2862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/>
            <a:r>
              <a:rPr lang="es-CL" dirty="0"/>
              <a:t>López-Olivari, Rafael (2022) Manejo general y práctico del agua de riego en especies frutales para productores del sur de Chile [en línea]. Temuco, Chile: Instituto de Investigaciones Agropecuarias. Boletín INIA - Instituto de Investigaciones Agropecuarias. N° 470. Disponible en: </a:t>
            </a:r>
            <a:r>
              <a:rPr lang="es-CL" dirty="0">
                <a:hlinkClick r:id="rId3"/>
              </a:rPr>
              <a:t>https://hdl.handle.net/20.500.14001/68774</a:t>
            </a:r>
            <a:r>
              <a:rPr lang="es-CL" dirty="0"/>
              <a:t> 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CC89D963-BEB7-46F8-D563-51C9998A46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93441" y="1690770"/>
            <a:ext cx="8748121" cy="11377614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D804DC2C-A601-3F63-86CD-150EEC10FF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456" y="17524"/>
            <a:ext cx="4195423" cy="185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633484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5963DDB4-8C63-584F-5ACB-6EF781B29F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140" r="33547" b="12867"/>
          <a:stretch/>
        </p:blipFill>
        <p:spPr>
          <a:xfrm>
            <a:off x="240507" y="379336"/>
            <a:ext cx="11093800" cy="647866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49F72F0-BB59-FBD1-5CEC-6399151662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71" t="10696" r="23808" b="16901"/>
          <a:stretch/>
        </p:blipFill>
        <p:spPr>
          <a:xfrm>
            <a:off x="2700668" y="6080434"/>
            <a:ext cx="10480408" cy="755394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13FDB00B-85D0-2290-DC35-94BBB28B6F9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008" t="11860" r="26783" b="15995"/>
          <a:stretch/>
        </p:blipFill>
        <p:spPr>
          <a:xfrm>
            <a:off x="11823405" y="2548378"/>
            <a:ext cx="12014790" cy="9338891"/>
          </a:xfrm>
          <a:prstGeom prst="rect">
            <a:avLst/>
          </a:prstGeom>
        </p:spPr>
      </p:pic>
      <p:sp>
        <p:nvSpPr>
          <p:cNvPr id="5" name="Freeform 2">
            <a:extLst>
              <a:ext uri="{FF2B5EF4-FFF2-40B4-BE49-F238E27FC236}">
                <a16:creationId xmlns:a16="http://schemas.microsoft.com/office/drawing/2014/main" id="{6B3534F0-64C5-EE4E-69EC-3BF158DDC276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6" name="Freeform 3">
            <a:extLst>
              <a:ext uri="{FF2B5EF4-FFF2-40B4-BE49-F238E27FC236}">
                <a16:creationId xmlns:a16="http://schemas.microsoft.com/office/drawing/2014/main" id="{EBC8B8F0-9432-08FE-D5C8-AA4892845BFF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8" name="AutoShape 5">
            <a:extLst>
              <a:ext uri="{FF2B5EF4-FFF2-40B4-BE49-F238E27FC236}">
                <a16:creationId xmlns:a16="http://schemas.microsoft.com/office/drawing/2014/main" id="{5C52F583-FCA7-80B8-3274-0B785AB2E4E1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2461231730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F400307-35DE-15DB-2CAB-2D580CE959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3" y="6239978"/>
            <a:ext cx="24384000" cy="7053916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21BD3945-E107-4F67-8C55-AAD3BC783A40}"/>
              </a:ext>
            </a:extLst>
          </p:cNvPr>
          <p:cNvSpPr/>
          <p:nvPr/>
        </p:nvSpPr>
        <p:spPr>
          <a:xfrm>
            <a:off x="276108" y="3118378"/>
            <a:ext cx="23758759" cy="43396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6000" dirty="0"/>
              <a:t>Evaluación</a:t>
            </a:r>
            <a:r>
              <a:rPr lang="en-US" sz="6000" dirty="0"/>
              <a:t> de </a:t>
            </a:r>
            <a:r>
              <a:rPr lang="es-CL" sz="6000" dirty="0"/>
              <a:t>modelos</a:t>
            </a:r>
            <a:r>
              <a:rPr lang="en-US" sz="6000" dirty="0"/>
              <a:t> del </a:t>
            </a:r>
            <a:r>
              <a:rPr lang="es-CL" sz="6000" dirty="0"/>
              <a:t>dosel</a:t>
            </a:r>
            <a:r>
              <a:rPr lang="en-US" sz="6000" dirty="0"/>
              <a:t> bajo </a:t>
            </a:r>
            <a:r>
              <a:rPr lang="es-CL" sz="6000" dirty="0"/>
              <a:t>riego</a:t>
            </a:r>
            <a:r>
              <a:rPr lang="en-US" sz="6000" dirty="0"/>
              <a:t> </a:t>
            </a:r>
            <a:r>
              <a:rPr lang="es-CL" sz="6000" dirty="0"/>
              <a:t>deficitario</a:t>
            </a:r>
            <a:r>
              <a:rPr lang="en-US" sz="6000" dirty="0"/>
              <a:t> para la </a:t>
            </a:r>
            <a:r>
              <a:rPr lang="es-CL" sz="6000" dirty="0"/>
              <a:t>estimación</a:t>
            </a:r>
            <a:r>
              <a:rPr lang="en-US" sz="6000" dirty="0"/>
              <a:t> de la ET bajo </a:t>
            </a:r>
            <a:r>
              <a:rPr lang="es-CL" sz="6000" dirty="0"/>
              <a:t>condiciones</a:t>
            </a:r>
            <a:r>
              <a:rPr lang="en-US" sz="6000" dirty="0"/>
              <a:t> </a:t>
            </a:r>
            <a:r>
              <a:rPr lang="es-CL" sz="6000" dirty="0"/>
              <a:t>limitadas</a:t>
            </a:r>
            <a:r>
              <a:rPr lang="en-US" sz="6000" dirty="0"/>
              <a:t> de </a:t>
            </a:r>
            <a:r>
              <a:rPr lang="es-CL" sz="6000" dirty="0"/>
              <a:t>agua</a:t>
            </a:r>
            <a:r>
              <a:rPr lang="en-US" sz="6000" dirty="0"/>
              <a:t> para </a:t>
            </a:r>
            <a:r>
              <a:rPr lang="es-CL" sz="6000" dirty="0"/>
              <a:t>riego</a:t>
            </a:r>
            <a:r>
              <a:rPr lang="en-US" sz="6000" dirty="0"/>
              <a:t> </a:t>
            </a:r>
          </a:p>
          <a:p>
            <a:endParaRPr lang="es-ES" sz="3600" dirty="0">
              <a:solidFill>
                <a:schemeClr val="tx1"/>
              </a:solidFill>
              <a:latin typeface="gobCL"/>
              <a:ea typeface="gobCL"/>
              <a:cs typeface="gobCL"/>
              <a:sym typeface="gobCL"/>
            </a:endParaRPr>
          </a:p>
          <a:p>
            <a:r>
              <a:rPr lang="es-ES" sz="6000" dirty="0">
                <a:solidFill>
                  <a:schemeClr val="tx1"/>
                </a:solidFill>
                <a:latin typeface="gobCL"/>
                <a:ea typeface="gobCL"/>
                <a:cs typeface="gobCL"/>
                <a:sym typeface="gobCL"/>
              </a:rPr>
              <a:t>(</a:t>
            </a:r>
            <a:r>
              <a:rPr lang="es-ES" sz="6000" dirty="0" err="1">
                <a:solidFill>
                  <a:schemeClr val="tx1"/>
                </a:solidFill>
                <a:latin typeface="gobCL"/>
                <a:ea typeface="gobCL"/>
                <a:cs typeface="gobCL"/>
                <a:sym typeface="gobCL"/>
              </a:rPr>
              <a:t>Fondecyt</a:t>
            </a:r>
            <a:r>
              <a:rPr lang="es-ES" sz="6000" dirty="0">
                <a:solidFill>
                  <a:schemeClr val="tx1"/>
                </a:solidFill>
                <a:latin typeface="gobCL"/>
                <a:ea typeface="gobCL"/>
                <a:cs typeface="gobCL"/>
                <a:sym typeface="gobCL"/>
              </a:rPr>
              <a:t> Iniciación: N°11180667)</a:t>
            </a:r>
          </a:p>
        </p:txBody>
      </p:sp>
      <p:sp>
        <p:nvSpPr>
          <p:cNvPr id="4" name="Freeform 2">
            <a:extLst>
              <a:ext uri="{FF2B5EF4-FFF2-40B4-BE49-F238E27FC236}">
                <a16:creationId xmlns:a16="http://schemas.microsoft.com/office/drawing/2014/main" id="{F2AEB63F-AFE5-2AEF-5E9E-3905E61C24F0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3ACF1D14-5412-F1F5-1B40-ABDA74DBE7DF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id="{5F77354A-EBDE-D478-3328-F94C5948A62C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9092915-282D-D740-0A84-FD0AB52C20AC}"/>
              </a:ext>
            </a:extLst>
          </p:cNvPr>
          <p:cNvSpPr/>
          <p:nvPr/>
        </p:nvSpPr>
        <p:spPr>
          <a:xfrm>
            <a:off x="6978338" y="720170"/>
            <a:ext cx="6766572" cy="1106666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indent="0"/>
            <a:r>
              <a:rPr lang="es-CL" sz="5400" dirty="0">
                <a:solidFill>
                  <a:srgbClr val="0000FF"/>
                </a:solidFill>
              </a:rPr>
              <a:t>Modelos de ET</a:t>
            </a:r>
          </a:p>
          <a:p>
            <a:pPr lvl="1" indent="-914400" algn="just">
              <a:buFont typeface="Arial" panose="020B0604020202020204" pitchFamily="34" charset="0"/>
              <a:buChar char="•"/>
            </a:pPr>
            <a:endParaRPr lang="es-CL" sz="4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300042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Rectángulo"/>
          <p:cNvSpPr/>
          <p:nvPr/>
        </p:nvSpPr>
        <p:spPr>
          <a:xfrm>
            <a:off x="5526" y="13187216"/>
            <a:ext cx="1533217" cy="546101"/>
          </a:xfrm>
          <a:prstGeom prst="rect">
            <a:avLst/>
          </a:prstGeom>
          <a:solidFill>
            <a:srgbClr val="00746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2" name="Rectángulo"/>
          <p:cNvSpPr/>
          <p:nvPr/>
        </p:nvSpPr>
        <p:spPr>
          <a:xfrm>
            <a:off x="1714501" y="13187216"/>
            <a:ext cx="22658236" cy="528785"/>
          </a:xfrm>
          <a:prstGeom prst="rect">
            <a:avLst/>
          </a:prstGeom>
          <a:solidFill>
            <a:srgbClr val="83B41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2050" name="Picture 2" descr="C:\Users\Andrea8772\Desktop\INIA 2020\02. NORMAS GRÁFICAS 2020\05. Productos 2020\04. PPT\Foto nubes en ba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0"/>
            <a:ext cx="24174450" cy="1037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Google Shape;316;p34">
            <a:extLst>
              <a:ext uri="{FF2B5EF4-FFF2-40B4-BE49-F238E27FC236}">
                <a16:creationId xmlns:a16="http://schemas.microsoft.com/office/drawing/2014/main" id="{001AA28A-B55D-4286-8CC6-400A2D09BBD7}"/>
              </a:ext>
            </a:extLst>
          </p:cNvPr>
          <p:cNvSpPr txBox="1"/>
          <p:nvPr/>
        </p:nvSpPr>
        <p:spPr>
          <a:xfrm>
            <a:off x="4155126" y="213922"/>
            <a:ext cx="11291402" cy="9497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4800" b="1" dirty="0">
                <a:solidFill>
                  <a:srgbClr val="0000FF"/>
                </a:solidFill>
                <a:latin typeface="gobCL"/>
                <a:ea typeface="Calibri"/>
                <a:cs typeface="Calibri"/>
                <a:sym typeface="Calibri"/>
              </a:rPr>
              <a:t>Mediciones planta-micrometeorológicas: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C3BDA5A-C1DD-EE2B-B952-4B67BF8BEC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728" y="1601981"/>
            <a:ext cx="22829520" cy="1152144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C3940925-2505-8A94-59BC-700198C74E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456" y="17524"/>
            <a:ext cx="4195423" cy="185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738455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Rectángulo"/>
          <p:cNvSpPr/>
          <p:nvPr/>
        </p:nvSpPr>
        <p:spPr>
          <a:xfrm>
            <a:off x="23735071" y="0"/>
            <a:ext cx="648929" cy="1647530"/>
          </a:xfrm>
          <a:prstGeom prst="rect">
            <a:avLst/>
          </a:prstGeom>
          <a:solidFill>
            <a:srgbClr val="00746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0" name="Rectángulo"/>
          <p:cNvSpPr/>
          <p:nvPr/>
        </p:nvSpPr>
        <p:spPr>
          <a:xfrm>
            <a:off x="23735072" y="1866901"/>
            <a:ext cx="669510" cy="11861878"/>
          </a:xfrm>
          <a:prstGeom prst="rect">
            <a:avLst/>
          </a:prstGeom>
          <a:solidFill>
            <a:srgbClr val="83B41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7B472C6-6BEF-6754-C01A-A1063C9BCF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456" y="422910"/>
            <a:ext cx="23294340" cy="1287018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EC44942D-C269-E005-CB68-B2AE304CB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456" y="17524"/>
            <a:ext cx="4195423" cy="1854447"/>
          </a:xfrm>
          <a:prstGeom prst="rect">
            <a:avLst/>
          </a:prstGeom>
        </p:spPr>
      </p:pic>
      <p:sp>
        <p:nvSpPr>
          <p:cNvPr id="33" name="Google Shape;316;p34">
            <a:extLst>
              <a:ext uri="{FF2B5EF4-FFF2-40B4-BE49-F238E27FC236}">
                <a16:creationId xmlns:a16="http://schemas.microsoft.com/office/drawing/2014/main" id="{40EDAD8A-EFED-49B5-8E16-AA8EA620B591}"/>
              </a:ext>
            </a:extLst>
          </p:cNvPr>
          <p:cNvSpPr txBox="1"/>
          <p:nvPr/>
        </p:nvSpPr>
        <p:spPr>
          <a:xfrm>
            <a:off x="4724551" y="536770"/>
            <a:ext cx="11291402" cy="8631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4800" b="1" dirty="0">
                <a:solidFill>
                  <a:srgbClr val="0000FF"/>
                </a:solidFill>
                <a:latin typeface="gobCL"/>
                <a:ea typeface="Calibri"/>
                <a:cs typeface="Calibri"/>
                <a:sym typeface="Calibri"/>
              </a:rPr>
              <a:t>Mediciones planta-micrometeorológicas: </a:t>
            </a:r>
          </a:p>
        </p:txBody>
      </p:sp>
    </p:spTree>
    <p:extLst>
      <p:ext uri="{BB962C8B-B14F-4D97-AF65-F5344CB8AC3E}">
        <p14:creationId xmlns:p14="http://schemas.microsoft.com/office/powerpoint/2010/main" val="3530929037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Rectángulo"/>
          <p:cNvSpPr/>
          <p:nvPr/>
        </p:nvSpPr>
        <p:spPr>
          <a:xfrm>
            <a:off x="5526" y="13187216"/>
            <a:ext cx="1533217" cy="546101"/>
          </a:xfrm>
          <a:prstGeom prst="rect">
            <a:avLst/>
          </a:prstGeom>
          <a:solidFill>
            <a:srgbClr val="00746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2" name="Rectángulo"/>
          <p:cNvSpPr/>
          <p:nvPr/>
        </p:nvSpPr>
        <p:spPr>
          <a:xfrm>
            <a:off x="1714501" y="13187216"/>
            <a:ext cx="22658236" cy="528785"/>
          </a:xfrm>
          <a:prstGeom prst="rect">
            <a:avLst/>
          </a:prstGeom>
          <a:solidFill>
            <a:srgbClr val="83B41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2050" name="Picture 2" descr="C:\Users\Andrea8772\Desktop\INIA 2020\02. NORMAS GRÁFICAS 2020\05. Productos 2020\04. PPT\Foto nubes en ba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0"/>
            <a:ext cx="24174450" cy="1037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C5F800B-1547-9105-345A-4FE2FA85C4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383" y="2491415"/>
            <a:ext cx="21572220" cy="10401300"/>
          </a:xfrm>
          <a:prstGeom prst="rect">
            <a:avLst/>
          </a:prstGeom>
        </p:spPr>
      </p:pic>
      <p:sp>
        <p:nvSpPr>
          <p:cNvPr id="12" name="Google Shape;316;p34">
            <a:extLst>
              <a:ext uri="{FF2B5EF4-FFF2-40B4-BE49-F238E27FC236}">
                <a16:creationId xmlns:a16="http://schemas.microsoft.com/office/drawing/2014/main" id="{3FCFBDCB-13B8-4DC1-9249-3AE6130EF622}"/>
              </a:ext>
            </a:extLst>
          </p:cNvPr>
          <p:cNvSpPr txBox="1"/>
          <p:nvPr/>
        </p:nvSpPr>
        <p:spPr>
          <a:xfrm>
            <a:off x="4583342" y="195029"/>
            <a:ext cx="11291402" cy="1059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4800" b="1" dirty="0">
                <a:solidFill>
                  <a:srgbClr val="0000FF"/>
                </a:solidFill>
                <a:latin typeface="gobCL"/>
                <a:ea typeface="Calibri"/>
                <a:cs typeface="Calibri"/>
                <a:sym typeface="Calibri"/>
              </a:rPr>
              <a:t>Mediciones planta-micrometeorológicas: </a:t>
            </a:r>
          </a:p>
        </p:txBody>
      </p:sp>
      <p:sp>
        <p:nvSpPr>
          <p:cNvPr id="6" name="22 CuadroTexto">
            <a:extLst>
              <a:ext uri="{FF2B5EF4-FFF2-40B4-BE49-F238E27FC236}">
                <a16:creationId xmlns:a16="http://schemas.microsoft.com/office/drawing/2014/main" id="{3013ABA7-2922-4EE8-9A35-83D7988B2EC1}"/>
              </a:ext>
            </a:extLst>
          </p:cNvPr>
          <p:cNvSpPr txBox="1"/>
          <p:nvPr/>
        </p:nvSpPr>
        <p:spPr>
          <a:xfrm>
            <a:off x="13043619" y="2491415"/>
            <a:ext cx="92869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>
                <a:latin typeface="gobCL"/>
              </a:rPr>
              <a:t>Registrador de datos </a:t>
            </a:r>
            <a:r>
              <a:rPr lang="es-CL" sz="4000" dirty="0" err="1">
                <a:latin typeface="gobCL"/>
              </a:rPr>
              <a:t>micrometereológicos</a:t>
            </a:r>
            <a:r>
              <a:rPr lang="es-CL" sz="4000" dirty="0">
                <a:latin typeface="gobCL"/>
              </a:rPr>
              <a:t>:</a:t>
            </a:r>
          </a:p>
          <a:p>
            <a:endParaRPr lang="es-CL" sz="2400" dirty="0">
              <a:latin typeface="gobCL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CL" sz="4000" dirty="0">
                <a:latin typeface="gobCL"/>
              </a:rPr>
              <a:t>2 almacenadores CR1000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CL" sz="4000" dirty="0">
                <a:latin typeface="gobCL"/>
              </a:rPr>
              <a:t>Intervalos cada 15 min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48C3A15-FE9D-68CE-F8C6-32A1D659B1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456" y="17524"/>
            <a:ext cx="4195423" cy="185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533954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Rectángulo"/>
          <p:cNvSpPr/>
          <p:nvPr/>
        </p:nvSpPr>
        <p:spPr>
          <a:xfrm>
            <a:off x="23735071" y="0"/>
            <a:ext cx="648929" cy="1647530"/>
          </a:xfrm>
          <a:prstGeom prst="rect">
            <a:avLst/>
          </a:prstGeom>
          <a:solidFill>
            <a:srgbClr val="00746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0" name="Rectángulo"/>
          <p:cNvSpPr/>
          <p:nvPr/>
        </p:nvSpPr>
        <p:spPr>
          <a:xfrm>
            <a:off x="23735072" y="1866901"/>
            <a:ext cx="669510" cy="11861878"/>
          </a:xfrm>
          <a:prstGeom prst="rect">
            <a:avLst/>
          </a:prstGeom>
          <a:solidFill>
            <a:srgbClr val="83B41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" name="Google Shape;316;p34">
            <a:extLst>
              <a:ext uri="{FF2B5EF4-FFF2-40B4-BE49-F238E27FC236}">
                <a16:creationId xmlns:a16="http://schemas.microsoft.com/office/drawing/2014/main" id="{9AB2911A-16A0-4C13-9764-AC2BD59641E5}"/>
              </a:ext>
            </a:extLst>
          </p:cNvPr>
          <p:cNvSpPr txBox="1"/>
          <p:nvPr/>
        </p:nvSpPr>
        <p:spPr>
          <a:xfrm>
            <a:off x="5343032" y="237178"/>
            <a:ext cx="6373702" cy="15167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4800" b="1" dirty="0">
                <a:solidFill>
                  <a:srgbClr val="0000FF"/>
                </a:solidFill>
                <a:latin typeface="gobCL"/>
                <a:ea typeface="Calibri"/>
                <a:cs typeface="Calibri"/>
                <a:sym typeface="Calibri"/>
              </a:rPr>
              <a:t>Mediciones suelo: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4800" b="1" dirty="0">
                <a:solidFill>
                  <a:schemeClr val="tx1"/>
                </a:solidFill>
                <a:latin typeface="gobCL"/>
                <a:ea typeface="Calibri"/>
                <a:cs typeface="Calibri"/>
                <a:sym typeface="Calibri"/>
              </a:rPr>
              <a:t>Balance hídrico de suelo</a:t>
            </a:r>
            <a:endParaRPr sz="2400" dirty="0">
              <a:solidFill>
                <a:schemeClr val="tx1"/>
              </a:solidFill>
              <a:latin typeface="gobCL"/>
            </a:endParaRPr>
          </a:p>
        </p:txBody>
      </p:sp>
      <p:sp>
        <p:nvSpPr>
          <p:cNvPr id="8" name="22 CuadroTexto">
            <a:extLst>
              <a:ext uri="{FF2B5EF4-FFF2-40B4-BE49-F238E27FC236}">
                <a16:creationId xmlns:a16="http://schemas.microsoft.com/office/drawing/2014/main" id="{00C077CF-8491-4743-9DF2-A473E5B591D9}"/>
              </a:ext>
            </a:extLst>
          </p:cNvPr>
          <p:cNvSpPr txBox="1"/>
          <p:nvPr/>
        </p:nvSpPr>
        <p:spPr>
          <a:xfrm>
            <a:off x="12778924" y="575146"/>
            <a:ext cx="92869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>
                <a:latin typeface="gobCL"/>
              </a:rPr>
              <a:t>Registrador de datos humedad de suelo:</a:t>
            </a:r>
          </a:p>
          <a:p>
            <a:endParaRPr lang="es-CL" sz="2400" dirty="0">
              <a:latin typeface="gobCL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CL" sz="4000" dirty="0">
                <a:latin typeface="gobCL"/>
              </a:rPr>
              <a:t>Almacenador Em50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CL" sz="4000" dirty="0">
                <a:latin typeface="gobCL"/>
              </a:rPr>
              <a:t>Intervalos cada 15 min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D92EAF5-9291-4ACD-4196-90D904ABC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077" y="3191717"/>
            <a:ext cx="22890480" cy="979932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923BF255-F667-B6E8-E08C-43199914D4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456" y="17524"/>
            <a:ext cx="4195423" cy="185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284304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Rectángulo"/>
          <p:cNvSpPr/>
          <p:nvPr/>
        </p:nvSpPr>
        <p:spPr>
          <a:xfrm>
            <a:off x="5526" y="13187216"/>
            <a:ext cx="1533217" cy="546101"/>
          </a:xfrm>
          <a:prstGeom prst="rect">
            <a:avLst/>
          </a:prstGeom>
          <a:solidFill>
            <a:srgbClr val="00746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2" name="Rectángulo"/>
          <p:cNvSpPr/>
          <p:nvPr/>
        </p:nvSpPr>
        <p:spPr>
          <a:xfrm>
            <a:off x="1714501" y="13187216"/>
            <a:ext cx="22658236" cy="528785"/>
          </a:xfrm>
          <a:prstGeom prst="rect">
            <a:avLst/>
          </a:prstGeom>
          <a:solidFill>
            <a:srgbClr val="83B41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2050" name="Picture 2" descr="C:\Users\Andrea8772\Desktop\INIA 2020\02. NORMAS GRÁFICAS 2020\05. Productos 2020\04. PPT\Foto nubes en ba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0"/>
            <a:ext cx="24174450" cy="1037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15 Marcador de texto">
            <a:extLst>
              <a:ext uri="{FF2B5EF4-FFF2-40B4-BE49-F238E27FC236}">
                <a16:creationId xmlns:a16="http://schemas.microsoft.com/office/drawing/2014/main" id="{233D3FD9-8E4E-4D70-9CCB-BB47EF012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8443" y="9905997"/>
            <a:ext cx="12292917" cy="2991204"/>
          </a:xfrm>
        </p:spPr>
        <p:txBody>
          <a:bodyPr>
            <a:noAutofit/>
          </a:bodyPr>
          <a:lstStyle/>
          <a:p>
            <a:pPr marL="114300" indent="0" algn="just">
              <a:buNone/>
            </a:pPr>
            <a:r>
              <a:rPr lang="es-CL" sz="4400" b="1" dirty="0">
                <a:latin typeface="gobCL"/>
              </a:rPr>
              <a:t>Centro Regional de Investigación Carillanca del Instituto de Investigaciones Agropecuarias (INIA), Región de la Araucanía, Chile (38° 41 'LS; 72° 24' LO; 65 m.s.n.m.).</a:t>
            </a: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1A5C2932-1D68-40A9-A232-7B1DA98A16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l="17727" t="13993" r="9373" b="14366"/>
          <a:stretch>
            <a:fillRect/>
          </a:stretch>
        </p:blipFill>
        <p:spPr bwMode="auto">
          <a:xfrm>
            <a:off x="576988" y="2735873"/>
            <a:ext cx="12292917" cy="696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17 CuadroTexto">
            <a:extLst>
              <a:ext uri="{FF2B5EF4-FFF2-40B4-BE49-F238E27FC236}">
                <a16:creationId xmlns:a16="http://schemas.microsoft.com/office/drawing/2014/main" id="{64920B50-8809-4C06-BC2C-600DC9D1B774}"/>
              </a:ext>
            </a:extLst>
          </p:cNvPr>
          <p:cNvSpPr txBox="1"/>
          <p:nvPr/>
        </p:nvSpPr>
        <p:spPr>
          <a:xfrm>
            <a:off x="4583342" y="818799"/>
            <a:ext cx="71584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b="1" dirty="0">
                <a:latin typeface="gobCL"/>
              </a:rPr>
              <a:t>Sitio de estudio</a:t>
            </a:r>
          </a:p>
        </p:txBody>
      </p:sp>
      <p:sp>
        <p:nvSpPr>
          <p:cNvPr id="10" name="16 CuadroTexto">
            <a:extLst>
              <a:ext uri="{FF2B5EF4-FFF2-40B4-BE49-F238E27FC236}">
                <a16:creationId xmlns:a16="http://schemas.microsoft.com/office/drawing/2014/main" id="{FEB30A21-6A7F-4BD6-A068-33AC8F663F7C}"/>
              </a:ext>
            </a:extLst>
          </p:cNvPr>
          <p:cNvSpPr txBox="1"/>
          <p:nvPr/>
        </p:nvSpPr>
        <p:spPr>
          <a:xfrm>
            <a:off x="13100053" y="343808"/>
            <a:ext cx="10937106" cy="12834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CL" sz="4400" b="1" dirty="0">
                <a:latin typeface="gobCL"/>
              </a:rPr>
              <a:t>Variedad</a:t>
            </a:r>
            <a:r>
              <a:rPr lang="es-CL" sz="4400" dirty="0">
                <a:latin typeface="gobCL"/>
              </a:rPr>
              <a:t>: Puyehue-INIA (</a:t>
            </a:r>
            <a:r>
              <a:rPr lang="es-CL" sz="4400" dirty="0" err="1">
                <a:latin typeface="gobCL"/>
              </a:rPr>
              <a:t>semi-tardía</a:t>
            </a:r>
            <a:r>
              <a:rPr lang="es-CL" sz="4400" dirty="0">
                <a:latin typeface="gobCL"/>
              </a:rPr>
              <a:t>: 140-150 días).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es-CL" sz="2800" dirty="0">
              <a:latin typeface="gobCL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CL" sz="4400" b="1" dirty="0">
                <a:latin typeface="gobCL"/>
              </a:rPr>
              <a:t>Fecha de siembra</a:t>
            </a:r>
            <a:r>
              <a:rPr lang="es-CL" sz="4400" dirty="0">
                <a:latin typeface="gobCL"/>
              </a:rPr>
              <a:t>: noviembre.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es-CL" sz="2800" dirty="0">
              <a:latin typeface="gobCL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CL" sz="4400" b="1" dirty="0">
                <a:latin typeface="gobCL"/>
              </a:rPr>
              <a:t>Distancia de plantación: </a:t>
            </a:r>
            <a:r>
              <a:rPr lang="es-CL" sz="4400" dirty="0">
                <a:latin typeface="gobCL"/>
              </a:rPr>
              <a:t>0,75 x 0,25 m.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es-CL" sz="2800" dirty="0">
              <a:latin typeface="gobCL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CL" sz="4400" b="1" dirty="0">
                <a:latin typeface="gobCL"/>
              </a:rPr>
              <a:t>Estrategia hídrica </a:t>
            </a:r>
            <a:r>
              <a:rPr lang="es-CL" sz="4400" dirty="0">
                <a:latin typeface="gobCL"/>
              </a:rPr>
              <a:t>utilizada</a:t>
            </a:r>
            <a:r>
              <a:rPr lang="es-CL" sz="4400" b="1" dirty="0">
                <a:latin typeface="gobCL"/>
              </a:rPr>
              <a:t>: </a:t>
            </a:r>
            <a:r>
              <a:rPr lang="es-ES" sz="4400" dirty="0">
                <a:latin typeface="gobCL"/>
              </a:rPr>
              <a:t>El RDS fue de un 60 y 75% de aplicación de agua del bien regado (100%: 35% del ADT, </a:t>
            </a:r>
            <a:r>
              <a:rPr lang="es-ES" sz="4400" dirty="0">
                <a:solidFill>
                  <a:srgbClr val="0000FF"/>
                </a:solidFill>
                <a:latin typeface="gobCL"/>
              </a:rPr>
              <a:t>Allen et al., 1998</a:t>
            </a:r>
            <a:r>
              <a:rPr lang="es-ES" sz="4400" dirty="0">
                <a:latin typeface="gobCL"/>
              </a:rPr>
              <a:t>). Área por RDS: 300 m</a:t>
            </a:r>
            <a:r>
              <a:rPr lang="es-ES" sz="4400" baseline="30000" dirty="0">
                <a:latin typeface="gobCL"/>
              </a:rPr>
              <a:t>2 </a:t>
            </a:r>
            <a:r>
              <a:rPr lang="es-ES" sz="4400" dirty="0">
                <a:latin typeface="gobCL"/>
              </a:rPr>
              <a:t>(15 x 20 m).</a:t>
            </a:r>
            <a:endParaRPr lang="es-CL" sz="4400" dirty="0">
              <a:latin typeface="gobCL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es-CL" sz="2800" dirty="0">
              <a:latin typeface="gobCL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CL" sz="4400" b="1" dirty="0">
                <a:latin typeface="gobCL"/>
              </a:rPr>
              <a:t>Riego: </a:t>
            </a:r>
            <a:r>
              <a:rPr lang="es-CL" sz="4400" dirty="0">
                <a:latin typeface="gobCL"/>
              </a:rPr>
              <a:t>Sistema de riego por goteo.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es-CL" sz="2800" dirty="0">
              <a:latin typeface="gobCL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CL" sz="4400" b="1" dirty="0">
                <a:latin typeface="gobCL"/>
              </a:rPr>
              <a:t>Suelo: </a:t>
            </a:r>
            <a:r>
              <a:rPr lang="es-CL" sz="4400" dirty="0">
                <a:latin typeface="gobCL"/>
              </a:rPr>
              <a:t>Serie Temuco; textura franco limoso (</a:t>
            </a:r>
            <a:r>
              <a:rPr lang="es-CL" sz="4400" b="1" dirty="0">
                <a:solidFill>
                  <a:srgbClr val="0000FF"/>
                </a:solidFill>
                <a:latin typeface="gobCL"/>
              </a:rPr>
              <a:t>CIREN, 2002</a:t>
            </a:r>
            <a:r>
              <a:rPr lang="es-CL" sz="4400" dirty="0">
                <a:latin typeface="gobCL"/>
              </a:rPr>
              <a:t>).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es-CL" sz="2800" dirty="0">
              <a:latin typeface="gobCL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CL" sz="4400" b="1" dirty="0">
                <a:latin typeface="gobCL"/>
              </a:rPr>
              <a:t>Clima:</a:t>
            </a:r>
            <a:r>
              <a:rPr lang="es-CL" sz="4400" dirty="0">
                <a:latin typeface="gobCL"/>
              </a:rPr>
              <a:t> Templado cálido </a:t>
            </a:r>
            <a:r>
              <a:rPr lang="es-CL" sz="4400" dirty="0" err="1">
                <a:latin typeface="gobCL"/>
              </a:rPr>
              <a:t>mesotermal</a:t>
            </a:r>
            <a:r>
              <a:rPr lang="es-CL" sz="4400" dirty="0">
                <a:latin typeface="gobCL"/>
              </a:rPr>
              <a:t> con régimen de humedad sub-húmedo-seco (</a:t>
            </a:r>
            <a:r>
              <a:rPr lang="es-CL" sz="4400" b="1" dirty="0" err="1">
                <a:solidFill>
                  <a:srgbClr val="0000FF"/>
                </a:solidFill>
                <a:latin typeface="gobCL"/>
              </a:rPr>
              <a:t>Santibañez</a:t>
            </a:r>
            <a:r>
              <a:rPr lang="es-CL" sz="4400" b="1" dirty="0">
                <a:solidFill>
                  <a:srgbClr val="0000FF"/>
                </a:solidFill>
                <a:latin typeface="gobCL"/>
              </a:rPr>
              <a:t> et al., 2017: Atlas Agroclimático de Chile, Tomo IV</a:t>
            </a:r>
            <a:r>
              <a:rPr lang="es-CL" sz="4400" dirty="0">
                <a:latin typeface="gobCL"/>
              </a:rPr>
              <a:t>) </a:t>
            </a:r>
            <a:endParaRPr lang="es-CL" sz="4400" b="1" dirty="0">
              <a:latin typeface="gobCL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A0DF2C3-5745-36EE-F06B-F705870870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456" y="17524"/>
            <a:ext cx="4195423" cy="185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480468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Rectángulo"/>
          <p:cNvSpPr/>
          <p:nvPr/>
        </p:nvSpPr>
        <p:spPr>
          <a:xfrm>
            <a:off x="23735071" y="0"/>
            <a:ext cx="648929" cy="1647530"/>
          </a:xfrm>
          <a:prstGeom prst="rect">
            <a:avLst/>
          </a:prstGeom>
          <a:solidFill>
            <a:srgbClr val="00746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0" name="Rectángulo"/>
          <p:cNvSpPr/>
          <p:nvPr/>
        </p:nvSpPr>
        <p:spPr>
          <a:xfrm>
            <a:off x="23735072" y="1866901"/>
            <a:ext cx="669510" cy="11861878"/>
          </a:xfrm>
          <a:prstGeom prst="rect">
            <a:avLst/>
          </a:prstGeom>
          <a:solidFill>
            <a:srgbClr val="83B41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7A79ACD4-3363-4C40-94F7-1CA73927D705}"/>
              </a:ext>
            </a:extLst>
          </p:cNvPr>
          <p:cNvGrpSpPr/>
          <p:nvPr/>
        </p:nvGrpSpPr>
        <p:grpSpPr>
          <a:xfrm>
            <a:off x="4699590" y="873604"/>
            <a:ext cx="17870395" cy="11968791"/>
            <a:chOff x="4699590" y="1256116"/>
            <a:chExt cx="17870395" cy="11968791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84988F68-9E67-41E3-804C-CECA310AB4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31370" y="1256116"/>
              <a:ext cx="17365592" cy="7101072"/>
            </a:xfrm>
            <a:prstGeom prst="rect">
              <a:avLst/>
            </a:prstGeom>
          </p:spPr>
        </p:pic>
        <p:pic>
          <p:nvPicPr>
            <p:cNvPr id="8" name="Imagen 7" descr="Una puerta de madera&#10;&#10;Descripción generada automáticamente con confianza baja">
              <a:extLst>
                <a:ext uri="{FF2B5EF4-FFF2-40B4-BE49-F238E27FC236}">
                  <a16:creationId xmlns:a16="http://schemas.microsoft.com/office/drawing/2014/main" id="{176F4E39-5E0C-4A19-933D-2ACB33AA6A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861" b="14851"/>
            <a:stretch/>
          </p:blipFill>
          <p:spPr>
            <a:xfrm>
              <a:off x="4699590" y="6123836"/>
              <a:ext cx="17870395" cy="7101071"/>
            </a:xfrm>
            <a:prstGeom prst="rect">
              <a:avLst/>
            </a:prstGeom>
          </p:spPr>
        </p:pic>
      </p:grpSp>
      <p:sp>
        <p:nvSpPr>
          <p:cNvPr id="9" name="17 CuadroTexto">
            <a:extLst>
              <a:ext uri="{FF2B5EF4-FFF2-40B4-BE49-F238E27FC236}">
                <a16:creationId xmlns:a16="http://schemas.microsoft.com/office/drawing/2014/main" id="{2CB58CE8-FB92-4AF0-AD93-BEC57B6729C7}"/>
              </a:ext>
            </a:extLst>
          </p:cNvPr>
          <p:cNvSpPr txBox="1"/>
          <p:nvPr/>
        </p:nvSpPr>
        <p:spPr>
          <a:xfrm>
            <a:off x="683081" y="2603110"/>
            <a:ext cx="38657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b="1" dirty="0">
                <a:solidFill>
                  <a:srgbClr val="0000FF"/>
                </a:solidFill>
                <a:latin typeface="gobCL"/>
              </a:rPr>
              <a:t>Condiciones hídricas diferenciadas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B7CBEDB-3EC6-4628-ACC9-4AB646943AA6}"/>
              </a:ext>
            </a:extLst>
          </p:cNvPr>
          <p:cNvSpPr txBox="1"/>
          <p:nvPr/>
        </p:nvSpPr>
        <p:spPr>
          <a:xfrm>
            <a:off x="7297475" y="8862936"/>
            <a:ext cx="2402958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5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RC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FD261BF-D008-4A11-A3D3-446154D97F63}"/>
              </a:ext>
            </a:extLst>
          </p:cNvPr>
          <p:cNvSpPr txBox="1"/>
          <p:nvPr/>
        </p:nvSpPr>
        <p:spPr>
          <a:xfrm>
            <a:off x="12746275" y="8400725"/>
            <a:ext cx="2643254" cy="17645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L" sz="5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75%RC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8EE4F13-D54C-47B0-BD7F-37DCDF5A2868}"/>
              </a:ext>
            </a:extLst>
          </p:cNvPr>
          <p:cNvSpPr txBox="1"/>
          <p:nvPr/>
        </p:nvSpPr>
        <p:spPr>
          <a:xfrm>
            <a:off x="17895977" y="8400724"/>
            <a:ext cx="2643254" cy="17645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L" sz="5400" dirty="0">
                <a:solidFill>
                  <a:schemeClr val="bg1"/>
                </a:solidFill>
              </a:rPr>
              <a:t>60%RC</a:t>
            </a:r>
            <a:endParaRPr kumimoji="0" lang="es-CL" sz="5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CCF1A05-5E70-3115-66B1-334A305C70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456" y="17524"/>
            <a:ext cx="4195423" cy="185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728100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ángulo 22">
            <a:extLst>
              <a:ext uri="{FF2B5EF4-FFF2-40B4-BE49-F238E27FC236}">
                <a16:creationId xmlns:a16="http://schemas.microsoft.com/office/drawing/2014/main" id="{23F90009-77A7-4BD7-98D6-B2C3C2473BC6}"/>
              </a:ext>
            </a:extLst>
          </p:cNvPr>
          <p:cNvSpPr/>
          <p:nvPr/>
        </p:nvSpPr>
        <p:spPr>
          <a:xfrm>
            <a:off x="7117370" y="495216"/>
            <a:ext cx="14504749" cy="1106666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indent="0" algn="just"/>
            <a:r>
              <a:rPr lang="es-CL" sz="5400" dirty="0">
                <a:solidFill>
                  <a:srgbClr val="0000FF"/>
                </a:solidFill>
              </a:rPr>
              <a:t>I+D en gestión hídrica zona sur de Chile</a:t>
            </a:r>
          </a:p>
          <a:p>
            <a:pPr lvl="1" indent="-914400" algn="just">
              <a:buFont typeface="Arial" panose="020B0604020202020204" pitchFamily="34" charset="0"/>
              <a:buChar char="•"/>
            </a:pPr>
            <a:endParaRPr lang="es-CL" sz="4800" dirty="0">
              <a:solidFill>
                <a:srgbClr val="0000FF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AE70F52-5667-93C2-05B9-5193D014D8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07" y="2494332"/>
            <a:ext cx="8964011" cy="972701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4C3FEE5C-8C55-1AC7-637A-28A1BF5BD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7493" y="8550629"/>
            <a:ext cx="5015098" cy="91396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796AA4F-9516-9C9A-83BB-14AC7CA98B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7493" y="7601507"/>
            <a:ext cx="5155968" cy="73656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9A378E9-2437-6DF8-940F-E5FFB82ADF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6772" y="6549822"/>
            <a:ext cx="2266950" cy="8763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FE831ECD-BA57-2C22-5256-723C601737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64126" y="9271591"/>
            <a:ext cx="9340975" cy="3905336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C07ECF16-1854-093F-D17A-460AFA408C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64126" y="5305732"/>
            <a:ext cx="9340975" cy="3917968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3343D4B9-D193-0D43-0C2F-6C0291F922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064126" y="1479964"/>
            <a:ext cx="9176093" cy="3944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87302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3" name="Freeform 3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AutoShape 5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sp>
        <p:nvSpPr>
          <p:cNvPr id="12" name="7 Rectángulo">
            <a:extLst>
              <a:ext uri="{FF2B5EF4-FFF2-40B4-BE49-F238E27FC236}">
                <a16:creationId xmlns:a16="http://schemas.microsoft.com/office/drawing/2014/main" id="{F0371663-F7ED-0272-E694-BBAC19024A59}"/>
              </a:ext>
            </a:extLst>
          </p:cNvPr>
          <p:cNvSpPr/>
          <p:nvPr/>
        </p:nvSpPr>
        <p:spPr>
          <a:xfrm>
            <a:off x="3114398" y="5354318"/>
            <a:ext cx="16679128" cy="173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5334" dirty="0">
                <a:latin typeface="gobCL"/>
                <a:ea typeface="Verdana" pitchFamily="34" charset="0"/>
                <a:cs typeface="Verdana" pitchFamily="34" charset="0"/>
              </a:rPr>
              <a:t>Dr. </a:t>
            </a:r>
            <a:r>
              <a:rPr lang="es-CL" sz="5334" dirty="0" err="1">
                <a:latin typeface="gobCL"/>
                <a:ea typeface="Verdana" pitchFamily="34" charset="0"/>
                <a:cs typeface="Verdana" pitchFamily="34" charset="0"/>
              </a:rPr>
              <a:t>M.Sc</a:t>
            </a:r>
            <a:r>
              <a:rPr lang="es-CL" sz="5334" dirty="0">
                <a:latin typeface="gobCL"/>
                <a:ea typeface="Verdana" pitchFamily="34" charset="0"/>
                <a:cs typeface="Verdana" pitchFamily="34" charset="0"/>
              </a:rPr>
              <a:t>. Rafael López-Olivari</a:t>
            </a:r>
          </a:p>
          <a:p>
            <a:pPr algn="ctr"/>
            <a:r>
              <a:rPr lang="es-CL" sz="5334" dirty="0">
                <a:latin typeface="gobCL"/>
                <a:ea typeface="Verdana" pitchFamily="34" charset="0"/>
                <a:cs typeface="Verdana" pitchFamily="34" charset="0"/>
              </a:rPr>
              <a:t>Investigador en Ciencias del Riego y Agrometeorología</a:t>
            </a:r>
          </a:p>
        </p:txBody>
      </p:sp>
      <p:sp>
        <p:nvSpPr>
          <p:cNvPr id="13" name="9 Rectángulo">
            <a:extLst>
              <a:ext uri="{FF2B5EF4-FFF2-40B4-BE49-F238E27FC236}">
                <a16:creationId xmlns:a16="http://schemas.microsoft.com/office/drawing/2014/main" id="{5B1027BF-327B-CE39-FFDA-924CBB4F492E}"/>
              </a:ext>
            </a:extLst>
          </p:cNvPr>
          <p:cNvSpPr/>
          <p:nvPr/>
        </p:nvSpPr>
        <p:spPr>
          <a:xfrm>
            <a:off x="203200" y="8189754"/>
            <a:ext cx="239776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sz="4800" dirty="0">
                <a:latin typeface="gobCL"/>
                <a:ea typeface="Verdana" pitchFamily="34" charset="0"/>
                <a:cs typeface="Verdana" pitchFamily="34" charset="0"/>
              </a:rPr>
              <a:t>Líneas de investigación:</a:t>
            </a:r>
          </a:p>
          <a:p>
            <a:endParaRPr lang="es-CL" sz="2400" dirty="0">
              <a:latin typeface="gobCL"/>
              <a:ea typeface="Verdana" pitchFamily="34" charset="0"/>
              <a:cs typeface="Verdana" pitchFamily="34" charset="0"/>
            </a:endParaRPr>
          </a:p>
          <a:p>
            <a:endParaRPr lang="es-CL" sz="1600" dirty="0">
              <a:latin typeface="gobCL"/>
              <a:ea typeface="Verdana" pitchFamily="34" charset="0"/>
              <a:cs typeface="Verdana" pitchFamily="34" charset="0"/>
            </a:endParaRPr>
          </a:p>
          <a:p>
            <a:pPr marL="190510" indent="-190510" algn="just">
              <a:buFontTx/>
              <a:buChar char="-"/>
            </a:pPr>
            <a:r>
              <a:rPr lang="es-CL" sz="4800" dirty="0">
                <a:latin typeface="gobCL"/>
                <a:ea typeface="Verdana" pitchFamily="34" charset="0"/>
                <a:cs typeface="Verdana" pitchFamily="34" charset="0"/>
              </a:rPr>
              <a:t>Estrategias hídricas intrapredial en cultivos, cereales, praderas, frutales y hortalizas.</a:t>
            </a:r>
          </a:p>
          <a:p>
            <a:pPr marL="190510" indent="-190510" algn="just">
              <a:buFontTx/>
              <a:buChar char="-"/>
            </a:pPr>
            <a:r>
              <a:rPr lang="es-CL" sz="4800" dirty="0">
                <a:latin typeface="gobCL"/>
                <a:ea typeface="Verdana" pitchFamily="34" charset="0"/>
                <a:cs typeface="Verdana" pitchFamily="34" charset="0"/>
              </a:rPr>
              <a:t>Adaptación/comportamiento de especies agrícolas al estrés hídrico.</a:t>
            </a:r>
          </a:p>
          <a:p>
            <a:pPr marL="190510" indent="-190510" algn="just">
              <a:buFontTx/>
              <a:buChar char="-"/>
            </a:pPr>
            <a:r>
              <a:rPr lang="es-CL" sz="4800" dirty="0">
                <a:latin typeface="gobCL"/>
                <a:ea typeface="Verdana" pitchFamily="34" charset="0"/>
                <a:cs typeface="Verdana" pitchFamily="34" charset="0"/>
              </a:rPr>
              <a:t>Flujos de balance de energía y modelos de evapotranspiración de cultivos.</a:t>
            </a:r>
          </a:p>
          <a:p>
            <a:pPr marL="190510" indent="-190510" algn="just">
              <a:buFontTx/>
              <a:buChar char="-"/>
            </a:pPr>
            <a:endParaRPr lang="es-CL" sz="4800" dirty="0">
              <a:latin typeface="gobCL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s-CL" sz="4800" dirty="0">
                <a:solidFill>
                  <a:srgbClr val="0000FF"/>
                </a:solidFill>
                <a:latin typeface="gobCL"/>
                <a:ea typeface="Verdana" pitchFamily="34" charset="0"/>
                <a:cs typeface="Verdana" pitchFamily="34" charset="0"/>
              </a:rPr>
              <a:t>Extensión /TT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932402E9-57C0-ABC6-63FC-E9A06E18FA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9201" y="1"/>
            <a:ext cx="10326690" cy="5354318"/>
          </a:xfrm>
          <a:prstGeom prst="rect">
            <a:avLst/>
          </a:prstGeom>
        </p:spPr>
      </p:pic>
      <p:pic>
        <p:nvPicPr>
          <p:cNvPr id="4" name="Picture 3" descr="C:\Users\Rafael Lopez\Desktop\20180111_143122.jpg">
            <a:extLst>
              <a:ext uri="{FF2B5EF4-FFF2-40B4-BE49-F238E27FC236}">
                <a16:creationId xmlns:a16="http://schemas.microsoft.com/office/drawing/2014/main" id="{250F04CF-EE66-A10A-F87B-6743EA346E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034" y="1066801"/>
            <a:ext cx="2687492" cy="358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6955BAE1-4DF4-9E59-2893-69D08EBDB504}"/>
              </a:ext>
            </a:extLst>
          </p:cNvPr>
          <p:cNvSpPr txBox="1"/>
          <p:nvPr/>
        </p:nvSpPr>
        <p:spPr>
          <a:xfrm>
            <a:off x="183665" y="4661803"/>
            <a:ext cx="490023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200" dirty="0">
                <a:latin typeface="gobCL"/>
                <a:ea typeface="Verdana" pitchFamily="34" charset="0"/>
                <a:cs typeface="Verdana" pitchFamily="34" charset="0"/>
              </a:rPr>
              <a:t>Valeria </a:t>
            </a:r>
            <a:r>
              <a:rPr lang="es-CL" sz="3200" dirty="0" err="1">
                <a:latin typeface="gobCL"/>
                <a:ea typeface="Verdana" pitchFamily="34" charset="0"/>
                <a:cs typeface="Verdana" pitchFamily="34" charset="0"/>
              </a:rPr>
              <a:t>Quintulen</a:t>
            </a:r>
            <a:r>
              <a:rPr lang="es-CL" sz="3200" dirty="0">
                <a:latin typeface="gobCL"/>
                <a:ea typeface="Verdana" pitchFamily="34" charset="0"/>
                <a:cs typeface="Verdana" pitchFamily="34" charset="0"/>
              </a:rPr>
              <a:t> </a:t>
            </a:r>
            <a:r>
              <a:rPr lang="es-CL" sz="3200" dirty="0" err="1">
                <a:latin typeface="gobCL"/>
                <a:ea typeface="Verdana" pitchFamily="34" charset="0"/>
                <a:cs typeface="Verdana" pitchFamily="34" charset="0"/>
              </a:rPr>
              <a:t>Ancapi</a:t>
            </a:r>
            <a:endParaRPr lang="es-CL" sz="3200" dirty="0">
              <a:latin typeface="gobCL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s-CL" sz="3200" dirty="0">
                <a:latin typeface="gobCL"/>
                <a:ea typeface="Verdana" pitchFamily="34" charset="0"/>
                <a:cs typeface="Verdana" pitchFamily="34" charset="0"/>
              </a:rPr>
              <a:t>Ayudante de investigación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8F2F26A-305C-E84A-4E61-AEF9EA6CA80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8610" y="3715127"/>
            <a:ext cx="3057464" cy="4076618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7213B233-683E-A522-8A0A-F7EC96DD7705}"/>
              </a:ext>
            </a:extLst>
          </p:cNvPr>
          <p:cNvSpPr txBox="1"/>
          <p:nvPr/>
        </p:nvSpPr>
        <p:spPr>
          <a:xfrm>
            <a:off x="19149965" y="7857477"/>
            <a:ext cx="445475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3200" dirty="0">
                <a:latin typeface="gobCL"/>
                <a:ea typeface="Verdana" pitchFamily="34" charset="0"/>
                <a:cs typeface="Verdana" pitchFamily="34" charset="0"/>
              </a:rPr>
              <a:t>Edgardo Estrada Bustos</a:t>
            </a:r>
          </a:p>
          <a:p>
            <a:pPr algn="ctr"/>
            <a:r>
              <a:rPr lang="es-CL" sz="3200" dirty="0">
                <a:latin typeface="gobCL"/>
                <a:ea typeface="Verdana" pitchFamily="34" charset="0"/>
                <a:cs typeface="Verdana" pitchFamily="34" charset="0"/>
              </a:rPr>
              <a:t>Trabajador Agrícola</a:t>
            </a:r>
          </a:p>
        </p:txBody>
      </p:sp>
    </p:spTree>
    <p:extLst>
      <p:ext uri="{BB962C8B-B14F-4D97-AF65-F5344CB8AC3E}">
        <p14:creationId xmlns:p14="http://schemas.microsoft.com/office/powerpoint/2010/main" val="2454084513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06ACE1B0-1718-4097-BFBB-6128BAFEAD85}"/>
              </a:ext>
            </a:extLst>
          </p:cNvPr>
          <p:cNvSpPr/>
          <p:nvPr/>
        </p:nvSpPr>
        <p:spPr>
          <a:xfrm>
            <a:off x="2607904" y="540095"/>
            <a:ext cx="14504749" cy="1782298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indent="0"/>
            <a:r>
              <a:rPr lang="es-CL" sz="5400" dirty="0">
                <a:solidFill>
                  <a:srgbClr val="0000FF"/>
                </a:solidFill>
              </a:rPr>
              <a:t>Ensayo de modelos ET en papa </a:t>
            </a:r>
            <a:r>
              <a:rPr lang="es-CL" sz="5400" dirty="0" err="1">
                <a:solidFill>
                  <a:srgbClr val="0000FF"/>
                </a:solidFill>
              </a:rPr>
              <a:t>cv</a:t>
            </a:r>
            <a:r>
              <a:rPr lang="es-CL" sz="5400" dirty="0">
                <a:solidFill>
                  <a:srgbClr val="0000FF"/>
                </a:solidFill>
              </a:rPr>
              <a:t>. Puyehue INIA (2022/2024)</a:t>
            </a:r>
          </a:p>
        </p:txBody>
      </p:sp>
      <p:sp>
        <p:nvSpPr>
          <p:cNvPr id="4" name="Freeform 2">
            <a:extLst>
              <a:ext uri="{FF2B5EF4-FFF2-40B4-BE49-F238E27FC236}">
                <a16:creationId xmlns:a16="http://schemas.microsoft.com/office/drawing/2014/main" id="{D419B5D9-3551-1233-FBD5-B229054C1A59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0C0DE224-6CE5-F599-6335-4A0F86E9FEC6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id="{9F7D5639-8C17-406C-1EBC-68339C2FD152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36A24744-B2C8-5C29-7E3A-E998A5E781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5033" y="3165139"/>
            <a:ext cx="10647677" cy="598931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83FAFA3-1B44-7017-9562-4A0C5617B2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6390" y="2320211"/>
            <a:ext cx="5440680" cy="306038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1F8CD09-A64E-72F2-13E7-410618FDA12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26815"/>
          <a:stretch/>
        </p:blipFill>
        <p:spPr>
          <a:xfrm>
            <a:off x="3254633" y="3974686"/>
            <a:ext cx="3056096" cy="3976191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A1938309-A54D-3D52-269F-4587C8AB07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6365" y="6858000"/>
            <a:ext cx="2940368" cy="522732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95A0DCCA-80A6-838C-4904-2825934B641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44849" y="7948585"/>
            <a:ext cx="2940368" cy="522732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2EAC361-3116-4316-4CBB-E286AA7D6ED8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6570" t="6334" r="38822" b="24930"/>
          <a:stretch/>
        </p:blipFill>
        <p:spPr>
          <a:xfrm>
            <a:off x="16350253" y="373945"/>
            <a:ext cx="5438710" cy="4713947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04E3A975-27F0-2AD3-8643-5AF33B5DE354}"/>
              </a:ext>
            </a:extLst>
          </p:cNvPr>
          <p:cNvSpPr txBox="1"/>
          <p:nvPr/>
        </p:nvSpPr>
        <p:spPr>
          <a:xfrm>
            <a:off x="8997413" y="9407497"/>
            <a:ext cx="6854042" cy="30469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s-CL" sz="4800" i="0" dirty="0">
                <a:solidFill>
                  <a:srgbClr val="0000FF"/>
                </a:solidFill>
                <a:effectLst/>
                <a:latin typeface="ElsevierGulliver"/>
              </a:rPr>
              <a:t>Priestley-Taylor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s-CL" sz="4800" dirty="0" err="1">
                <a:solidFill>
                  <a:srgbClr val="0000FF"/>
                </a:solidFill>
                <a:latin typeface="ElsevierGulliver"/>
              </a:rPr>
              <a:t>Penman</a:t>
            </a:r>
            <a:r>
              <a:rPr lang="es-CL" sz="4800" dirty="0">
                <a:solidFill>
                  <a:srgbClr val="0000FF"/>
                </a:solidFill>
                <a:latin typeface="ElsevierGulliver"/>
              </a:rPr>
              <a:t>-Monteith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s-CL" sz="4800" dirty="0">
                <a:solidFill>
                  <a:srgbClr val="0000FF"/>
                </a:solidFill>
                <a:latin typeface="ElsevierGulliver"/>
              </a:rPr>
              <a:t>Shuttleworth-Wallace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s-CL" sz="4800" dirty="0">
                <a:solidFill>
                  <a:srgbClr val="0000FF"/>
                </a:solidFill>
                <a:latin typeface="ElsevierGulliver"/>
              </a:rPr>
              <a:t>Etc.</a:t>
            </a:r>
            <a:endParaRPr lang="es-CL" sz="4800" dirty="0">
              <a:solidFill>
                <a:srgbClr val="0000FF"/>
              </a:solidFill>
            </a:endParaRP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F5024428-163F-7EE5-75FE-ABD1C1A7090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873912" y="4616634"/>
            <a:ext cx="3693858" cy="4925143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417109C7-56CE-9FE2-F069-B70B00E7393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320368" y="3533351"/>
            <a:ext cx="3920491" cy="5227321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1B440546-CB39-E516-72CE-C02E3031A90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350253" y="9286867"/>
            <a:ext cx="7217954" cy="4060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951088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07C6910F-2ED4-8DD6-144E-BEF7C8959E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854" y="2088174"/>
            <a:ext cx="7259472" cy="10292316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FF900A28-E460-36CD-B9EF-0291108D51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6845" y="2196529"/>
            <a:ext cx="6468994" cy="4565554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F6803BFD-BD3C-4A62-8C0C-CC61A37A3E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12195" y="1898950"/>
            <a:ext cx="7054750" cy="4946616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9F5CADBB-CFAA-C0AD-8897-AA5C676CF6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3335" y="7356729"/>
            <a:ext cx="6645162" cy="4688026"/>
          </a:xfrm>
          <a:prstGeom prst="rect">
            <a:avLst/>
          </a:prstGeom>
        </p:spPr>
      </p:pic>
      <p:grpSp>
        <p:nvGrpSpPr>
          <p:cNvPr id="19" name="Grupo 18">
            <a:extLst>
              <a:ext uri="{FF2B5EF4-FFF2-40B4-BE49-F238E27FC236}">
                <a16:creationId xmlns:a16="http://schemas.microsoft.com/office/drawing/2014/main" id="{3830AFA0-B906-F18A-CB91-C1B3C55944F0}"/>
              </a:ext>
            </a:extLst>
          </p:cNvPr>
          <p:cNvGrpSpPr/>
          <p:nvPr/>
        </p:nvGrpSpPr>
        <p:grpSpPr>
          <a:xfrm>
            <a:off x="14024253" y="7843828"/>
            <a:ext cx="9261302" cy="4565556"/>
            <a:chOff x="7400260" y="4130914"/>
            <a:chExt cx="4235397" cy="1682999"/>
          </a:xfrm>
        </p:grpSpPr>
        <p:pic>
          <p:nvPicPr>
            <p:cNvPr id="12" name="Imagen 11" descr="Una puerta de madera&#10;&#10;Descripción generada automáticamente con confianza baja">
              <a:extLst>
                <a:ext uri="{FF2B5EF4-FFF2-40B4-BE49-F238E27FC236}">
                  <a16:creationId xmlns:a16="http://schemas.microsoft.com/office/drawing/2014/main" id="{3B5FB444-234B-9B13-19DC-5420C95601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861" b="14851"/>
            <a:stretch/>
          </p:blipFill>
          <p:spPr>
            <a:xfrm>
              <a:off x="7400260" y="4130914"/>
              <a:ext cx="4235397" cy="1682999"/>
            </a:xfrm>
            <a:prstGeom prst="rect">
              <a:avLst/>
            </a:prstGeom>
          </p:spPr>
        </p:pic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7DED8E8D-2510-CF19-1425-9F29110B8EF5}"/>
                </a:ext>
              </a:extLst>
            </p:cNvPr>
            <p:cNvSpPr txBox="1"/>
            <p:nvPr/>
          </p:nvSpPr>
          <p:spPr>
            <a:xfrm>
              <a:off x="7724927" y="4874084"/>
              <a:ext cx="1201479" cy="1966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es-CL" sz="2800" dirty="0">
                  <a:solidFill>
                    <a:schemeClr val="bg1"/>
                  </a:solidFill>
                </a:rPr>
                <a:t>RC</a:t>
              </a: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4FBE6161-CA20-BF4C-3D79-4355F220A2B0}"/>
                </a:ext>
              </a:extLst>
            </p:cNvPr>
            <p:cNvSpPr txBox="1"/>
            <p:nvPr/>
          </p:nvSpPr>
          <p:spPr>
            <a:xfrm>
              <a:off x="8926406" y="4874084"/>
              <a:ext cx="1321627" cy="1966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es-CL" sz="2800" dirty="0">
                  <a:solidFill>
                    <a:schemeClr val="bg1"/>
                  </a:solidFill>
                </a:rPr>
                <a:t>75%RC</a:t>
              </a: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8BB8F21C-739C-17AA-0B60-6245693F0488}"/>
                </a:ext>
              </a:extLst>
            </p:cNvPr>
            <p:cNvSpPr txBox="1"/>
            <p:nvPr/>
          </p:nvSpPr>
          <p:spPr>
            <a:xfrm>
              <a:off x="10266821" y="4874084"/>
              <a:ext cx="1321627" cy="1966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es-CL" sz="2800" dirty="0">
                  <a:solidFill>
                    <a:schemeClr val="bg1"/>
                  </a:solidFill>
                </a:rPr>
                <a:t>60%RC</a:t>
              </a:r>
            </a:p>
          </p:txBody>
        </p:sp>
      </p:grpSp>
      <p:sp>
        <p:nvSpPr>
          <p:cNvPr id="5" name="Rectángulo 4">
            <a:extLst>
              <a:ext uri="{FF2B5EF4-FFF2-40B4-BE49-F238E27FC236}">
                <a16:creationId xmlns:a16="http://schemas.microsoft.com/office/drawing/2014/main" id="{99528E23-770A-D2F1-5AF5-58819B68CE5C}"/>
              </a:ext>
            </a:extLst>
          </p:cNvPr>
          <p:cNvSpPr/>
          <p:nvPr/>
        </p:nvSpPr>
        <p:spPr>
          <a:xfrm>
            <a:off x="7117370" y="495216"/>
            <a:ext cx="14504749" cy="1106666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indent="0" algn="just"/>
            <a:r>
              <a:rPr lang="es-CL" sz="5400" dirty="0">
                <a:solidFill>
                  <a:srgbClr val="0000FF"/>
                </a:solidFill>
              </a:rPr>
              <a:t>Kc en cultivos agrícolas</a:t>
            </a:r>
          </a:p>
          <a:p>
            <a:pPr lvl="1" indent="-914400" algn="just">
              <a:buFont typeface="Arial" panose="020B0604020202020204" pitchFamily="34" charset="0"/>
              <a:buChar char="•"/>
            </a:pPr>
            <a:endParaRPr lang="es-CL" sz="4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750743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4">
            <a:extLst>
              <a:ext uri="{FF2B5EF4-FFF2-40B4-BE49-F238E27FC236}">
                <a16:creationId xmlns:a16="http://schemas.microsoft.com/office/drawing/2014/main" id="{056FFD78-1149-4B51-BAB1-49147AEEC0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79348" y="5414943"/>
            <a:ext cx="11765456" cy="83099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CL" sz="48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FACTOR DE CULTIVO (Kc)</a:t>
            </a:r>
            <a:endParaRPr lang="es-ES" sz="4800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pic>
        <p:nvPicPr>
          <p:cNvPr id="14" name="2 Imagen">
            <a:extLst>
              <a:ext uri="{FF2B5EF4-FFF2-40B4-BE49-F238E27FC236}">
                <a16:creationId xmlns:a16="http://schemas.microsoft.com/office/drawing/2014/main" id="{BFB2BDE5-FDC8-42A6-8BBF-34253BCD1E60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10855" y="98664"/>
            <a:ext cx="9292858" cy="6699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23 Rectángulo">
            <a:extLst>
              <a:ext uri="{FF2B5EF4-FFF2-40B4-BE49-F238E27FC236}">
                <a16:creationId xmlns:a16="http://schemas.microsoft.com/office/drawing/2014/main" id="{214F69A5-3752-4B14-93FA-9BFEF037015B}"/>
              </a:ext>
            </a:extLst>
          </p:cNvPr>
          <p:cNvSpPr/>
          <p:nvPr/>
        </p:nvSpPr>
        <p:spPr>
          <a:xfrm>
            <a:off x="1296659" y="12423414"/>
            <a:ext cx="48606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2800" dirty="0">
                <a:solidFill>
                  <a:srgbClr val="0000FF"/>
                </a:solidFill>
              </a:rPr>
              <a:t>Fuente: López-Olivari, 2022</a:t>
            </a:r>
          </a:p>
        </p:txBody>
      </p:sp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7DC93E7D-1497-246D-066B-D44F7FC20CF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38744" y="6732495"/>
          <a:ext cx="20970072" cy="5554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4" imgW="5010162" imgH="1327201" progId="Excel.Sheet.12">
                  <p:embed/>
                </p:oleObj>
              </mc:Choice>
              <mc:Fallback>
                <p:oleObj name="Worksheet" r:id="rId4" imgW="5010162" imgH="1327201" progId="Excel.Sheet.12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7DC93E7D-1497-246D-066B-D44F7FC20C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38744" y="6732495"/>
                        <a:ext cx="20970072" cy="5554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779375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06ACE1B0-1718-4097-BFBB-6128BAFEAD85}"/>
              </a:ext>
            </a:extLst>
          </p:cNvPr>
          <p:cNvSpPr/>
          <p:nvPr/>
        </p:nvSpPr>
        <p:spPr>
          <a:xfrm>
            <a:off x="2607904" y="287056"/>
            <a:ext cx="14504749" cy="1106666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indent="0" algn="just"/>
            <a:r>
              <a:rPr lang="es-CL" sz="5400" dirty="0">
                <a:solidFill>
                  <a:srgbClr val="0000FF"/>
                </a:solidFill>
              </a:rPr>
              <a:t>Kc en cultivos agrícolas</a:t>
            </a:r>
          </a:p>
          <a:p>
            <a:pPr lvl="1" indent="-914400" algn="just">
              <a:buFont typeface="Arial" panose="020B0604020202020204" pitchFamily="34" charset="0"/>
              <a:buChar char="•"/>
            </a:pPr>
            <a:endParaRPr lang="es-CL" sz="4800" dirty="0">
              <a:solidFill>
                <a:srgbClr val="0000FF"/>
              </a:solidFill>
            </a:endParaRPr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id="{9F7D5639-8C17-406C-1EBC-68339C2FD152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5227ECE-8477-0026-73D5-DFEA7588B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860" y="1393722"/>
            <a:ext cx="9849428" cy="629556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E062DA9-F7CF-A4E9-6D25-97FA7CBFF0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5860" y="287056"/>
            <a:ext cx="9849427" cy="629556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5A0731D-9622-CB81-99C3-E479C9537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17844" y="6857999"/>
            <a:ext cx="9849428" cy="6295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503320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06ACE1B0-1718-4097-BFBB-6128BAFEAD85}"/>
              </a:ext>
            </a:extLst>
          </p:cNvPr>
          <p:cNvSpPr/>
          <p:nvPr/>
        </p:nvSpPr>
        <p:spPr>
          <a:xfrm>
            <a:off x="2607904" y="287056"/>
            <a:ext cx="14504749" cy="1106666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indent="0" algn="just"/>
            <a:r>
              <a:rPr lang="es-CL" sz="5400" dirty="0">
                <a:solidFill>
                  <a:srgbClr val="0000FF"/>
                </a:solidFill>
              </a:rPr>
              <a:t>Kc en cultivos agrícolas</a:t>
            </a:r>
          </a:p>
          <a:p>
            <a:pPr lvl="1" indent="-914400" algn="just">
              <a:buFont typeface="Arial" panose="020B0604020202020204" pitchFamily="34" charset="0"/>
              <a:buChar char="•"/>
            </a:pPr>
            <a:endParaRPr lang="es-CL" sz="4800" dirty="0">
              <a:solidFill>
                <a:srgbClr val="0000FF"/>
              </a:solidFill>
            </a:endParaRPr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id="{9F7D5639-8C17-406C-1EBC-68339C2FD152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3052204-5788-262D-FA74-B54D16EDAF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505" y="1765005"/>
            <a:ext cx="10290300" cy="623562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6AEF6D09-B2E0-28EE-2D94-3E1B778819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75318" y="287056"/>
            <a:ext cx="10290299" cy="623562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78F7D050-C84F-DBFF-7525-D915D1BC8B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05737" y="6858000"/>
            <a:ext cx="10290297" cy="623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18064"/>
      </p:ext>
    </p:extLst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0044784" y="-146283"/>
            <a:ext cx="3155715" cy="2525417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4000"/>
          </a:p>
        </p:txBody>
      </p:sp>
      <p:sp>
        <p:nvSpPr>
          <p:cNvPr id="12" name="TextBox 12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371600" y="3183021"/>
            <a:ext cx="5173971" cy="2359240"/>
          </a:xfrm>
          <a:prstGeom prst="rect">
            <a:avLst/>
          </a:prstGeom>
        </p:spPr>
        <p:txBody>
          <a:bodyPr lIns="67733" tIns="67733" rIns="67733" bIns="67733" rtlCol="0" anchor="ctr"/>
          <a:lstStyle/>
          <a:p>
            <a:pPr>
              <a:lnSpc>
                <a:spcPts val="4665"/>
              </a:lnSpc>
              <a:spcBef>
                <a:spcPct val="0"/>
              </a:spcBef>
            </a:pPr>
            <a:endParaRPr lang="en-US" sz="3332" dirty="0">
              <a:solidFill>
                <a:srgbClr val="F8FBFD"/>
              </a:solidFill>
              <a:latin typeface="gobCL 1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E332ED1-B8CD-01C6-16DB-A8CA525BBA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1017839"/>
            <a:ext cx="23084029" cy="11124525"/>
          </a:xfrm>
          <a:prstGeom prst="rect">
            <a:avLst/>
          </a:prstGeom>
        </p:spPr>
      </p:pic>
      <p:sp>
        <p:nvSpPr>
          <p:cNvPr id="6" name="17 CuadroTexto">
            <a:extLst>
              <a:ext uri="{FF2B5EF4-FFF2-40B4-BE49-F238E27FC236}">
                <a16:creationId xmlns:a16="http://schemas.microsoft.com/office/drawing/2014/main" id="{D6AACB16-D959-6857-4DF6-D6987F0F0D0A}"/>
              </a:ext>
            </a:extLst>
          </p:cNvPr>
          <p:cNvSpPr txBox="1"/>
          <p:nvPr/>
        </p:nvSpPr>
        <p:spPr>
          <a:xfrm>
            <a:off x="7117691" y="1371600"/>
            <a:ext cx="95445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7200" dirty="0">
                <a:solidFill>
                  <a:srgbClr val="0000FF"/>
                </a:solidFill>
              </a:rPr>
              <a:t>Gramíneas forrajeras</a:t>
            </a:r>
            <a:endParaRPr lang="es-CL" sz="72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2A13236-CE22-E0DE-66EE-39F243C5E43C}"/>
              </a:ext>
            </a:extLst>
          </p:cNvPr>
          <p:cNvSpPr/>
          <p:nvPr/>
        </p:nvSpPr>
        <p:spPr>
          <a:xfrm>
            <a:off x="1310640" y="10312401"/>
            <a:ext cx="20939760" cy="60185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4000"/>
          </a:p>
        </p:txBody>
      </p:sp>
      <p:sp>
        <p:nvSpPr>
          <p:cNvPr id="2" name="Freeform 2">
            <a:extLst>
              <a:ext uri="{FF2B5EF4-FFF2-40B4-BE49-F238E27FC236}">
                <a16:creationId xmlns:a16="http://schemas.microsoft.com/office/drawing/2014/main" id="{FAAF3748-C2F7-0BC5-4FB5-7A691A98FB6C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8" name="Freeform 3">
            <a:extLst>
              <a:ext uri="{FF2B5EF4-FFF2-40B4-BE49-F238E27FC236}">
                <a16:creationId xmlns:a16="http://schemas.microsoft.com/office/drawing/2014/main" id="{156741DB-EFB4-28E8-9BE8-32392AC3468D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9" name="AutoShape 5">
            <a:extLst>
              <a:ext uri="{FF2B5EF4-FFF2-40B4-BE49-F238E27FC236}">
                <a16:creationId xmlns:a16="http://schemas.microsoft.com/office/drawing/2014/main" id="{AEB33DEA-6B37-FC57-29B3-8F95EA142F24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111930803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2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371600" y="3183021"/>
            <a:ext cx="5173971" cy="2359240"/>
          </a:xfrm>
          <a:prstGeom prst="rect">
            <a:avLst/>
          </a:prstGeom>
        </p:spPr>
        <p:txBody>
          <a:bodyPr lIns="67733" tIns="67733" rIns="67733" bIns="67733" rtlCol="0" anchor="ctr"/>
          <a:lstStyle/>
          <a:p>
            <a:pPr>
              <a:lnSpc>
                <a:spcPts val="4665"/>
              </a:lnSpc>
              <a:spcBef>
                <a:spcPct val="0"/>
              </a:spcBef>
            </a:pPr>
            <a:endParaRPr lang="en-US" sz="3332" dirty="0">
              <a:solidFill>
                <a:srgbClr val="F8FBFD"/>
              </a:solidFill>
              <a:latin typeface="gobCL 1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565F0EC-8751-0D8F-42EC-DAD3D3F58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879601"/>
            <a:ext cx="23063200" cy="10001249"/>
          </a:xfrm>
          <a:prstGeom prst="rect">
            <a:avLst/>
          </a:prstGeom>
        </p:spPr>
      </p:pic>
      <p:sp>
        <p:nvSpPr>
          <p:cNvPr id="6" name="17 CuadroTexto">
            <a:extLst>
              <a:ext uri="{FF2B5EF4-FFF2-40B4-BE49-F238E27FC236}">
                <a16:creationId xmlns:a16="http://schemas.microsoft.com/office/drawing/2014/main" id="{2360F60C-1061-7460-AE2B-2F92BB2E4B12}"/>
              </a:ext>
            </a:extLst>
          </p:cNvPr>
          <p:cNvSpPr txBox="1"/>
          <p:nvPr/>
        </p:nvSpPr>
        <p:spPr>
          <a:xfrm>
            <a:off x="7368911" y="490000"/>
            <a:ext cx="95445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7200" dirty="0">
                <a:solidFill>
                  <a:srgbClr val="0000FF"/>
                </a:solidFill>
              </a:rPr>
              <a:t>Trébol rosado/rojo</a:t>
            </a:r>
            <a:endParaRPr lang="es-CL" sz="72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B601713-AC5E-8DAE-C53C-588C000E6D1E}"/>
              </a:ext>
            </a:extLst>
          </p:cNvPr>
          <p:cNvSpPr/>
          <p:nvPr/>
        </p:nvSpPr>
        <p:spPr>
          <a:xfrm>
            <a:off x="812800" y="11213157"/>
            <a:ext cx="21539200" cy="62324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4000"/>
          </a:p>
        </p:txBody>
      </p:sp>
      <p:sp>
        <p:nvSpPr>
          <p:cNvPr id="2" name="Freeform 2">
            <a:extLst>
              <a:ext uri="{FF2B5EF4-FFF2-40B4-BE49-F238E27FC236}">
                <a16:creationId xmlns:a16="http://schemas.microsoft.com/office/drawing/2014/main" id="{ED13D430-46E4-57B8-6A60-80C36BFDBB8F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7B1EF7BF-862C-D337-AAE1-3A596E29F868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8" name="AutoShape 5">
            <a:extLst>
              <a:ext uri="{FF2B5EF4-FFF2-40B4-BE49-F238E27FC236}">
                <a16:creationId xmlns:a16="http://schemas.microsoft.com/office/drawing/2014/main" id="{1F592DA8-BA36-32DC-7049-8C7D49875BB6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364517610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4 Grupo"/>
          <p:cNvGrpSpPr/>
          <p:nvPr/>
        </p:nvGrpSpPr>
        <p:grpSpPr>
          <a:xfrm>
            <a:off x="159680" y="2633532"/>
            <a:ext cx="11264235" cy="8256920"/>
            <a:chOff x="179512" y="499677"/>
            <a:chExt cx="6780502" cy="4297138"/>
          </a:xfrm>
        </p:grpSpPr>
        <p:sp>
          <p:nvSpPr>
            <p:cNvPr id="8" name="7 Elipse"/>
            <p:cNvSpPr/>
            <p:nvPr/>
          </p:nvSpPr>
          <p:spPr>
            <a:xfrm>
              <a:off x="2133746" y="1791836"/>
              <a:ext cx="2970441" cy="177365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2000" dirty="0">
                  <a:solidFill>
                    <a:srgbClr val="0000FF"/>
                  </a:solidFill>
                </a:rPr>
                <a:t>MANEJO RECURSOS HÍDRICOS INTRAPREDIAL</a:t>
              </a:r>
              <a:r>
                <a:rPr lang="es-CL" sz="3200" dirty="0">
                  <a:solidFill>
                    <a:srgbClr val="FF0000"/>
                  </a:solidFill>
                </a:rPr>
                <a:t> ESPECIES AGRICOLAS/</a:t>
              </a:r>
            </a:p>
            <a:p>
              <a:pPr algn="ctr"/>
              <a:r>
                <a:rPr lang="es-CL" sz="3200" dirty="0">
                  <a:solidFill>
                    <a:srgbClr val="FF0000"/>
                  </a:solidFill>
                </a:rPr>
                <a:t>BANCO GERMOPLASMA</a:t>
              </a:r>
              <a:endParaRPr lang="es-CL" sz="3600" dirty="0">
                <a:solidFill>
                  <a:srgbClr val="FF0000"/>
                </a:solidFill>
              </a:endParaRPr>
            </a:p>
            <a:p>
              <a:pPr algn="ctr"/>
              <a:r>
                <a:rPr lang="es-CL" sz="2000" dirty="0">
                  <a:solidFill>
                    <a:srgbClr val="0000FF"/>
                  </a:solidFill>
                </a:rPr>
                <a:t>(Gestión hídrica)</a:t>
              </a:r>
            </a:p>
          </p:txBody>
        </p:sp>
        <p:sp>
          <p:nvSpPr>
            <p:cNvPr id="9" name="8 Elipse"/>
            <p:cNvSpPr/>
            <p:nvPr/>
          </p:nvSpPr>
          <p:spPr>
            <a:xfrm>
              <a:off x="962913" y="837762"/>
              <a:ext cx="1643929" cy="126084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2667" dirty="0">
                  <a:latin typeface="Century Gothic" pitchFamily="34" charset="0"/>
                </a:rPr>
                <a:t>Calidad de la fuente de agua</a:t>
              </a:r>
              <a:endParaRPr lang="es-ES" sz="2667" dirty="0">
                <a:latin typeface="Century Gothic" pitchFamily="34" charset="0"/>
              </a:endParaRPr>
            </a:p>
          </p:txBody>
        </p:sp>
        <p:sp>
          <p:nvSpPr>
            <p:cNvPr id="10" name="9 Elipse"/>
            <p:cNvSpPr/>
            <p:nvPr/>
          </p:nvSpPr>
          <p:spPr>
            <a:xfrm>
              <a:off x="179512" y="2205914"/>
              <a:ext cx="1699444" cy="125823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2667" dirty="0">
                  <a:latin typeface="Century Gothic" pitchFamily="34" charset="0"/>
                </a:rPr>
                <a:t>¿Porqué regar o drenar?</a:t>
              </a:r>
              <a:endParaRPr lang="es-ES" sz="2667" dirty="0">
                <a:latin typeface="Century Gothic" pitchFamily="34" charset="0"/>
              </a:endParaRPr>
            </a:p>
          </p:txBody>
        </p:sp>
        <p:sp>
          <p:nvSpPr>
            <p:cNvPr id="11" name="10 Elipse"/>
            <p:cNvSpPr/>
            <p:nvPr/>
          </p:nvSpPr>
          <p:spPr>
            <a:xfrm>
              <a:off x="1731020" y="3622550"/>
              <a:ext cx="1684933" cy="1174265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2667" dirty="0">
                  <a:latin typeface="Century Gothic" pitchFamily="34" charset="0"/>
                </a:rPr>
                <a:t>¿Cómo regar?</a:t>
              </a:r>
              <a:endParaRPr lang="es-ES" sz="2667" dirty="0">
                <a:latin typeface="Century Gothic" pitchFamily="34" charset="0"/>
              </a:endParaRPr>
            </a:p>
          </p:txBody>
        </p:sp>
        <p:sp>
          <p:nvSpPr>
            <p:cNvPr id="12" name="11 Elipse"/>
            <p:cNvSpPr/>
            <p:nvPr/>
          </p:nvSpPr>
          <p:spPr>
            <a:xfrm>
              <a:off x="4243342" y="3565493"/>
              <a:ext cx="1870455" cy="123132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2667" dirty="0">
                  <a:latin typeface="Century Gothic" pitchFamily="34" charset="0"/>
                </a:rPr>
                <a:t>¿Cuándo regar?</a:t>
              </a:r>
              <a:endParaRPr lang="es-ES" sz="2667" dirty="0">
                <a:latin typeface="Century Gothic" pitchFamily="34" charset="0"/>
              </a:endParaRPr>
            </a:p>
          </p:txBody>
        </p:sp>
        <p:sp>
          <p:nvSpPr>
            <p:cNvPr id="13" name="12 Elipse"/>
            <p:cNvSpPr/>
            <p:nvPr/>
          </p:nvSpPr>
          <p:spPr>
            <a:xfrm>
              <a:off x="5267579" y="2094094"/>
              <a:ext cx="1692435" cy="1276866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sz="2667" dirty="0">
                  <a:latin typeface="Century Gothic" pitchFamily="34" charset="0"/>
                </a:rPr>
                <a:t>¿Cuánto regar?</a:t>
              </a:r>
              <a:endParaRPr lang="es-ES" sz="2667" dirty="0">
                <a:latin typeface="Century Gothic" pitchFamily="34" charset="0"/>
              </a:endParaRPr>
            </a:p>
          </p:txBody>
        </p:sp>
        <p:sp>
          <p:nvSpPr>
            <p:cNvPr id="14" name="13 Elipse"/>
            <p:cNvSpPr/>
            <p:nvPr/>
          </p:nvSpPr>
          <p:spPr>
            <a:xfrm>
              <a:off x="4456238" y="499677"/>
              <a:ext cx="2080569" cy="122925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3067" dirty="0">
                  <a:latin typeface="Century Gothic" pitchFamily="34" charset="0"/>
                </a:rPr>
                <a:t>Estrategia hídrica</a:t>
              </a:r>
            </a:p>
          </p:txBody>
        </p:sp>
        <p:cxnSp>
          <p:nvCxnSpPr>
            <p:cNvPr id="15" name="14 Conector recto"/>
            <p:cNvCxnSpPr>
              <a:stCxn id="9" idx="5"/>
              <a:endCxn id="8" idx="1"/>
            </p:cNvCxnSpPr>
            <p:nvPr/>
          </p:nvCxnSpPr>
          <p:spPr>
            <a:xfrm>
              <a:off x="2366095" y="1913965"/>
              <a:ext cx="202661" cy="137617"/>
            </a:xfrm>
            <a:prstGeom prst="line">
              <a:avLst/>
            </a:prstGeom>
            <a:ln w="25400">
              <a:solidFill>
                <a:srgbClr val="355C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>
              <a:stCxn id="10" idx="6"/>
              <a:endCxn id="8" idx="2"/>
            </p:cNvCxnSpPr>
            <p:nvPr/>
          </p:nvCxnSpPr>
          <p:spPr>
            <a:xfrm flipV="1">
              <a:off x="1878956" y="2678665"/>
              <a:ext cx="254790" cy="156367"/>
            </a:xfrm>
            <a:prstGeom prst="line">
              <a:avLst/>
            </a:prstGeom>
            <a:ln w="25400">
              <a:solidFill>
                <a:srgbClr val="355C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>
              <a:stCxn id="11" idx="0"/>
              <a:endCxn id="8" idx="3"/>
            </p:cNvCxnSpPr>
            <p:nvPr/>
          </p:nvCxnSpPr>
          <p:spPr>
            <a:xfrm flipH="1" flipV="1">
              <a:off x="2568756" y="3305747"/>
              <a:ext cx="4731" cy="316804"/>
            </a:xfrm>
            <a:prstGeom prst="line">
              <a:avLst/>
            </a:prstGeom>
            <a:ln w="25400">
              <a:solidFill>
                <a:srgbClr val="355C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"/>
            <p:cNvCxnSpPr>
              <a:stCxn id="12" idx="0"/>
              <a:endCxn id="8" idx="5"/>
            </p:cNvCxnSpPr>
            <p:nvPr/>
          </p:nvCxnSpPr>
          <p:spPr>
            <a:xfrm flipH="1" flipV="1">
              <a:off x="4669175" y="3305747"/>
              <a:ext cx="509394" cy="259747"/>
            </a:xfrm>
            <a:prstGeom prst="line">
              <a:avLst/>
            </a:prstGeom>
            <a:ln w="25400">
              <a:solidFill>
                <a:srgbClr val="355C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"/>
            <p:cNvCxnSpPr>
              <a:stCxn id="13" idx="2"/>
              <a:endCxn id="8" idx="6"/>
            </p:cNvCxnSpPr>
            <p:nvPr/>
          </p:nvCxnSpPr>
          <p:spPr>
            <a:xfrm flipH="1" flipV="1">
              <a:off x="5104186" y="2678665"/>
              <a:ext cx="163393" cy="53862"/>
            </a:xfrm>
            <a:prstGeom prst="line">
              <a:avLst/>
            </a:prstGeom>
            <a:ln w="25400">
              <a:solidFill>
                <a:srgbClr val="355C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>
              <a:stCxn id="14" idx="3"/>
              <a:endCxn id="8" idx="7"/>
            </p:cNvCxnSpPr>
            <p:nvPr/>
          </p:nvCxnSpPr>
          <p:spPr>
            <a:xfrm flipH="1">
              <a:off x="4669175" y="1548910"/>
              <a:ext cx="91755" cy="502672"/>
            </a:xfrm>
            <a:prstGeom prst="line">
              <a:avLst/>
            </a:prstGeom>
            <a:ln w="25400">
              <a:solidFill>
                <a:srgbClr val="355C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22 Rectángulo"/>
          <p:cNvSpPr/>
          <p:nvPr/>
        </p:nvSpPr>
        <p:spPr>
          <a:xfrm>
            <a:off x="12192001" y="190672"/>
            <a:ext cx="11289112" cy="6698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3733" dirty="0"/>
              <a:t>“CIENCIA-APLICADA ZONA SUR”</a:t>
            </a:r>
          </a:p>
          <a:p>
            <a:pPr algn="just"/>
            <a:endParaRPr lang="es-CL" sz="1867" dirty="0"/>
          </a:p>
          <a:p>
            <a:pPr marL="762010" indent="-762010" algn="just">
              <a:buFontTx/>
              <a:buChar char="-"/>
            </a:pPr>
            <a:r>
              <a:rPr lang="es-CL" sz="3733" dirty="0"/>
              <a:t>Desarrollo de estrategias hídricas (RDC, RDS, SPR)</a:t>
            </a:r>
          </a:p>
          <a:p>
            <a:pPr marL="762010" indent="-762010" algn="just">
              <a:buFontTx/>
              <a:buChar char="-"/>
            </a:pPr>
            <a:r>
              <a:rPr lang="es-CL" sz="3733" dirty="0"/>
              <a:t>Requerimientos hídricos en frutales y Kc</a:t>
            </a:r>
          </a:p>
          <a:p>
            <a:pPr marL="762010" indent="-762010" algn="just">
              <a:buFontTx/>
              <a:buChar char="-"/>
            </a:pPr>
            <a:r>
              <a:rPr lang="es-CL" sz="3733" dirty="0"/>
              <a:t>Umbrales fisiológicos (potenciales hídricos óptimos)</a:t>
            </a:r>
          </a:p>
          <a:p>
            <a:pPr marL="762010" indent="-762010" algn="just">
              <a:buFontTx/>
              <a:buChar char="-"/>
            </a:pPr>
            <a:r>
              <a:rPr lang="es-CL" sz="3733" dirty="0"/>
              <a:t>Presupuestos hídricos/productividad del agua</a:t>
            </a:r>
          </a:p>
          <a:p>
            <a:pPr marL="762010" indent="-762010" algn="just">
              <a:buFontTx/>
              <a:buChar char="-"/>
            </a:pPr>
            <a:r>
              <a:rPr lang="es-CL" sz="3733" dirty="0"/>
              <a:t>Modelos de evapotranspiración multicapa (uso EMAs)</a:t>
            </a:r>
          </a:p>
          <a:p>
            <a:pPr marL="762010" indent="-762010" algn="just">
              <a:buFontTx/>
              <a:buChar char="-"/>
            </a:pPr>
            <a:r>
              <a:rPr lang="es-CL" sz="3733" dirty="0"/>
              <a:t>Transpiración nocturna</a:t>
            </a:r>
          </a:p>
        </p:txBody>
      </p:sp>
      <p:sp>
        <p:nvSpPr>
          <p:cNvPr id="2" name="1 Flecha derecha"/>
          <p:cNvSpPr/>
          <p:nvPr/>
        </p:nvSpPr>
        <p:spPr>
          <a:xfrm rot="19500779">
            <a:off x="10455908" y="1885541"/>
            <a:ext cx="1789837" cy="1206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8000"/>
          </a:p>
        </p:txBody>
      </p:sp>
      <p:pic>
        <p:nvPicPr>
          <p:cNvPr id="3074" name="Picture 2" descr="C:\Rafael López 2010 (CITRA)_2\INIA_2014\ARANDANOS SAN LUIS_2015\Temporada 2017_2018\Instalación sensores de humedad 2017\Huerto nuevo\DSC098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5957" y="7230391"/>
            <a:ext cx="5668488" cy="4706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23 Rectángulo"/>
          <p:cNvSpPr/>
          <p:nvPr/>
        </p:nvSpPr>
        <p:spPr>
          <a:xfrm>
            <a:off x="15348501" y="12125038"/>
            <a:ext cx="49761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3733" dirty="0"/>
              <a:t>“SENSORAMIENTO”</a:t>
            </a:r>
          </a:p>
          <a:p>
            <a:pPr algn="just"/>
            <a:endParaRPr lang="es-CL" sz="267" dirty="0"/>
          </a:p>
        </p:txBody>
      </p:sp>
      <p:sp>
        <p:nvSpPr>
          <p:cNvPr id="28" name="Rectángulo">
            <a:extLst>
              <a:ext uri="{FF2B5EF4-FFF2-40B4-BE49-F238E27FC236}">
                <a16:creationId xmlns:a16="http://schemas.microsoft.com/office/drawing/2014/main" id="{A5DCA910-2085-46DF-B273-2D3C44113474}"/>
              </a:ext>
            </a:extLst>
          </p:cNvPr>
          <p:cNvSpPr/>
          <p:nvPr/>
        </p:nvSpPr>
        <p:spPr>
          <a:xfrm>
            <a:off x="23735071" y="0"/>
            <a:ext cx="648929" cy="1647530"/>
          </a:xfrm>
          <a:prstGeom prst="rect">
            <a:avLst/>
          </a:prstGeom>
          <a:solidFill>
            <a:srgbClr val="00746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9" name="Rectángulo">
            <a:extLst>
              <a:ext uri="{FF2B5EF4-FFF2-40B4-BE49-F238E27FC236}">
                <a16:creationId xmlns:a16="http://schemas.microsoft.com/office/drawing/2014/main" id="{3EFBD8DB-1FAF-4827-B656-A476C436BF08}"/>
              </a:ext>
            </a:extLst>
          </p:cNvPr>
          <p:cNvSpPr/>
          <p:nvPr/>
        </p:nvSpPr>
        <p:spPr>
          <a:xfrm>
            <a:off x="23735072" y="1866901"/>
            <a:ext cx="669510" cy="11861878"/>
          </a:xfrm>
          <a:prstGeom prst="rect">
            <a:avLst/>
          </a:prstGeom>
          <a:solidFill>
            <a:srgbClr val="83B41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EC91B06F-D865-4AE7-A609-9CCAAAD7AE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84502" y="7230391"/>
            <a:ext cx="7520079" cy="4706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91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3" name="Freeform 3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AutoShape 5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sp>
        <p:nvSpPr>
          <p:cNvPr id="6" name="17 CuadroTexto">
            <a:extLst>
              <a:ext uri="{FF2B5EF4-FFF2-40B4-BE49-F238E27FC236}">
                <a16:creationId xmlns:a16="http://schemas.microsoft.com/office/drawing/2014/main" id="{8175A7B2-FE84-4B87-FCF4-14C66AA7931E}"/>
              </a:ext>
            </a:extLst>
          </p:cNvPr>
          <p:cNvSpPr txBox="1"/>
          <p:nvPr/>
        </p:nvSpPr>
        <p:spPr>
          <a:xfrm>
            <a:off x="7437824" y="902377"/>
            <a:ext cx="7158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7200" b="1" dirty="0">
                <a:solidFill>
                  <a:srgbClr val="0000FF"/>
                </a:solidFill>
                <a:latin typeface="gobCL"/>
              </a:rPr>
              <a:t>INDICE</a:t>
            </a:r>
          </a:p>
        </p:txBody>
      </p:sp>
      <p:sp>
        <p:nvSpPr>
          <p:cNvPr id="10" name="17 CuadroTexto">
            <a:extLst>
              <a:ext uri="{FF2B5EF4-FFF2-40B4-BE49-F238E27FC236}">
                <a16:creationId xmlns:a16="http://schemas.microsoft.com/office/drawing/2014/main" id="{C3185473-6BA4-802F-788B-05D050DBFA72}"/>
              </a:ext>
            </a:extLst>
          </p:cNvPr>
          <p:cNvSpPr txBox="1"/>
          <p:nvPr/>
        </p:nvSpPr>
        <p:spPr>
          <a:xfrm>
            <a:off x="1898084" y="3363637"/>
            <a:ext cx="2084761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s-CL" sz="6600" dirty="0">
                <a:solidFill>
                  <a:srgbClr val="0000FF"/>
                </a:solidFill>
                <a:latin typeface="gobCL"/>
              </a:rPr>
              <a:t>Situación hídrica actual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endParaRPr lang="es-CL" sz="4400" b="1" dirty="0">
              <a:solidFill>
                <a:srgbClr val="0000FF"/>
              </a:solidFill>
              <a:latin typeface="gobCL"/>
            </a:endParaRP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s-CL" sz="6600" dirty="0">
                <a:solidFill>
                  <a:srgbClr val="0000FF"/>
                </a:solidFill>
                <a:latin typeface="gobCL"/>
              </a:rPr>
              <a:t>Avances I+D Ciencias del Riego: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endParaRPr lang="es-CL" sz="6600" dirty="0">
              <a:solidFill>
                <a:srgbClr val="0000FF"/>
              </a:solidFill>
              <a:latin typeface="gobCL"/>
            </a:endParaRPr>
          </a:p>
          <a:p>
            <a:pPr marL="1714500" lvl="4" indent="800100" algn="just">
              <a:buFont typeface="Wingdings" panose="05000000000000000000" pitchFamily="2" charset="2"/>
              <a:buChar char="ü"/>
            </a:pPr>
            <a:r>
              <a:rPr lang="es-CL" sz="6600" dirty="0">
                <a:solidFill>
                  <a:srgbClr val="0000FF"/>
                </a:solidFill>
                <a:latin typeface="gobCL"/>
              </a:rPr>
              <a:t>Gestión/Estrategias hídricas intrapredial</a:t>
            </a:r>
          </a:p>
          <a:p>
            <a:pPr marL="1714500" lvl="4" indent="800100" algn="just">
              <a:buFont typeface="Wingdings" panose="05000000000000000000" pitchFamily="2" charset="2"/>
              <a:buChar char="ü"/>
            </a:pPr>
            <a:r>
              <a:rPr lang="es-CL" sz="6600" dirty="0">
                <a:solidFill>
                  <a:srgbClr val="0000FF"/>
                </a:solidFill>
                <a:latin typeface="gobCL"/>
              </a:rPr>
              <a:t>Apoyo PMG (adaptación al estrés hídrico)</a:t>
            </a:r>
          </a:p>
        </p:txBody>
      </p:sp>
    </p:spTree>
    <p:extLst>
      <p:ext uri="{BB962C8B-B14F-4D97-AF65-F5344CB8AC3E}">
        <p14:creationId xmlns:p14="http://schemas.microsoft.com/office/powerpoint/2010/main" val="32441089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Rectángulo"/>
          <p:cNvSpPr/>
          <p:nvPr/>
        </p:nvSpPr>
        <p:spPr>
          <a:xfrm>
            <a:off x="0" y="793078"/>
            <a:ext cx="198655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!!!… Adaptación de especies agrícolas al Cambio Climático…!!! </a:t>
            </a:r>
          </a:p>
        </p:txBody>
      </p:sp>
      <p:grpSp>
        <p:nvGrpSpPr>
          <p:cNvPr id="5" name="10 Grupo"/>
          <p:cNvGrpSpPr/>
          <p:nvPr/>
        </p:nvGrpSpPr>
        <p:grpSpPr>
          <a:xfrm>
            <a:off x="346692" y="3364139"/>
            <a:ext cx="6198522" cy="5170852"/>
            <a:chOff x="165092" y="2060848"/>
            <a:chExt cx="3099261" cy="2585426"/>
          </a:xfrm>
        </p:grpSpPr>
        <p:grpSp>
          <p:nvGrpSpPr>
            <p:cNvPr id="6" name="6 Grupo"/>
            <p:cNvGrpSpPr/>
            <p:nvPr/>
          </p:nvGrpSpPr>
          <p:grpSpPr>
            <a:xfrm>
              <a:off x="165092" y="2060848"/>
              <a:ext cx="2750724" cy="2209839"/>
              <a:chOff x="1893284" y="2166213"/>
              <a:chExt cx="4046868" cy="2497871"/>
            </a:xfrm>
          </p:grpSpPr>
          <p:pic>
            <p:nvPicPr>
              <p:cNvPr id="8" name="Picture 2" descr="C:\Users\Rafael Lopez\Desktop\expoinia riego 2017\figura 1.bmp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86427" y="2166213"/>
                <a:ext cx="2053725" cy="249787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2" descr="C:\Users\Rafael Lopez\Desktop\expoinia riego 2017\figura 2.bmp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93284" y="2190454"/>
                <a:ext cx="2016224" cy="24493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7" name="8 Rectángulo"/>
            <p:cNvSpPr/>
            <p:nvPr/>
          </p:nvSpPr>
          <p:spPr>
            <a:xfrm>
              <a:off x="260966" y="4323108"/>
              <a:ext cx="3003387" cy="3231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CL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Verdana" pitchFamily="34" charset="0"/>
                  <a:cs typeface="Verdana" pitchFamily="34" charset="0"/>
                </a:rPr>
                <a:t>Agua deficitaria/nutrientes</a:t>
              </a:r>
            </a:p>
          </p:txBody>
        </p:sp>
      </p:grpSp>
      <p:sp>
        <p:nvSpPr>
          <p:cNvPr id="10" name="9 Flecha curvada hacia abajo"/>
          <p:cNvSpPr/>
          <p:nvPr/>
        </p:nvSpPr>
        <p:spPr>
          <a:xfrm rot="2681213" flipV="1">
            <a:off x="1409689" y="9697715"/>
            <a:ext cx="3475810" cy="1502682"/>
          </a:xfrm>
          <a:prstGeom prst="curvedDownArrow">
            <a:avLst>
              <a:gd name="adj1" fmla="val 25000"/>
              <a:gd name="adj2" fmla="val 40905"/>
              <a:gd name="adj3" fmla="val 2628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6000">
              <a:solidFill>
                <a:schemeClr val="tx1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270" y="9232325"/>
            <a:ext cx="7206588" cy="4257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5 Rectángulo"/>
          <p:cNvSpPr/>
          <p:nvPr/>
        </p:nvSpPr>
        <p:spPr>
          <a:xfrm>
            <a:off x="5955640" y="8646783"/>
            <a:ext cx="66479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L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Monitoreo Humedad de suelo</a:t>
            </a:r>
          </a:p>
        </p:txBody>
      </p:sp>
      <p:sp>
        <p:nvSpPr>
          <p:cNvPr id="14" name="19 Flecha curvada hacia abajo"/>
          <p:cNvSpPr/>
          <p:nvPr/>
        </p:nvSpPr>
        <p:spPr>
          <a:xfrm rot="19421687">
            <a:off x="7311805" y="2487751"/>
            <a:ext cx="4050856" cy="1486348"/>
          </a:xfrm>
          <a:prstGeom prst="curvedDownArrow">
            <a:avLst>
              <a:gd name="adj1" fmla="val 25000"/>
              <a:gd name="adj2" fmla="val 40905"/>
              <a:gd name="adj3" fmla="val 2628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6000">
              <a:solidFill>
                <a:schemeClr val="tx1"/>
              </a:solidFill>
            </a:endParaRPr>
          </a:p>
        </p:txBody>
      </p:sp>
      <p:sp>
        <p:nvSpPr>
          <p:cNvPr id="15" name="20 Rectángulo"/>
          <p:cNvSpPr/>
          <p:nvPr/>
        </p:nvSpPr>
        <p:spPr>
          <a:xfrm>
            <a:off x="9019386" y="3043909"/>
            <a:ext cx="64334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Respuesta de características productivas y/o rendimiento 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C0B851B-D8A3-FA7A-ACBE-69089D3BA394}"/>
              </a:ext>
            </a:extLst>
          </p:cNvPr>
          <p:cNvSpPr txBox="1"/>
          <p:nvPr/>
        </p:nvSpPr>
        <p:spPr>
          <a:xfrm>
            <a:off x="12155488" y="5661201"/>
            <a:ext cx="12195544" cy="37856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ES" sz="4800" b="1" i="0" u="none" strike="noStrike" baseline="0" dirty="0">
                <a:solidFill>
                  <a:srgbClr val="0000FF"/>
                </a:solidFill>
                <a:latin typeface="AAAAAB+Helvetica-Bold"/>
              </a:rPr>
              <a:t>Evaluación y Selección de Genotipos de Cultivos Potencialmente Adaptados al </a:t>
            </a:r>
            <a:r>
              <a:rPr lang="es-ES" sz="4800" b="1" i="0" u="none" strike="noStrike" baseline="0" dirty="0">
                <a:solidFill>
                  <a:srgbClr val="C00000"/>
                </a:solidFill>
                <a:latin typeface="AAAAAB+Helvetica-Bold"/>
              </a:rPr>
              <a:t>Estrés Hídrico y Nutricional</a:t>
            </a:r>
            <a:r>
              <a:rPr lang="es-ES" sz="4800" b="1" i="0" u="none" strike="noStrike" baseline="0" dirty="0">
                <a:solidFill>
                  <a:srgbClr val="0000FF"/>
                </a:solidFill>
                <a:latin typeface="AAAAAB+Helvetica-Bold"/>
              </a:rPr>
              <a:t>, hacia un cambio de paradigma en la producción mundial de alimentos. </a:t>
            </a:r>
            <a:endParaRPr lang="es-CL" sz="4400" dirty="0">
              <a:solidFill>
                <a:srgbClr val="0000FF"/>
              </a:solidFill>
            </a:endParaRPr>
          </a:p>
        </p:txBody>
      </p:sp>
      <p:pic>
        <p:nvPicPr>
          <p:cNvPr id="20" name="Imagen 19" descr="Imagen que contiene cerca, pasto, exterior, edificio&#10;&#10;Descripción generada automáticamente">
            <a:extLst>
              <a:ext uri="{FF2B5EF4-FFF2-40B4-BE49-F238E27FC236}">
                <a16:creationId xmlns:a16="http://schemas.microsoft.com/office/drawing/2014/main" id="{7592B49F-7896-DBE6-0B30-2A2DE02A78B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3990" y="5303987"/>
            <a:ext cx="5061538" cy="3286900"/>
          </a:xfrm>
          <a:prstGeom prst="rect">
            <a:avLst/>
          </a:prstGeom>
        </p:spPr>
      </p:pic>
      <p:sp>
        <p:nvSpPr>
          <p:cNvPr id="2" name="Freeform 2">
            <a:extLst>
              <a:ext uri="{FF2B5EF4-FFF2-40B4-BE49-F238E27FC236}">
                <a16:creationId xmlns:a16="http://schemas.microsoft.com/office/drawing/2014/main" id="{0E96A3D5-6F49-FDC0-2979-A725BD3AF8C3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6E32F8BE-7CC2-3A2C-F694-0D21F8486007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13" name="AutoShape 5">
            <a:extLst>
              <a:ext uri="{FF2B5EF4-FFF2-40B4-BE49-F238E27FC236}">
                <a16:creationId xmlns:a16="http://schemas.microsoft.com/office/drawing/2014/main" id="{C657385F-26ED-CA7F-3A7B-06890B594B15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214489435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7 CuadroTexto">
            <a:extLst>
              <a:ext uri="{FF2B5EF4-FFF2-40B4-BE49-F238E27FC236}">
                <a16:creationId xmlns:a16="http://schemas.microsoft.com/office/drawing/2014/main" id="{10C45F4F-9F48-47A6-A060-4FFA807A3D21}"/>
              </a:ext>
            </a:extLst>
          </p:cNvPr>
          <p:cNvSpPr txBox="1"/>
          <p:nvPr/>
        </p:nvSpPr>
        <p:spPr>
          <a:xfrm>
            <a:off x="3822191" y="363720"/>
            <a:ext cx="14187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b="1" dirty="0">
                <a:solidFill>
                  <a:srgbClr val="0000FF"/>
                </a:solidFill>
                <a:latin typeface="gobCL"/>
              </a:rPr>
              <a:t>Distribución del agua dulce en el mundo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C23C460-94B7-435E-915E-A241CEFC21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1114" y="9660106"/>
            <a:ext cx="91440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4000" tIns="0" rIns="0" bIns="63500"/>
          <a:lstStyle/>
          <a:p>
            <a:pPr>
              <a:spcBef>
                <a:spcPct val="20000"/>
              </a:spcBef>
            </a:pPr>
            <a:endParaRPr lang="en-US" altLang="es-CL" sz="12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CFEEC723-4B77-4B7B-BE12-09F5320C5F3E}"/>
              </a:ext>
            </a:extLst>
          </p:cNvPr>
          <p:cNvGrpSpPr/>
          <p:nvPr/>
        </p:nvGrpSpPr>
        <p:grpSpPr>
          <a:xfrm>
            <a:off x="458125" y="1493261"/>
            <a:ext cx="18373059" cy="2308079"/>
            <a:chOff x="5231219" y="2911790"/>
            <a:chExt cx="18373059" cy="2308079"/>
          </a:xfrm>
        </p:grpSpPr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5B16E60D-C734-4E48-A8A5-407D5FC1AE19}"/>
                </a:ext>
              </a:extLst>
            </p:cNvPr>
            <p:cNvSpPr/>
            <p:nvPr/>
          </p:nvSpPr>
          <p:spPr bwMode="auto">
            <a:xfrm>
              <a:off x="5231219" y="2911790"/>
              <a:ext cx="18373059" cy="2308079"/>
            </a:xfrm>
            <a:prstGeom prst="rect">
              <a:avLst/>
            </a:prstGeom>
            <a:solidFill>
              <a:srgbClr val="C35418"/>
            </a:solidFill>
            <a:ln w="9525" cap="flat" cmpd="sng" algn="ctr">
              <a:solidFill>
                <a:srgbClr val="C35418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76200" dist="38100" dir="5400000" algn="t" rotWithShape="0">
                <a:srgbClr val="646262">
                  <a:alpha val="15000"/>
                </a:srgbClr>
              </a:outerShdw>
            </a:effectLst>
          </p:spPr>
          <p:txBody>
            <a:bodyPr/>
            <a:lstStyle/>
            <a:p>
              <a:pPr eaLnBrk="0" hangingPunct="0">
                <a:defRPr kumimoji="0" sz="1800" b="0" i="0" u="none" strike="noStrike" kern="1200" cap="none" spc="0" normalizeH="0" baseline="0" noProof="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Arial"/>
                  <a:sym typeface="Wingdings" charset="2"/>
                </a:defRPr>
              </a:pPr>
              <a:endParaRPr lang="en-US" sz="24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Arial"/>
                <a:ea typeface="ＭＳ Ｐゴシック"/>
                <a:sym typeface="Wingdings" charset="2"/>
              </a:endParaRPr>
            </a:p>
          </p:txBody>
        </p:sp>
        <p:sp>
          <p:nvSpPr>
            <p:cNvPr id="14" name="Text Placeholder 2">
              <a:extLst>
                <a:ext uri="{FF2B5EF4-FFF2-40B4-BE49-F238E27FC236}">
                  <a16:creationId xmlns:a16="http://schemas.microsoft.com/office/drawing/2014/main" id="{E841818D-C695-4F7C-A51E-0E3A93FD00DE}"/>
                </a:ext>
              </a:extLst>
            </p:cNvPr>
            <p:cNvSpPr txBox="1"/>
            <p:nvPr/>
          </p:nvSpPr>
          <p:spPr bwMode="auto">
            <a:xfrm>
              <a:off x="9248189" y="2958379"/>
              <a:ext cx="13952053" cy="18910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254000" tIns="63500" rIns="127000" bIns="0"/>
            <a:lstStyle/>
            <a:p>
              <a:pPr algn="just"/>
              <a:r>
                <a:rPr lang="en-US" altLang="es-CL" sz="2800" b="1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Kate A. </a:t>
              </a:r>
              <a:r>
                <a:rPr lang="en-US" altLang="es-CL" sz="2800" b="1" dirty="0" err="1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Brauman,Brian</a:t>
              </a:r>
              <a:r>
                <a:rPr lang="en-US" altLang="es-CL" sz="2800" b="1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D. </a:t>
              </a:r>
              <a:r>
                <a:rPr lang="en-US" altLang="es-CL" sz="2800" b="1" dirty="0" err="1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Richter,Sandra</a:t>
              </a:r>
              <a:r>
                <a:rPr lang="en-US" altLang="es-CL" sz="2800" b="1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</a:t>
              </a:r>
              <a:r>
                <a:rPr lang="en-US" altLang="es-CL" sz="2800" b="1" dirty="0" err="1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Postel,Marcus</a:t>
              </a:r>
              <a:r>
                <a:rPr lang="en-US" altLang="es-CL" sz="2800" b="1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</a:t>
              </a:r>
              <a:r>
                <a:rPr lang="en-US" altLang="es-CL" sz="2800" b="1" dirty="0" err="1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Malsy,Martina</a:t>
              </a:r>
              <a:r>
                <a:rPr lang="en-US" altLang="es-CL" sz="2800" b="1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</a:t>
              </a:r>
              <a:r>
                <a:rPr lang="en-US" altLang="es-CL" sz="2800" b="1" dirty="0" err="1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Flörke,Joel</a:t>
              </a:r>
              <a:r>
                <a:rPr lang="en-US" altLang="es-CL" sz="2800" b="1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D. Blum, Water depletion: An improved metric for incorporating seasonal and dry-year water scarcity into water risk </a:t>
              </a:r>
              <a:r>
                <a:rPr lang="en-US" altLang="es-CL" sz="2800" b="1" dirty="0" err="1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assessmentsWater</a:t>
              </a:r>
              <a:r>
                <a:rPr lang="en-US" altLang="es-CL" sz="2800" b="1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depletion: Improved metric for seasonal and dry-year water scarcity, Elementa: Science of the Anthropocene, 2016, Figure 7.</a:t>
              </a:r>
            </a:p>
          </p:txBody>
        </p:sp>
        <p:pic>
          <p:nvPicPr>
            <p:cNvPr id="15" name="Picture 4">
              <a:extLst>
                <a:ext uri="{FF2B5EF4-FFF2-40B4-BE49-F238E27FC236}">
                  <a16:creationId xmlns:a16="http://schemas.microsoft.com/office/drawing/2014/main" id="{67A8E3E6-CB97-446D-8F22-3411EB36F3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0429" y="3419229"/>
              <a:ext cx="3444400" cy="1181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</p:pic>
      </p:grpSp>
      <p:sp>
        <p:nvSpPr>
          <p:cNvPr id="16" name="CuadroTexto 15">
            <a:extLst>
              <a:ext uri="{FF2B5EF4-FFF2-40B4-BE49-F238E27FC236}">
                <a16:creationId xmlns:a16="http://schemas.microsoft.com/office/drawing/2014/main" id="{5B84900F-9B8B-4B19-9A58-33C9E33B4FB1}"/>
              </a:ext>
            </a:extLst>
          </p:cNvPr>
          <p:cNvSpPr txBox="1"/>
          <p:nvPr/>
        </p:nvSpPr>
        <p:spPr>
          <a:xfrm>
            <a:off x="2955847" y="12564024"/>
            <a:ext cx="8329721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dirty="0" err="1"/>
              <a:t>doi</a:t>
            </a:r>
            <a:r>
              <a:rPr lang="fr-FR" dirty="0"/>
              <a:t>: 10.12952/journal.elementa.000083.f007</a:t>
            </a:r>
            <a:endParaRPr lang="es-CL" dirty="0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26D1F2EF-538D-4AF3-ADE4-466D33314C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5291" y="4122274"/>
            <a:ext cx="12451080" cy="8130540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D238B1EC-5AF5-8DB0-30A1-BFEC71EC5937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4F101AAF-2584-D01E-AE09-C2484D5C391F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AutoShape 5">
            <a:extLst>
              <a:ext uri="{FF2B5EF4-FFF2-40B4-BE49-F238E27FC236}">
                <a16:creationId xmlns:a16="http://schemas.microsoft.com/office/drawing/2014/main" id="{18561A87-CB67-B75E-894F-9983A6A7AD65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183451670"/>
      </p:ext>
    </p:extLst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Rectángulo"/>
          <p:cNvSpPr/>
          <p:nvPr/>
        </p:nvSpPr>
        <p:spPr>
          <a:xfrm>
            <a:off x="-8684" y="690446"/>
            <a:ext cx="198655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!!!… Adaptación de especies agrícolas al Cambio Climático…!!!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9F44C76-3ACB-EA83-BAA0-F13B65B3B1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0486" y="2182806"/>
            <a:ext cx="17000590" cy="10584774"/>
          </a:xfrm>
          <a:prstGeom prst="rect">
            <a:avLst/>
          </a:prstGeom>
        </p:spPr>
      </p:pic>
      <p:sp>
        <p:nvSpPr>
          <p:cNvPr id="2" name="Freeform 2">
            <a:extLst>
              <a:ext uri="{FF2B5EF4-FFF2-40B4-BE49-F238E27FC236}">
                <a16:creationId xmlns:a16="http://schemas.microsoft.com/office/drawing/2014/main" id="{B18393FF-666B-A582-419F-7B57F72D9C90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65E1BFE5-8315-AF3F-3F6D-833933BC4788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7" name="AutoShape 5">
            <a:extLst>
              <a:ext uri="{FF2B5EF4-FFF2-40B4-BE49-F238E27FC236}">
                <a16:creationId xmlns:a16="http://schemas.microsoft.com/office/drawing/2014/main" id="{529539CE-90E3-CCDB-340B-A2FFB9B92EAD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1826436110"/>
      </p:ext>
    </p:extLst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Rectángulo"/>
          <p:cNvSpPr/>
          <p:nvPr/>
        </p:nvSpPr>
        <p:spPr>
          <a:xfrm>
            <a:off x="-8684" y="739693"/>
            <a:ext cx="198655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!!!… Adaptación de especies agrícolas al Cambio Climático…!!! 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FA738251-3428-00A3-55E7-A9CA1514F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645" y="2305437"/>
            <a:ext cx="18826140" cy="10546244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FEF1139C-9898-5E30-CBB5-D69DEEB23852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F1E98CD2-D7F6-8806-B4BC-C7347023D73B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id="{D39051A4-55AA-4D14-002E-90B00D50E387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2465291781"/>
      </p:ext>
    </p:extLst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Rectángulo"/>
          <p:cNvSpPr/>
          <p:nvPr/>
        </p:nvSpPr>
        <p:spPr>
          <a:xfrm>
            <a:off x="-196587" y="517874"/>
            <a:ext cx="198655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!!!… Adaptación de especies agrícolas al Cambio Climático…!!! 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19ED9400-5C41-88E0-CD56-54B0C6608D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482" y="2125791"/>
            <a:ext cx="18713303" cy="10526233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F1DCE507-8F76-1508-BCCE-938277CD0E5E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4CEBB4FB-704A-0C52-E056-9454B8FE5650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id="{905C153C-646B-7572-F3C1-E46FFC61E83F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1263090561"/>
      </p:ext>
    </p:extLst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Rectángulo"/>
          <p:cNvSpPr/>
          <p:nvPr/>
        </p:nvSpPr>
        <p:spPr>
          <a:xfrm>
            <a:off x="-8684" y="773055"/>
            <a:ext cx="198655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!!!… Adaptación de especies agrícolas al Cambio Climático…!!! </a:t>
            </a: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36725E28-CB2D-FEE6-E9B4-C5BE8CD83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3501" y="2379135"/>
            <a:ext cx="20677689" cy="11533552"/>
          </a:xfrm>
          <a:prstGeom prst="rect">
            <a:avLst/>
          </a:prstGeom>
        </p:spPr>
      </p:pic>
      <p:sp>
        <p:nvSpPr>
          <p:cNvPr id="2" name="Freeform 2">
            <a:extLst>
              <a:ext uri="{FF2B5EF4-FFF2-40B4-BE49-F238E27FC236}">
                <a16:creationId xmlns:a16="http://schemas.microsoft.com/office/drawing/2014/main" id="{02FFEB60-0EBB-D605-CAB3-FDAFFE7170D3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F0AD9049-3376-68C4-C89B-1039FE905C9E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AutoShape 5">
            <a:extLst>
              <a:ext uri="{FF2B5EF4-FFF2-40B4-BE49-F238E27FC236}">
                <a16:creationId xmlns:a16="http://schemas.microsoft.com/office/drawing/2014/main" id="{C89260BC-0ABA-FEE8-1EE7-8EC6106E45B1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240768146"/>
      </p:ext>
    </p:extLst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Rectángulo"/>
          <p:cNvSpPr/>
          <p:nvPr/>
        </p:nvSpPr>
        <p:spPr>
          <a:xfrm>
            <a:off x="0" y="450488"/>
            <a:ext cx="198655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!!!… Adaptación de especies agrícolas al Cambio Climático…!!! 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36C9E2E1-891E-2F4D-7257-9164795E2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603" y="1703103"/>
            <a:ext cx="9790090" cy="5154897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91522A8D-B3D3-4A2D-1898-25E548C14E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603" y="6858000"/>
            <a:ext cx="9790090" cy="538348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7A30F53C-5C4E-B72E-A3A2-08EDB2962F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124" t="31085" r="16550" b="7520"/>
          <a:stretch/>
        </p:blipFill>
        <p:spPr>
          <a:xfrm>
            <a:off x="10547693" y="1925855"/>
            <a:ext cx="9394192" cy="481878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F55640A2-1B38-A69F-1930-B416A9A05C9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659" t="32739" r="15155" b="7313"/>
          <a:stretch/>
        </p:blipFill>
        <p:spPr>
          <a:xfrm>
            <a:off x="12155488" y="7126180"/>
            <a:ext cx="9944952" cy="4847120"/>
          </a:xfrm>
          <a:prstGeom prst="rect">
            <a:avLst/>
          </a:prstGeom>
        </p:spPr>
      </p:pic>
      <p:sp>
        <p:nvSpPr>
          <p:cNvPr id="9" name="Freeform 2">
            <a:extLst>
              <a:ext uri="{FF2B5EF4-FFF2-40B4-BE49-F238E27FC236}">
                <a16:creationId xmlns:a16="http://schemas.microsoft.com/office/drawing/2014/main" id="{D65734BC-76E8-0E0F-43CF-95B2A7FAE51A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10" name="Freeform 3">
            <a:extLst>
              <a:ext uri="{FF2B5EF4-FFF2-40B4-BE49-F238E27FC236}">
                <a16:creationId xmlns:a16="http://schemas.microsoft.com/office/drawing/2014/main" id="{5B79A5B9-574D-F529-F35A-8BD0AEA233DE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11" name="AutoShape 5">
            <a:extLst>
              <a:ext uri="{FF2B5EF4-FFF2-40B4-BE49-F238E27FC236}">
                <a16:creationId xmlns:a16="http://schemas.microsoft.com/office/drawing/2014/main" id="{4E3BA82B-8198-490E-57FE-F5CB623D3E90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2273304680"/>
      </p:ext>
    </p:extLst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AA43E93A-3E16-97B5-B088-E585BC90F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610" y="2038460"/>
            <a:ext cx="11674840" cy="5908167"/>
          </a:xfrm>
          <a:prstGeom prst="rect">
            <a:avLst/>
          </a:prstGeom>
        </p:spPr>
      </p:pic>
      <p:sp>
        <p:nvSpPr>
          <p:cNvPr id="7" name="7 Rectángulo">
            <a:extLst>
              <a:ext uri="{FF2B5EF4-FFF2-40B4-BE49-F238E27FC236}">
                <a16:creationId xmlns:a16="http://schemas.microsoft.com/office/drawing/2014/main" id="{57623E99-2D11-FD8F-4C63-BA5E722D5B52}"/>
              </a:ext>
            </a:extLst>
          </p:cNvPr>
          <p:cNvSpPr/>
          <p:nvPr/>
        </p:nvSpPr>
        <p:spPr>
          <a:xfrm>
            <a:off x="850605" y="284376"/>
            <a:ext cx="1134139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Jardín de Trigo y </a:t>
            </a:r>
            <a:r>
              <a:rPr lang="es-CL" sz="48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Triticale</a:t>
            </a:r>
            <a:r>
              <a:rPr lang="es-CL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s-CL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temporadas 2022/2023 – 2023/2024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195D869C-0831-0D9E-190D-FE18950F7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97363" y="3961793"/>
            <a:ext cx="6379535" cy="359481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DD26C38-D94F-AA18-3BED-8C3A44AF5D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11" t="17955" r="6860" b="15670"/>
          <a:stretch/>
        </p:blipFill>
        <p:spPr bwMode="auto">
          <a:xfrm>
            <a:off x="149250" y="8161508"/>
            <a:ext cx="11737560" cy="48573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2FEF634-3EC1-599C-379C-134C14AB6F4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2274" y="447965"/>
            <a:ext cx="9439108" cy="3180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52901C8A-53EC-8A4B-59A2-B7E10509CC0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1066" y="7556610"/>
            <a:ext cx="9021522" cy="54622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1471126"/>
      </p:ext>
    </p:extLst>
  </p:cSld>
  <p:clrMapOvr>
    <a:masterClrMapping/>
  </p:clrMapOvr>
  <p:transition spd="med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Rectángulo"/>
          <p:cNvSpPr/>
          <p:nvPr/>
        </p:nvSpPr>
        <p:spPr>
          <a:xfrm>
            <a:off x="-196587" y="375746"/>
            <a:ext cx="198655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!!!… Adaptación de especies agrícolas al Cambio Climático…!!!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5C4F200-3A25-16AD-DEE9-AE5E995EE7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479" y="1122186"/>
            <a:ext cx="10746866" cy="666302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D54A992-8380-08D3-9A0E-9135656376F1}"/>
              </a:ext>
            </a:extLst>
          </p:cNvPr>
          <p:cNvSpPr txBox="1"/>
          <p:nvPr/>
        </p:nvSpPr>
        <p:spPr>
          <a:xfrm>
            <a:off x="6502687" y="2108846"/>
            <a:ext cx="5689313" cy="584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ES_tradnl" sz="32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10 y 15% (con riego)</a:t>
            </a:r>
            <a:endParaRPr lang="es-CL" sz="2800" dirty="0">
              <a:solidFill>
                <a:srgbClr val="0000FF"/>
              </a:solidFill>
            </a:endParaRP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AE5BF86A-7F92-B9FD-1271-CD083A1F5102}"/>
              </a:ext>
            </a:extLst>
          </p:cNvPr>
          <p:cNvCxnSpPr/>
          <p:nvPr/>
        </p:nvCxnSpPr>
        <p:spPr>
          <a:xfrm flipV="1">
            <a:off x="7400256" y="2007541"/>
            <a:ext cx="0" cy="657222"/>
          </a:xfrm>
          <a:prstGeom prst="straightConnector1">
            <a:avLst/>
          </a:prstGeom>
          <a:noFill/>
          <a:ln w="101600" cap="flat">
            <a:solidFill>
              <a:srgbClr val="0000FF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" name="Freeform 2">
            <a:extLst>
              <a:ext uri="{FF2B5EF4-FFF2-40B4-BE49-F238E27FC236}">
                <a16:creationId xmlns:a16="http://schemas.microsoft.com/office/drawing/2014/main" id="{0EBDB710-D6AD-7B4A-60E8-60323C7DE461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10" name="Freeform 3">
            <a:extLst>
              <a:ext uri="{FF2B5EF4-FFF2-40B4-BE49-F238E27FC236}">
                <a16:creationId xmlns:a16="http://schemas.microsoft.com/office/drawing/2014/main" id="{C4CCD20E-EC93-6F63-19A5-CE19FFAC1A46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11" name="AutoShape 5">
            <a:extLst>
              <a:ext uri="{FF2B5EF4-FFF2-40B4-BE49-F238E27FC236}">
                <a16:creationId xmlns:a16="http://schemas.microsoft.com/office/drawing/2014/main" id="{23BD890F-49B0-9C7E-0A5C-1C148F055DB8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DE5095EB-3AB7-A0DE-C025-193D354AFDB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942" y="7593075"/>
            <a:ext cx="19295058" cy="568338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F576C646-F350-7C1C-D9DC-2779AB6DA691}"/>
              </a:ext>
            </a:extLst>
          </p:cNvPr>
          <p:cNvSpPr txBox="1"/>
          <p:nvPr/>
        </p:nvSpPr>
        <p:spPr>
          <a:xfrm>
            <a:off x="13673469" y="4191663"/>
            <a:ext cx="8463516" cy="1077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E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“Maxwell grano oscuro/</a:t>
            </a:r>
            <a:r>
              <a:rPr lang="es-ES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Kumpa</a:t>
            </a:r>
            <a:r>
              <a:rPr lang="es-E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Fía Proteína”: </a:t>
            </a:r>
          </a:p>
          <a:p>
            <a:r>
              <a:rPr lang="es-ES_tradnl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(línea avanzada candidata el año 2024)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534829402"/>
      </p:ext>
    </p:extLst>
  </p:cSld>
  <p:clrMapOvr>
    <a:masterClrMapping/>
  </p:clrMapOvr>
  <p:transition spd="med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Rectángulo"/>
          <p:cNvSpPr/>
          <p:nvPr/>
        </p:nvSpPr>
        <p:spPr>
          <a:xfrm>
            <a:off x="0" y="665073"/>
            <a:ext cx="198655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Ensayo temporada 2024/2025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38982E1-CAAC-3B9C-FF2E-94B6B766B0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461" t="16030" r="24408" b="13302"/>
          <a:stretch/>
        </p:blipFill>
        <p:spPr>
          <a:xfrm>
            <a:off x="0" y="1744730"/>
            <a:ext cx="14949378" cy="1118475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879746BA-3C87-0FB1-66BA-7FADD3D85F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94194" y="3409364"/>
            <a:ext cx="9470065" cy="7102549"/>
          </a:xfrm>
          <a:prstGeom prst="rect">
            <a:avLst/>
          </a:prstGeom>
        </p:spPr>
      </p:pic>
      <p:sp>
        <p:nvSpPr>
          <p:cNvPr id="10" name="Freeform 2">
            <a:extLst>
              <a:ext uri="{FF2B5EF4-FFF2-40B4-BE49-F238E27FC236}">
                <a16:creationId xmlns:a16="http://schemas.microsoft.com/office/drawing/2014/main" id="{2062508C-0C77-7C05-0709-23497CEDBA0E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11" name="Freeform 3">
            <a:extLst>
              <a:ext uri="{FF2B5EF4-FFF2-40B4-BE49-F238E27FC236}">
                <a16:creationId xmlns:a16="http://schemas.microsoft.com/office/drawing/2014/main" id="{0E1D1A9B-654D-EE57-DBDC-53067C5FEB53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12" name="AutoShape 5">
            <a:extLst>
              <a:ext uri="{FF2B5EF4-FFF2-40B4-BE49-F238E27FC236}">
                <a16:creationId xmlns:a16="http://schemas.microsoft.com/office/drawing/2014/main" id="{EA80EFD3-3181-CFCA-F01E-3FC9490E1BAD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4BCE11F-A534-6EA6-F82B-EE0A4737BE78}"/>
              </a:ext>
            </a:extLst>
          </p:cNvPr>
          <p:cNvSpPr txBox="1"/>
          <p:nvPr/>
        </p:nvSpPr>
        <p:spPr>
          <a:xfrm>
            <a:off x="11568224" y="10760573"/>
            <a:ext cx="12303842" cy="17577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1143000" lvl="2" indent="-2286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s-CL" sz="32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IRGA</a:t>
            </a:r>
            <a:r>
              <a:rPr lang="es-CL" sz="3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s-CL" sz="3200" kern="100" dirty="0" err="1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Px</a:t>
            </a:r>
            <a:r>
              <a:rPr lang="es-CL" sz="3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s-CL" sz="32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fenología</a:t>
            </a:r>
            <a:r>
              <a:rPr lang="es-CL" sz="3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s-CL" sz="32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estomas</a:t>
            </a:r>
            <a:r>
              <a:rPr lang="es-CL" sz="3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Pm, Hs, plato de calor, Rn,</a:t>
            </a:r>
          </a:p>
          <a:p>
            <a:pPr marL="1143000" lvl="2" indent="-2286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s-CL" sz="32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</a:t>
            </a:r>
            <a:r>
              <a:rPr lang="es-CL" sz="3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osecha: </a:t>
            </a:r>
            <a:r>
              <a:rPr lang="es-CL" sz="32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rdto</a:t>
            </a:r>
            <a:r>
              <a:rPr lang="es-CL" sz="3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planta y hectárea, calidad del grano (proteínas).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DAB0D48-8B9C-91FB-8495-651C218F617F}"/>
              </a:ext>
            </a:extLst>
          </p:cNvPr>
          <p:cNvSpPr txBox="1"/>
          <p:nvPr/>
        </p:nvSpPr>
        <p:spPr>
          <a:xfrm>
            <a:off x="14374222" y="12257915"/>
            <a:ext cx="8463516" cy="584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CL" sz="32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Rangos de </a:t>
            </a:r>
            <a:r>
              <a:rPr lang="es-CL" sz="3200" dirty="0" err="1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gs</a:t>
            </a:r>
            <a:r>
              <a:rPr lang="es-CL" sz="32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CL" sz="3200" dirty="0" err="1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Px</a:t>
            </a:r>
            <a:r>
              <a:rPr lang="es-CL" sz="32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Pm según NH</a:t>
            </a:r>
            <a:endParaRPr lang="es-CL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536305"/>
      </p:ext>
    </p:extLst>
  </p:cSld>
  <p:clrMapOvr>
    <a:masterClrMapping/>
  </p:clrMapOvr>
  <p:transition spd="med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09A371DE-9807-89C2-D51A-331B9F200AD8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Freeform 3">
            <a:extLst>
              <a:ext uri="{FF2B5EF4-FFF2-40B4-BE49-F238E27FC236}">
                <a16:creationId xmlns:a16="http://schemas.microsoft.com/office/drawing/2014/main" id="{F8615D0C-3C63-1A99-7A02-66EAB7894582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id="{28BB71E9-A5C8-12CE-835E-62BF967E3FC5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sp>
        <p:nvSpPr>
          <p:cNvPr id="7" name="7 Rectángulo">
            <a:extLst>
              <a:ext uri="{FF2B5EF4-FFF2-40B4-BE49-F238E27FC236}">
                <a16:creationId xmlns:a16="http://schemas.microsoft.com/office/drawing/2014/main" id="{2567A75F-8E33-FD1F-FA0D-E0F81EEB0222}"/>
              </a:ext>
            </a:extLst>
          </p:cNvPr>
          <p:cNvSpPr/>
          <p:nvPr/>
        </p:nvSpPr>
        <p:spPr>
          <a:xfrm>
            <a:off x="2857435" y="986137"/>
            <a:ext cx="102844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Avena</a:t>
            </a:r>
          </a:p>
          <a:p>
            <a:pPr algn="ctr"/>
            <a:r>
              <a:rPr lang="es-CL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Temporadas promedio 2015 - 2020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34232547-CC3A-9DCD-D53A-B530F8B846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2475" y="3817110"/>
            <a:ext cx="20971962" cy="6295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250737"/>
      </p:ext>
    </p:extLst>
  </p:cSld>
  <p:clrMapOvr>
    <a:masterClrMapping/>
  </p:clrMapOvr>
  <p:transition spd="med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4E4CD4B6-4B8D-8045-D605-42790347CC1B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6" name="Freeform 3">
            <a:extLst>
              <a:ext uri="{FF2B5EF4-FFF2-40B4-BE49-F238E27FC236}">
                <a16:creationId xmlns:a16="http://schemas.microsoft.com/office/drawing/2014/main" id="{3A0602D6-4743-2090-204C-B8C29B87DAE7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7" name="AutoShape 5">
            <a:extLst>
              <a:ext uri="{FF2B5EF4-FFF2-40B4-BE49-F238E27FC236}">
                <a16:creationId xmlns:a16="http://schemas.microsoft.com/office/drawing/2014/main" id="{52122B8B-5415-72D3-EF57-B30A94DCEEBB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sp>
        <p:nvSpPr>
          <p:cNvPr id="8" name="7 Rectángulo">
            <a:extLst>
              <a:ext uri="{FF2B5EF4-FFF2-40B4-BE49-F238E27FC236}">
                <a16:creationId xmlns:a16="http://schemas.microsoft.com/office/drawing/2014/main" id="{5A18E455-4E4F-DD3C-92B7-F31AFE48303A}"/>
              </a:ext>
            </a:extLst>
          </p:cNvPr>
          <p:cNvSpPr/>
          <p:nvPr/>
        </p:nvSpPr>
        <p:spPr>
          <a:xfrm>
            <a:off x="472033" y="809475"/>
            <a:ext cx="6962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Avena</a:t>
            </a:r>
          </a:p>
          <a:p>
            <a:pPr algn="ctr"/>
            <a:r>
              <a:rPr lang="es-CL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Temporadas 2023/2024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F3F7D8AA-6B2C-DA44-3543-45540BD48F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0834" y="607277"/>
            <a:ext cx="11026142" cy="254050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3AA3DCB5-FA0E-BCBA-0C6F-A1F9DA4034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8553" y="3615062"/>
            <a:ext cx="8006326" cy="481125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D02FBBC1-EC7F-8B5B-9F9B-987DFD3F11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95733" y="3615063"/>
            <a:ext cx="8010760" cy="481125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A0F867DB-5B60-0A3C-BC42-28C5380438F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98553" y="8351886"/>
            <a:ext cx="8006326" cy="4811251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4DBD06B6-8D2B-F1A7-58EE-D9A6F24C5F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395732" y="8351886"/>
            <a:ext cx="8006325" cy="481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05531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B9C9FC7-0AF7-4084-A861-7E25D6AB6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8131" y="519168"/>
            <a:ext cx="10887738" cy="12524366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CD48615B-73DB-A74D-AF3E-5E139E96B8E2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BFF3C8B9-108E-6CED-C50B-2A7E6294DCEF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id="{FC519682-BAFB-395C-9EA3-DB3B16EDDB64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3715188334"/>
      </p:ext>
    </p:extLst>
  </p:cSld>
  <p:clrMapOvr>
    <a:masterClrMapping/>
  </p:clrMapOvr>
  <p:transition spd="med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4E4CD4B6-4B8D-8045-D605-42790347CC1B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6" name="Freeform 3">
            <a:extLst>
              <a:ext uri="{FF2B5EF4-FFF2-40B4-BE49-F238E27FC236}">
                <a16:creationId xmlns:a16="http://schemas.microsoft.com/office/drawing/2014/main" id="{3A0602D6-4743-2090-204C-B8C29B87DAE7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7" name="AutoShape 5">
            <a:extLst>
              <a:ext uri="{FF2B5EF4-FFF2-40B4-BE49-F238E27FC236}">
                <a16:creationId xmlns:a16="http://schemas.microsoft.com/office/drawing/2014/main" id="{52122B8B-5415-72D3-EF57-B30A94DCEEBB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sp>
        <p:nvSpPr>
          <p:cNvPr id="8" name="7 Rectángulo">
            <a:extLst>
              <a:ext uri="{FF2B5EF4-FFF2-40B4-BE49-F238E27FC236}">
                <a16:creationId xmlns:a16="http://schemas.microsoft.com/office/drawing/2014/main" id="{5A18E455-4E4F-DD3C-92B7-F31AFE48303A}"/>
              </a:ext>
            </a:extLst>
          </p:cNvPr>
          <p:cNvSpPr/>
          <p:nvPr/>
        </p:nvSpPr>
        <p:spPr>
          <a:xfrm>
            <a:off x="472033" y="809475"/>
            <a:ext cx="6962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Avena</a:t>
            </a:r>
          </a:p>
          <a:p>
            <a:pPr algn="ctr"/>
            <a:r>
              <a:rPr lang="es-CL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Temporadas 2023/2024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F3F7D8AA-6B2C-DA44-3543-45540BD48F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0834" y="607277"/>
            <a:ext cx="11026142" cy="2540506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4D4AE09C-0D87-07E2-0E1B-AFF54DA3B2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07992" y="3590010"/>
            <a:ext cx="8048013" cy="483630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86632758-3A20-B0E6-A134-B75DEBDEC7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16203" y="3590011"/>
            <a:ext cx="8048012" cy="4836301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D3BCFF88-4BDD-34FC-7E7B-C4C64F12652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07992" y="8426312"/>
            <a:ext cx="8048012" cy="4836301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2EBD25DC-F692-A243-4CF1-E9ECD3FAB81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716204" y="8426310"/>
            <a:ext cx="8048011" cy="483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788951"/>
      </p:ext>
    </p:extLst>
  </p:cSld>
  <p:clrMapOvr>
    <a:masterClrMapping/>
  </p:clrMapOvr>
  <p:transition spd="med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Rectángulo"/>
          <p:cNvSpPr/>
          <p:nvPr/>
        </p:nvSpPr>
        <p:spPr>
          <a:xfrm>
            <a:off x="23735071" y="0"/>
            <a:ext cx="648929" cy="1647530"/>
          </a:xfrm>
          <a:prstGeom prst="rect">
            <a:avLst/>
          </a:prstGeom>
          <a:solidFill>
            <a:srgbClr val="00746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0" name="Rectángulo"/>
          <p:cNvSpPr/>
          <p:nvPr/>
        </p:nvSpPr>
        <p:spPr>
          <a:xfrm>
            <a:off x="23735072" y="1866901"/>
            <a:ext cx="669510" cy="11861878"/>
          </a:xfrm>
          <a:prstGeom prst="rect">
            <a:avLst/>
          </a:prstGeom>
          <a:solidFill>
            <a:srgbClr val="83B41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083972C8-B4C0-425F-BEFF-211042F0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15628" y="5888000"/>
            <a:ext cx="10226863" cy="283069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lang="en-US" sz="7200" b="1" i="1" dirty="0">
                <a:latin typeface="Century Gothic" panose="020B0502020202020204" pitchFamily="34" charset="0"/>
              </a:rPr>
              <a:t>GRACIAS POR VUESTRA ATENCIÓN</a:t>
            </a:r>
          </a:p>
        </p:txBody>
      </p:sp>
      <p:sp>
        <p:nvSpPr>
          <p:cNvPr id="6" name="6 Rectángulo">
            <a:extLst>
              <a:ext uri="{FF2B5EF4-FFF2-40B4-BE49-F238E27FC236}">
                <a16:creationId xmlns:a16="http://schemas.microsoft.com/office/drawing/2014/main" id="{37781B6B-2522-4E33-8587-91152CBF0767}"/>
              </a:ext>
            </a:extLst>
          </p:cNvPr>
          <p:cNvSpPr/>
          <p:nvPr/>
        </p:nvSpPr>
        <p:spPr>
          <a:xfrm>
            <a:off x="14905480" y="10864456"/>
            <a:ext cx="655980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L" sz="6000" b="1" i="1" u="sng" dirty="0">
                <a:solidFill>
                  <a:srgbClr val="0000FF"/>
                </a:solidFill>
                <a:latin typeface="gobCL"/>
              </a:rPr>
              <a:t>rafael.lopez@inia.cl</a:t>
            </a:r>
          </a:p>
        </p:txBody>
      </p:sp>
      <p:sp>
        <p:nvSpPr>
          <p:cNvPr id="8" name="7 Rectángulo">
            <a:extLst>
              <a:ext uri="{FF2B5EF4-FFF2-40B4-BE49-F238E27FC236}">
                <a16:creationId xmlns:a16="http://schemas.microsoft.com/office/drawing/2014/main" id="{5D69285D-E3E0-445C-B49D-FDB59A503FD7}"/>
              </a:ext>
            </a:extLst>
          </p:cNvPr>
          <p:cNvSpPr/>
          <p:nvPr/>
        </p:nvSpPr>
        <p:spPr>
          <a:xfrm>
            <a:off x="5650591" y="858378"/>
            <a:ext cx="16816704" cy="1955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6000" b="1" dirty="0">
                <a:solidFill>
                  <a:srgbClr val="C00000"/>
                </a:solidFill>
                <a:latin typeface="gobCL"/>
                <a:cs typeface="Times New Roman" panose="02020603050405020304" pitchFamily="18" charset="0"/>
              </a:rPr>
              <a:t>¡¡¡…El agua que tires hoy, es la que vas a necesitar mañana…!!!</a:t>
            </a:r>
          </a:p>
        </p:txBody>
      </p:sp>
      <p:pic>
        <p:nvPicPr>
          <p:cNvPr id="2" name="Picture 157">
            <a:extLst>
              <a:ext uri="{FF2B5EF4-FFF2-40B4-BE49-F238E27FC236}">
                <a16:creationId xmlns:a16="http://schemas.microsoft.com/office/drawing/2014/main" id="{D84B0254-3A94-3909-FAE5-5F7BFB212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105" y="2419679"/>
            <a:ext cx="8748716" cy="11115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90D2FFDE-B532-DB1C-D6C7-113E5445B2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456" y="17524"/>
            <a:ext cx="4195423" cy="185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58641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7 CuadroTexto">
            <a:extLst>
              <a:ext uri="{FF2B5EF4-FFF2-40B4-BE49-F238E27FC236}">
                <a16:creationId xmlns:a16="http://schemas.microsoft.com/office/drawing/2014/main" id="{E8DED128-8DDB-4A54-85AF-BAEB25446D10}"/>
              </a:ext>
            </a:extLst>
          </p:cNvPr>
          <p:cNvSpPr txBox="1"/>
          <p:nvPr/>
        </p:nvSpPr>
        <p:spPr>
          <a:xfrm>
            <a:off x="5107336" y="737994"/>
            <a:ext cx="12897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b="1" dirty="0">
                <a:solidFill>
                  <a:srgbClr val="0000FF"/>
                </a:solidFill>
                <a:latin typeface="gobCL"/>
              </a:rPr>
              <a:t>Distribución porcentual del agua dulce en Chile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2461AD6B-E0F6-4C5D-9E64-0C96CB8E52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070" y="2603741"/>
            <a:ext cx="12694920" cy="995934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0EF5F80-3D49-4467-9C09-5B34D3D97A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07151" y="5924896"/>
            <a:ext cx="10027920" cy="2537460"/>
          </a:xfrm>
          <a:prstGeom prst="rect">
            <a:avLst/>
          </a:prstGeom>
        </p:spPr>
      </p:pic>
      <p:sp>
        <p:nvSpPr>
          <p:cNvPr id="6" name="Freeform 2">
            <a:extLst>
              <a:ext uri="{FF2B5EF4-FFF2-40B4-BE49-F238E27FC236}">
                <a16:creationId xmlns:a16="http://schemas.microsoft.com/office/drawing/2014/main" id="{7A69F5F7-D361-B448-5153-799762C7E783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7" name="Freeform 3">
            <a:extLst>
              <a:ext uri="{FF2B5EF4-FFF2-40B4-BE49-F238E27FC236}">
                <a16:creationId xmlns:a16="http://schemas.microsoft.com/office/drawing/2014/main" id="{07AEBA1C-80FF-216B-8B7D-3C39678EE5E7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8" name="AutoShape 5">
            <a:extLst>
              <a:ext uri="{FF2B5EF4-FFF2-40B4-BE49-F238E27FC236}">
                <a16:creationId xmlns:a16="http://schemas.microsoft.com/office/drawing/2014/main" id="{962523CA-E0D3-151D-214E-942DD5549F8C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163953053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D45F904A-5C43-FB76-1CFA-E0CB611EC88E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8D217B76-F5F9-71DF-4827-8BC7EA71068D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5" name="AutoShape 5">
            <a:extLst>
              <a:ext uri="{FF2B5EF4-FFF2-40B4-BE49-F238E27FC236}">
                <a16:creationId xmlns:a16="http://schemas.microsoft.com/office/drawing/2014/main" id="{A122B96E-B768-E142-8A01-C01A461E6A45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57901302-947E-F3AA-1AB6-8C708AAED6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1279" y="2355524"/>
            <a:ext cx="16882175" cy="9508816"/>
          </a:xfrm>
          <a:prstGeom prst="rect">
            <a:avLst/>
          </a:prstGeom>
        </p:spPr>
      </p:pic>
      <p:sp>
        <p:nvSpPr>
          <p:cNvPr id="17" name="17 CuadroTexto">
            <a:extLst>
              <a:ext uri="{FF2B5EF4-FFF2-40B4-BE49-F238E27FC236}">
                <a16:creationId xmlns:a16="http://schemas.microsoft.com/office/drawing/2014/main" id="{4A78E275-1550-E6F2-34F4-4C262D7BC567}"/>
              </a:ext>
            </a:extLst>
          </p:cNvPr>
          <p:cNvSpPr txBox="1"/>
          <p:nvPr/>
        </p:nvSpPr>
        <p:spPr>
          <a:xfrm>
            <a:off x="3000259" y="510573"/>
            <a:ext cx="129513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b="1" dirty="0">
                <a:solidFill>
                  <a:srgbClr val="0000FF"/>
                </a:solidFill>
              </a:rPr>
              <a:t>Distribución porcentual del agua dulce en La Araucanía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F2C72CF-8971-91C8-8ACF-8D1F4C680CA6}"/>
              </a:ext>
            </a:extLst>
          </p:cNvPr>
          <p:cNvSpPr txBox="1"/>
          <p:nvPr/>
        </p:nvSpPr>
        <p:spPr>
          <a:xfrm>
            <a:off x="10979967" y="11399110"/>
            <a:ext cx="1812789" cy="5159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rgbClr val="0000FF"/>
                </a:solidFill>
              </a:rPr>
              <a:t>DGA, 2017</a:t>
            </a:r>
            <a:endParaRPr lang="es-CL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89166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FBD61F10-8D11-42E7-8124-0DE413843E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0436" y="6781799"/>
            <a:ext cx="10630239" cy="632464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40F87FE-91DE-472C-A082-BDE9320E2A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0436" y="253097"/>
            <a:ext cx="10630239" cy="6550948"/>
          </a:xfrm>
          <a:prstGeom prst="rect">
            <a:avLst/>
          </a:prstGeom>
        </p:spPr>
      </p:pic>
      <p:graphicFrame>
        <p:nvGraphicFramePr>
          <p:cNvPr id="2" name="40 Diagrama">
            <a:extLst>
              <a:ext uri="{FF2B5EF4-FFF2-40B4-BE49-F238E27FC236}">
                <a16:creationId xmlns:a16="http://schemas.microsoft.com/office/drawing/2014/main" id="{76BCBDEC-5F89-BA25-9BC8-3F674F03BD6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34581130"/>
              </p:ext>
            </p:extLst>
          </p:nvPr>
        </p:nvGraphicFramePr>
        <p:xfrm>
          <a:off x="587790" y="3494236"/>
          <a:ext cx="9215770" cy="6442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17 CuadroTexto">
            <a:extLst>
              <a:ext uri="{FF2B5EF4-FFF2-40B4-BE49-F238E27FC236}">
                <a16:creationId xmlns:a16="http://schemas.microsoft.com/office/drawing/2014/main" id="{6B28047A-1548-5C67-778C-50062F20F389}"/>
              </a:ext>
            </a:extLst>
          </p:cNvPr>
          <p:cNvSpPr txBox="1"/>
          <p:nvPr/>
        </p:nvSpPr>
        <p:spPr>
          <a:xfrm>
            <a:off x="808424" y="941688"/>
            <a:ext cx="71584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b="1" dirty="0">
                <a:solidFill>
                  <a:srgbClr val="0000FF"/>
                </a:solidFill>
                <a:latin typeface="gobCL"/>
              </a:rPr>
              <a:t>Variabilidad Climática</a:t>
            </a:r>
          </a:p>
        </p:txBody>
      </p:sp>
      <p:sp>
        <p:nvSpPr>
          <p:cNvPr id="5" name="Freeform 2">
            <a:extLst>
              <a:ext uri="{FF2B5EF4-FFF2-40B4-BE49-F238E27FC236}">
                <a16:creationId xmlns:a16="http://schemas.microsoft.com/office/drawing/2014/main" id="{8CAAB7EA-BCDE-13DA-1DB0-2C925FA9FBD5}"/>
              </a:ext>
            </a:extLst>
          </p:cNvPr>
          <p:cNvSpPr/>
          <p:nvPr/>
        </p:nvSpPr>
        <p:spPr>
          <a:xfrm rot="-10800000" flipH="1" flipV="1">
            <a:off x="19668979" y="-3147782"/>
            <a:ext cx="11026142" cy="6295564"/>
          </a:xfrm>
          <a:custGeom>
            <a:avLst/>
            <a:gdLst/>
            <a:ahLst/>
            <a:cxnLst/>
            <a:rect l="l" t="t" r="r" b="b"/>
            <a:pathLst>
              <a:path w="8269606" h="4721673">
                <a:moveTo>
                  <a:pt x="8269606" y="4721674"/>
                </a:moveTo>
                <a:lnTo>
                  <a:pt x="0" y="4721674"/>
                </a:lnTo>
                <a:lnTo>
                  <a:pt x="0" y="0"/>
                </a:lnTo>
                <a:lnTo>
                  <a:pt x="8269606" y="0"/>
                </a:lnTo>
                <a:lnTo>
                  <a:pt x="8269606" y="4721674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 t="-51576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6" name="Freeform 3">
            <a:extLst>
              <a:ext uri="{FF2B5EF4-FFF2-40B4-BE49-F238E27FC236}">
                <a16:creationId xmlns:a16="http://schemas.microsoft.com/office/drawing/2014/main" id="{88B4136D-C3CC-CE12-1E71-B80D4F0FF8C1}"/>
              </a:ext>
            </a:extLst>
          </p:cNvPr>
          <p:cNvSpPr/>
          <p:nvPr/>
        </p:nvSpPr>
        <p:spPr>
          <a:xfrm>
            <a:off x="20044785" y="-146283"/>
            <a:ext cx="3155714" cy="2525418"/>
          </a:xfrm>
          <a:custGeom>
            <a:avLst/>
            <a:gdLst/>
            <a:ahLst/>
            <a:cxnLst/>
            <a:rect l="l" t="t" r="r" b="b"/>
            <a:pathLst>
              <a:path w="2366786" h="1894063">
                <a:moveTo>
                  <a:pt x="0" y="0"/>
                </a:moveTo>
                <a:lnTo>
                  <a:pt x="2366787" y="0"/>
                </a:lnTo>
                <a:lnTo>
                  <a:pt x="2366787" y="1894063"/>
                </a:lnTo>
                <a:lnTo>
                  <a:pt x="0" y="189406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-40309" r="-37571" b="-25030"/>
            </a:stretch>
          </a:blipFill>
        </p:spPr>
        <p:txBody>
          <a:bodyPr/>
          <a:lstStyle/>
          <a:p>
            <a:endParaRPr lang="es-CL" sz="2400"/>
          </a:p>
        </p:txBody>
      </p:sp>
      <p:sp>
        <p:nvSpPr>
          <p:cNvPr id="7" name="AutoShape 5">
            <a:extLst>
              <a:ext uri="{FF2B5EF4-FFF2-40B4-BE49-F238E27FC236}">
                <a16:creationId xmlns:a16="http://schemas.microsoft.com/office/drawing/2014/main" id="{702A3EB1-7291-B7F6-AC09-7F3D126382EF}"/>
              </a:ext>
            </a:extLst>
          </p:cNvPr>
          <p:cNvSpPr/>
          <p:nvPr/>
        </p:nvSpPr>
        <p:spPr>
          <a:xfrm>
            <a:off x="0" y="13428944"/>
            <a:ext cx="24384000" cy="287056"/>
          </a:xfrm>
          <a:prstGeom prst="rect">
            <a:avLst/>
          </a:prstGeom>
          <a:solidFill>
            <a:srgbClr val="7FBA27"/>
          </a:solidFill>
        </p:spPr>
        <p:txBody>
          <a:bodyPr/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308255587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4696</TotalTime>
  <Words>1420</Words>
  <Application>Microsoft Office PowerPoint</Application>
  <PresentationFormat>Personalizado</PresentationFormat>
  <Paragraphs>307</Paragraphs>
  <Slides>61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20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61</vt:i4>
      </vt:variant>
    </vt:vector>
  </HeadingPairs>
  <TitlesOfParts>
    <vt:vector size="83" baseType="lpstr">
      <vt:lpstr>ＭＳ Ｐゴシック</vt:lpstr>
      <vt:lpstr>AAAAAB+Helvetica-Bold</vt:lpstr>
      <vt:lpstr>AGaramondPro-Bold</vt:lpstr>
      <vt:lpstr>AGaramondPro-Regular</vt:lpstr>
      <vt:lpstr>Aptos</vt:lpstr>
      <vt:lpstr>Arial</vt:lpstr>
      <vt:lpstr>Calibri</vt:lpstr>
      <vt:lpstr>Century Gothic</vt:lpstr>
      <vt:lpstr>ElsevierGulliver</vt:lpstr>
      <vt:lpstr>gobCL</vt:lpstr>
      <vt:lpstr>gobCL 1</vt:lpstr>
      <vt:lpstr>Helvetica</vt:lpstr>
      <vt:lpstr>Helvetica Neue</vt:lpstr>
      <vt:lpstr>Helvetica Neue Light</vt:lpstr>
      <vt:lpstr>Helvetica Neue Medium</vt:lpstr>
      <vt:lpstr>Symbol</vt:lpstr>
      <vt:lpstr>Tahoma</vt:lpstr>
      <vt:lpstr>Times New Roman</vt:lpstr>
      <vt:lpstr>Verdana</vt:lpstr>
      <vt:lpstr>Wingdings</vt:lpstr>
      <vt:lpstr>White</vt:lpstr>
      <vt:lpstr>Worksheet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Andrea8772</dc:creator>
  <cp:lastModifiedBy>Usuario</cp:lastModifiedBy>
  <cp:revision>201</cp:revision>
  <dcterms:modified xsi:type="dcterms:W3CDTF">2024-08-20T13:18:51Z</dcterms:modified>
</cp:coreProperties>
</file>