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3" r:id="rId3"/>
    <p:sldId id="264" r:id="rId4"/>
    <p:sldId id="265" r:id="rId5"/>
    <p:sldId id="266" r:id="rId6"/>
    <p:sldId id="268" r:id="rId7"/>
    <p:sldId id="267" r:id="rId8"/>
    <p:sldId id="260" r:id="rId9"/>
    <p:sldId id="261" r:id="rId10"/>
    <p:sldId id="262" r:id="rId11"/>
    <p:sldId id="269" r:id="rId12"/>
    <p:sldId id="270" r:id="rId13"/>
    <p:sldId id="271" r:id="rId14"/>
    <p:sldId id="282" r:id="rId15"/>
    <p:sldId id="283" r:id="rId16"/>
    <p:sldId id="284" r:id="rId17"/>
    <p:sldId id="285" r:id="rId18"/>
    <p:sldId id="286" r:id="rId19"/>
    <p:sldId id="287" r:id="rId20"/>
    <p:sldId id="288" r:id="rId21"/>
    <p:sldId id="289" r:id="rId22"/>
    <p:sldId id="290" r:id="rId23"/>
    <p:sldId id="291" r:id="rId24"/>
    <p:sldId id="292" r:id="rId25"/>
    <p:sldId id="293" r:id="rId26"/>
    <p:sldId id="294" r:id="rId27"/>
    <p:sldId id="295" r:id="rId28"/>
    <p:sldId id="296" r:id="rId29"/>
    <p:sldId id="297" r:id="rId30"/>
    <p:sldId id="298" r:id="rId31"/>
    <p:sldId id="299" r:id="rId32"/>
    <p:sldId id="300" r:id="rId33"/>
    <p:sldId id="301" r:id="rId34"/>
    <p:sldId id="302" r:id="rId35"/>
    <p:sldId id="303" r:id="rId36"/>
    <p:sldId id="304" r:id="rId37"/>
    <p:sldId id="272" r:id="rId38"/>
    <p:sldId id="273" r:id="rId39"/>
    <p:sldId id="274" r:id="rId40"/>
    <p:sldId id="275" r:id="rId41"/>
    <p:sldId id="305" r:id="rId42"/>
    <p:sldId id="307" r:id="rId43"/>
    <p:sldId id="276" r:id="rId44"/>
    <p:sldId id="309" r:id="rId45"/>
    <p:sldId id="310" r:id="rId46"/>
    <p:sldId id="311" r:id="rId47"/>
    <p:sldId id="312" r:id="rId48"/>
    <p:sldId id="313" r:id="rId49"/>
    <p:sldId id="314" r:id="rId50"/>
    <p:sldId id="315" r:id="rId51"/>
    <p:sldId id="316" r:id="rId52"/>
    <p:sldId id="317" r:id="rId53"/>
    <p:sldId id="318" r:id="rId54"/>
    <p:sldId id="319" r:id="rId55"/>
    <p:sldId id="277" r:id="rId56"/>
    <p:sldId id="278" r:id="rId57"/>
    <p:sldId id="279" r:id="rId58"/>
    <p:sldId id="280" r:id="rId59"/>
    <p:sldId id="320" r:id="rId60"/>
    <p:sldId id="321" r:id="rId61"/>
    <p:sldId id="322" r:id="rId62"/>
    <p:sldId id="323" r:id="rId63"/>
    <p:sldId id="324" r:id="rId64"/>
    <p:sldId id="325" r:id="rId65"/>
    <p:sldId id="326" r:id="rId66"/>
    <p:sldId id="327" r:id="rId67"/>
    <p:sldId id="281" r:id="rId68"/>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sorterViewPr>
    <p:cViewPr>
      <p:scale>
        <a:sx n="100" d="100"/>
        <a:sy n="100" d="100"/>
      </p:scale>
      <p:origin x="0" y="-2626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L"/>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L"/>
          </a:p>
        </p:txBody>
      </p:sp>
      <p:sp>
        <p:nvSpPr>
          <p:cNvPr id="4" name="Marcador de fecha 3"/>
          <p:cNvSpPr>
            <a:spLocks noGrp="1"/>
          </p:cNvSpPr>
          <p:nvPr>
            <p:ph type="dt" sz="half" idx="10"/>
          </p:nvPr>
        </p:nvSpPr>
        <p:spPr/>
        <p:txBody>
          <a:bodyPr/>
          <a:lstStyle/>
          <a:p>
            <a:fld id="{FC399954-E93D-4C51-BF12-81A29AE1E586}" type="datetimeFigureOut">
              <a:rPr lang="es-CL" smtClean="0"/>
              <a:t>15-12-2022</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6F5E396B-926E-4813-8FCC-C84F01D872D8}" type="slidenum">
              <a:rPr lang="es-CL" smtClean="0"/>
              <a:t>‹Nº›</a:t>
            </a:fld>
            <a:endParaRPr lang="es-CL"/>
          </a:p>
        </p:txBody>
      </p:sp>
    </p:spTree>
    <p:extLst>
      <p:ext uri="{BB962C8B-B14F-4D97-AF65-F5344CB8AC3E}">
        <p14:creationId xmlns:p14="http://schemas.microsoft.com/office/powerpoint/2010/main" val="1247943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10"/>
          </p:nvPr>
        </p:nvSpPr>
        <p:spPr/>
        <p:txBody>
          <a:bodyPr/>
          <a:lstStyle/>
          <a:p>
            <a:fld id="{FC399954-E93D-4C51-BF12-81A29AE1E586}" type="datetimeFigureOut">
              <a:rPr lang="es-CL" smtClean="0"/>
              <a:t>15-12-2022</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6F5E396B-926E-4813-8FCC-C84F01D872D8}" type="slidenum">
              <a:rPr lang="es-CL" smtClean="0"/>
              <a:t>‹Nº›</a:t>
            </a:fld>
            <a:endParaRPr lang="es-CL"/>
          </a:p>
        </p:txBody>
      </p:sp>
    </p:spTree>
    <p:extLst>
      <p:ext uri="{BB962C8B-B14F-4D97-AF65-F5344CB8AC3E}">
        <p14:creationId xmlns:p14="http://schemas.microsoft.com/office/powerpoint/2010/main" val="3829436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L"/>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10"/>
          </p:nvPr>
        </p:nvSpPr>
        <p:spPr/>
        <p:txBody>
          <a:bodyPr/>
          <a:lstStyle/>
          <a:p>
            <a:fld id="{FC399954-E93D-4C51-BF12-81A29AE1E586}" type="datetimeFigureOut">
              <a:rPr lang="es-CL" smtClean="0"/>
              <a:t>15-12-2022</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6F5E396B-926E-4813-8FCC-C84F01D872D8}" type="slidenum">
              <a:rPr lang="es-CL" smtClean="0"/>
              <a:t>‹Nº›</a:t>
            </a:fld>
            <a:endParaRPr lang="es-CL"/>
          </a:p>
        </p:txBody>
      </p:sp>
    </p:spTree>
    <p:extLst>
      <p:ext uri="{BB962C8B-B14F-4D97-AF65-F5344CB8AC3E}">
        <p14:creationId xmlns:p14="http://schemas.microsoft.com/office/powerpoint/2010/main" val="2626157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10"/>
          </p:nvPr>
        </p:nvSpPr>
        <p:spPr/>
        <p:txBody>
          <a:bodyPr/>
          <a:lstStyle/>
          <a:p>
            <a:fld id="{FC399954-E93D-4C51-BF12-81A29AE1E586}" type="datetimeFigureOut">
              <a:rPr lang="es-CL" smtClean="0"/>
              <a:t>15-12-2022</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6F5E396B-926E-4813-8FCC-C84F01D872D8}" type="slidenum">
              <a:rPr lang="es-CL" smtClean="0"/>
              <a:t>‹Nº›</a:t>
            </a:fld>
            <a:endParaRPr lang="es-CL"/>
          </a:p>
        </p:txBody>
      </p:sp>
    </p:spTree>
    <p:extLst>
      <p:ext uri="{BB962C8B-B14F-4D97-AF65-F5344CB8AC3E}">
        <p14:creationId xmlns:p14="http://schemas.microsoft.com/office/powerpoint/2010/main" val="1003088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L"/>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FC399954-E93D-4C51-BF12-81A29AE1E586}" type="datetimeFigureOut">
              <a:rPr lang="es-CL" smtClean="0"/>
              <a:t>15-12-2022</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6F5E396B-926E-4813-8FCC-C84F01D872D8}" type="slidenum">
              <a:rPr lang="es-CL" smtClean="0"/>
              <a:t>‹Nº›</a:t>
            </a:fld>
            <a:endParaRPr lang="es-CL"/>
          </a:p>
        </p:txBody>
      </p:sp>
    </p:spTree>
    <p:extLst>
      <p:ext uri="{BB962C8B-B14F-4D97-AF65-F5344CB8AC3E}">
        <p14:creationId xmlns:p14="http://schemas.microsoft.com/office/powerpoint/2010/main" val="2233536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fecha 4"/>
          <p:cNvSpPr>
            <a:spLocks noGrp="1"/>
          </p:cNvSpPr>
          <p:nvPr>
            <p:ph type="dt" sz="half" idx="10"/>
          </p:nvPr>
        </p:nvSpPr>
        <p:spPr/>
        <p:txBody>
          <a:bodyPr/>
          <a:lstStyle/>
          <a:p>
            <a:fld id="{FC399954-E93D-4C51-BF12-81A29AE1E586}" type="datetimeFigureOut">
              <a:rPr lang="es-CL" smtClean="0"/>
              <a:t>15-12-2022</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6F5E396B-926E-4813-8FCC-C84F01D872D8}" type="slidenum">
              <a:rPr lang="es-CL" smtClean="0"/>
              <a:t>‹Nº›</a:t>
            </a:fld>
            <a:endParaRPr lang="es-CL"/>
          </a:p>
        </p:txBody>
      </p:sp>
    </p:spTree>
    <p:extLst>
      <p:ext uri="{BB962C8B-B14F-4D97-AF65-F5344CB8AC3E}">
        <p14:creationId xmlns:p14="http://schemas.microsoft.com/office/powerpoint/2010/main" val="19086322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L"/>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Marcador de fecha 6"/>
          <p:cNvSpPr>
            <a:spLocks noGrp="1"/>
          </p:cNvSpPr>
          <p:nvPr>
            <p:ph type="dt" sz="half" idx="10"/>
          </p:nvPr>
        </p:nvSpPr>
        <p:spPr/>
        <p:txBody>
          <a:bodyPr/>
          <a:lstStyle/>
          <a:p>
            <a:fld id="{FC399954-E93D-4C51-BF12-81A29AE1E586}" type="datetimeFigureOut">
              <a:rPr lang="es-CL" smtClean="0"/>
              <a:t>15-12-2022</a:t>
            </a:fld>
            <a:endParaRPr lang="es-CL"/>
          </a:p>
        </p:txBody>
      </p:sp>
      <p:sp>
        <p:nvSpPr>
          <p:cNvPr id="8" name="Marcador de pie de página 7"/>
          <p:cNvSpPr>
            <a:spLocks noGrp="1"/>
          </p:cNvSpPr>
          <p:nvPr>
            <p:ph type="ftr" sz="quarter" idx="11"/>
          </p:nvPr>
        </p:nvSpPr>
        <p:spPr/>
        <p:txBody>
          <a:bodyPr/>
          <a:lstStyle/>
          <a:p>
            <a:endParaRPr lang="es-CL"/>
          </a:p>
        </p:txBody>
      </p:sp>
      <p:sp>
        <p:nvSpPr>
          <p:cNvPr id="9" name="Marcador de número de diapositiva 8"/>
          <p:cNvSpPr>
            <a:spLocks noGrp="1"/>
          </p:cNvSpPr>
          <p:nvPr>
            <p:ph type="sldNum" sz="quarter" idx="12"/>
          </p:nvPr>
        </p:nvSpPr>
        <p:spPr/>
        <p:txBody>
          <a:bodyPr/>
          <a:lstStyle/>
          <a:p>
            <a:fld id="{6F5E396B-926E-4813-8FCC-C84F01D872D8}" type="slidenum">
              <a:rPr lang="es-CL" smtClean="0"/>
              <a:t>‹Nº›</a:t>
            </a:fld>
            <a:endParaRPr lang="es-CL"/>
          </a:p>
        </p:txBody>
      </p:sp>
    </p:spTree>
    <p:extLst>
      <p:ext uri="{BB962C8B-B14F-4D97-AF65-F5344CB8AC3E}">
        <p14:creationId xmlns:p14="http://schemas.microsoft.com/office/powerpoint/2010/main" val="2480537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fecha 2"/>
          <p:cNvSpPr>
            <a:spLocks noGrp="1"/>
          </p:cNvSpPr>
          <p:nvPr>
            <p:ph type="dt" sz="half" idx="10"/>
          </p:nvPr>
        </p:nvSpPr>
        <p:spPr/>
        <p:txBody>
          <a:bodyPr/>
          <a:lstStyle/>
          <a:p>
            <a:fld id="{FC399954-E93D-4C51-BF12-81A29AE1E586}" type="datetimeFigureOut">
              <a:rPr lang="es-CL" smtClean="0"/>
              <a:t>15-12-2022</a:t>
            </a:fld>
            <a:endParaRPr lang="es-CL"/>
          </a:p>
        </p:txBody>
      </p:sp>
      <p:sp>
        <p:nvSpPr>
          <p:cNvPr id="4" name="Marcador de pie de página 3"/>
          <p:cNvSpPr>
            <a:spLocks noGrp="1"/>
          </p:cNvSpPr>
          <p:nvPr>
            <p:ph type="ftr" sz="quarter" idx="11"/>
          </p:nvPr>
        </p:nvSpPr>
        <p:spPr/>
        <p:txBody>
          <a:bodyPr/>
          <a:lstStyle/>
          <a:p>
            <a:endParaRPr lang="es-CL"/>
          </a:p>
        </p:txBody>
      </p:sp>
      <p:sp>
        <p:nvSpPr>
          <p:cNvPr id="5" name="Marcador de número de diapositiva 4"/>
          <p:cNvSpPr>
            <a:spLocks noGrp="1"/>
          </p:cNvSpPr>
          <p:nvPr>
            <p:ph type="sldNum" sz="quarter" idx="12"/>
          </p:nvPr>
        </p:nvSpPr>
        <p:spPr/>
        <p:txBody>
          <a:bodyPr/>
          <a:lstStyle/>
          <a:p>
            <a:fld id="{6F5E396B-926E-4813-8FCC-C84F01D872D8}" type="slidenum">
              <a:rPr lang="es-CL" smtClean="0"/>
              <a:t>‹Nº›</a:t>
            </a:fld>
            <a:endParaRPr lang="es-CL"/>
          </a:p>
        </p:txBody>
      </p:sp>
    </p:spTree>
    <p:extLst>
      <p:ext uri="{BB962C8B-B14F-4D97-AF65-F5344CB8AC3E}">
        <p14:creationId xmlns:p14="http://schemas.microsoft.com/office/powerpoint/2010/main" val="1244625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C399954-E93D-4C51-BF12-81A29AE1E586}" type="datetimeFigureOut">
              <a:rPr lang="es-CL" smtClean="0"/>
              <a:t>15-12-2022</a:t>
            </a:fld>
            <a:endParaRPr lang="es-CL"/>
          </a:p>
        </p:txBody>
      </p:sp>
      <p:sp>
        <p:nvSpPr>
          <p:cNvPr id="3" name="Marcador de pie de página 2"/>
          <p:cNvSpPr>
            <a:spLocks noGrp="1"/>
          </p:cNvSpPr>
          <p:nvPr>
            <p:ph type="ftr" sz="quarter" idx="11"/>
          </p:nvPr>
        </p:nvSpPr>
        <p:spPr/>
        <p:txBody>
          <a:bodyPr/>
          <a:lstStyle/>
          <a:p>
            <a:endParaRPr lang="es-CL"/>
          </a:p>
        </p:txBody>
      </p:sp>
      <p:sp>
        <p:nvSpPr>
          <p:cNvPr id="4" name="Marcador de número de diapositiva 3"/>
          <p:cNvSpPr>
            <a:spLocks noGrp="1"/>
          </p:cNvSpPr>
          <p:nvPr>
            <p:ph type="sldNum" sz="quarter" idx="12"/>
          </p:nvPr>
        </p:nvSpPr>
        <p:spPr/>
        <p:txBody>
          <a:bodyPr/>
          <a:lstStyle/>
          <a:p>
            <a:fld id="{6F5E396B-926E-4813-8FCC-C84F01D872D8}" type="slidenum">
              <a:rPr lang="es-CL" smtClean="0"/>
              <a:t>‹Nº›</a:t>
            </a:fld>
            <a:endParaRPr lang="es-CL"/>
          </a:p>
        </p:txBody>
      </p:sp>
    </p:spTree>
    <p:extLst>
      <p:ext uri="{BB962C8B-B14F-4D97-AF65-F5344CB8AC3E}">
        <p14:creationId xmlns:p14="http://schemas.microsoft.com/office/powerpoint/2010/main" val="1657919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FC399954-E93D-4C51-BF12-81A29AE1E586}" type="datetimeFigureOut">
              <a:rPr lang="es-CL" smtClean="0"/>
              <a:t>15-12-2022</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6F5E396B-926E-4813-8FCC-C84F01D872D8}" type="slidenum">
              <a:rPr lang="es-CL" smtClean="0"/>
              <a:t>‹Nº›</a:t>
            </a:fld>
            <a:endParaRPr lang="es-CL"/>
          </a:p>
        </p:txBody>
      </p:sp>
    </p:spTree>
    <p:extLst>
      <p:ext uri="{BB962C8B-B14F-4D97-AF65-F5344CB8AC3E}">
        <p14:creationId xmlns:p14="http://schemas.microsoft.com/office/powerpoint/2010/main" val="1598818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FC399954-E93D-4C51-BF12-81A29AE1E586}" type="datetimeFigureOut">
              <a:rPr lang="es-CL" smtClean="0"/>
              <a:t>15-12-2022</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6F5E396B-926E-4813-8FCC-C84F01D872D8}" type="slidenum">
              <a:rPr lang="es-CL" smtClean="0"/>
              <a:t>‹Nº›</a:t>
            </a:fld>
            <a:endParaRPr lang="es-CL"/>
          </a:p>
        </p:txBody>
      </p:sp>
    </p:spTree>
    <p:extLst>
      <p:ext uri="{BB962C8B-B14F-4D97-AF65-F5344CB8AC3E}">
        <p14:creationId xmlns:p14="http://schemas.microsoft.com/office/powerpoint/2010/main" val="63412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399954-E93D-4C51-BF12-81A29AE1E586}" type="datetimeFigureOut">
              <a:rPr lang="es-CL" smtClean="0"/>
              <a:t>15-12-2022</a:t>
            </a:fld>
            <a:endParaRPr lang="es-CL"/>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5E396B-926E-4813-8FCC-C84F01D872D8}" type="slidenum">
              <a:rPr lang="es-CL" smtClean="0"/>
              <a:t>‹Nº›</a:t>
            </a:fld>
            <a:endParaRPr lang="es-CL"/>
          </a:p>
        </p:txBody>
      </p:sp>
    </p:spTree>
    <p:extLst>
      <p:ext uri="{BB962C8B-B14F-4D97-AF65-F5344CB8AC3E}">
        <p14:creationId xmlns:p14="http://schemas.microsoft.com/office/powerpoint/2010/main" val="8392672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13.jpeg"/><Relationship Id="rId7" Type="http://schemas.openxmlformats.org/officeDocument/2006/relationships/image" Target="../media/image6.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4.jpeg"/><Relationship Id="rId7" Type="http://schemas.openxmlformats.org/officeDocument/2006/relationships/image" Target="../media/image1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2.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4.jpeg"/><Relationship Id="rId7" Type="http://schemas.openxmlformats.org/officeDocument/2006/relationships/image" Target="../media/image16.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4.jpeg"/><Relationship Id="rId7" Type="http://schemas.openxmlformats.org/officeDocument/2006/relationships/image" Target="../media/image18.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4.jpeg"/><Relationship Id="rId7" Type="http://schemas.openxmlformats.org/officeDocument/2006/relationships/image" Target="../media/image20.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8.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4.jpeg"/><Relationship Id="rId7" Type="http://schemas.openxmlformats.org/officeDocument/2006/relationships/image" Target="../media/image22.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1.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4.jpeg"/><Relationship Id="rId7" Type="http://schemas.openxmlformats.org/officeDocument/2006/relationships/image" Target="../media/image2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6.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4.jpeg"/><Relationship Id="rId7" Type="http://schemas.openxmlformats.org/officeDocument/2006/relationships/image" Target="../media/image26.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3.xml.rels><?xml version="1.0" encoding="UTF-8" standalone="yes"?>
<Relationships xmlns="http://schemas.openxmlformats.org/package/2006/relationships"><Relationship Id="rId3"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7" Type="http://schemas.openxmlformats.org/officeDocument/2006/relationships/image" Target="../media/image7.jpe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9.pn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0.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4.jpeg"/><Relationship Id="rId7" Type="http://schemas.openxmlformats.org/officeDocument/2006/relationships/image" Target="../media/image30.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1.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4.jpeg"/><Relationship Id="rId7" Type="http://schemas.openxmlformats.org/officeDocument/2006/relationships/image" Target="../media/image32.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2.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4.jpeg"/><Relationship Id="rId7" Type="http://schemas.openxmlformats.org/officeDocument/2006/relationships/image" Target="../media/image3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3.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4.jpeg"/><Relationship Id="rId7" Type="http://schemas.openxmlformats.org/officeDocument/2006/relationships/image" Target="../media/image36.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3.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l/url?sa=i&amp;rct=j&amp;q=queso%20de%20cabra&amp;source=images&amp;cd=&amp;cad=rja&amp;docid=QXetdbxaWDIJaM&amp;tbnid=7vbYs65T_ldnQM:&amp;ved=0CAUQjRw&amp;url=http://meridaciudad.olx.com.ve/queso-de-cabra-leche-pasteurisada-iid-503899099&amp;ei=wjIWUsL0NcG0igLwoYHAAw&amp;psig=AFQjCNHk2eCkEPGVAK6d9XrYd-9i-czvug&amp;ust=1377272734283213"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fondo"/>
          <p:cNvPicPr>
            <a:picLocks noChangeAspect="1" noChangeArrowheads="1"/>
          </p:cNvPicPr>
          <p:nvPr/>
        </p:nvPicPr>
        <p:blipFill>
          <a:blip r:embed="rId2" cstate="print"/>
          <a:srcRect/>
          <a:stretch>
            <a:fillRect/>
          </a:stretch>
        </p:blipFill>
        <p:spPr bwMode="auto">
          <a:xfrm>
            <a:off x="0" y="0"/>
            <a:ext cx="12192000" cy="6924675"/>
          </a:xfrm>
          <a:prstGeom prst="rect">
            <a:avLst/>
          </a:prstGeom>
          <a:noFill/>
          <a:ln w="9525">
            <a:noFill/>
            <a:miter lim="800000"/>
            <a:headEnd/>
            <a:tailEnd/>
          </a:ln>
        </p:spPr>
      </p:pic>
      <p:sp>
        <p:nvSpPr>
          <p:cNvPr id="2" name="1 Título"/>
          <p:cNvSpPr>
            <a:spLocks noGrp="1"/>
          </p:cNvSpPr>
          <p:nvPr>
            <p:ph type="ctrTitle"/>
          </p:nvPr>
        </p:nvSpPr>
        <p:spPr>
          <a:xfrm>
            <a:off x="2016368" y="2555278"/>
            <a:ext cx="9519139" cy="1470025"/>
          </a:xfrm>
        </p:spPr>
        <p:txBody>
          <a:bodyPr>
            <a:noAutofit/>
          </a:bodyPr>
          <a:lstStyle/>
          <a:p>
            <a:r>
              <a:rPr lang="es-ES_tradnl" sz="4000" b="1" dirty="0">
                <a:solidFill>
                  <a:schemeClr val="bg1"/>
                </a:solidFill>
                <a:effectLst>
                  <a:outerShdw blurRad="38100" dist="38100" dir="2700000" algn="tl">
                    <a:srgbClr val="000000">
                      <a:alpha val="43137"/>
                    </a:srgbClr>
                  </a:outerShdw>
                </a:effectLst>
              </a:rPr>
              <a:t>Innovación del tipo social-productiva en torno a la Articulación de la oferta de leche de los ganaderos de la Pampa del Tamarugal para la  producción de quesos  de cabras  con sabores regionales.</a:t>
            </a:r>
            <a:endParaRPr lang="en-US" sz="4000" dirty="0">
              <a:solidFill>
                <a:schemeClr val="bg1"/>
              </a:solidFill>
              <a:effectLst>
                <a:outerShdw blurRad="38100" dist="38100" dir="2700000" algn="tl">
                  <a:srgbClr val="000000">
                    <a:alpha val="43137"/>
                  </a:srgbClr>
                </a:outerShdw>
              </a:effectLst>
            </a:endParaRPr>
          </a:p>
        </p:txBody>
      </p:sp>
      <p:sp>
        <p:nvSpPr>
          <p:cNvPr id="3" name="2 Subtítulo"/>
          <p:cNvSpPr>
            <a:spLocks noGrp="1"/>
          </p:cNvSpPr>
          <p:nvPr>
            <p:ph type="subTitle" idx="1"/>
          </p:nvPr>
        </p:nvSpPr>
        <p:spPr>
          <a:xfrm>
            <a:off x="3470030" y="4025302"/>
            <a:ext cx="6362473" cy="1588345"/>
          </a:xfrm>
        </p:spPr>
        <p:txBody>
          <a:bodyPr/>
          <a:lstStyle/>
          <a:p>
            <a:pPr algn="just"/>
            <a:r>
              <a:rPr lang="en-US" dirty="0">
                <a:solidFill>
                  <a:schemeClr val="bg1"/>
                </a:solidFill>
              </a:rPr>
              <a:t>María Isabel Oliva </a:t>
            </a:r>
            <a:r>
              <a:rPr lang="en-US" dirty="0" err="1">
                <a:solidFill>
                  <a:schemeClr val="bg1"/>
                </a:solidFill>
              </a:rPr>
              <a:t>Ekelund</a:t>
            </a:r>
            <a:r>
              <a:rPr lang="en-US" dirty="0">
                <a:solidFill>
                  <a:schemeClr val="bg1"/>
                </a:solidFill>
              </a:rPr>
              <a:t> , Director de </a:t>
            </a:r>
            <a:r>
              <a:rPr lang="en-US" dirty="0" err="1">
                <a:solidFill>
                  <a:schemeClr val="bg1"/>
                </a:solidFill>
              </a:rPr>
              <a:t>Proyecto</a:t>
            </a:r>
            <a:endParaRPr lang="en-US" dirty="0">
              <a:solidFill>
                <a:schemeClr val="bg1"/>
              </a:solidFill>
            </a:endParaRPr>
          </a:p>
          <a:p>
            <a:pPr algn="just"/>
            <a:r>
              <a:rPr lang="en-US" dirty="0">
                <a:solidFill>
                  <a:schemeClr val="bg1"/>
                </a:solidFill>
              </a:rPr>
              <a:t>José Delatorre  Herrera, Director </a:t>
            </a:r>
            <a:r>
              <a:rPr lang="en-US" dirty="0" err="1">
                <a:solidFill>
                  <a:schemeClr val="bg1"/>
                </a:solidFill>
              </a:rPr>
              <a:t>Alterno</a:t>
            </a:r>
            <a:endParaRPr lang="en-US" dirty="0">
              <a:solidFill>
                <a:schemeClr val="bg1"/>
              </a:solidFill>
            </a:endParaRPr>
          </a:p>
          <a:p>
            <a:pPr algn="just"/>
            <a:r>
              <a:rPr lang="en-US" dirty="0">
                <a:solidFill>
                  <a:schemeClr val="bg1"/>
                </a:solidFill>
              </a:rPr>
              <a:t>Karen Sandoval Olavarria, </a:t>
            </a:r>
            <a:r>
              <a:rPr lang="en-US" dirty="0" err="1">
                <a:solidFill>
                  <a:schemeClr val="bg1"/>
                </a:solidFill>
              </a:rPr>
              <a:t>Investigador</a:t>
            </a:r>
            <a:r>
              <a:rPr lang="en-US" dirty="0">
                <a:solidFill>
                  <a:schemeClr val="bg1"/>
                </a:solidFill>
              </a:rPr>
              <a:t> Principal</a:t>
            </a:r>
          </a:p>
        </p:txBody>
      </p:sp>
      <p:pic>
        <p:nvPicPr>
          <p:cNvPr id="5" name="Imagen 4"/>
          <p:cNvPicPr>
            <a:picLocks noChangeAspect="1"/>
          </p:cNvPicPr>
          <p:nvPr/>
        </p:nvPicPr>
        <p:blipFill>
          <a:blip r:embed="rId3"/>
          <a:stretch>
            <a:fillRect/>
          </a:stretch>
        </p:blipFill>
        <p:spPr>
          <a:xfrm>
            <a:off x="2016368" y="4851427"/>
            <a:ext cx="1171429" cy="1771429"/>
          </a:xfrm>
          <a:prstGeom prst="rect">
            <a:avLst/>
          </a:prstGeom>
        </p:spPr>
      </p:pic>
      <p:pic>
        <p:nvPicPr>
          <p:cNvPr id="13" name="Imagen 12"/>
          <p:cNvPicPr/>
          <p:nvPr/>
        </p:nvPicPr>
        <p:blipFill rotWithShape="1">
          <a:blip r:embed="rId4">
            <a:extLst>
              <a:ext uri="{28A0092B-C50C-407E-A947-70E740481C1C}">
                <a14:useLocalDpi xmlns:a14="http://schemas.microsoft.com/office/drawing/2010/main" val="0"/>
              </a:ext>
            </a:extLst>
          </a:blip>
          <a:srcRect r="77825"/>
          <a:stretch/>
        </p:blipFill>
        <p:spPr bwMode="auto">
          <a:xfrm>
            <a:off x="5082988" y="5513295"/>
            <a:ext cx="2002232" cy="110956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133419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2126" y="365125"/>
            <a:ext cx="9241673" cy="1325563"/>
          </a:xfrm>
        </p:spPr>
        <p:txBody>
          <a:bodyPr/>
          <a:lstStyle/>
          <a:p>
            <a:r>
              <a:rPr lang="es-CL" b="1" dirty="0"/>
              <a:t>Objetivos específicos</a:t>
            </a:r>
          </a:p>
        </p:txBody>
      </p:sp>
      <p:sp>
        <p:nvSpPr>
          <p:cNvPr id="9" name="Marcador de contenido 8"/>
          <p:cNvSpPr>
            <a:spLocks noGrp="1"/>
          </p:cNvSpPr>
          <p:nvPr>
            <p:ph idx="1"/>
          </p:nvPr>
        </p:nvSpPr>
        <p:spPr>
          <a:xfrm>
            <a:off x="2126044" y="1825625"/>
            <a:ext cx="9227756" cy="4351338"/>
          </a:xfrm>
        </p:spPr>
        <p:txBody>
          <a:bodyPr/>
          <a:lstStyle/>
          <a:p>
            <a:pPr marL="514350" indent="-514350" algn="just">
              <a:buFont typeface="+mj-lt"/>
              <a:buAutoNum type="arabicPeriod"/>
            </a:pPr>
            <a:r>
              <a:rPr lang="es-ES_tradnl" dirty="0"/>
              <a:t>Apoyar las actividades productivas que incrementen la producción y calidad de leche de los ganaderos adscritos al proyecto.</a:t>
            </a:r>
          </a:p>
          <a:p>
            <a:pPr marL="514350" indent="-514350" algn="just">
              <a:buFont typeface="+mj-lt"/>
              <a:buAutoNum type="arabicPeriod"/>
            </a:pPr>
            <a:r>
              <a:rPr lang="es-ES_tradnl" dirty="0"/>
              <a:t>Organización de productores en torno al acopio de leche que permita crear un polo quesero</a:t>
            </a:r>
          </a:p>
          <a:p>
            <a:pPr marL="514350" indent="-514350" algn="just">
              <a:buFont typeface="+mj-lt"/>
              <a:buAutoNum type="arabicPeriod"/>
            </a:pPr>
            <a:r>
              <a:rPr lang="es-CL" dirty="0"/>
              <a:t>Desarrollar  quesos semi maduro con sabores regionales</a:t>
            </a:r>
          </a:p>
          <a:p>
            <a:pPr marL="514350" indent="-514350" algn="just">
              <a:buFont typeface="+mj-lt"/>
              <a:buAutoNum type="arabicPeriod"/>
            </a:pPr>
            <a:r>
              <a:rPr lang="es-CL" dirty="0"/>
              <a:t>Establecer los canales propios de </a:t>
            </a:r>
            <a:r>
              <a:rPr lang="es-CL" dirty="0" err="1"/>
              <a:t>apropiabilidad</a:t>
            </a:r>
            <a:r>
              <a:rPr lang="es-CL" dirty="0"/>
              <a:t>, marketing y comercialización, que permitan la venta de los quesos </a:t>
            </a:r>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2687678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2126" y="365125"/>
            <a:ext cx="9241673" cy="1325563"/>
          </a:xfrm>
        </p:spPr>
        <p:txBody>
          <a:bodyPr/>
          <a:lstStyle/>
          <a:p>
            <a:r>
              <a:rPr lang="es-CL" b="1" dirty="0"/>
              <a:t>Metodología Objetivo Específico 1</a:t>
            </a:r>
          </a:p>
        </p:txBody>
      </p:sp>
      <p:sp>
        <p:nvSpPr>
          <p:cNvPr id="9" name="Marcador de contenido 8"/>
          <p:cNvSpPr>
            <a:spLocks noGrp="1"/>
          </p:cNvSpPr>
          <p:nvPr>
            <p:ph idx="1"/>
          </p:nvPr>
        </p:nvSpPr>
        <p:spPr>
          <a:xfrm>
            <a:off x="2126044" y="1825625"/>
            <a:ext cx="9227756" cy="4351338"/>
          </a:xfrm>
        </p:spPr>
        <p:txBody>
          <a:bodyPr/>
          <a:lstStyle/>
          <a:p>
            <a:r>
              <a:rPr lang="es-CL" dirty="0"/>
              <a:t>Para apoyar las actividades productivas se está usando  la siguiente metodología: </a:t>
            </a:r>
          </a:p>
          <a:p>
            <a:pPr lvl="0" algn="just"/>
            <a:r>
              <a:rPr lang="es-CL" b="1" dirty="0"/>
              <a:t>Manejo animal:</a:t>
            </a:r>
            <a:r>
              <a:rPr lang="es-CL" dirty="0"/>
              <a:t> Con la finalidad de incrementar la productividad ganadera y la producción de leche se están implementando registros de producción a fin de seleccionar las hembras, considerando producción de leche,  estado corporal,   número de crías vivas, número de crías al nacimiento, morfología de la ubre.  </a:t>
            </a:r>
          </a:p>
          <a:p>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1970549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2126044" y="586154"/>
            <a:ext cx="9227756" cy="5590809"/>
          </a:xfrm>
        </p:spPr>
        <p:txBody>
          <a:bodyPr>
            <a:normAutofit/>
          </a:bodyPr>
          <a:lstStyle/>
          <a:p>
            <a:pPr lvl="0" algn="just"/>
            <a:r>
              <a:rPr lang="es-CL" b="1" dirty="0"/>
              <a:t>Manejo sanitario:</a:t>
            </a:r>
            <a:r>
              <a:rPr lang="es-CL" dirty="0"/>
              <a:t> los animales en su totalidad se están desparasitando cada tres meses usando un antiparasitario de amplio espectro, IVERMECTINA 1% (1ml/50 kilos/</a:t>
            </a:r>
            <a:r>
              <a:rPr lang="es-CL" dirty="0" err="1"/>
              <a:t>pv</a:t>
            </a:r>
            <a:r>
              <a:rPr lang="es-CL" dirty="0"/>
              <a:t>). Al igual junto con la desparasitaciones  se les inyecta vitaminas para favorecer su  crecimiento y producción, INVEADE ADE (1ml/crías, 2ml/adultos). </a:t>
            </a:r>
          </a:p>
          <a:p>
            <a:pPr lvl="0" algn="just"/>
            <a:endParaRPr lang="es-CL" dirty="0"/>
          </a:p>
          <a:p>
            <a:pPr lvl="0" algn="just"/>
            <a:r>
              <a:rPr lang="es-CL" b="1" dirty="0"/>
              <a:t>Manejo nutricional: </a:t>
            </a:r>
            <a:r>
              <a:rPr lang="es-CL" dirty="0"/>
              <a:t>el requerimiento nutricional y alimenticio de los animales va variando según su etapa de desarrollo, las hembras en periodo de preñez y posparto necesitan aumentar la ingesta calórica para favorecer el desarrollo de las crías y producción de leche, por lo que se está suplementando la alimentación en estos periodos. </a:t>
            </a:r>
          </a:p>
          <a:p>
            <a:endParaRPr lang="es-CL" dirty="0"/>
          </a:p>
          <a:p>
            <a:pPr lvl="0" algn="just"/>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1395826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2126044" y="633046"/>
            <a:ext cx="9227756" cy="5614255"/>
          </a:xfrm>
        </p:spPr>
        <p:txBody>
          <a:bodyPr>
            <a:normAutofit/>
          </a:bodyPr>
          <a:lstStyle/>
          <a:p>
            <a:pPr algn="just"/>
            <a:r>
              <a:rPr lang="es-CL" b="1" dirty="0"/>
              <a:t>Manejo de la leche</a:t>
            </a:r>
            <a:r>
              <a:rPr lang="es-CL" dirty="0"/>
              <a:t>, se acopiará la leche en las parcelas de los ganaderos según el siguiente procedimiento: una vez ordeñada siguiendo las normas de higiene será envasada para posteriormente ser congelada y acopiada en predio, cuando se junte un volumen adecuado de leche, esta será trasladada a la Estación Experimental de Canchones.</a:t>
            </a:r>
          </a:p>
          <a:p>
            <a:pPr algn="just"/>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1988281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2127" y="296638"/>
            <a:ext cx="10515600" cy="1325563"/>
          </a:xfrm>
        </p:spPr>
        <p:txBody>
          <a:bodyPr/>
          <a:lstStyle/>
          <a:p>
            <a:r>
              <a:rPr lang="es-CL" b="1" dirty="0"/>
              <a:t>Manejo Animal</a:t>
            </a:r>
          </a:p>
        </p:txBody>
      </p:sp>
      <p:sp>
        <p:nvSpPr>
          <p:cNvPr id="9" name="Marcador de contenido 8"/>
          <p:cNvSpPr>
            <a:spLocks noGrp="1"/>
          </p:cNvSpPr>
          <p:nvPr>
            <p:ph idx="1"/>
          </p:nvPr>
        </p:nvSpPr>
        <p:spPr>
          <a:xfrm>
            <a:off x="2019136" y="1453662"/>
            <a:ext cx="9334663" cy="4723301"/>
          </a:xfrm>
        </p:spPr>
        <p:txBody>
          <a:bodyPr>
            <a:normAutofit fontScale="85000" lnSpcReduction="20000"/>
          </a:bodyPr>
          <a:lstStyle/>
          <a:p>
            <a:pPr algn="just"/>
            <a:r>
              <a:rPr lang="es-CL" dirty="0"/>
              <a:t>Se seleccionaron las hembras para encaste , de acuerdo a </a:t>
            </a:r>
            <a:r>
              <a:rPr lang="es-CL" dirty="0" err="1"/>
              <a:t>a</a:t>
            </a:r>
            <a:r>
              <a:rPr lang="es-CL" dirty="0"/>
              <a:t> la producción de leche, número de crías y edad de los animales. </a:t>
            </a:r>
          </a:p>
          <a:p>
            <a:pPr algn="just"/>
            <a:endParaRPr lang="es-CL" dirty="0"/>
          </a:p>
          <a:p>
            <a:pPr algn="just"/>
            <a:r>
              <a:rPr lang="es-CL" dirty="0"/>
              <a:t>Para el caso de Canchones se seleccionaron 24 hembras, para los ganaderos asociados al proyecto se seleccionaron 20 hembras para Jesús Mollo, </a:t>
            </a:r>
            <a:r>
              <a:rPr lang="es-CL" dirty="0" err="1"/>
              <a:t>Yamir</a:t>
            </a:r>
            <a:r>
              <a:rPr lang="es-CL" dirty="0"/>
              <a:t> </a:t>
            </a:r>
            <a:r>
              <a:rPr lang="es-CL" dirty="0" err="1"/>
              <a:t>Chanez</a:t>
            </a:r>
            <a:r>
              <a:rPr lang="es-CL" dirty="0"/>
              <a:t>, Sonia </a:t>
            </a:r>
            <a:r>
              <a:rPr lang="es-CL" dirty="0" err="1"/>
              <a:t>Chanez</a:t>
            </a:r>
            <a:r>
              <a:rPr lang="es-CL" dirty="0"/>
              <a:t> y Jovita Vargas. Esta actividad no se realizó a los animales de Don Martín Sandoval ya que tiene un hato muy pequeño.</a:t>
            </a:r>
          </a:p>
          <a:p>
            <a:pPr algn="just"/>
            <a:endParaRPr lang="es-CL" dirty="0"/>
          </a:p>
          <a:p>
            <a:pPr algn="just"/>
            <a:r>
              <a:rPr lang="es-CL" dirty="0"/>
              <a:t>Para el encaste de las hembras de los ganaderos asociados al proyecto se utilizó el macho reproductor 1 de la Estación Experimental. En el caso de la estación experimental de Canchones se usaron dos machos el reproductores 1 y 2. El macho reproductor 1 encastó a las hembras de mayor edad, mientras que el macho reproductor 2 encastó a las hembras más jóvenes que son hijas del macho reproductor 1, ambos machos son de raza </a:t>
            </a:r>
            <a:r>
              <a:rPr lang="es-CL" dirty="0" err="1"/>
              <a:t>Saanen</a:t>
            </a:r>
            <a:r>
              <a:rPr lang="es-CL" dirty="0"/>
              <a:t>.  </a:t>
            </a:r>
          </a:p>
          <a:p>
            <a:pPr marL="0" indent="0">
              <a:buNone/>
            </a:pPr>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31089590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194071" y="1173893"/>
            <a:ext cx="8555705" cy="5684107"/>
          </a:xfrm>
          <a:prstGeom prst="rect">
            <a:avLst/>
          </a:prstGeom>
        </p:spPr>
      </p:pic>
      <p:pic>
        <p:nvPicPr>
          <p:cNvPr id="5" name="Imagen 4"/>
          <p:cNvPicPr>
            <a:picLocks noChangeAspect="1"/>
          </p:cNvPicPr>
          <p:nvPr/>
        </p:nvPicPr>
        <p:blipFill>
          <a:blip r:embed="rId3"/>
          <a:stretch>
            <a:fillRect/>
          </a:stretch>
        </p:blipFill>
        <p:spPr>
          <a:xfrm>
            <a:off x="-164312" y="0"/>
            <a:ext cx="2127688" cy="6858594"/>
          </a:xfrm>
          <a:prstGeom prst="rect">
            <a:avLst/>
          </a:prstGeom>
        </p:spPr>
      </p:pic>
      <p:sp>
        <p:nvSpPr>
          <p:cNvPr id="6" name="Rectángulo 5"/>
          <p:cNvSpPr/>
          <p:nvPr/>
        </p:nvSpPr>
        <p:spPr>
          <a:xfrm>
            <a:off x="2194070" y="318031"/>
            <a:ext cx="9024057" cy="830997"/>
          </a:xfrm>
          <a:prstGeom prst="rect">
            <a:avLst/>
          </a:prstGeom>
        </p:spPr>
        <p:txBody>
          <a:bodyPr wrap="square">
            <a:spAutoFit/>
          </a:bodyPr>
          <a:lstStyle/>
          <a:p>
            <a:r>
              <a:rPr lang="es-CL" sz="2400" dirty="0">
                <a:latin typeface="Calibri" panose="020F0502020204030204" pitchFamily="34" charset="0"/>
                <a:ea typeface="Calibri" panose="020F0502020204030204" pitchFamily="34" charset="0"/>
                <a:cs typeface="Arial" panose="020B0604020202020204" pitchFamily="34" charset="0"/>
              </a:rPr>
              <a:t>Préstamo del macho reproductor 1 de la Estación Experimental de Canchones</a:t>
            </a:r>
            <a:endParaRPr lang="es-CL" sz="2400" dirty="0"/>
          </a:p>
        </p:txBody>
      </p:sp>
    </p:spTree>
    <p:extLst>
      <p:ext uri="{BB962C8B-B14F-4D97-AF65-F5344CB8AC3E}">
        <p14:creationId xmlns:p14="http://schemas.microsoft.com/office/powerpoint/2010/main" val="20837556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08917" y="-594"/>
            <a:ext cx="2127688" cy="6858594"/>
          </a:xfrm>
          <a:prstGeom prst="rect">
            <a:avLst/>
          </a:prstGeom>
        </p:spPr>
      </p:pic>
      <p:pic>
        <p:nvPicPr>
          <p:cNvPr id="3" name="Imagen 2" descr="C:\Users\mioliva\Downloads\IMG-20180713-WA000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02544" y="2493165"/>
            <a:ext cx="6530666" cy="3729216"/>
          </a:xfrm>
          <a:prstGeom prst="rect">
            <a:avLst/>
          </a:prstGeom>
          <a:noFill/>
          <a:ln>
            <a:noFill/>
          </a:ln>
        </p:spPr>
      </p:pic>
      <p:sp>
        <p:nvSpPr>
          <p:cNvPr id="4" name="Rectángulo 3"/>
          <p:cNvSpPr/>
          <p:nvPr/>
        </p:nvSpPr>
        <p:spPr>
          <a:xfrm>
            <a:off x="2423530" y="763977"/>
            <a:ext cx="9039923" cy="914481"/>
          </a:xfrm>
          <a:prstGeom prst="rect">
            <a:avLst/>
          </a:prstGeom>
        </p:spPr>
        <p:txBody>
          <a:bodyPr wrap="square">
            <a:spAutoFit/>
          </a:bodyPr>
          <a:lstStyle/>
          <a:p>
            <a:pPr algn="just">
              <a:lnSpc>
                <a:spcPct val="115000"/>
              </a:lnSpc>
              <a:spcAft>
                <a:spcPts val="0"/>
              </a:spcAft>
            </a:pPr>
            <a:r>
              <a:rPr lang="es-CL" sz="2400" dirty="0">
                <a:solidFill>
                  <a:srgbClr val="000000"/>
                </a:solidFill>
                <a:latin typeface="Arial" panose="020B0604020202020204" pitchFamily="34" charset="0"/>
                <a:ea typeface="Arial" panose="020B0604020202020204" pitchFamily="34" charset="0"/>
                <a:cs typeface="Calibri" panose="020F0502020204030204" pitchFamily="34" charset="0"/>
              </a:rPr>
              <a:t>Macho reproductor en el corral de las cabras seleccionadas para encaste en la estación experimental de Canchones</a:t>
            </a:r>
            <a:endParaRPr lang="es-CL"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5" name="Imagen 4"/>
          <p:cNvPicPr>
            <a:picLocks noChangeAspect="1"/>
          </p:cNvPicPr>
          <p:nvPr/>
        </p:nvPicPr>
        <p:blipFill>
          <a:blip r:embed="rId2"/>
          <a:stretch>
            <a:fillRect/>
          </a:stretch>
        </p:blipFill>
        <p:spPr>
          <a:xfrm>
            <a:off x="-164312" y="0"/>
            <a:ext cx="2127688" cy="6858594"/>
          </a:xfrm>
          <a:prstGeom prst="rect">
            <a:avLst/>
          </a:prstGeom>
        </p:spPr>
      </p:pic>
    </p:spTree>
    <p:extLst>
      <p:ext uri="{BB962C8B-B14F-4D97-AF65-F5344CB8AC3E}">
        <p14:creationId xmlns:p14="http://schemas.microsoft.com/office/powerpoint/2010/main" val="587484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2126044" y="602166"/>
            <a:ext cx="9227756" cy="5574797"/>
          </a:xfrm>
        </p:spPr>
        <p:txBody>
          <a:bodyPr>
            <a:normAutofit/>
          </a:bodyPr>
          <a:lstStyle/>
          <a:p>
            <a:r>
              <a:rPr lang="es-CL" b="1" dirty="0"/>
              <a:t>Selección de machos reproductores</a:t>
            </a:r>
            <a:endParaRPr lang="es-CL" dirty="0"/>
          </a:p>
          <a:p>
            <a:pPr marL="0" indent="0">
              <a:buNone/>
            </a:pPr>
            <a:endParaRPr lang="es-CL" dirty="0"/>
          </a:p>
          <a:p>
            <a:pPr algn="just"/>
            <a:r>
              <a:rPr lang="es-CL" dirty="0"/>
              <a:t>Esta actividad se realizó solo en la Estación Experimental de Canchones, de los machos nacidos en el mes de diciembre de 2017, se seleccionaron 6 como futuros machos reproductores. </a:t>
            </a:r>
          </a:p>
          <a:p>
            <a:pPr algn="just"/>
            <a:r>
              <a:rPr lang="es-CL" dirty="0"/>
              <a:t>Esta selección se realiza por primera vez en la Estación los años anteriores los machos se vendían para carne, considerando que los machos son de padre F1, se determinó que era importante destacar este hecho y venderlos como machos reproductores, de modo que lo obtenido se reinvierta en mejorar los corrales o aumentar la cantidad de corrales con la construcción  nuevos.</a:t>
            </a:r>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34983296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64312" y="0"/>
            <a:ext cx="2127688" cy="6858594"/>
          </a:xfrm>
          <a:prstGeom prst="rect">
            <a:avLst/>
          </a:prstGeom>
        </p:spPr>
      </p:pic>
      <p:pic>
        <p:nvPicPr>
          <p:cNvPr id="3" name="Imagen 2"/>
          <p:cNvPicPr>
            <a:picLocks noChangeAspect="1"/>
          </p:cNvPicPr>
          <p:nvPr/>
        </p:nvPicPr>
        <p:blipFill>
          <a:blip r:embed="rId3"/>
          <a:stretch>
            <a:fillRect/>
          </a:stretch>
        </p:blipFill>
        <p:spPr>
          <a:xfrm>
            <a:off x="2477133" y="426964"/>
            <a:ext cx="9187043" cy="5274858"/>
          </a:xfrm>
          <a:prstGeom prst="rect">
            <a:avLst/>
          </a:prstGeom>
        </p:spPr>
      </p:pic>
      <p:sp>
        <p:nvSpPr>
          <p:cNvPr id="4" name="Rectángulo 3"/>
          <p:cNvSpPr/>
          <p:nvPr/>
        </p:nvSpPr>
        <p:spPr>
          <a:xfrm>
            <a:off x="2321015" y="5701822"/>
            <a:ext cx="9343161" cy="941796"/>
          </a:xfrm>
          <a:prstGeom prst="rect">
            <a:avLst/>
          </a:prstGeom>
        </p:spPr>
        <p:txBody>
          <a:bodyPr wrap="square">
            <a:spAutoFit/>
          </a:bodyPr>
          <a:lstStyle/>
          <a:p>
            <a:pPr algn="just">
              <a:lnSpc>
                <a:spcPct val="115000"/>
              </a:lnSpc>
              <a:spcAft>
                <a:spcPts val="0"/>
              </a:spcAft>
            </a:pPr>
            <a:r>
              <a:rPr lang="es-CL" sz="2400" dirty="0">
                <a:solidFill>
                  <a:srgbClr val="000000"/>
                </a:solidFill>
                <a:latin typeface="Arial" panose="020B0604020202020204" pitchFamily="34" charset="0"/>
                <a:ea typeface="Arial" panose="020B0604020202020204" pitchFamily="34" charset="0"/>
                <a:cs typeface="Calibri" panose="020F0502020204030204" pitchFamily="34" charset="0"/>
              </a:rPr>
              <a:t>Machos antes de la selección</a:t>
            </a:r>
            <a:r>
              <a:rPr lang="es-CL" sz="2400" b="1" dirty="0">
                <a:solidFill>
                  <a:srgbClr val="000000"/>
                </a:solidFill>
                <a:latin typeface="Arial" panose="020B0604020202020204" pitchFamily="34" charset="0"/>
                <a:ea typeface="Arial" panose="020B0604020202020204" pitchFamily="34" charset="0"/>
                <a:cs typeface="Calibri" panose="020F0502020204030204" pitchFamily="34" charset="0"/>
              </a:rPr>
              <a:t>        </a:t>
            </a:r>
            <a:r>
              <a:rPr lang="es-CL" sz="2400" dirty="0">
                <a:solidFill>
                  <a:srgbClr val="000000"/>
                </a:solidFill>
                <a:latin typeface="Arial" panose="020B0604020202020204" pitchFamily="34" charset="0"/>
                <a:ea typeface="Arial" panose="020B0604020202020204" pitchFamily="34" charset="0"/>
                <a:cs typeface="Calibri" panose="020F0502020204030204" pitchFamily="34" charset="0"/>
              </a:rPr>
              <a:t>Machos después de la selección</a:t>
            </a:r>
            <a:endParaRPr lang="es-CL" sz="2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226695" algn="just">
              <a:lnSpc>
                <a:spcPct val="115000"/>
              </a:lnSpc>
              <a:spcAft>
                <a:spcPts val="0"/>
              </a:spcAft>
            </a:pPr>
            <a:r>
              <a:rPr lang="es-CL" sz="2400" b="1" dirty="0">
                <a:solidFill>
                  <a:srgbClr val="000000"/>
                </a:solidFill>
                <a:latin typeface="Arial" panose="020B0604020202020204" pitchFamily="34" charset="0"/>
                <a:ea typeface="Arial" panose="020B0604020202020204" pitchFamily="34" charset="0"/>
                <a:cs typeface="Calibri" panose="020F0502020204030204" pitchFamily="34" charset="0"/>
              </a:rPr>
              <a:t> </a:t>
            </a:r>
            <a:endParaRPr lang="es-CL"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090473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2126" y="365125"/>
            <a:ext cx="9241673" cy="1325563"/>
          </a:xfrm>
        </p:spPr>
        <p:txBody>
          <a:bodyPr/>
          <a:lstStyle/>
          <a:p>
            <a:r>
              <a:rPr lang="es-CL" b="1" dirty="0"/>
              <a:t>Manejo Sanitario </a:t>
            </a:r>
          </a:p>
        </p:txBody>
      </p:sp>
      <p:sp>
        <p:nvSpPr>
          <p:cNvPr id="9" name="Marcador de contenido 8"/>
          <p:cNvSpPr>
            <a:spLocks noGrp="1"/>
          </p:cNvSpPr>
          <p:nvPr>
            <p:ph idx="1"/>
          </p:nvPr>
        </p:nvSpPr>
        <p:spPr>
          <a:xfrm>
            <a:off x="2077222" y="1825625"/>
            <a:ext cx="9276578" cy="4351338"/>
          </a:xfrm>
        </p:spPr>
        <p:txBody>
          <a:bodyPr>
            <a:normAutofit lnSpcReduction="10000"/>
          </a:bodyPr>
          <a:lstStyle/>
          <a:p>
            <a:pPr marL="0" indent="0">
              <a:buNone/>
            </a:pPr>
            <a:endParaRPr lang="es-CL" dirty="0"/>
          </a:p>
          <a:p>
            <a:pPr algn="just"/>
            <a:r>
              <a:rPr lang="es-CL" dirty="0"/>
              <a:t>De acuerdo con el calendario confeccionado al inicio del proyecto se realizaron los manejos en los meses de marzo, julio, septiembre último como estaba planificado. </a:t>
            </a:r>
          </a:p>
          <a:p>
            <a:pPr algn="just"/>
            <a:endParaRPr lang="es-CL" dirty="0"/>
          </a:p>
          <a:p>
            <a:pPr algn="just"/>
            <a:r>
              <a:rPr lang="es-CL" dirty="0"/>
              <a:t>Sin embargo para el mes septiembre se alargó hasta octubre por las festividades de ese mes.  Se realizó primero el manejo para los rebaños de los ganaderos asociados entre 3-7 de septiembre y en el caso del rebaño de la Estación Experimental Canchones fue realizada en la primera semana octubre. </a:t>
            </a:r>
          </a:p>
          <a:p>
            <a:pPr lvl="0" algn="just"/>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2027298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2126" y="365125"/>
            <a:ext cx="9241673" cy="1325563"/>
          </a:xfrm>
        </p:spPr>
        <p:txBody>
          <a:bodyPr/>
          <a:lstStyle/>
          <a:p>
            <a:r>
              <a:rPr lang="es-CL" b="1" dirty="0"/>
              <a:t>¿Cómo nace la idea de este proyecto?</a:t>
            </a:r>
          </a:p>
        </p:txBody>
      </p:sp>
      <p:sp>
        <p:nvSpPr>
          <p:cNvPr id="9" name="Marcador de contenido 8"/>
          <p:cNvSpPr>
            <a:spLocks noGrp="1"/>
          </p:cNvSpPr>
          <p:nvPr>
            <p:ph idx="1"/>
          </p:nvPr>
        </p:nvSpPr>
        <p:spPr>
          <a:xfrm>
            <a:off x="2126044" y="1825625"/>
            <a:ext cx="9227756" cy="4351338"/>
          </a:xfrm>
        </p:spPr>
        <p:txBody>
          <a:bodyPr>
            <a:normAutofit lnSpcReduction="10000"/>
          </a:bodyPr>
          <a:lstStyle/>
          <a:p>
            <a:pPr algn="just"/>
            <a:r>
              <a:rPr lang="es-CL" dirty="0"/>
              <a:t>En la  región de Tarapacá predomina la existencia de explotaciones con carácter de subsistencia (tamaño inferior a 20 ha), que concentra el 85,5% del total de las explotaciones. La ganadería caprina cuenta con 4.686 cabezas lo que representa el 0,6% a nivel nacional. </a:t>
            </a:r>
          </a:p>
          <a:p>
            <a:pPr algn="just"/>
            <a:r>
              <a:rPr lang="es-CL" dirty="0"/>
              <a:t>Por otra parte, el sistema económico de los ganaderos de la Pampa del Tamarugal se relaciona directamente con la demanda que ejercen para ello dos importantes fechas religiosas en la región de Tarapacá, una la fiesta religiosa de la Tirana (16 de Julio) y otra la de San Lorenzo de Tarapacá (12 de agosto), produciéndose un </a:t>
            </a:r>
            <a:r>
              <a:rPr lang="es-CL" dirty="0" err="1"/>
              <a:t>faenamiento</a:t>
            </a:r>
            <a:r>
              <a:rPr lang="es-CL" dirty="0"/>
              <a:t> masivo de animales, teniendo el resto del año nula actividad.</a:t>
            </a:r>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29249141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2676294" y="624467"/>
            <a:ext cx="8764858" cy="4616605"/>
            <a:chOff x="0" y="0"/>
            <a:chExt cx="5257800" cy="1964055"/>
          </a:xfrm>
        </p:grpSpPr>
        <p:pic>
          <p:nvPicPr>
            <p:cNvPr id="5" name="Imagen 4" descr="C:\Users\mioliva\Downloads\20180514_12295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38425" y="0"/>
              <a:ext cx="2619375" cy="1964055"/>
            </a:xfrm>
            <a:prstGeom prst="rect">
              <a:avLst/>
            </a:prstGeom>
            <a:noFill/>
            <a:ln>
              <a:noFill/>
            </a:ln>
          </p:spPr>
        </p:pic>
        <p:pic>
          <p:nvPicPr>
            <p:cNvPr id="6" name="Imagen 5" descr="C:\Users\mioliva\Downloads\20180515_114513.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2619375" cy="1964055"/>
            </a:xfrm>
            <a:prstGeom prst="rect">
              <a:avLst/>
            </a:prstGeom>
            <a:noFill/>
            <a:ln>
              <a:noFill/>
            </a:ln>
          </p:spPr>
        </p:pic>
      </p:grpSp>
      <p:grpSp>
        <p:nvGrpSpPr>
          <p:cNvPr id="7" name="Grupo 6"/>
          <p:cNvGrpSpPr/>
          <p:nvPr/>
        </p:nvGrpSpPr>
        <p:grpSpPr>
          <a:xfrm>
            <a:off x="-164410" y="0"/>
            <a:ext cx="2127051" cy="6858000"/>
            <a:chOff x="271697" y="288916"/>
            <a:chExt cx="1714558" cy="6248287"/>
          </a:xfrm>
        </p:grpSpPr>
        <p:pic>
          <p:nvPicPr>
            <p:cNvPr id="8" name="Picture 2" descr="http://images01.olx.com.ve/ui/5/99/99/1366650806_503899099_5-Queso-de-cabra-leche-pasteurisada--Merida.jpg">
              <a:hlinkClick r:id="rId4"/>
            </p:cNvPr>
            <p:cNvPicPr>
              <a:picLocks noChangeAspect="1" noChangeArrowheads="1"/>
            </p:cNvPicPr>
            <p:nvPr/>
          </p:nvPicPr>
          <p:blipFill>
            <a:blip r:embed="rId5" cstate="print"/>
            <a:srcRect/>
            <a:stretch>
              <a:fillRect/>
            </a:stretch>
          </p:blipFill>
          <p:spPr bwMode="auto">
            <a:xfrm>
              <a:off x="403412" y="288916"/>
              <a:ext cx="1573306" cy="1477979"/>
            </a:xfrm>
            <a:prstGeom prst="rect">
              <a:avLst/>
            </a:prstGeom>
            <a:noFill/>
          </p:spPr>
        </p:pic>
        <p:pic>
          <p:nvPicPr>
            <p:cNvPr id="9" name="Picture 10" descr="elabo8"/>
            <p:cNvPicPr>
              <a:picLocks noChangeAspect="1" noChangeArrowheads="1"/>
            </p:cNvPicPr>
            <p:nvPr/>
          </p:nvPicPr>
          <p:blipFill>
            <a:blip r:embed="rId6" cstate="print"/>
            <a:stretch>
              <a:fillRect/>
            </a:stretch>
          </p:blipFill>
          <p:spPr>
            <a:xfrm>
              <a:off x="271697" y="3633795"/>
              <a:ext cx="1714558" cy="1253446"/>
            </a:xfrm>
            <a:prstGeom prst="rect">
              <a:avLst/>
            </a:prstGeom>
            <a:noFill/>
            <a:ln/>
          </p:spPr>
        </p:pic>
        <p:pic>
          <p:nvPicPr>
            <p:cNvPr id="10" name="Picture 3" descr="Leche_cruda"/>
            <p:cNvPicPr>
              <a:picLocks noChangeAspect="1" noChangeArrowheads="1"/>
            </p:cNvPicPr>
            <p:nvPr/>
          </p:nvPicPr>
          <p:blipFill>
            <a:blip r:embed="rId7" cstate="print"/>
            <a:srcRect/>
            <a:stretch>
              <a:fillRect/>
            </a:stretch>
          </p:blipFill>
          <p:spPr>
            <a:xfrm>
              <a:off x="403412" y="1766895"/>
              <a:ext cx="1571625" cy="1866900"/>
            </a:xfrm>
            <a:prstGeom prst="rect">
              <a:avLst/>
            </a:prstGeom>
            <a:noFill/>
            <a:ln/>
          </p:spPr>
        </p:pic>
        <p:pic>
          <p:nvPicPr>
            <p:cNvPr id="11" name="Picture 4" descr="http://mercadocastellano.es/tienda/images/cunacabra.jpg"/>
            <p:cNvPicPr>
              <a:picLocks noChangeAspect="1" noChangeArrowheads="1"/>
            </p:cNvPicPr>
            <p:nvPr/>
          </p:nvPicPr>
          <p:blipFill>
            <a:blip r:embed="rId8" cstate="print"/>
            <a:srcRect/>
            <a:stretch>
              <a:fillRect/>
            </a:stretch>
          </p:blipFill>
          <p:spPr bwMode="auto">
            <a:xfrm>
              <a:off x="317237" y="4873173"/>
              <a:ext cx="1629664" cy="1664030"/>
            </a:xfrm>
            <a:prstGeom prst="rect">
              <a:avLst/>
            </a:prstGeom>
            <a:noFill/>
          </p:spPr>
        </p:pic>
      </p:grpSp>
      <p:sp>
        <p:nvSpPr>
          <p:cNvPr id="12" name="Rectángulo 11"/>
          <p:cNvSpPr/>
          <p:nvPr/>
        </p:nvSpPr>
        <p:spPr>
          <a:xfrm>
            <a:off x="2958789" y="5580081"/>
            <a:ext cx="8861503" cy="914481"/>
          </a:xfrm>
          <a:prstGeom prst="rect">
            <a:avLst/>
          </a:prstGeom>
        </p:spPr>
        <p:txBody>
          <a:bodyPr wrap="square">
            <a:spAutoFit/>
          </a:bodyPr>
          <a:lstStyle/>
          <a:p>
            <a:pPr>
              <a:lnSpc>
                <a:spcPct val="115000"/>
              </a:lnSpc>
              <a:spcAft>
                <a:spcPts val="1000"/>
              </a:spcAft>
            </a:pPr>
            <a:r>
              <a:rPr lang="es-CL" sz="2400" dirty="0">
                <a:solidFill>
                  <a:srgbClr val="000000"/>
                </a:solidFill>
                <a:latin typeface="Arial" panose="020B0604020202020204" pitchFamily="34" charset="0"/>
                <a:ea typeface="Calibri" panose="020F0502020204030204" pitchFamily="34" charset="0"/>
                <a:cs typeface="Calibri" panose="020F0502020204030204" pitchFamily="34" charset="0"/>
              </a:rPr>
              <a:t>Animales de </a:t>
            </a:r>
            <a:r>
              <a:rPr lang="es-CL" sz="2400" dirty="0" err="1">
                <a:solidFill>
                  <a:srgbClr val="000000"/>
                </a:solidFill>
                <a:latin typeface="Arial" panose="020B0604020202020204" pitchFamily="34" charset="0"/>
                <a:ea typeface="Calibri" panose="020F0502020204030204" pitchFamily="34" charset="0"/>
                <a:cs typeface="Calibri" panose="020F0502020204030204" pitchFamily="34" charset="0"/>
              </a:rPr>
              <a:t>Yamir</a:t>
            </a:r>
            <a:r>
              <a:rPr lang="es-CL" sz="2400" dirty="0">
                <a:solidFill>
                  <a:srgbClr val="000000"/>
                </a:solidFill>
                <a:latin typeface="Arial" panose="020B0604020202020204" pitchFamily="34" charset="0"/>
                <a:ea typeface="Calibri" panose="020F0502020204030204" pitchFamily="34" charset="0"/>
                <a:cs typeface="Calibri" panose="020F0502020204030204" pitchFamily="34" charset="0"/>
              </a:rPr>
              <a:t> </a:t>
            </a:r>
            <a:r>
              <a:rPr lang="es-CL" sz="2400" dirty="0" err="1">
                <a:solidFill>
                  <a:srgbClr val="000000"/>
                </a:solidFill>
                <a:latin typeface="Arial" panose="020B0604020202020204" pitchFamily="34" charset="0"/>
                <a:ea typeface="Calibri" panose="020F0502020204030204" pitchFamily="34" charset="0"/>
                <a:cs typeface="Calibri" panose="020F0502020204030204" pitchFamily="34" charset="0"/>
              </a:rPr>
              <a:t>Chanez</a:t>
            </a:r>
            <a:r>
              <a:rPr lang="es-CL" sz="2400" dirty="0">
                <a:solidFill>
                  <a:srgbClr val="000000"/>
                </a:solidFill>
                <a:latin typeface="Arial" panose="020B0604020202020204" pitchFamily="34" charset="0"/>
                <a:ea typeface="Calibri" panose="020F0502020204030204" pitchFamily="34" charset="0"/>
                <a:cs typeface="Calibri" panose="020F0502020204030204" pitchFamily="34" charset="0"/>
              </a:rPr>
              <a:t>, Jovita Vargas y Doris </a:t>
            </a:r>
            <a:r>
              <a:rPr lang="es-CL" sz="2400" dirty="0" err="1">
                <a:solidFill>
                  <a:srgbClr val="000000"/>
                </a:solidFill>
                <a:latin typeface="Arial" panose="020B0604020202020204" pitchFamily="34" charset="0"/>
                <a:ea typeface="Calibri" panose="020F0502020204030204" pitchFamily="34" charset="0"/>
                <a:cs typeface="Calibri" panose="020F0502020204030204" pitchFamily="34" charset="0"/>
              </a:rPr>
              <a:t>Chanez</a:t>
            </a:r>
            <a:r>
              <a:rPr lang="es-CL" sz="2400" dirty="0">
                <a:solidFill>
                  <a:srgbClr val="000000"/>
                </a:solidFill>
                <a:latin typeface="Arial" panose="020B0604020202020204" pitchFamily="34" charset="0"/>
                <a:ea typeface="Calibri" panose="020F0502020204030204" pitchFamily="34" charset="0"/>
                <a:cs typeface="Calibri" panose="020F0502020204030204" pitchFamily="34" charset="0"/>
              </a:rPr>
              <a:t> que se someten a control sanitario</a:t>
            </a:r>
            <a:endParaRPr lang="es-CL"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602028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p:cNvGrpSpPr/>
          <p:nvPr/>
        </p:nvGrpSpPr>
        <p:grpSpPr>
          <a:xfrm>
            <a:off x="-164410" y="0"/>
            <a:ext cx="2127051" cy="6858000"/>
            <a:chOff x="271697" y="288916"/>
            <a:chExt cx="1714558" cy="6248287"/>
          </a:xfrm>
        </p:grpSpPr>
        <p:pic>
          <p:nvPicPr>
            <p:cNvPr id="8"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9"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10"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11"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grpSp>
        <p:nvGrpSpPr>
          <p:cNvPr id="13" name="Grupo 12"/>
          <p:cNvGrpSpPr/>
          <p:nvPr/>
        </p:nvGrpSpPr>
        <p:grpSpPr>
          <a:xfrm>
            <a:off x="2743200" y="681301"/>
            <a:ext cx="8283613" cy="3930874"/>
            <a:chOff x="0" y="0"/>
            <a:chExt cx="5380990" cy="2000250"/>
          </a:xfrm>
        </p:grpSpPr>
        <p:pic>
          <p:nvPicPr>
            <p:cNvPr id="14" name="Imagen 13" descr="C:\Users\mioliva\Downloads\20181029_132804[1].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800000">
              <a:off x="0" y="0"/>
              <a:ext cx="2667000" cy="2000250"/>
            </a:xfrm>
            <a:prstGeom prst="rect">
              <a:avLst/>
            </a:prstGeom>
            <a:noFill/>
            <a:ln>
              <a:noFill/>
            </a:ln>
          </p:spPr>
        </p:pic>
        <p:pic>
          <p:nvPicPr>
            <p:cNvPr id="15" name="Imagen 14" descr="C:\Users\mioliva\Downloads\20181029_132838[1].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flipV="1">
              <a:off x="2714625" y="0"/>
              <a:ext cx="2666365" cy="2000250"/>
            </a:xfrm>
            <a:prstGeom prst="rect">
              <a:avLst/>
            </a:prstGeom>
            <a:noFill/>
            <a:ln>
              <a:noFill/>
            </a:ln>
          </p:spPr>
        </p:pic>
      </p:grpSp>
      <p:sp>
        <p:nvSpPr>
          <p:cNvPr id="2" name="Rectángulo 1"/>
          <p:cNvSpPr/>
          <p:nvPr/>
        </p:nvSpPr>
        <p:spPr>
          <a:xfrm>
            <a:off x="2918378" y="5031593"/>
            <a:ext cx="6301725" cy="400110"/>
          </a:xfrm>
          <a:prstGeom prst="rect">
            <a:avLst/>
          </a:prstGeom>
        </p:spPr>
        <p:txBody>
          <a:bodyPr wrap="none">
            <a:spAutoFit/>
          </a:bodyPr>
          <a:lstStyle/>
          <a:p>
            <a:r>
              <a:rPr lang="es-CL" sz="2000" dirty="0">
                <a:latin typeface="Arial" panose="020B0604020202020204" pitchFamily="34" charset="0"/>
                <a:ea typeface="Calibri" panose="020F0502020204030204" pitchFamily="34" charset="0"/>
              </a:rPr>
              <a:t>Manejo Sanitario a los animales de la Familia </a:t>
            </a:r>
            <a:r>
              <a:rPr lang="es-CL" sz="2000" dirty="0" err="1">
                <a:latin typeface="Arial" panose="020B0604020202020204" pitchFamily="34" charset="0"/>
                <a:ea typeface="Calibri" panose="020F0502020204030204" pitchFamily="34" charset="0"/>
              </a:rPr>
              <a:t>Chanez</a:t>
            </a:r>
            <a:endParaRPr lang="es-CL" sz="2000" dirty="0"/>
          </a:p>
        </p:txBody>
      </p:sp>
    </p:spTree>
    <p:extLst>
      <p:ext uri="{BB962C8B-B14F-4D97-AF65-F5344CB8AC3E}">
        <p14:creationId xmlns:p14="http://schemas.microsoft.com/office/powerpoint/2010/main" val="5523192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p:cNvGrpSpPr/>
          <p:nvPr/>
        </p:nvGrpSpPr>
        <p:grpSpPr>
          <a:xfrm>
            <a:off x="-164410" y="0"/>
            <a:ext cx="2127051" cy="6858000"/>
            <a:chOff x="271697" y="288916"/>
            <a:chExt cx="1714558" cy="6248287"/>
          </a:xfrm>
        </p:grpSpPr>
        <p:pic>
          <p:nvPicPr>
            <p:cNvPr id="8"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9"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10"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11"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grpSp>
        <p:nvGrpSpPr>
          <p:cNvPr id="12" name="Grupo 11"/>
          <p:cNvGrpSpPr/>
          <p:nvPr/>
        </p:nvGrpSpPr>
        <p:grpSpPr>
          <a:xfrm>
            <a:off x="2654687" y="1128559"/>
            <a:ext cx="8630347" cy="3954552"/>
            <a:chOff x="0" y="0"/>
            <a:chExt cx="5212715" cy="1908810"/>
          </a:xfrm>
        </p:grpSpPr>
        <p:pic>
          <p:nvPicPr>
            <p:cNvPr id="13" name="Imagen 12" descr="C:\Users\mioliva\Downloads\20180801_093548.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0"/>
              <a:ext cx="2541905" cy="1906270"/>
            </a:xfrm>
            <a:prstGeom prst="rect">
              <a:avLst/>
            </a:prstGeom>
            <a:noFill/>
            <a:ln>
              <a:noFill/>
            </a:ln>
          </p:spPr>
        </p:pic>
        <p:pic>
          <p:nvPicPr>
            <p:cNvPr id="14" name="Imagen 13" descr="C:\Users\mioliva\Downloads\20180801_093552.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81275" y="9525"/>
              <a:ext cx="2631440" cy="1899285"/>
            </a:xfrm>
            <a:prstGeom prst="rect">
              <a:avLst/>
            </a:prstGeom>
            <a:noFill/>
            <a:ln>
              <a:noFill/>
            </a:ln>
          </p:spPr>
        </p:pic>
      </p:grpSp>
      <p:sp>
        <p:nvSpPr>
          <p:cNvPr id="2" name="Rectángulo 1"/>
          <p:cNvSpPr/>
          <p:nvPr/>
        </p:nvSpPr>
        <p:spPr>
          <a:xfrm>
            <a:off x="2733316" y="5323932"/>
            <a:ext cx="8551717" cy="461665"/>
          </a:xfrm>
          <a:prstGeom prst="rect">
            <a:avLst/>
          </a:prstGeom>
        </p:spPr>
        <p:txBody>
          <a:bodyPr wrap="square">
            <a:spAutoFit/>
          </a:bodyPr>
          <a:lstStyle/>
          <a:p>
            <a:r>
              <a:rPr lang="es-CL" sz="2400" dirty="0">
                <a:latin typeface="Arial" panose="020B0604020202020204" pitchFamily="34" charset="0"/>
                <a:ea typeface="Calibri" panose="020F0502020204030204" pitchFamily="34" charset="0"/>
              </a:rPr>
              <a:t>Animales de Jesús Mollo que se someten a control sanitario</a:t>
            </a:r>
            <a:endParaRPr lang="es-CL" sz="2400" dirty="0"/>
          </a:p>
        </p:txBody>
      </p:sp>
    </p:spTree>
    <p:extLst>
      <p:ext uri="{BB962C8B-B14F-4D97-AF65-F5344CB8AC3E}">
        <p14:creationId xmlns:p14="http://schemas.microsoft.com/office/powerpoint/2010/main" val="28524527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p:cNvGrpSpPr/>
          <p:nvPr/>
        </p:nvGrpSpPr>
        <p:grpSpPr>
          <a:xfrm>
            <a:off x="-164410" y="0"/>
            <a:ext cx="2127051" cy="6858000"/>
            <a:chOff x="271697" y="288916"/>
            <a:chExt cx="1714558" cy="6248287"/>
          </a:xfrm>
        </p:grpSpPr>
        <p:pic>
          <p:nvPicPr>
            <p:cNvPr id="8"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9"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10"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11"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grpSp>
        <p:nvGrpSpPr>
          <p:cNvPr id="12" name="Grupo 11"/>
          <p:cNvGrpSpPr/>
          <p:nvPr/>
        </p:nvGrpSpPr>
        <p:grpSpPr>
          <a:xfrm>
            <a:off x="2748659" y="811099"/>
            <a:ext cx="8804004" cy="4220493"/>
            <a:chOff x="0" y="0"/>
            <a:chExt cx="5181600" cy="1924050"/>
          </a:xfrm>
        </p:grpSpPr>
        <p:pic>
          <p:nvPicPr>
            <p:cNvPr id="13" name="Imagen 12" descr="C:\Users\mioliva\Downloads\20181025_151845[1].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28900" y="9525"/>
              <a:ext cx="2552700" cy="1914525"/>
            </a:xfrm>
            <a:prstGeom prst="rect">
              <a:avLst/>
            </a:prstGeom>
            <a:noFill/>
            <a:ln>
              <a:noFill/>
            </a:ln>
          </p:spPr>
        </p:pic>
        <p:pic>
          <p:nvPicPr>
            <p:cNvPr id="14" name="Imagen 13" descr="C:\Users\mioliva\Downloads\20181025_151838[1].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0"/>
              <a:ext cx="2541905" cy="1906270"/>
            </a:xfrm>
            <a:prstGeom prst="rect">
              <a:avLst/>
            </a:prstGeom>
            <a:noFill/>
            <a:ln>
              <a:noFill/>
            </a:ln>
          </p:spPr>
        </p:pic>
      </p:grpSp>
      <p:sp>
        <p:nvSpPr>
          <p:cNvPr id="2" name="Rectángulo 1"/>
          <p:cNvSpPr/>
          <p:nvPr/>
        </p:nvSpPr>
        <p:spPr>
          <a:xfrm>
            <a:off x="3396769" y="5385368"/>
            <a:ext cx="6081768" cy="461665"/>
          </a:xfrm>
          <a:prstGeom prst="rect">
            <a:avLst/>
          </a:prstGeom>
        </p:spPr>
        <p:txBody>
          <a:bodyPr wrap="square">
            <a:spAutoFit/>
          </a:bodyPr>
          <a:lstStyle/>
          <a:p>
            <a:r>
              <a:rPr lang="es-CL" sz="2400" dirty="0">
                <a:latin typeface="Arial" panose="020B0604020202020204" pitchFamily="34" charset="0"/>
                <a:ea typeface="Calibri" panose="020F0502020204030204" pitchFamily="34" charset="0"/>
              </a:rPr>
              <a:t>Otra vista de los animales de Jesús Mollo </a:t>
            </a:r>
            <a:endParaRPr lang="es-CL" sz="2400" dirty="0"/>
          </a:p>
        </p:txBody>
      </p:sp>
    </p:spTree>
    <p:extLst>
      <p:ext uri="{BB962C8B-B14F-4D97-AF65-F5344CB8AC3E}">
        <p14:creationId xmlns:p14="http://schemas.microsoft.com/office/powerpoint/2010/main" val="1828472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p:cNvGrpSpPr/>
          <p:nvPr/>
        </p:nvGrpSpPr>
        <p:grpSpPr>
          <a:xfrm>
            <a:off x="-164410" y="0"/>
            <a:ext cx="2127051" cy="6858000"/>
            <a:chOff x="271697" y="288916"/>
            <a:chExt cx="1714558" cy="6248287"/>
          </a:xfrm>
        </p:grpSpPr>
        <p:pic>
          <p:nvPicPr>
            <p:cNvPr id="8"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9"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10"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11"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grpSp>
        <p:nvGrpSpPr>
          <p:cNvPr id="12" name="Grupo 11"/>
          <p:cNvGrpSpPr/>
          <p:nvPr/>
        </p:nvGrpSpPr>
        <p:grpSpPr>
          <a:xfrm>
            <a:off x="2625949" y="627438"/>
            <a:ext cx="8904412" cy="4033772"/>
            <a:chOff x="0" y="0"/>
            <a:chExt cx="5423535" cy="2019300"/>
          </a:xfrm>
        </p:grpSpPr>
        <p:pic>
          <p:nvPicPr>
            <p:cNvPr id="13" name="Imagen 12" descr="C:\Users\mioliva\Downloads\20180524_151822.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0"/>
              <a:ext cx="2692400" cy="2019300"/>
            </a:xfrm>
            <a:prstGeom prst="rect">
              <a:avLst/>
            </a:prstGeom>
            <a:noFill/>
            <a:ln>
              <a:noFill/>
            </a:ln>
          </p:spPr>
        </p:pic>
        <p:pic>
          <p:nvPicPr>
            <p:cNvPr id="14" name="Imagen 13" descr="C:\Users\mioliva\Downloads\20180524_151802.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752725" y="9525"/>
              <a:ext cx="2670810" cy="2002790"/>
            </a:xfrm>
            <a:prstGeom prst="rect">
              <a:avLst/>
            </a:prstGeom>
            <a:noFill/>
            <a:ln>
              <a:noFill/>
            </a:ln>
          </p:spPr>
        </p:pic>
      </p:grpSp>
      <p:sp>
        <p:nvSpPr>
          <p:cNvPr id="2" name="Rectángulo 1"/>
          <p:cNvSpPr/>
          <p:nvPr/>
        </p:nvSpPr>
        <p:spPr>
          <a:xfrm>
            <a:off x="2625949" y="5229251"/>
            <a:ext cx="7439088" cy="461665"/>
          </a:xfrm>
          <a:prstGeom prst="rect">
            <a:avLst/>
          </a:prstGeom>
        </p:spPr>
        <p:txBody>
          <a:bodyPr wrap="none">
            <a:spAutoFit/>
          </a:bodyPr>
          <a:lstStyle/>
          <a:p>
            <a:r>
              <a:rPr lang="es-CL" sz="2400" dirty="0">
                <a:latin typeface="Arial" panose="020B0604020202020204" pitchFamily="34" charset="0"/>
                <a:ea typeface="Calibri" panose="020F0502020204030204" pitchFamily="34" charset="0"/>
              </a:rPr>
              <a:t>Vista parcial de los animales de don Martín Sandoval</a:t>
            </a:r>
            <a:endParaRPr lang="es-CL" sz="2400" dirty="0"/>
          </a:p>
        </p:txBody>
      </p:sp>
    </p:spTree>
    <p:extLst>
      <p:ext uri="{BB962C8B-B14F-4D97-AF65-F5344CB8AC3E}">
        <p14:creationId xmlns:p14="http://schemas.microsoft.com/office/powerpoint/2010/main" val="41646689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2126044" y="586154"/>
            <a:ext cx="9227756" cy="5590809"/>
          </a:xfrm>
        </p:spPr>
        <p:txBody>
          <a:bodyPr>
            <a:normAutofit fontScale="92500" lnSpcReduction="10000"/>
          </a:bodyPr>
          <a:lstStyle/>
          <a:p>
            <a:r>
              <a:rPr lang="es-CL" b="1" dirty="0"/>
              <a:t>Limpieza y desinfección de corrales</a:t>
            </a:r>
            <a:endParaRPr lang="es-CL" dirty="0"/>
          </a:p>
          <a:p>
            <a:endParaRPr lang="es-CL" dirty="0"/>
          </a:p>
          <a:p>
            <a:pPr algn="just"/>
            <a:r>
              <a:rPr lang="es-CL" dirty="0"/>
              <a:t>Se realizó una capacitación en limpieza y desinfección de corrales con la finalidad de indicarles a los ganaderos adscritos al proyecto la importancia de realizar este manejo. Considerando que las hembras requieren un corral en condiciones sanitario-higiénicas aptas para parir y que las hembras en lactancia no llenen sus ubres de estiércol que posteriormente esta suciedad pasará  a la leche.</a:t>
            </a:r>
          </a:p>
          <a:p>
            <a:pPr algn="just"/>
            <a:endParaRPr lang="es-CL" dirty="0"/>
          </a:p>
          <a:p>
            <a:pPr algn="just"/>
            <a:r>
              <a:rPr lang="es-CL" dirty="0"/>
              <a:t>En este caso, la limpieza tiene que ver con la acción de retirar el estiércol, quitar o raspar la mugre o el barro acumulado, barrer y tirar agua en el piso para finalmente desinfectar  de modo de bajar   la carga de microbiota, es decir, bacterias, virus y hongos.</a:t>
            </a:r>
          </a:p>
          <a:p>
            <a:endParaRPr lang="es-CL" dirty="0"/>
          </a:p>
          <a:p>
            <a:pPr lvl="0" algn="just"/>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2610859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2126044" y="586154"/>
            <a:ext cx="9227756" cy="5590809"/>
          </a:xfrm>
        </p:spPr>
        <p:txBody>
          <a:bodyPr>
            <a:normAutofit/>
          </a:bodyPr>
          <a:lstStyle/>
          <a:p>
            <a:pPr algn="just"/>
            <a:r>
              <a:rPr lang="es-ES" dirty="0"/>
              <a:t>Se les explicó la importancia de la  limpieza y desinfección de los corrales como parte de un componente de bioseguridad ya que si no se convierten en  causantes de enfermedades que se diseminaran  en el medio ambiente y así  ayudar a la preservación de la salud de los animales. </a:t>
            </a:r>
          </a:p>
          <a:p>
            <a:pPr algn="just"/>
            <a:endParaRPr lang="es-ES" dirty="0"/>
          </a:p>
          <a:p>
            <a:pPr algn="just"/>
            <a:r>
              <a:rPr lang="es-ES" dirty="0"/>
              <a:t>Concluyendo en la  importancia que tiene  para el ganadero ya que le ayudan a disminuir las pérdidas ocasionadas por la morbilidad y mortalidad de sus animales. Los contenidos pasados se encuentran a continuación:</a:t>
            </a:r>
            <a:endParaRPr lang="es-CL" dirty="0"/>
          </a:p>
          <a:p>
            <a:endParaRPr lang="es-CL" dirty="0"/>
          </a:p>
          <a:p>
            <a:pPr lvl="0" algn="just"/>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2559144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51210" y="365125"/>
            <a:ext cx="9302589" cy="1325563"/>
          </a:xfrm>
        </p:spPr>
        <p:txBody>
          <a:bodyPr/>
          <a:lstStyle/>
          <a:p>
            <a:r>
              <a:rPr lang="es-CL" dirty="0"/>
              <a:t>Contenidos del curso</a:t>
            </a:r>
          </a:p>
        </p:txBody>
      </p:sp>
      <p:sp>
        <p:nvSpPr>
          <p:cNvPr id="9" name="Marcador de contenido 8"/>
          <p:cNvSpPr>
            <a:spLocks noGrp="1"/>
          </p:cNvSpPr>
          <p:nvPr>
            <p:ph sz="half" idx="1"/>
          </p:nvPr>
        </p:nvSpPr>
        <p:spPr>
          <a:xfrm>
            <a:off x="1958220" y="1471612"/>
            <a:ext cx="4469474" cy="5214937"/>
          </a:xfrm>
        </p:spPr>
        <p:txBody>
          <a:bodyPr>
            <a:noAutofit/>
          </a:bodyPr>
          <a:lstStyle/>
          <a:p>
            <a:pPr marL="457200" lvl="1" indent="-457200" fontAlgn="base">
              <a:buFont typeface="+mj-lt"/>
              <a:buAutoNum type="arabicPeriod"/>
            </a:pPr>
            <a:r>
              <a:rPr lang="es-CL" sz="2000" dirty="0"/>
              <a:t>Limpieza y desinfección</a:t>
            </a:r>
          </a:p>
          <a:p>
            <a:pPr lvl="1"/>
            <a:r>
              <a:rPr lang="es-CL" sz="1800" dirty="0"/>
              <a:t>Limpieza</a:t>
            </a:r>
          </a:p>
          <a:p>
            <a:pPr lvl="1"/>
            <a:r>
              <a:rPr lang="es-CL" sz="1800" dirty="0"/>
              <a:t>Desinfección</a:t>
            </a:r>
          </a:p>
          <a:p>
            <a:pPr marL="457200" lvl="1" indent="-457200" fontAlgn="base">
              <a:buFont typeface="+mj-lt"/>
              <a:buAutoNum type="arabicPeriod" startAt="2"/>
            </a:pPr>
            <a:r>
              <a:rPr lang="es-CL" sz="2000" dirty="0"/>
              <a:t>Instalaciones Caprina</a:t>
            </a:r>
          </a:p>
          <a:p>
            <a:pPr lvl="1"/>
            <a:r>
              <a:rPr lang="es-CL" sz="1800" dirty="0"/>
              <a:t>Alojamiento</a:t>
            </a:r>
          </a:p>
          <a:p>
            <a:pPr lvl="1"/>
            <a:r>
              <a:rPr lang="es-CL" sz="1800" dirty="0"/>
              <a:t>Corral de manejo</a:t>
            </a:r>
          </a:p>
          <a:p>
            <a:pPr lvl="1"/>
            <a:r>
              <a:rPr lang="es-CL" sz="1800" dirty="0"/>
              <a:t>Enfermería</a:t>
            </a:r>
          </a:p>
          <a:p>
            <a:pPr lvl="1"/>
            <a:r>
              <a:rPr lang="es-CL" sz="1800" dirty="0"/>
              <a:t>Área de aislamiento</a:t>
            </a:r>
          </a:p>
          <a:p>
            <a:pPr lvl="1"/>
            <a:r>
              <a:rPr lang="es-CL" sz="1800" dirty="0"/>
              <a:t>Área de ordeño</a:t>
            </a:r>
          </a:p>
          <a:p>
            <a:pPr lvl="1"/>
            <a:r>
              <a:rPr lang="es-CL" sz="1800" dirty="0"/>
              <a:t>Área de mantención de alimentos</a:t>
            </a:r>
          </a:p>
          <a:p>
            <a:pPr marL="457200" lvl="1" indent="-457200">
              <a:spcBef>
                <a:spcPts val="1000"/>
              </a:spcBef>
              <a:buFont typeface="+mj-lt"/>
              <a:buAutoNum type="arabicPeriod" startAt="3"/>
            </a:pPr>
            <a:r>
              <a:rPr lang="es-CL" sz="2000" dirty="0"/>
              <a:t>Medidas higiénicas dentro de los corrales</a:t>
            </a:r>
          </a:p>
          <a:p>
            <a:pPr lvl="1"/>
            <a:r>
              <a:rPr lang="es-CL" sz="1800" dirty="0"/>
              <a:t>Separar animales sospechosos de enfermedad</a:t>
            </a:r>
          </a:p>
          <a:p>
            <a:pPr lvl="1"/>
            <a:r>
              <a:rPr lang="es-CL" sz="1800" dirty="0"/>
              <a:t>Protocolos para disponer de los cadáveres y otros</a:t>
            </a:r>
          </a:p>
          <a:p>
            <a:pPr lvl="1"/>
            <a:r>
              <a:rPr lang="es-CL" sz="1800" dirty="0"/>
              <a:t>Animales nuevos</a:t>
            </a:r>
          </a:p>
          <a:p>
            <a:pPr marL="457200" indent="-457200">
              <a:buFont typeface="+mj-lt"/>
              <a:buAutoNum type="arabicPeriod" startAt="3"/>
            </a:pPr>
            <a:endParaRPr lang="es-CL" sz="2400" dirty="0"/>
          </a:p>
          <a:p>
            <a:pPr lvl="0" algn="just"/>
            <a:endParaRPr lang="es-CL" sz="2400" dirty="0"/>
          </a:p>
        </p:txBody>
      </p:sp>
      <p:sp>
        <p:nvSpPr>
          <p:cNvPr id="3" name="Marcador de contenido 2"/>
          <p:cNvSpPr>
            <a:spLocks noGrp="1"/>
          </p:cNvSpPr>
          <p:nvPr>
            <p:ph sz="half" idx="2"/>
          </p:nvPr>
        </p:nvSpPr>
        <p:spPr>
          <a:xfrm>
            <a:off x="6723528" y="1471612"/>
            <a:ext cx="4630271" cy="4705351"/>
          </a:xfrm>
        </p:spPr>
        <p:txBody>
          <a:bodyPr>
            <a:normAutofit/>
          </a:bodyPr>
          <a:lstStyle/>
          <a:p>
            <a:pPr marL="514350" indent="-514350">
              <a:buFont typeface="+mj-lt"/>
              <a:buAutoNum type="arabicPeriod" startAt="4"/>
            </a:pPr>
            <a:r>
              <a:rPr lang="es-CL" sz="2000" dirty="0"/>
              <a:t>Desarrollo de limpieza y desinfección</a:t>
            </a:r>
          </a:p>
          <a:p>
            <a:pPr lvl="1"/>
            <a:r>
              <a:rPr lang="es-CL" sz="1800" dirty="0"/>
              <a:t>Protocolos de desinfección</a:t>
            </a:r>
          </a:p>
          <a:p>
            <a:pPr lvl="1"/>
            <a:r>
              <a:rPr lang="es-CL" sz="1800" dirty="0"/>
              <a:t>Tipos de desinfectantes a utilizar</a:t>
            </a:r>
          </a:p>
          <a:p>
            <a:pPr marL="457200" indent="-457200">
              <a:buFont typeface="+mj-lt"/>
              <a:buAutoNum type="arabicPeriod" startAt="5"/>
            </a:pPr>
            <a:r>
              <a:rPr lang="es-CL" sz="2400" dirty="0"/>
              <a:t> </a:t>
            </a:r>
            <a:r>
              <a:rPr lang="es-CL" sz="2000" dirty="0"/>
              <a:t>Higiene de ordeño</a:t>
            </a:r>
          </a:p>
          <a:p>
            <a:pPr lvl="1"/>
            <a:r>
              <a:rPr lang="es-CL" sz="1800" dirty="0"/>
              <a:t>El impacto de los corrales en la higiene de ordeño</a:t>
            </a:r>
          </a:p>
          <a:p>
            <a:pPr lvl="1"/>
            <a:r>
              <a:rPr lang="es-CL" sz="1800" dirty="0"/>
              <a:t>Limpieza de los animales</a:t>
            </a:r>
          </a:p>
          <a:p>
            <a:pPr lvl="1"/>
            <a:r>
              <a:rPr lang="es-CL" sz="1800" dirty="0"/>
              <a:t>Rutina de ordeño</a:t>
            </a:r>
          </a:p>
        </p:txBody>
      </p:sp>
      <p:grpSp>
        <p:nvGrpSpPr>
          <p:cNvPr id="8" name="Grupo 7"/>
          <p:cNvGrpSpPr/>
          <p:nvPr/>
        </p:nvGrpSpPr>
        <p:grpSpPr>
          <a:xfrm>
            <a:off x="-225326"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41345601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grpSp>
        <p:nvGrpSpPr>
          <p:cNvPr id="10" name="Grupo 9"/>
          <p:cNvGrpSpPr/>
          <p:nvPr/>
        </p:nvGrpSpPr>
        <p:grpSpPr>
          <a:xfrm>
            <a:off x="2579077" y="515815"/>
            <a:ext cx="8768861" cy="4515778"/>
            <a:chOff x="0" y="0"/>
            <a:chExt cx="5381625" cy="1943100"/>
          </a:xfrm>
        </p:grpSpPr>
        <p:pic>
          <p:nvPicPr>
            <p:cNvPr id="11" name="Imagen 10" descr="C:\Users\mioliva\Downloads\20181105_160207.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0"/>
              <a:ext cx="2933700" cy="1943100"/>
            </a:xfrm>
            <a:prstGeom prst="rect">
              <a:avLst/>
            </a:prstGeom>
            <a:noFill/>
            <a:ln>
              <a:noFill/>
            </a:ln>
          </p:spPr>
        </p:pic>
        <p:pic>
          <p:nvPicPr>
            <p:cNvPr id="12" name="Imagen 11" descr="C:\Users\mioliva\Downloads\20181105_160733.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95575" y="19050"/>
              <a:ext cx="2686050" cy="1924050"/>
            </a:xfrm>
            <a:prstGeom prst="rect">
              <a:avLst/>
            </a:prstGeom>
            <a:noFill/>
            <a:ln>
              <a:noFill/>
            </a:ln>
          </p:spPr>
        </p:pic>
      </p:grpSp>
      <p:sp>
        <p:nvSpPr>
          <p:cNvPr id="3" name="Rectángulo 2"/>
          <p:cNvSpPr/>
          <p:nvPr/>
        </p:nvSpPr>
        <p:spPr>
          <a:xfrm>
            <a:off x="2579076" y="5377934"/>
            <a:ext cx="7104186" cy="461665"/>
          </a:xfrm>
          <a:prstGeom prst="rect">
            <a:avLst/>
          </a:prstGeom>
        </p:spPr>
        <p:txBody>
          <a:bodyPr wrap="square">
            <a:spAutoFit/>
          </a:bodyPr>
          <a:lstStyle/>
          <a:p>
            <a:r>
              <a:rPr lang="es-CL" sz="2400" dirty="0"/>
              <a:t>Registro fotográfico de la Capacitación realizada</a:t>
            </a:r>
          </a:p>
        </p:txBody>
      </p:sp>
    </p:spTree>
    <p:extLst>
      <p:ext uri="{BB962C8B-B14F-4D97-AF65-F5344CB8AC3E}">
        <p14:creationId xmlns:p14="http://schemas.microsoft.com/office/powerpoint/2010/main" val="3277369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
        <p:nvSpPr>
          <p:cNvPr id="3" name="Título 2"/>
          <p:cNvSpPr>
            <a:spLocks noGrp="1"/>
          </p:cNvSpPr>
          <p:nvPr>
            <p:ph type="title"/>
          </p:nvPr>
        </p:nvSpPr>
        <p:spPr>
          <a:xfrm>
            <a:off x="2112126" y="365125"/>
            <a:ext cx="9241673" cy="1325563"/>
          </a:xfrm>
        </p:spPr>
        <p:txBody>
          <a:bodyPr/>
          <a:lstStyle/>
          <a:p>
            <a:r>
              <a:rPr lang="es-CL" b="1" dirty="0"/>
              <a:t>Capacitación en manejo Nutricional</a:t>
            </a:r>
            <a:endParaRPr lang="es-CL" dirty="0"/>
          </a:p>
        </p:txBody>
      </p:sp>
      <p:sp>
        <p:nvSpPr>
          <p:cNvPr id="12" name="Marcador de contenido 11"/>
          <p:cNvSpPr>
            <a:spLocks noGrp="1"/>
          </p:cNvSpPr>
          <p:nvPr>
            <p:ph idx="1"/>
          </p:nvPr>
        </p:nvSpPr>
        <p:spPr>
          <a:xfrm>
            <a:off x="2126044" y="1825625"/>
            <a:ext cx="9227756" cy="4351338"/>
          </a:xfrm>
        </p:spPr>
        <p:txBody>
          <a:bodyPr/>
          <a:lstStyle/>
          <a:p>
            <a:pPr algn="just"/>
            <a:r>
              <a:rPr lang="es-CL" dirty="0"/>
              <a:t>Como parte de la metodología del proyecto es destetar al día cero a las crías, cuando nazcan estas, a fines del mes de noviembre y principio del mes de diciembre, se realizó una capacitación en manejo nutricional, con la finalidad de recalcar la importancia de la nutrición en la obtención de leche y carne de los animales.  </a:t>
            </a:r>
          </a:p>
          <a:p>
            <a:pPr algn="just"/>
            <a:r>
              <a:rPr lang="es-CL" dirty="0"/>
              <a:t>El punto focal fue la de entregar conocimientos de modo de poder destetar de una vez nacidos y alimentarlos inicialmente con calostro y posteriormente con un sustituto hasta llegar a los diez kilos de peso corporal.</a:t>
            </a:r>
          </a:p>
        </p:txBody>
      </p:sp>
    </p:spTree>
    <p:extLst>
      <p:ext uri="{BB962C8B-B14F-4D97-AF65-F5344CB8AC3E}">
        <p14:creationId xmlns:p14="http://schemas.microsoft.com/office/powerpoint/2010/main" val="4226108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21168" y="562708"/>
            <a:ext cx="9439423" cy="5614255"/>
          </a:xfrm>
        </p:spPr>
        <p:txBody>
          <a:bodyPr/>
          <a:lstStyle/>
          <a:p>
            <a:pPr algn="just"/>
            <a:r>
              <a:rPr lang="es-CL" dirty="0"/>
              <a:t>Con la finalidad de poder mantener una actividad económica durante todo el año y ampliar la producción ganadera,  es que se planteó el proyecto FIC-BIP 30167773-0 Generación de capital humano con competencias en explotación caprina, que a partir de una serie de capacitaciones se consolidaron las capacidades técnicas, que permitirían formar  micro emprendimientos productivos en torno a la producción de quesos semi maduros.  </a:t>
            </a:r>
          </a:p>
          <a:p>
            <a:pPr algn="just"/>
            <a:endParaRPr lang="es-CL" dirty="0"/>
          </a:p>
          <a:p>
            <a:pPr algn="just"/>
            <a:r>
              <a:rPr lang="es-CL" dirty="0"/>
              <a:t>Sin embargo, esto no se dio, los motivos que se adujeron fueron  el no querer asociarse, la falta de capital y  el temor de  arriesgar lo poco que se tiene o la falta de capital de riesgo.</a:t>
            </a:r>
          </a:p>
          <a:p>
            <a:pPr algn="just"/>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29771231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
        <p:nvSpPr>
          <p:cNvPr id="3" name="Título 2"/>
          <p:cNvSpPr>
            <a:spLocks noGrp="1"/>
          </p:cNvSpPr>
          <p:nvPr>
            <p:ph type="title"/>
          </p:nvPr>
        </p:nvSpPr>
        <p:spPr>
          <a:xfrm>
            <a:off x="2112126" y="365125"/>
            <a:ext cx="9241674" cy="1325563"/>
          </a:xfrm>
        </p:spPr>
        <p:txBody>
          <a:bodyPr/>
          <a:lstStyle/>
          <a:p>
            <a:r>
              <a:rPr lang="es-CL" dirty="0"/>
              <a:t>Contenidos pasados</a:t>
            </a:r>
          </a:p>
        </p:txBody>
      </p:sp>
      <p:sp>
        <p:nvSpPr>
          <p:cNvPr id="10" name="Marcador de contenido 9"/>
          <p:cNvSpPr>
            <a:spLocks noGrp="1"/>
          </p:cNvSpPr>
          <p:nvPr>
            <p:ph sz="half" idx="2"/>
          </p:nvPr>
        </p:nvSpPr>
        <p:spPr>
          <a:xfrm>
            <a:off x="6963508" y="1825625"/>
            <a:ext cx="4390292" cy="4351338"/>
          </a:xfrm>
        </p:spPr>
        <p:txBody>
          <a:bodyPr>
            <a:normAutofit fontScale="85000" lnSpcReduction="10000"/>
          </a:bodyPr>
          <a:lstStyle/>
          <a:p>
            <a:pPr marL="514350" indent="-514350">
              <a:buFont typeface="+mj-lt"/>
              <a:buAutoNum type="arabicPeriod" startAt="3"/>
            </a:pPr>
            <a:r>
              <a:rPr lang="es-CL" dirty="0"/>
              <a:t>Requerimientos nutricionales en caprinos</a:t>
            </a:r>
          </a:p>
          <a:p>
            <a:pPr lvl="1"/>
            <a:r>
              <a:rPr lang="es-CL" dirty="0"/>
              <a:t>Mantenimiento</a:t>
            </a:r>
          </a:p>
          <a:p>
            <a:pPr lvl="1"/>
            <a:r>
              <a:rPr lang="es-CL" dirty="0"/>
              <a:t>Crecimiento y producción</a:t>
            </a:r>
          </a:p>
          <a:p>
            <a:pPr lvl="1"/>
            <a:r>
              <a:rPr lang="es-CL" dirty="0"/>
              <a:t>Gestación</a:t>
            </a:r>
          </a:p>
          <a:p>
            <a:pPr lvl="1"/>
            <a:r>
              <a:rPr lang="es-CL" dirty="0"/>
              <a:t>Producción de leche</a:t>
            </a:r>
          </a:p>
          <a:p>
            <a:pPr marL="514350" indent="-514350">
              <a:buFont typeface="+mj-lt"/>
              <a:buAutoNum type="arabicPeriod" startAt="4"/>
            </a:pPr>
            <a:r>
              <a:rPr lang="es-CL" dirty="0"/>
              <a:t>Valor nutricional de Tamarugos y Algarrobos</a:t>
            </a:r>
          </a:p>
          <a:p>
            <a:pPr lvl="1"/>
            <a:r>
              <a:rPr lang="es-CL" dirty="0"/>
              <a:t>Valor como forraje</a:t>
            </a:r>
          </a:p>
          <a:p>
            <a:pPr marL="514350" indent="-514350">
              <a:buFont typeface="+mj-lt"/>
              <a:buAutoNum type="arabicPeriod" startAt="5"/>
            </a:pPr>
            <a:r>
              <a:rPr lang="es-CL" dirty="0"/>
              <a:t>Balanceo de raciones</a:t>
            </a:r>
          </a:p>
          <a:p>
            <a:pPr lvl="1"/>
            <a:r>
              <a:rPr lang="es-CL" dirty="0"/>
              <a:t>Cuadro de Pearson</a:t>
            </a:r>
          </a:p>
          <a:p>
            <a:pPr lvl="1"/>
            <a:r>
              <a:rPr lang="es-CL" dirty="0"/>
              <a:t>Algunas mezclas de concentrados</a:t>
            </a:r>
          </a:p>
          <a:p>
            <a:pPr lvl="1"/>
            <a:r>
              <a:rPr lang="es-CL" dirty="0"/>
              <a:t>Alimentos para cabras lecheras</a:t>
            </a:r>
          </a:p>
        </p:txBody>
      </p:sp>
      <p:sp>
        <p:nvSpPr>
          <p:cNvPr id="12" name="Marcador de contenido 11"/>
          <p:cNvSpPr>
            <a:spLocks noGrp="1"/>
          </p:cNvSpPr>
          <p:nvPr>
            <p:ph sz="half" idx="1"/>
          </p:nvPr>
        </p:nvSpPr>
        <p:spPr>
          <a:xfrm>
            <a:off x="2126044" y="1825625"/>
            <a:ext cx="4485771" cy="4351338"/>
          </a:xfrm>
        </p:spPr>
        <p:txBody>
          <a:bodyPr>
            <a:normAutofit fontScale="85000" lnSpcReduction="10000"/>
          </a:bodyPr>
          <a:lstStyle/>
          <a:p>
            <a:pPr marL="514350" indent="-514350">
              <a:buFont typeface="+mj-lt"/>
              <a:buAutoNum type="arabicPeriod"/>
            </a:pPr>
            <a:r>
              <a:rPr lang="es-CL" dirty="0"/>
              <a:t>Alimentación y nutrición en los caprinos</a:t>
            </a:r>
          </a:p>
          <a:p>
            <a:pPr lvl="1"/>
            <a:r>
              <a:rPr lang="es-CL" dirty="0"/>
              <a:t>Introducción</a:t>
            </a:r>
          </a:p>
          <a:p>
            <a:pPr lvl="1"/>
            <a:r>
              <a:rPr lang="es-CL" dirty="0"/>
              <a:t>Aparato digestivo</a:t>
            </a:r>
          </a:p>
          <a:p>
            <a:pPr lvl="1"/>
            <a:r>
              <a:rPr lang="es-CL" dirty="0"/>
              <a:t>Ciclo Biológico de la cabra</a:t>
            </a:r>
          </a:p>
          <a:p>
            <a:pPr lvl="1"/>
            <a:r>
              <a:rPr lang="es-CL" dirty="0"/>
              <a:t>Principales nutrientes requeridos por los caprinos</a:t>
            </a:r>
          </a:p>
          <a:p>
            <a:pPr marL="514350" indent="-514350">
              <a:buFont typeface="+mj-lt"/>
              <a:buAutoNum type="arabicPeriod"/>
            </a:pPr>
            <a:r>
              <a:rPr lang="es-CL" dirty="0"/>
              <a:t>Clasificación de los Alimentos</a:t>
            </a:r>
          </a:p>
          <a:p>
            <a:pPr lvl="1"/>
            <a:r>
              <a:rPr lang="es-CL" dirty="0"/>
              <a:t>Alimentos voluminosos</a:t>
            </a:r>
          </a:p>
          <a:p>
            <a:pPr lvl="1"/>
            <a:r>
              <a:rPr lang="es-CL" dirty="0"/>
              <a:t>Alimentos fibrosos</a:t>
            </a:r>
          </a:p>
          <a:p>
            <a:pPr lvl="1"/>
            <a:r>
              <a:rPr lang="es-CL" dirty="0"/>
              <a:t>Alimentos groseros suculentos</a:t>
            </a:r>
          </a:p>
          <a:p>
            <a:pPr lvl="1"/>
            <a:r>
              <a:rPr lang="es-CL" dirty="0"/>
              <a:t>Alimentos concentrados</a:t>
            </a:r>
          </a:p>
          <a:p>
            <a:endParaRPr lang="es-CL" dirty="0"/>
          </a:p>
        </p:txBody>
      </p:sp>
    </p:spTree>
    <p:extLst>
      <p:ext uri="{BB962C8B-B14F-4D97-AF65-F5344CB8AC3E}">
        <p14:creationId xmlns:p14="http://schemas.microsoft.com/office/powerpoint/2010/main" val="41060573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grpSp>
        <p:nvGrpSpPr>
          <p:cNvPr id="9" name="Grupo 8"/>
          <p:cNvGrpSpPr/>
          <p:nvPr/>
        </p:nvGrpSpPr>
        <p:grpSpPr>
          <a:xfrm>
            <a:off x="2813537" y="1055077"/>
            <a:ext cx="8557847" cy="3354998"/>
            <a:chOff x="0" y="0"/>
            <a:chExt cx="5283200" cy="1962150"/>
          </a:xfrm>
        </p:grpSpPr>
        <p:pic>
          <p:nvPicPr>
            <p:cNvPr id="10" name="Imagen 9" descr="C:\Users\mioliva\Downloads\20180831_182137.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0"/>
              <a:ext cx="2578100" cy="1933575"/>
            </a:xfrm>
            <a:prstGeom prst="rect">
              <a:avLst/>
            </a:prstGeom>
            <a:noFill/>
            <a:ln>
              <a:noFill/>
            </a:ln>
          </p:spPr>
        </p:pic>
        <p:pic>
          <p:nvPicPr>
            <p:cNvPr id="11" name="Imagen 10" descr="C:\Users\mioliva\Downloads\20180831_182147.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67000" y="0"/>
              <a:ext cx="2616200" cy="1962150"/>
            </a:xfrm>
            <a:prstGeom prst="rect">
              <a:avLst/>
            </a:prstGeom>
            <a:noFill/>
            <a:ln>
              <a:noFill/>
            </a:ln>
          </p:spPr>
        </p:pic>
      </p:grpSp>
      <p:sp>
        <p:nvSpPr>
          <p:cNvPr id="3" name="Rectángulo 2"/>
          <p:cNvSpPr/>
          <p:nvPr/>
        </p:nvSpPr>
        <p:spPr>
          <a:xfrm>
            <a:off x="3156494" y="4682318"/>
            <a:ext cx="6096000" cy="914481"/>
          </a:xfrm>
          <a:prstGeom prst="rect">
            <a:avLst/>
          </a:prstGeom>
        </p:spPr>
        <p:txBody>
          <a:bodyPr>
            <a:spAutoFit/>
          </a:bodyPr>
          <a:lstStyle/>
          <a:p>
            <a:pPr algn="just">
              <a:lnSpc>
                <a:spcPct val="115000"/>
              </a:lnSpc>
              <a:spcAft>
                <a:spcPts val="0"/>
              </a:spcAft>
            </a:pPr>
            <a:r>
              <a:rPr lang="es-CL" sz="2400" dirty="0">
                <a:solidFill>
                  <a:srgbClr val="000000"/>
                </a:solidFill>
                <a:latin typeface="Arial" panose="020B0604020202020204" pitchFamily="34" charset="0"/>
                <a:ea typeface="Arial" panose="020B0604020202020204" pitchFamily="34" charset="0"/>
                <a:cs typeface="Calibri" panose="020F0502020204030204" pitchFamily="34" charset="0"/>
              </a:rPr>
              <a:t>Capacitación en manejo Nutricional</a:t>
            </a:r>
            <a:endParaRPr lang="es-CL" sz="2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226695" algn="just">
              <a:lnSpc>
                <a:spcPct val="115000"/>
              </a:lnSpc>
              <a:spcAft>
                <a:spcPts val="0"/>
              </a:spcAft>
            </a:pPr>
            <a:r>
              <a:rPr lang="es-CL" sz="2400" b="1" dirty="0">
                <a:solidFill>
                  <a:srgbClr val="000000"/>
                </a:solidFill>
                <a:latin typeface="Arial" panose="020B0604020202020204" pitchFamily="34" charset="0"/>
                <a:ea typeface="Arial" panose="020B0604020202020204" pitchFamily="34" charset="0"/>
                <a:cs typeface="Calibri" panose="020F0502020204030204" pitchFamily="34" charset="0"/>
              </a:rPr>
              <a:t> </a:t>
            </a:r>
            <a:endParaRPr lang="es-CL"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026852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
        <p:nvSpPr>
          <p:cNvPr id="3" name="Marcador de contenido 2"/>
          <p:cNvSpPr>
            <a:spLocks noGrp="1"/>
          </p:cNvSpPr>
          <p:nvPr>
            <p:ph idx="1"/>
          </p:nvPr>
        </p:nvSpPr>
        <p:spPr>
          <a:xfrm>
            <a:off x="2126044" y="656492"/>
            <a:ext cx="9227756" cy="5520471"/>
          </a:xfrm>
        </p:spPr>
        <p:txBody>
          <a:bodyPr>
            <a:normAutofit fontScale="92500" lnSpcReduction="20000"/>
          </a:bodyPr>
          <a:lstStyle/>
          <a:p>
            <a:pPr algn="just"/>
            <a:r>
              <a:rPr lang="es-CL" dirty="0"/>
              <a:t>A las hembras se las preparo nutricionalmente para el momento del encaste, por lo que se les instalo un bloque multivitamínico para suplementar este periodo a dosis de acuerdo con lo señalado por el fabricante. De igual forma se hizo con los reproductores a quienes se les instalo un bloque por cabeza en cada corral.  Todo este manejo se realizó para los animales de los ganaderos asociados y para los de la Estación Experimental de Canchones.</a:t>
            </a:r>
          </a:p>
          <a:p>
            <a:pPr algn="just"/>
            <a:endParaRPr lang="es-CL" dirty="0"/>
          </a:p>
          <a:p>
            <a:pPr algn="just"/>
            <a:r>
              <a:rPr lang="es-CL" dirty="0"/>
              <a:t>Para el caso del rebaño de la estación canchones luego del encaste y comprobación de preñez de las hembras al tercer mes mediante ultrasonido, se esperó a que estas presentaran el último mes de gestación para suplementar su alimentación con grano de avena partida (300 gr/día/hembra) y pellet de alfalfa (250 gr/día/hembra), esta suplementación se continuara hasta 150 días post-parto, la cual se ira evaluando para determinar si se requiere nutrientes extras para aumentar la producción lechera de estas. </a:t>
            </a:r>
          </a:p>
          <a:p>
            <a:endParaRPr lang="es-CL" dirty="0"/>
          </a:p>
          <a:p>
            <a:pPr algn="just"/>
            <a:endParaRPr lang="es-CL" dirty="0"/>
          </a:p>
        </p:txBody>
      </p:sp>
    </p:spTree>
    <p:extLst>
      <p:ext uri="{BB962C8B-B14F-4D97-AF65-F5344CB8AC3E}">
        <p14:creationId xmlns:p14="http://schemas.microsoft.com/office/powerpoint/2010/main" val="4286886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
        <p:nvSpPr>
          <p:cNvPr id="3" name="Marcador de contenido 2"/>
          <p:cNvSpPr>
            <a:spLocks noGrp="1"/>
          </p:cNvSpPr>
          <p:nvPr>
            <p:ph idx="1"/>
          </p:nvPr>
        </p:nvSpPr>
        <p:spPr>
          <a:xfrm>
            <a:off x="2126044" y="961292"/>
            <a:ext cx="9227756" cy="5215671"/>
          </a:xfrm>
        </p:spPr>
        <p:txBody>
          <a:bodyPr/>
          <a:lstStyle/>
          <a:p>
            <a:pPr algn="just"/>
            <a:r>
              <a:rPr lang="es-CL" dirty="0"/>
              <a:t>En el caso de los ganaderos, ellos suplementaron la alimentación de sus rebaños con heno de alfalfa y en algunos casos le agregaron a los comederos grano de avena partida (250gr/día/hembra aprox.). Esta suplementación continuara hasta el término de la producción de leche de estas. </a:t>
            </a:r>
          </a:p>
        </p:txBody>
      </p:sp>
    </p:spTree>
    <p:extLst>
      <p:ext uri="{BB962C8B-B14F-4D97-AF65-F5344CB8AC3E}">
        <p14:creationId xmlns:p14="http://schemas.microsoft.com/office/powerpoint/2010/main" val="2310129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
        <p:nvSpPr>
          <p:cNvPr id="3" name="Marcador de contenido 2"/>
          <p:cNvSpPr>
            <a:spLocks noGrp="1"/>
          </p:cNvSpPr>
          <p:nvPr>
            <p:ph idx="1"/>
          </p:nvPr>
        </p:nvSpPr>
        <p:spPr>
          <a:xfrm>
            <a:off x="2126044" y="562708"/>
            <a:ext cx="9227756" cy="5614255"/>
          </a:xfrm>
        </p:spPr>
        <p:txBody>
          <a:bodyPr/>
          <a:lstStyle/>
          <a:p>
            <a:pPr algn="just"/>
            <a:r>
              <a:rPr lang="es-CL" dirty="0"/>
              <a:t>Se acopiaron 500 litros entre los meses de junio y julio que sirvieron para la puesta a punto de los protocolos de producción de queso. Actualmente de los 5 asociados y la Universidad Arturo Prat no tiene  hembras produciendo leche,  se encastaron las hembras  en Junio para tener leche a partir de fines de Noviembre principios de Diciembre de este año. </a:t>
            </a:r>
          </a:p>
          <a:p>
            <a:pPr algn="just"/>
            <a:endParaRPr lang="es-CL" dirty="0"/>
          </a:p>
          <a:p>
            <a:pPr algn="just"/>
            <a:r>
              <a:rPr lang="es-CL" dirty="0"/>
              <a:t>Por otra parte, como se viene la producción de leche a fines de Noviembre se les realizó una capacitación en Normas de calidad de leche y manejo sanitario, cuyos contenidos se encuentran a continuación:</a:t>
            </a:r>
          </a:p>
        </p:txBody>
      </p:sp>
    </p:spTree>
    <p:extLst>
      <p:ext uri="{BB962C8B-B14F-4D97-AF65-F5344CB8AC3E}">
        <p14:creationId xmlns:p14="http://schemas.microsoft.com/office/powerpoint/2010/main" val="40670941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
        <p:nvSpPr>
          <p:cNvPr id="3" name="Marcador de contenido 2"/>
          <p:cNvSpPr>
            <a:spLocks noGrp="1"/>
          </p:cNvSpPr>
          <p:nvPr>
            <p:ph sz="half" idx="1"/>
          </p:nvPr>
        </p:nvSpPr>
        <p:spPr>
          <a:xfrm>
            <a:off x="2077222" y="633046"/>
            <a:ext cx="4300132" cy="5543917"/>
          </a:xfrm>
        </p:spPr>
        <p:txBody>
          <a:bodyPr>
            <a:normAutofit fontScale="92500" lnSpcReduction="20000"/>
          </a:bodyPr>
          <a:lstStyle/>
          <a:p>
            <a:pPr marL="514350" indent="-514350">
              <a:buFont typeface="+mj-lt"/>
              <a:buAutoNum type="arabicPeriod"/>
            </a:pPr>
            <a:r>
              <a:rPr lang="es-CL" dirty="0"/>
              <a:t>La calidad de la leche como materia prima</a:t>
            </a:r>
          </a:p>
          <a:p>
            <a:pPr lvl="1"/>
            <a:r>
              <a:rPr lang="es-CL" dirty="0"/>
              <a:t>Que es calidad de leche</a:t>
            </a:r>
          </a:p>
          <a:p>
            <a:pPr lvl="1"/>
            <a:r>
              <a:rPr lang="es-CL" dirty="0"/>
              <a:t>Atributos de la leche </a:t>
            </a:r>
          </a:p>
          <a:p>
            <a:pPr lvl="1"/>
            <a:r>
              <a:rPr lang="es-CL" dirty="0"/>
              <a:t>Calidad higiénico sanitaria de la leche</a:t>
            </a:r>
          </a:p>
          <a:p>
            <a:endParaRPr lang="es-CL" dirty="0"/>
          </a:p>
          <a:p>
            <a:pPr marL="514350" indent="-514350">
              <a:buFont typeface="+mj-lt"/>
              <a:buAutoNum type="arabicPeriod" startAt="2"/>
            </a:pPr>
            <a:r>
              <a:rPr lang="es-CL" dirty="0"/>
              <a:t>Buenas prácticas de ordeño</a:t>
            </a:r>
          </a:p>
          <a:p>
            <a:pPr lvl="1"/>
            <a:r>
              <a:rPr lang="es-CL" dirty="0"/>
              <a:t>Las mayores fuentes de contaminación de la leche</a:t>
            </a:r>
          </a:p>
          <a:p>
            <a:pPr lvl="1"/>
            <a:r>
              <a:rPr lang="es-CL" dirty="0"/>
              <a:t>Aspectos a considerar para el ordeño</a:t>
            </a:r>
          </a:p>
          <a:p>
            <a:pPr lvl="1"/>
            <a:r>
              <a:rPr lang="es-CL" dirty="0"/>
              <a:t>Rutina de ordeño</a:t>
            </a:r>
          </a:p>
          <a:p>
            <a:pPr lvl="1"/>
            <a:r>
              <a:rPr lang="es-CL" dirty="0"/>
              <a:t>Registros de producción</a:t>
            </a:r>
          </a:p>
          <a:p>
            <a:pPr lvl="1"/>
            <a:r>
              <a:rPr lang="es-CL" dirty="0"/>
              <a:t>Equipo de ordeña</a:t>
            </a:r>
          </a:p>
          <a:p>
            <a:pPr lvl="1"/>
            <a:r>
              <a:rPr lang="es-CL" dirty="0"/>
              <a:t>Mantención de la leche</a:t>
            </a:r>
          </a:p>
          <a:p>
            <a:endParaRPr lang="es-CL" dirty="0"/>
          </a:p>
        </p:txBody>
      </p:sp>
      <p:sp>
        <p:nvSpPr>
          <p:cNvPr id="9" name="Marcador de contenido 8"/>
          <p:cNvSpPr>
            <a:spLocks noGrp="1"/>
          </p:cNvSpPr>
          <p:nvPr>
            <p:ph sz="half" idx="2"/>
          </p:nvPr>
        </p:nvSpPr>
        <p:spPr>
          <a:xfrm>
            <a:off x="6658708" y="633046"/>
            <a:ext cx="4695092" cy="5543917"/>
          </a:xfrm>
        </p:spPr>
        <p:txBody>
          <a:bodyPr>
            <a:normAutofit fontScale="92500" lnSpcReduction="20000"/>
          </a:bodyPr>
          <a:lstStyle/>
          <a:p>
            <a:pPr marL="514350" indent="-514350">
              <a:buFont typeface="+mj-lt"/>
              <a:buAutoNum type="arabicPeriod" startAt="3"/>
            </a:pPr>
            <a:r>
              <a:rPr lang="es-CL" dirty="0"/>
              <a:t>Análisis y calidad  de leche</a:t>
            </a:r>
          </a:p>
          <a:p>
            <a:pPr lvl="1"/>
            <a:r>
              <a:rPr lang="es-CL" dirty="0"/>
              <a:t>Análisis organoléptico</a:t>
            </a:r>
          </a:p>
          <a:p>
            <a:pPr lvl="1"/>
            <a:r>
              <a:rPr lang="es-CL" dirty="0"/>
              <a:t>Mastitis</a:t>
            </a:r>
          </a:p>
          <a:p>
            <a:pPr lvl="1"/>
            <a:r>
              <a:rPr lang="es-CL" dirty="0"/>
              <a:t>Prueba de California</a:t>
            </a:r>
          </a:p>
          <a:p>
            <a:pPr lvl="1"/>
            <a:r>
              <a:rPr lang="es-CL" dirty="0"/>
              <a:t>Test de la </a:t>
            </a:r>
            <a:r>
              <a:rPr lang="es-CL" dirty="0" err="1"/>
              <a:t>reductasa</a:t>
            </a:r>
            <a:endParaRPr lang="es-CL" dirty="0"/>
          </a:p>
          <a:p>
            <a:endParaRPr lang="es-CL" dirty="0"/>
          </a:p>
        </p:txBody>
      </p:sp>
    </p:spTree>
    <p:extLst>
      <p:ext uri="{BB962C8B-B14F-4D97-AF65-F5344CB8AC3E}">
        <p14:creationId xmlns:p14="http://schemas.microsoft.com/office/powerpoint/2010/main" val="37592290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pic>
        <p:nvPicPr>
          <p:cNvPr id="9" name="Imagen 8" descr="C:\Users\mioliva\Downloads\20181105_163519.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26044" y="1406914"/>
            <a:ext cx="4443630" cy="3047853"/>
          </a:xfrm>
          <a:prstGeom prst="rect">
            <a:avLst/>
          </a:prstGeom>
          <a:noFill/>
          <a:ln>
            <a:noFill/>
          </a:ln>
        </p:spPr>
      </p:pic>
      <p:pic>
        <p:nvPicPr>
          <p:cNvPr id="10" name="Imagen 9" descr="C:\Users\mioliva\Downloads\20181105_163522.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83590" y="1406915"/>
            <a:ext cx="4550402" cy="3047853"/>
          </a:xfrm>
          <a:prstGeom prst="rect">
            <a:avLst/>
          </a:prstGeom>
          <a:noFill/>
          <a:ln>
            <a:noFill/>
          </a:ln>
        </p:spPr>
      </p:pic>
      <p:sp>
        <p:nvSpPr>
          <p:cNvPr id="2" name="Rectángulo 1"/>
          <p:cNvSpPr/>
          <p:nvPr/>
        </p:nvSpPr>
        <p:spPr>
          <a:xfrm>
            <a:off x="2487597" y="5031593"/>
            <a:ext cx="5407249" cy="489749"/>
          </a:xfrm>
          <a:prstGeom prst="rect">
            <a:avLst/>
          </a:prstGeom>
        </p:spPr>
        <p:txBody>
          <a:bodyPr wrap="none">
            <a:spAutoFit/>
          </a:bodyPr>
          <a:lstStyle/>
          <a:p>
            <a:pPr>
              <a:lnSpc>
                <a:spcPct val="115000"/>
              </a:lnSpc>
              <a:spcAft>
                <a:spcPts val="0"/>
              </a:spcAft>
            </a:pPr>
            <a:r>
              <a:rPr lang="es-CL" sz="2400" dirty="0">
                <a:solidFill>
                  <a:srgbClr val="000000"/>
                </a:solidFill>
                <a:latin typeface="Arial" panose="020B0604020202020204" pitchFamily="34" charset="0"/>
                <a:ea typeface="Arial" panose="020B0604020202020204" pitchFamily="34" charset="0"/>
                <a:cs typeface="Calibri" panose="020F0502020204030204" pitchFamily="34" charset="0"/>
              </a:rPr>
              <a:t>Registro fotográfico de la capacitación</a:t>
            </a:r>
            <a:endParaRPr lang="es-CL"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876295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2112126" y="365125"/>
            <a:ext cx="9241673" cy="1325563"/>
          </a:xfrm>
        </p:spPr>
        <p:txBody>
          <a:bodyPr/>
          <a:lstStyle/>
          <a:p>
            <a:r>
              <a:rPr lang="es-CL" b="1" dirty="0"/>
              <a:t>Metodología Objetivo Especifico 2</a:t>
            </a:r>
          </a:p>
        </p:txBody>
      </p:sp>
      <p:sp>
        <p:nvSpPr>
          <p:cNvPr id="10" name="Marcador de contenido 9"/>
          <p:cNvSpPr>
            <a:spLocks noGrp="1"/>
          </p:cNvSpPr>
          <p:nvPr>
            <p:ph idx="1"/>
          </p:nvPr>
        </p:nvSpPr>
        <p:spPr>
          <a:xfrm>
            <a:off x="2126044" y="1825625"/>
            <a:ext cx="9227756" cy="4668960"/>
          </a:xfrm>
        </p:spPr>
        <p:txBody>
          <a:bodyPr>
            <a:normAutofit fontScale="92500" lnSpcReduction="20000"/>
          </a:bodyPr>
          <a:lstStyle/>
          <a:p>
            <a:pPr algn="just"/>
            <a:r>
              <a:rPr lang="es-CL" dirty="0"/>
              <a:t>Para lograr este objetivo la metodología en uso es la realización de reuniones con todos los actores involucrados, donde se busca </a:t>
            </a:r>
            <a:r>
              <a:rPr lang="es-ES_tradnl" dirty="0"/>
              <a:t>generar acuerdos de colaboración con los ganaderos  de modo de fortalecer la idea de acopiar la leche para posteriormente maquilar la producción de  quesos.  </a:t>
            </a:r>
          </a:p>
          <a:p>
            <a:pPr algn="just"/>
            <a:endParaRPr lang="es-ES_tradnl" dirty="0"/>
          </a:p>
          <a:p>
            <a:pPr algn="just"/>
            <a:r>
              <a:rPr lang="es-ES_tradnl" dirty="0"/>
              <a:t>Es importante en este punto la articulación de los ganaderos en torno a un objetivo en común, que busca fortalecer la idea de tener unas sola planta en la Estación Experimental de Canchones, con el compromiso que la UNAP estará  asociados a ellos tanto en los proceso de asistencia técnica, manejo y producción  de leche . Un punto relevante en todo esto es que se propicia generar una sola marca, que permita tener igual calidad del producto y con ello un solo etiquetado manteniendo la trazabilidad del producto. La metodología a seguir será:</a:t>
            </a:r>
            <a:endParaRPr lang="es-CL" dirty="0"/>
          </a:p>
          <a:p>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30834562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2126044" y="422031"/>
            <a:ext cx="9227756" cy="5754932"/>
          </a:xfrm>
        </p:spPr>
        <p:txBody>
          <a:bodyPr/>
          <a:lstStyle/>
          <a:p>
            <a:pPr algn="just"/>
            <a:r>
              <a:rPr lang="es-ES_tradnl" b="1" dirty="0"/>
              <a:t>Articulación de los ganaderos:</a:t>
            </a:r>
            <a:r>
              <a:rPr lang="es-ES_tradnl" dirty="0"/>
              <a:t> </a:t>
            </a:r>
            <a:r>
              <a:rPr lang="es-CL" dirty="0"/>
              <a:t>La estrategia para lograr la articulación de la cadena productiva de leche de caprinos de la Pampa del Tamarugal, requerirá de consolidar las alianzas adquiridas en el proyecto Capital humano con competencias en Explotación Caprina  entre la Universidad y 5 asociados al proyecto. </a:t>
            </a:r>
          </a:p>
          <a:p>
            <a:pPr algn="just"/>
            <a:endParaRPr lang="es-CL" dirty="0"/>
          </a:p>
          <a:p>
            <a:pPr algn="just"/>
            <a:r>
              <a:rPr lang="es-CL" b="1" dirty="0"/>
              <a:t>Articulación en el traslado de leche y Traslado: </a:t>
            </a:r>
            <a:r>
              <a:rPr lang="es-CL" dirty="0"/>
              <a:t>La leche producida será ordeñada en terreno y almacenada en bolsas plásticas selladas y congeladas. Se creará una ruta lechera considerando los tiempos de traslado en terreno a la Estación Experimental de Canchones.</a:t>
            </a:r>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34864877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2126044" y="633046"/>
            <a:ext cx="9227756" cy="5684594"/>
          </a:xfrm>
        </p:spPr>
        <p:txBody>
          <a:bodyPr>
            <a:normAutofit/>
          </a:bodyPr>
          <a:lstStyle/>
          <a:p>
            <a:pPr algn="just"/>
            <a:r>
              <a:rPr lang="es-CL" b="1" dirty="0"/>
              <a:t>Marca de queso: </a:t>
            </a:r>
            <a:r>
              <a:rPr lang="es-CL" dirty="0"/>
              <a:t>La marca que llevarán los quesos será consensuada entre los asociados al proyecto donde el ejecutor tendrá un rol importante en la realización de reuniones que le permitan a los ganaderos conocer los siete pasos para la creación del nombre como son el entender las necesidades de comunicación de la marca, levantar el perfil del público objetivo, identificar la estrategia de visibilidad, analizar los territorios donde la marca estará presente, analizar los aspectos jurídicos de probabilidad de registro y protección en el segmento específico en que la marca estará, entender las demandas de la marca para su uso en la web y elegir la estrategia del nombre.</a:t>
            </a:r>
          </a:p>
          <a:p>
            <a:pPr algn="just"/>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2991284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21168" y="562708"/>
            <a:ext cx="9439423" cy="5614255"/>
          </a:xfrm>
        </p:spPr>
        <p:txBody>
          <a:bodyPr>
            <a:normAutofit/>
          </a:bodyPr>
          <a:lstStyle/>
          <a:p>
            <a:pPr algn="just"/>
            <a:r>
              <a:rPr lang="es-CL" sz="3200" dirty="0"/>
              <a:t>Considerando lo expuesto se pretende seguir el modelo Uruguayo y Argentino donde el polo quesero para las comunidades agrícolas familiares se da en torno al acopio de leche. </a:t>
            </a:r>
          </a:p>
          <a:p>
            <a:pPr algn="just"/>
            <a:endParaRPr lang="es-CL" sz="3200" dirty="0"/>
          </a:p>
          <a:p>
            <a:pPr algn="just"/>
            <a:r>
              <a:rPr lang="es-CL" sz="3200" dirty="0"/>
              <a:t>Dicho emprendimiento ha logrado transformar la leche residual, que se utilizaba para alimentar cabras y/o otros animales, en quesos de calidad y con identidad. </a:t>
            </a:r>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7021403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2126044" y="773723"/>
            <a:ext cx="9227756" cy="5403240"/>
          </a:xfrm>
        </p:spPr>
        <p:txBody>
          <a:bodyPr/>
          <a:lstStyle/>
          <a:p>
            <a:pPr algn="just"/>
            <a:r>
              <a:rPr lang="es-CL" b="1" dirty="0"/>
              <a:t>Etiquetado y envasado: </a:t>
            </a:r>
            <a:r>
              <a:rPr lang="es-CL" dirty="0"/>
              <a:t>Se diseñará el logotipo de marca de queso escogida y las etiquetas, actividad que será realizada por los diseñadores de la dirección de vinculación y relaciones institucionales incorporado la información que solicita el reglamento de los alimentos, elección de colores y códigos de barra. El envase usado será un envase flexible </a:t>
            </a:r>
            <a:r>
              <a:rPr lang="es-CL" dirty="0" err="1"/>
              <a:t>termoformado</a:t>
            </a:r>
            <a:r>
              <a:rPr lang="es-CL" dirty="0"/>
              <a:t> que permita el envasado al vacío. </a:t>
            </a:r>
          </a:p>
          <a:p>
            <a:pPr algn="just"/>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33557728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2126" y="365125"/>
            <a:ext cx="9241673" cy="1325563"/>
          </a:xfrm>
        </p:spPr>
        <p:txBody>
          <a:bodyPr/>
          <a:lstStyle/>
          <a:p>
            <a:r>
              <a:rPr lang="es-CL" b="1" dirty="0"/>
              <a:t>Articulación</a:t>
            </a:r>
          </a:p>
        </p:txBody>
      </p:sp>
      <p:sp>
        <p:nvSpPr>
          <p:cNvPr id="9" name="Marcador de contenido 8"/>
          <p:cNvSpPr>
            <a:spLocks noGrp="1"/>
          </p:cNvSpPr>
          <p:nvPr>
            <p:ph idx="1"/>
          </p:nvPr>
        </p:nvSpPr>
        <p:spPr>
          <a:xfrm>
            <a:off x="2019136" y="1825625"/>
            <a:ext cx="9334663" cy="4351338"/>
          </a:xfrm>
        </p:spPr>
        <p:txBody>
          <a:bodyPr/>
          <a:lstStyle/>
          <a:p>
            <a:pPr algn="just"/>
            <a:r>
              <a:rPr lang="es-CL" dirty="0"/>
              <a:t>Se llega al acuerdo que a partir del mes de diciembre del 2018 cada asociado incluida la Universidad Arturo Prat entregarán 20 litros de leche/día a excepción de Martín Sandoval que entregará la cantidad que su hato de. Se consideró dentro del mismo documento el traslado de la leche y el nombre de los quesos. </a:t>
            </a:r>
          </a:p>
          <a:p>
            <a:pPr algn="just"/>
            <a:endParaRPr lang="es-CL" dirty="0"/>
          </a:p>
          <a:p>
            <a:pPr algn="just"/>
            <a:r>
              <a:rPr lang="es-CL" dirty="0"/>
              <a:t>La cantidad de leche entregada se aumentará cuando se cuente con la nueva cámara de maduración que permitirá aumentar la producción de quesos al doble.</a:t>
            </a:r>
          </a:p>
          <a:p>
            <a:pPr algn="just"/>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12046936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2126" y="365125"/>
            <a:ext cx="9241673" cy="1325563"/>
          </a:xfrm>
        </p:spPr>
        <p:txBody>
          <a:bodyPr/>
          <a:lstStyle/>
          <a:p>
            <a:r>
              <a:rPr lang="es-CL" b="1" dirty="0"/>
              <a:t>Traslado de la leche</a:t>
            </a:r>
          </a:p>
        </p:txBody>
      </p:sp>
      <p:sp>
        <p:nvSpPr>
          <p:cNvPr id="9" name="Marcador de contenido 8"/>
          <p:cNvSpPr>
            <a:spLocks noGrp="1"/>
          </p:cNvSpPr>
          <p:nvPr>
            <p:ph idx="1"/>
          </p:nvPr>
        </p:nvSpPr>
        <p:spPr>
          <a:xfrm>
            <a:off x="2126044" y="1825625"/>
            <a:ext cx="9227756" cy="4351338"/>
          </a:xfrm>
        </p:spPr>
        <p:txBody>
          <a:bodyPr>
            <a:normAutofit lnSpcReduction="10000"/>
          </a:bodyPr>
          <a:lstStyle/>
          <a:p>
            <a:pPr algn="just"/>
            <a:endParaRPr lang="es-CL" dirty="0"/>
          </a:p>
          <a:p>
            <a:pPr algn="just"/>
            <a:r>
              <a:rPr lang="es-CL" dirty="0"/>
              <a:t> El traslado de la leche se hará los días lunes y se recolectará la leche de la semana congelada en bolsas plásticas selladas con una etiqueta que indica el la cantidad de leche y el nombre del productor. </a:t>
            </a:r>
          </a:p>
          <a:p>
            <a:pPr algn="just"/>
            <a:endParaRPr lang="es-CL" dirty="0"/>
          </a:p>
          <a:p>
            <a:pPr algn="just"/>
            <a:r>
              <a:rPr lang="es-CL" dirty="0"/>
              <a:t>La ruta de traslado de la  leche y se realizará partiendo de la parcela de don Martín Sandoval, luego Jesús Mollo y terminando por el predio de Sonia </a:t>
            </a:r>
            <a:r>
              <a:rPr lang="es-CL" dirty="0" err="1"/>
              <a:t>Chanez</a:t>
            </a:r>
            <a:r>
              <a:rPr lang="es-CL" dirty="0"/>
              <a:t> donde se encuentran también los animales de </a:t>
            </a:r>
            <a:r>
              <a:rPr lang="es-CL" dirty="0" err="1"/>
              <a:t>Yamir</a:t>
            </a:r>
            <a:r>
              <a:rPr lang="es-CL" dirty="0"/>
              <a:t> </a:t>
            </a:r>
            <a:r>
              <a:rPr lang="es-CL" dirty="0" err="1"/>
              <a:t>Chanez</a:t>
            </a:r>
            <a:r>
              <a:rPr lang="es-CL" dirty="0"/>
              <a:t> y Jovita Vargas.</a:t>
            </a:r>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31977072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2126" y="365125"/>
            <a:ext cx="9241673" cy="1325563"/>
          </a:xfrm>
        </p:spPr>
        <p:txBody>
          <a:bodyPr/>
          <a:lstStyle/>
          <a:p>
            <a:r>
              <a:rPr lang="es-CL" b="1" dirty="0"/>
              <a:t>Metodología para el objetivo específico 3</a:t>
            </a:r>
          </a:p>
        </p:txBody>
      </p:sp>
      <p:sp>
        <p:nvSpPr>
          <p:cNvPr id="9" name="Marcador de contenido 8"/>
          <p:cNvSpPr>
            <a:spLocks noGrp="1"/>
          </p:cNvSpPr>
          <p:nvPr>
            <p:ph idx="1"/>
          </p:nvPr>
        </p:nvSpPr>
        <p:spPr>
          <a:xfrm>
            <a:off x="2126044" y="1825625"/>
            <a:ext cx="9227756" cy="4351338"/>
          </a:xfrm>
        </p:spPr>
        <p:txBody>
          <a:bodyPr>
            <a:normAutofit fontScale="92500" lnSpcReduction="10000"/>
          </a:bodyPr>
          <a:lstStyle/>
          <a:p>
            <a:pPr algn="just"/>
            <a:r>
              <a:rPr lang="es-CL" dirty="0"/>
              <a:t>La elaboración de los quesos se realizará  mediante el protocolo estandarizado  de producción definido en el proyecto FIC Generación de capital humano con competencias  en explotación caprina</a:t>
            </a:r>
          </a:p>
          <a:p>
            <a:pPr algn="just"/>
            <a:endParaRPr lang="es-CL" dirty="0"/>
          </a:p>
          <a:p>
            <a:pPr algn="just"/>
            <a:r>
              <a:rPr lang="es-CL" dirty="0"/>
              <a:t>La elaboración de quesos se realizará con leche pasteurizada, y se le adicionará el starter comercial (</a:t>
            </a:r>
            <a:r>
              <a:rPr lang="es-CL" i="1" dirty="0" err="1"/>
              <a:t>Lactobacillus</a:t>
            </a:r>
            <a:r>
              <a:rPr lang="es-CL" i="1" dirty="0"/>
              <a:t> </a:t>
            </a:r>
            <a:r>
              <a:rPr lang="es-CL" i="1" dirty="0" err="1"/>
              <a:t>helveticus</a:t>
            </a:r>
            <a:r>
              <a:rPr lang="es-CL" dirty="0"/>
              <a:t>) en una relación de un 2% v/v de modo de aportar las características de sabor y aroma durante la maduración del queso semi madurado. Se aplicará a la masa obtenida los sabores de la región como queso al  </a:t>
            </a:r>
            <a:r>
              <a:rPr lang="es-CL" dirty="0" err="1"/>
              <a:t>huatacay</a:t>
            </a:r>
            <a:r>
              <a:rPr lang="es-CL" dirty="0"/>
              <a:t>, queso al locoto, queso al orégano, queso con fruta glaseada del oasis de pica entre otros.</a:t>
            </a:r>
          </a:p>
          <a:p>
            <a:pPr algn="just"/>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16252952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
        <p:nvSpPr>
          <p:cNvPr id="9" name="Marcador de contenido 8"/>
          <p:cNvSpPr>
            <a:spLocks noGrp="1"/>
          </p:cNvSpPr>
          <p:nvPr>
            <p:ph idx="1"/>
          </p:nvPr>
        </p:nvSpPr>
        <p:spPr>
          <a:xfrm>
            <a:off x="2485292" y="562708"/>
            <a:ext cx="8868508" cy="5614255"/>
          </a:xfrm>
        </p:spPr>
        <p:txBody>
          <a:bodyPr>
            <a:normAutofit fontScale="92500" lnSpcReduction="20000"/>
          </a:bodyPr>
          <a:lstStyle/>
          <a:p>
            <a:pPr algn="just"/>
            <a:r>
              <a:rPr lang="es-CL" dirty="0"/>
              <a:t>Se fabricaron  los quesos siguiendo el protocolo aprendido por los investigadores en el curso con el Portal Lechero de Uruguay, y de la capacitación en “Producción de leche de cabra, calidad de leche y elaboración de quesos”  realizada  en Colonia Suiza Uruguay. </a:t>
            </a:r>
          </a:p>
          <a:p>
            <a:pPr algn="just"/>
            <a:endParaRPr lang="es-CL" dirty="0"/>
          </a:p>
          <a:p>
            <a:pPr algn="just"/>
            <a:r>
              <a:rPr lang="es-CL" dirty="0"/>
              <a:t>Los ensayos se realizaron en la planta de queso de la Estación Experimental Canchones, perteneciente a la Universidad Arturo Prat, para posteriormente establecer la línea de proceso de cada uno de los productos</a:t>
            </a:r>
          </a:p>
          <a:p>
            <a:pPr marL="0" indent="0" algn="just">
              <a:buNone/>
            </a:pPr>
            <a:endParaRPr lang="es-CL" dirty="0"/>
          </a:p>
          <a:p>
            <a:pPr algn="just"/>
            <a:r>
              <a:rPr lang="es-CL" dirty="0"/>
              <a:t>Se ensayaron 6 tipos de quesos semimaduros con la técnica de cuajada enzimática, se  elaboraron queso semi maduro natural, queso semimaduro con ajo, queso semimaduro con locoto, queso semimaduro con cobertura de vino, queso semimaduro con albahaca y queso semimaduro con fruta glaseada.</a:t>
            </a:r>
          </a:p>
          <a:p>
            <a:endParaRPr lang="es-CL" dirty="0"/>
          </a:p>
        </p:txBody>
      </p:sp>
    </p:spTree>
    <p:extLst>
      <p:ext uri="{BB962C8B-B14F-4D97-AF65-F5344CB8AC3E}">
        <p14:creationId xmlns:p14="http://schemas.microsoft.com/office/powerpoint/2010/main" val="28344031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187569"/>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
        <p:nvSpPr>
          <p:cNvPr id="9" name="Marcador de contenido 8"/>
          <p:cNvSpPr>
            <a:spLocks noGrp="1"/>
          </p:cNvSpPr>
          <p:nvPr>
            <p:ph idx="1"/>
          </p:nvPr>
        </p:nvSpPr>
        <p:spPr>
          <a:xfrm>
            <a:off x="2555630" y="679938"/>
            <a:ext cx="8798169" cy="5497025"/>
          </a:xfrm>
        </p:spPr>
        <p:txBody>
          <a:bodyPr>
            <a:normAutofit fontScale="85000" lnSpcReduction="20000"/>
          </a:bodyPr>
          <a:lstStyle/>
          <a:p>
            <a:endParaRPr lang="es-CL" dirty="0"/>
          </a:p>
          <a:p>
            <a:pPr algn="just"/>
            <a:r>
              <a:rPr lang="es-CL" dirty="0"/>
              <a:t>Para los 6 tipos de queso semi maduro se utilizó el protocolo de cuajada enzimática, con la aplicación de fermento iniciador LH-B02, que estimula la fermentación de lactosa y se obtiene un queso con características entregadas por el fermento aplicado. Para los 6 tipos de quesos se utilizó el siguiente protocolo.</a:t>
            </a:r>
          </a:p>
          <a:p>
            <a:pPr marL="0" indent="0" algn="just">
              <a:buNone/>
            </a:pPr>
            <a:endParaRPr lang="es-CL" dirty="0"/>
          </a:p>
          <a:p>
            <a:pPr marL="514350" indent="-514350" algn="just">
              <a:buFont typeface="+mj-lt"/>
              <a:buAutoNum type="alphaLcParenR"/>
            </a:pPr>
            <a:r>
              <a:rPr lang="es-CL" dirty="0"/>
              <a:t>Se usa leche congelada a -30° C que fue obtenida en forma higiénica, filtrada, almacenada en recipientes de plástico de 6 litros de capacidad y congelada en un congelador estático. La leche se descongeló a temperatura de refrigeración entre 0 a 5 °C. </a:t>
            </a:r>
          </a:p>
          <a:p>
            <a:pPr marL="514350" indent="-514350" algn="just">
              <a:buFont typeface="+mj-lt"/>
              <a:buAutoNum type="alphaLcParenR"/>
            </a:pPr>
            <a:r>
              <a:rPr lang="es-CL" dirty="0"/>
              <a:t>Se adicionó un 5% de agua limpia y fría en la leche a elaborar. </a:t>
            </a:r>
          </a:p>
          <a:p>
            <a:pPr marL="514350" indent="-514350" algn="just">
              <a:buFont typeface="+mj-lt"/>
              <a:buAutoNum type="alphaLcParenR"/>
            </a:pPr>
            <a:r>
              <a:rPr lang="es-CL" dirty="0"/>
              <a:t>Pasteurización de la leche, lenta 65ºC 30 min.</a:t>
            </a:r>
          </a:p>
          <a:p>
            <a:pPr marL="514350" indent="-514350" algn="just">
              <a:buFont typeface="+mj-lt"/>
              <a:buAutoNum type="alphaLcParenR"/>
            </a:pPr>
            <a:r>
              <a:rPr lang="es-CL" dirty="0"/>
              <a:t>Enfriado de la leche a 36º C y  se agregó:  Cloruro de Calcio 0,2 gramos por litro de leche, Fermento Láctico LH-B02 (CHR HANSEN) y se dejó reposar por 30 minutos.</a:t>
            </a:r>
          </a:p>
          <a:p>
            <a:endParaRPr lang="es-CL" dirty="0"/>
          </a:p>
        </p:txBody>
      </p:sp>
    </p:spTree>
    <p:extLst>
      <p:ext uri="{BB962C8B-B14F-4D97-AF65-F5344CB8AC3E}">
        <p14:creationId xmlns:p14="http://schemas.microsoft.com/office/powerpoint/2010/main" val="7780529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
        <p:nvSpPr>
          <p:cNvPr id="9" name="Marcador de contenido 8"/>
          <p:cNvSpPr>
            <a:spLocks noGrp="1"/>
          </p:cNvSpPr>
          <p:nvPr>
            <p:ph idx="1"/>
          </p:nvPr>
        </p:nvSpPr>
        <p:spPr>
          <a:xfrm>
            <a:off x="2461846" y="539262"/>
            <a:ext cx="8891954" cy="5637701"/>
          </a:xfrm>
        </p:spPr>
        <p:txBody>
          <a:bodyPr/>
          <a:lstStyle/>
          <a:p>
            <a:pPr marL="514350" indent="-514350" algn="just">
              <a:buFont typeface="+mj-lt"/>
              <a:buAutoNum type="alphaLcParenR" startAt="5"/>
            </a:pPr>
            <a:r>
              <a:rPr lang="es-CL" dirty="0"/>
              <a:t>Adición cuajo según las indicaciones del fabricante, de manera obtener una cuajada en cuarenta minutos. El cuajo se disolvió en agua antes de ser agregado.</a:t>
            </a:r>
          </a:p>
          <a:p>
            <a:pPr marL="514350" indent="-514350" algn="just">
              <a:buFont typeface="+mj-lt"/>
              <a:buAutoNum type="alphaLcParenR" startAt="5"/>
            </a:pPr>
            <a:r>
              <a:rPr lang="es-CL" dirty="0"/>
              <a:t>Se determinó el punto óptimo de corte cortado en 4 partes la cuajada y viendo que el corte al subirlo con el cuchillo de corte salga limpio, posteriormente se cortó utilizando para un cuchillo pastelero y cuchara de corte.</a:t>
            </a:r>
          </a:p>
          <a:p>
            <a:pPr marL="514350" indent="-514350" algn="just">
              <a:buFont typeface="+mj-lt"/>
              <a:buAutoNum type="alphaLcParenR" startAt="5"/>
            </a:pPr>
            <a:r>
              <a:rPr lang="es-CL" dirty="0"/>
              <a:t>Luego del corte realizar un agitado lento de unos 10 min.</a:t>
            </a:r>
          </a:p>
          <a:p>
            <a:pPr marL="514350" indent="-514350" algn="just">
              <a:buFont typeface="+mj-lt"/>
              <a:buAutoNum type="alphaLcParenR" startAt="5"/>
            </a:pPr>
            <a:r>
              <a:rPr lang="es-CL" dirty="0"/>
              <a:t>Desuerado de  un 33% del volumen inicial</a:t>
            </a:r>
          </a:p>
          <a:p>
            <a:pPr marL="514350" indent="-514350" algn="just">
              <a:buFont typeface="+mj-lt"/>
              <a:buAutoNum type="alphaLcParenR" startAt="5"/>
            </a:pPr>
            <a:r>
              <a:rPr lang="es-CL" dirty="0"/>
              <a:t>Se adiciona el volumen de agua igual al suero retirado se calienta hasta llegar  a 38ºC en 20 min.</a:t>
            </a:r>
          </a:p>
          <a:p>
            <a:endParaRPr lang="es-CL" dirty="0"/>
          </a:p>
        </p:txBody>
      </p:sp>
    </p:spTree>
    <p:extLst>
      <p:ext uri="{BB962C8B-B14F-4D97-AF65-F5344CB8AC3E}">
        <p14:creationId xmlns:p14="http://schemas.microsoft.com/office/powerpoint/2010/main" val="20162409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
        <p:nvSpPr>
          <p:cNvPr id="9" name="Marcador de contenido 8"/>
          <p:cNvSpPr>
            <a:spLocks noGrp="1"/>
          </p:cNvSpPr>
          <p:nvPr>
            <p:ph idx="1"/>
          </p:nvPr>
        </p:nvSpPr>
        <p:spPr>
          <a:xfrm>
            <a:off x="2297722" y="492369"/>
            <a:ext cx="9056077" cy="5684594"/>
          </a:xfrm>
        </p:spPr>
        <p:txBody>
          <a:bodyPr/>
          <a:lstStyle/>
          <a:p>
            <a:pPr marL="514350" indent="-514350" algn="just">
              <a:buFont typeface="+mj-lt"/>
              <a:buAutoNum type="alphaLcParenR" startAt="10"/>
            </a:pPr>
            <a:r>
              <a:rPr lang="es-CL" dirty="0"/>
              <a:t>Agitado hasta que el grano alcance un tamaño de un grano de arroz  entre 5 y 20 min.</a:t>
            </a:r>
          </a:p>
          <a:p>
            <a:pPr marL="514350" indent="-514350" algn="just">
              <a:buFont typeface="+mj-lt"/>
              <a:buAutoNum type="alphaLcParenR" startAt="10"/>
            </a:pPr>
            <a:r>
              <a:rPr lang="es-CL" dirty="0"/>
              <a:t>Luego de secada la cuajada, dejar reposar unos minutos en el fondo de la tina y proceder a la pesca, tratando, en lo posible, de sacar toda la cuajada de una sola vez.</a:t>
            </a:r>
          </a:p>
          <a:p>
            <a:pPr marL="514350" indent="-514350" algn="just">
              <a:buFont typeface="+mj-lt"/>
              <a:buAutoNum type="alphaLcParenR" startAt="10"/>
            </a:pPr>
            <a:r>
              <a:rPr lang="es-CL" dirty="0"/>
              <a:t>Se deja escurrir en el borde de la tina unos minutos y colocar invertida sobre una mesa dejándola unos minutos para que una la masa.</a:t>
            </a:r>
          </a:p>
          <a:p>
            <a:pPr marL="514350" indent="-514350" algn="just">
              <a:buFont typeface="+mj-lt"/>
              <a:buAutoNum type="alphaLcParenR" startAt="10"/>
            </a:pPr>
            <a:r>
              <a:rPr lang="es-CL" dirty="0"/>
              <a:t>Colocar dentro de los moldes con su tela de trama fina para evitar que se peguen los quesos durante el prensado. Es conveniente cortar la cuajada del tamaño del molde y evitar el picado excesivo de esta.</a:t>
            </a:r>
          </a:p>
        </p:txBody>
      </p:sp>
    </p:spTree>
    <p:extLst>
      <p:ext uri="{BB962C8B-B14F-4D97-AF65-F5344CB8AC3E}">
        <p14:creationId xmlns:p14="http://schemas.microsoft.com/office/powerpoint/2010/main" val="38624762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
        <p:nvSpPr>
          <p:cNvPr id="9" name="Marcador de contenido 8"/>
          <p:cNvSpPr>
            <a:spLocks noGrp="1"/>
          </p:cNvSpPr>
          <p:nvPr>
            <p:ph idx="1"/>
          </p:nvPr>
        </p:nvSpPr>
        <p:spPr>
          <a:xfrm>
            <a:off x="2414954" y="679938"/>
            <a:ext cx="8938846" cy="5497025"/>
          </a:xfrm>
        </p:spPr>
        <p:txBody>
          <a:bodyPr>
            <a:normAutofit fontScale="92500" lnSpcReduction="20000"/>
          </a:bodyPr>
          <a:lstStyle/>
          <a:p>
            <a:pPr marL="514350" indent="-514350" algn="just">
              <a:buFont typeface="+mj-lt"/>
              <a:buAutoNum type="alphaLcParenR" startAt="14"/>
            </a:pPr>
            <a:r>
              <a:rPr lang="es-CL" dirty="0"/>
              <a:t>El prensado debe ser suave al principio e ir incrementándose a través de las posteriores vueltas. Es conveniente darle 3 o 4 vueltas en tres o cuatro horas de prensado</a:t>
            </a:r>
          </a:p>
          <a:p>
            <a:pPr marL="514350" indent="-514350" algn="just">
              <a:buFont typeface="+mj-lt"/>
              <a:buAutoNum type="alphaLcParenR" startAt="14"/>
            </a:pPr>
            <a:r>
              <a:rPr lang="es-CL" dirty="0"/>
              <a:t>Luego del prensado, secar la tela y realizar un planchado de 10 a 15 min. para que desaparezcan las arrugas de la corteza.</a:t>
            </a:r>
          </a:p>
          <a:p>
            <a:pPr marL="514350" indent="-514350" algn="just">
              <a:buFont typeface="+mj-lt"/>
              <a:buAutoNum type="alphaLcParenR" startAt="14"/>
            </a:pPr>
            <a:r>
              <a:rPr lang="es-CL" dirty="0"/>
              <a:t>Posteriormente al planchado se pueden colocar los quesos, dentro de su molde, en un recipiente con abundante agua fría para que se enfríen y para regular el horario de salado.</a:t>
            </a:r>
          </a:p>
          <a:p>
            <a:pPr marL="514350" indent="-514350" algn="just">
              <a:buFont typeface="+mj-lt"/>
              <a:buAutoNum type="alphaLcParenR" startAt="14"/>
            </a:pPr>
            <a:r>
              <a:rPr lang="es-CL" dirty="0"/>
              <a:t>Para el salar, se dispusieron  en un baño de salmuera  (18ºBe a 22ºBe), durante un tiempo de 4 </a:t>
            </a:r>
            <a:r>
              <a:rPr lang="es-CL" dirty="0" err="1"/>
              <a:t>hs</a:t>
            </a:r>
            <a:r>
              <a:rPr lang="es-CL" dirty="0"/>
              <a:t> por kilo de queso, dando una vuelta a la mitad del periodo de salado.</a:t>
            </a:r>
          </a:p>
          <a:p>
            <a:pPr marL="514350" indent="-514350" algn="just">
              <a:buFont typeface="+mj-lt"/>
              <a:buAutoNum type="alphaLcParenR" startAt="14"/>
            </a:pPr>
            <a:r>
              <a:rPr lang="es-CL" dirty="0"/>
              <a:t>Llevar a una habitación donde se realizara la maduración, se han de dar vuelta diariamente colocándolos en tablas secas y limpias. Semanalmente se les pasara un paño mojado con salmuera tibia con la finalidad de mantener la corteza libre de mohos.</a:t>
            </a:r>
          </a:p>
          <a:p>
            <a:endParaRPr lang="es-CL" dirty="0"/>
          </a:p>
        </p:txBody>
      </p:sp>
    </p:spTree>
    <p:extLst>
      <p:ext uri="{BB962C8B-B14F-4D97-AF65-F5344CB8AC3E}">
        <p14:creationId xmlns:p14="http://schemas.microsoft.com/office/powerpoint/2010/main" val="29214041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2126044" y="679938"/>
            <a:ext cx="9227756" cy="5497025"/>
          </a:xfrm>
        </p:spPr>
        <p:txBody>
          <a:bodyPr>
            <a:normAutofit lnSpcReduction="10000"/>
          </a:bodyPr>
          <a:lstStyle/>
          <a:p>
            <a:pPr algn="just"/>
            <a:r>
              <a:rPr lang="es-CL" dirty="0"/>
              <a:t>La primera producción fue de aproximadamente 8 kilos de queso donde se hizo una maduración de 30 días para posteriormente envasar los quesos y sellarlos al vacío, los quesos presentaban buen color y olor, sin embargo una corteza gruesa. </a:t>
            </a:r>
          </a:p>
          <a:p>
            <a:pPr algn="just"/>
            <a:r>
              <a:rPr lang="es-CL" dirty="0"/>
              <a:t>Se realizó una segunda producción de 15 kilos de queso donde se les dejó madurar por 10 días para envasarlos al vacío. Los quesos en el envase al vacío siguieron perdiendo suero, el cual quedo dentro del envase perdiendo este totalmente el vacío, los quesos adquirieron un aroma a camembert. </a:t>
            </a:r>
          </a:p>
          <a:p>
            <a:pPr algn="just"/>
            <a:r>
              <a:rPr lang="es-CL" dirty="0"/>
              <a:t>La última producción de alrededor de 20 kilos de quesos se realizó los días 5 y 6 de noviembre probándose los niveles de los sabores a adicionar, estos quesos entrarán en degustación el día 28 de Noviembre.</a:t>
            </a:r>
          </a:p>
          <a:p>
            <a:endParaRPr lang="es-CL" dirty="0"/>
          </a:p>
          <a:p>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4152678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2126" y="365125"/>
            <a:ext cx="9241673" cy="1325563"/>
          </a:xfrm>
        </p:spPr>
        <p:txBody>
          <a:bodyPr/>
          <a:lstStyle/>
          <a:p>
            <a:r>
              <a:rPr lang="es-CL" b="1" dirty="0"/>
              <a:t>¿Cómo abordar el problema que existe?</a:t>
            </a:r>
          </a:p>
        </p:txBody>
      </p:sp>
      <p:sp>
        <p:nvSpPr>
          <p:cNvPr id="9" name="Marcador de contenido 8"/>
          <p:cNvSpPr>
            <a:spLocks noGrp="1"/>
          </p:cNvSpPr>
          <p:nvPr>
            <p:ph idx="1"/>
          </p:nvPr>
        </p:nvSpPr>
        <p:spPr>
          <a:xfrm>
            <a:off x="2126044" y="1825625"/>
            <a:ext cx="9227756" cy="4351338"/>
          </a:xfrm>
        </p:spPr>
        <p:txBody>
          <a:bodyPr>
            <a:normAutofit/>
          </a:bodyPr>
          <a:lstStyle/>
          <a:p>
            <a:pPr algn="just"/>
            <a:r>
              <a:rPr lang="es-ES_tradnl" sz="3600" dirty="0"/>
              <a:t>Ante la ausencia de una ganadería caprina que permita tener una actividad económica  rentable durante todo el año,   es que se propone innovar  mediante la introducción de una nueva alternativa para la  región como es el  desarrollo  de un polo quesero para las  condiciones de la Pampa del tamarugal. </a:t>
            </a:r>
            <a:endParaRPr lang="es-CL" sz="3600"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23418543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2126044" y="679938"/>
            <a:ext cx="9227756" cy="5497025"/>
          </a:xfrm>
        </p:spPr>
        <p:txBody>
          <a:bodyPr>
            <a:normAutofit fontScale="92500" lnSpcReduction="20000"/>
          </a:bodyPr>
          <a:lstStyle/>
          <a:p>
            <a:pPr algn="just"/>
            <a:r>
              <a:rPr lang="es-CL" dirty="0"/>
              <a:t>El caso de los quesos con sabores se  adicionaron estos después de la pesca de la cuajada se pesó y se procedió a agregar los sabores en las siguientes proporciones 5% para ajo; 1,3% para locoto; 5% para fruta glaseada y 2% para albahaca,  se amasa la cuajada con la finalidad de mezclar en forma homogénea las especies o frutos secos adicionados para posteriormente moldear y seguir con el protocolo descrito. Por otra parte, para el caso de los quesos al vino una vez salados se sumergieron en vino por 14 horas (7 horas por cada cara), se usó Vino </a:t>
            </a:r>
            <a:r>
              <a:rPr lang="es-CL" dirty="0" err="1"/>
              <a:t>Carmener</a:t>
            </a:r>
            <a:r>
              <a:rPr lang="es-CL" dirty="0"/>
              <a:t>, Casillero del Diablo.</a:t>
            </a:r>
          </a:p>
          <a:p>
            <a:pPr algn="just"/>
            <a:endParaRPr lang="es-CL" dirty="0"/>
          </a:p>
          <a:p>
            <a:pPr algn="just"/>
            <a:r>
              <a:rPr lang="es-CL" dirty="0"/>
              <a:t>Por otra parte, con respecto a la obtención de la resolución sanitaria de la planta de producción de quesos, se presentó la siguiente dificultad no se cumple con la normativa 95 de la producción de quesos artesanales que indica que las plantas de procesamiento de queso no pueden estar cercana a los corrales de los animales.  </a:t>
            </a:r>
          </a:p>
          <a:p>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3176671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2126044" y="679938"/>
            <a:ext cx="9227756" cy="5497025"/>
          </a:xfrm>
        </p:spPr>
        <p:txBody>
          <a:bodyPr>
            <a:normAutofit/>
          </a:bodyPr>
          <a:lstStyle/>
          <a:p>
            <a:pPr algn="just"/>
            <a:r>
              <a:rPr lang="es-CL" dirty="0"/>
              <a:t>Como la planta de la Estación Experimental de Canchones se encuentra a metros de los corrales no era factible obtener la resolución sanitaria para la planta. </a:t>
            </a:r>
          </a:p>
          <a:p>
            <a:pPr algn="just"/>
            <a:endParaRPr lang="es-CL" dirty="0"/>
          </a:p>
          <a:p>
            <a:pPr algn="just"/>
            <a:r>
              <a:rPr lang="es-CL" dirty="0"/>
              <a:t>Se postuló a un proyecto interno por un monto de $12.500.000 para cambiar de lugar la planta y la sala actual será usada para la preparación de los alimentos de las crías y de las madres en preñez y/o lactancia.</a:t>
            </a:r>
          </a:p>
          <a:p>
            <a:pPr algn="just"/>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11130436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2126044" y="679938"/>
            <a:ext cx="9227756" cy="5497025"/>
          </a:xfrm>
        </p:spPr>
        <p:txBody>
          <a:bodyPr>
            <a:normAutofit/>
          </a:bodyPr>
          <a:lstStyle/>
          <a:p>
            <a:pPr algn="just"/>
            <a:r>
              <a:rPr lang="es-CL" dirty="0"/>
              <a:t>El proyecto está aprobado y se encuentra en estos momentos en la oficina de Arquitectura institucional, que dará forma a los esquemas entregados en el proyecto, hará las especificaciones técnicas para subirlo al portal de Chile compra y ser licitado. </a:t>
            </a:r>
          </a:p>
          <a:p>
            <a:pPr algn="just"/>
            <a:endParaRPr lang="es-CL" dirty="0"/>
          </a:p>
          <a:p>
            <a:pPr algn="just"/>
            <a:r>
              <a:rPr lang="es-CL" dirty="0"/>
              <a:t>Por otra parte está también viendo la evaluación y levantamiento del funcionamiento del pozo y fosas de agua servidas de modo de lo que evacúe la planta sea capaz de colectarse. </a:t>
            </a:r>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40993581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6963" y="0"/>
            <a:ext cx="8572500" cy="6858000"/>
          </a:xfrm>
          <a:prstGeom prst="rect">
            <a:avLst/>
          </a:prstGeom>
        </p:spPr>
      </p:pic>
      <p:grpSp>
        <p:nvGrpSpPr>
          <p:cNvPr id="6" name="Grupo 5"/>
          <p:cNvGrpSpPr/>
          <p:nvPr/>
        </p:nvGrpSpPr>
        <p:grpSpPr>
          <a:xfrm>
            <a:off x="-164410" y="0"/>
            <a:ext cx="2127051" cy="6858000"/>
            <a:chOff x="271697" y="288916"/>
            <a:chExt cx="1714558" cy="6248287"/>
          </a:xfrm>
        </p:grpSpPr>
        <p:pic>
          <p:nvPicPr>
            <p:cNvPr id="7" name="Picture 2" descr="http://images01.olx.com.ve/ui/5/99/99/1366650806_503899099_5-Queso-de-cabra-leche-pasteurisada--Merida.jpg">
              <a:hlinkClick r:id="rId3"/>
            </p:cNvPr>
            <p:cNvPicPr>
              <a:picLocks noChangeAspect="1" noChangeArrowheads="1"/>
            </p:cNvPicPr>
            <p:nvPr/>
          </p:nvPicPr>
          <p:blipFill>
            <a:blip r:embed="rId4" cstate="print"/>
            <a:srcRect/>
            <a:stretch>
              <a:fillRect/>
            </a:stretch>
          </p:blipFill>
          <p:spPr bwMode="auto">
            <a:xfrm>
              <a:off x="403412" y="288916"/>
              <a:ext cx="1573306" cy="1477979"/>
            </a:xfrm>
            <a:prstGeom prst="rect">
              <a:avLst/>
            </a:prstGeom>
            <a:noFill/>
          </p:spPr>
        </p:pic>
        <p:pic>
          <p:nvPicPr>
            <p:cNvPr id="8" name="Picture 10" descr="elabo8"/>
            <p:cNvPicPr>
              <a:picLocks noChangeAspect="1" noChangeArrowheads="1"/>
            </p:cNvPicPr>
            <p:nvPr/>
          </p:nvPicPr>
          <p:blipFill>
            <a:blip r:embed="rId5" cstate="print"/>
            <a:stretch>
              <a:fillRect/>
            </a:stretch>
          </p:blipFill>
          <p:spPr>
            <a:xfrm>
              <a:off x="271697" y="3633795"/>
              <a:ext cx="1714558" cy="1253446"/>
            </a:xfrm>
            <a:prstGeom prst="rect">
              <a:avLst/>
            </a:prstGeom>
            <a:noFill/>
            <a:ln/>
          </p:spPr>
        </p:pic>
        <p:pic>
          <p:nvPicPr>
            <p:cNvPr id="9" name="Picture 3" descr="Leche_cruda"/>
            <p:cNvPicPr>
              <a:picLocks noChangeAspect="1" noChangeArrowheads="1"/>
            </p:cNvPicPr>
            <p:nvPr/>
          </p:nvPicPr>
          <p:blipFill>
            <a:blip r:embed="rId6" cstate="print"/>
            <a:srcRect/>
            <a:stretch>
              <a:fillRect/>
            </a:stretch>
          </p:blipFill>
          <p:spPr>
            <a:xfrm>
              <a:off x="403412" y="1766895"/>
              <a:ext cx="1571625" cy="1866900"/>
            </a:xfrm>
            <a:prstGeom prst="rect">
              <a:avLst/>
            </a:prstGeom>
            <a:noFill/>
            <a:ln/>
          </p:spPr>
        </p:pic>
        <p:pic>
          <p:nvPicPr>
            <p:cNvPr id="10" name="Picture 4" descr="http://mercadocastellano.es/tienda/images/cunacabra.jpg"/>
            <p:cNvPicPr>
              <a:picLocks noChangeAspect="1" noChangeArrowheads="1"/>
            </p:cNvPicPr>
            <p:nvPr/>
          </p:nvPicPr>
          <p:blipFill>
            <a:blip r:embed="rId7"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33208459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164410" y="0"/>
            <a:ext cx="2127051" cy="6858000"/>
            <a:chOff x="271697" y="288916"/>
            <a:chExt cx="1714558" cy="6248287"/>
          </a:xfrm>
        </p:grpSpPr>
        <p:pic>
          <p:nvPicPr>
            <p:cNvPr id="7"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8"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9"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10"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pic>
        <p:nvPicPr>
          <p:cNvPr id="2" name="Imagen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38387" y="0"/>
            <a:ext cx="8572500" cy="6858000"/>
          </a:xfrm>
          <a:prstGeom prst="rect">
            <a:avLst/>
          </a:prstGeom>
        </p:spPr>
      </p:pic>
    </p:spTree>
    <p:extLst>
      <p:ext uri="{BB962C8B-B14F-4D97-AF65-F5344CB8AC3E}">
        <p14:creationId xmlns:p14="http://schemas.microsoft.com/office/powerpoint/2010/main" val="320280237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2126" y="365125"/>
            <a:ext cx="9241673" cy="1325563"/>
          </a:xfrm>
        </p:spPr>
        <p:txBody>
          <a:bodyPr/>
          <a:lstStyle/>
          <a:p>
            <a:r>
              <a:rPr lang="es-CL" b="1" dirty="0"/>
              <a:t>Metodología del objetivo específico 4</a:t>
            </a:r>
          </a:p>
        </p:txBody>
      </p:sp>
      <p:sp>
        <p:nvSpPr>
          <p:cNvPr id="9" name="Marcador de contenido 8"/>
          <p:cNvSpPr>
            <a:spLocks noGrp="1"/>
          </p:cNvSpPr>
          <p:nvPr>
            <p:ph idx="1"/>
          </p:nvPr>
        </p:nvSpPr>
        <p:spPr>
          <a:xfrm>
            <a:off x="2126044" y="1825625"/>
            <a:ext cx="9227756" cy="4351338"/>
          </a:xfrm>
        </p:spPr>
        <p:txBody>
          <a:bodyPr/>
          <a:lstStyle/>
          <a:p>
            <a:pPr algn="just"/>
            <a:r>
              <a:rPr lang="es-CL" dirty="0"/>
              <a:t>El articular en torno a la leche y producir en conjunto permitirá tener una producción mayor en Delicatesen de queso, logrando de esa forma poder acceder a nuevos mercados, permitiendo tener un entorno propicio y mecanismos eficaces que faciliten el encadenamiento productivo. Para poder dar respuesta a este objetivo la metodología se debe enfocar en:</a:t>
            </a:r>
          </a:p>
          <a:p>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402484147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2126044" y="515814"/>
            <a:ext cx="9227756" cy="5884985"/>
          </a:xfrm>
        </p:spPr>
        <p:txBody>
          <a:bodyPr/>
          <a:lstStyle/>
          <a:p>
            <a:pPr algn="just"/>
            <a:r>
              <a:rPr lang="es-CL" dirty="0"/>
              <a:t>La leche acopiada será trasladada a la Estación Experimental de Canchones, en donde se producirán quesos semi maduros. Cada ganadero recibirá  el valor equivalente a los quesos producidos y comercializados en base a los litros de leche entregados menos  el valor de la maquila.  </a:t>
            </a:r>
          </a:p>
          <a:p>
            <a:pPr algn="just"/>
            <a:endParaRPr lang="es-CL" dirty="0"/>
          </a:p>
          <a:p>
            <a:pPr algn="just"/>
            <a:r>
              <a:rPr lang="es-CL" dirty="0"/>
              <a:t>Este valor será determinado después del estudio de costos de producción y la definición en conjunto del % de utilidad de la Universidad.  Dado que la Universidad también producirá quesos, la idea consensuada de los investigadores, es producir todo bajo una misma marca, para ello se buscarán las formas legales que permitan  a la universidad participar en la formación de una empresa de manera conjunta.</a:t>
            </a:r>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13650951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2126044" y="633046"/>
            <a:ext cx="9227756" cy="5744308"/>
          </a:xfrm>
        </p:spPr>
        <p:txBody>
          <a:bodyPr>
            <a:normAutofit lnSpcReduction="10000"/>
          </a:bodyPr>
          <a:lstStyle/>
          <a:p>
            <a:r>
              <a:rPr lang="es-CL" dirty="0"/>
              <a:t>Se plantean  las siguientes actividades ligadas al marketing y comercialización</a:t>
            </a:r>
          </a:p>
          <a:p>
            <a:pPr lvl="1" algn="just"/>
            <a:r>
              <a:rPr lang="es-CL" dirty="0"/>
              <a:t>Ronda de negocios con empresarios asociados al sector alimentario, se organizarán a lo menos dos rondas de negocios con la finalidad de que se conozcan los quesos producidos. La ronda de negocios permitirá conocer quién será el futuro cliente al cual se le presentarán los productos. Se hará una cata de quesos y una presentación de las bondades del producto. Se hará un trabajo previo para definir los precios del producto que considere los costos   de producción de leche y quesos, transporte y embalaje secundario, y las ofertas presentes y futuras.</a:t>
            </a:r>
          </a:p>
          <a:p>
            <a:pPr lvl="1" algn="just"/>
            <a:r>
              <a:rPr lang="es-CL" dirty="0"/>
              <a:t>Capacitación en marketing y canales de comercialización se centrará fundamentalmente en entregar los siguientes contenidos: considerando que el objetivo es brindar Herramientas Básicas de Marketing. Los contenidos serán el producto, que se entiende por marketing, el proceso de decisión de los compradores, segmentación del mercado y canales de distribución.</a:t>
            </a:r>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233779217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a:xfrm>
            <a:off x="2126044" y="750277"/>
            <a:ext cx="9227756" cy="5426686"/>
          </a:xfrm>
        </p:spPr>
        <p:txBody>
          <a:bodyPr/>
          <a:lstStyle/>
          <a:p>
            <a:pPr marL="228600" lvl="1" algn="just">
              <a:spcBef>
                <a:spcPts val="1000"/>
              </a:spcBef>
            </a:pPr>
            <a:r>
              <a:rPr lang="es-CL" dirty="0"/>
              <a:t>Identificar los costos y beneficios económicos y sociales derivados de las tecnologías adoptadas, para aumentar las capacidades empresariales de los participantes. Considerando insumos para los sistemas de ordeño, insumos para la producción de quesos, sueldos, envases y etiquetas, agua, energía eléctrica, recambio de equipos entre otros</a:t>
            </a:r>
          </a:p>
          <a:p>
            <a:pPr lvl="0"/>
            <a:r>
              <a:rPr lang="es-CL" dirty="0"/>
              <a:t>Presentación de quesos en ferias regionales, en al menos tres ferias regionales que permitan el posicionamiento de marca, presentar los productos y promoción de estos. </a:t>
            </a:r>
            <a:endParaRPr lang="es-CL" sz="3600" dirty="0"/>
          </a:p>
          <a:p>
            <a:r>
              <a:rPr lang="es-CL" dirty="0"/>
              <a:t>Identificar los costos y beneficios económicos y sociales derivados de las tecnologías adoptadas, para aumentar las capacidades empresariales de los participantes.</a:t>
            </a:r>
          </a:p>
          <a:p>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26295675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
        <p:nvSpPr>
          <p:cNvPr id="2" name="Marcador de contenido 1"/>
          <p:cNvSpPr>
            <a:spLocks noGrp="1"/>
          </p:cNvSpPr>
          <p:nvPr>
            <p:ph idx="1"/>
          </p:nvPr>
        </p:nvSpPr>
        <p:spPr>
          <a:xfrm>
            <a:off x="2126044" y="586154"/>
            <a:ext cx="9227756" cy="5590809"/>
          </a:xfrm>
        </p:spPr>
        <p:txBody>
          <a:bodyPr>
            <a:normAutofit lnSpcReduction="10000"/>
          </a:bodyPr>
          <a:lstStyle/>
          <a:p>
            <a:pPr algn="just"/>
            <a:r>
              <a:rPr lang="es-CL" dirty="0"/>
              <a:t>Se participó en la Feria Ganadera y Agrícola del Tamarugal FEGATAM realizado del 25 al 28 de Octubre, donde se presentó el proyecto a la comunidad y se degustaron los quesos producidos. Teniendo estos gran aceptabilidad por los asistentes. Anexo 13</a:t>
            </a:r>
          </a:p>
          <a:p>
            <a:pPr algn="just"/>
            <a:r>
              <a:rPr lang="es-CL" dirty="0"/>
              <a:t>Por otra parte el proyecto se presentó  en el congreso 1er Congreso Internacional de Liderazgo Científico, Ciencia para todos – Iquique 2018 que organizó la Universidad Santo Tomás sede Iquique, el siguiente resumen el cual quedo clasificado para ser presentado en forma oral.</a:t>
            </a:r>
          </a:p>
          <a:p>
            <a:pPr algn="just"/>
            <a:r>
              <a:rPr lang="es-CL" dirty="0"/>
              <a:t>“Innovación del tipo social-productiva en torno a la Articulación de la oferta de leche de los ganaderos de la Pampa del Tamarugal para la  producción de quesos  de cabras  con sabores regionales”. </a:t>
            </a:r>
          </a:p>
        </p:txBody>
      </p:sp>
    </p:spTree>
    <p:extLst>
      <p:ext uri="{BB962C8B-B14F-4D97-AF65-F5344CB8AC3E}">
        <p14:creationId xmlns:p14="http://schemas.microsoft.com/office/powerpoint/2010/main" val="2378783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21168" y="562708"/>
            <a:ext cx="9439423" cy="5614255"/>
          </a:xfrm>
        </p:spPr>
        <p:txBody>
          <a:bodyPr>
            <a:normAutofit/>
          </a:bodyPr>
          <a:lstStyle/>
          <a:p>
            <a:pPr algn="just"/>
            <a:r>
              <a:rPr lang="es-ES_tradnl" sz="4000" dirty="0"/>
              <a:t>La primera innovación propuesta  se plantea el manejo del acopio de leche en predio considerando: </a:t>
            </a:r>
          </a:p>
          <a:p>
            <a:pPr lvl="1" algn="just"/>
            <a:r>
              <a:rPr lang="es-ES_tradnl" sz="3200" dirty="0"/>
              <a:t>Ordeña semi mecánica, con pequeñas plataformas de ordeña que permita una ordeña higiénica; </a:t>
            </a:r>
          </a:p>
          <a:p>
            <a:pPr lvl="1" algn="just"/>
            <a:r>
              <a:rPr lang="es-ES_tradnl" sz="3200" dirty="0"/>
              <a:t>Encastes diferidos que permitan tener leche todo el año; </a:t>
            </a:r>
          </a:p>
          <a:p>
            <a:pPr lvl="1" algn="just"/>
            <a:r>
              <a:rPr lang="es-ES_tradnl" sz="3200" dirty="0"/>
              <a:t>Manejo higiénico de la leche que implique su acopio y almacenamiento congelado; </a:t>
            </a:r>
          </a:p>
          <a:p>
            <a:pPr lvl="1" algn="just"/>
            <a:r>
              <a:rPr lang="es-ES_tradnl" sz="3200" dirty="0"/>
              <a:t>Retiro programado de la leche por la Estación Experimental de Canchones</a:t>
            </a:r>
            <a:r>
              <a:rPr lang="es-ES_tradnl" dirty="0"/>
              <a:t>. </a:t>
            </a:r>
            <a:endParaRPr lang="es-CL"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272747003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grpSp>
        <p:nvGrpSpPr>
          <p:cNvPr id="9" name="Grupo 8"/>
          <p:cNvGrpSpPr/>
          <p:nvPr/>
        </p:nvGrpSpPr>
        <p:grpSpPr>
          <a:xfrm>
            <a:off x="2321169" y="844062"/>
            <a:ext cx="9261231" cy="4407876"/>
            <a:chOff x="0" y="0"/>
            <a:chExt cx="5367905" cy="2576237"/>
          </a:xfrm>
        </p:grpSpPr>
        <p:pic>
          <p:nvPicPr>
            <p:cNvPr id="10" name="Imagen 9" descr="C:\Users\mioliva\Downloads\20181026_162525.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5400000">
              <a:off x="-320675" y="320675"/>
              <a:ext cx="2564765" cy="1923415"/>
            </a:xfrm>
            <a:prstGeom prst="rect">
              <a:avLst/>
            </a:prstGeom>
            <a:noFill/>
            <a:ln>
              <a:noFill/>
            </a:ln>
          </p:spPr>
        </p:pic>
        <p:pic>
          <p:nvPicPr>
            <p:cNvPr id="11" name="Imagen 10" descr="C:\Users\mioliva\Downloads\20181026_161833 (1).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flipV="1">
              <a:off x="1950335" y="13377"/>
              <a:ext cx="3417570" cy="2562860"/>
            </a:xfrm>
            <a:prstGeom prst="rect">
              <a:avLst/>
            </a:prstGeom>
            <a:noFill/>
            <a:ln>
              <a:noFill/>
            </a:ln>
          </p:spPr>
        </p:pic>
      </p:grpSp>
      <p:sp>
        <p:nvSpPr>
          <p:cNvPr id="3" name="Rectángulo 2"/>
          <p:cNvSpPr/>
          <p:nvPr/>
        </p:nvSpPr>
        <p:spPr>
          <a:xfrm>
            <a:off x="2321169" y="5575464"/>
            <a:ext cx="4767074" cy="369332"/>
          </a:xfrm>
          <a:prstGeom prst="rect">
            <a:avLst/>
          </a:prstGeom>
        </p:spPr>
        <p:txBody>
          <a:bodyPr wrap="none">
            <a:spAutoFit/>
          </a:bodyPr>
          <a:lstStyle/>
          <a:p>
            <a:r>
              <a:rPr lang="es-CL" b="1" dirty="0">
                <a:latin typeface="Arial" panose="020B0604020202020204" pitchFamily="34" charset="0"/>
                <a:ea typeface="Arial" panose="020B0604020202020204" pitchFamily="34" charset="0"/>
              </a:rPr>
              <a:t>Registro fotográfico de la Feria FEGATAM</a:t>
            </a:r>
            <a:endParaRPr lang="es-CL" dirty="0"/>
          </a:p>
        </p:txBody>
      </p:sp>
    </p:spTree>
    <p:extLst>
      <p:ext uri="{BB962C8B-B14F-4D97-AF65-F5344CB8AC3E}">
        <p14:creationId xmlns:p14="http://schemas.microsoft.com/office/powerpoint/2010/main" val="32943423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grpSp>
        <p:nvGrpSpPr>
          <p:cNvPr id="11" name="Grupo 10"/>
          <p:cNvGrpSpPr/>
          <p:nvPr/>
        </p:nvGrpSpPr>
        <p:grpSpPr>
          <a:xfrm>
            <a:off x="3436620" y="844062"/>
            <a:ext cx="7348611" cy="3866368"/>
            <a:chOff x="0" y="0"/>
            <a:chExt cx="5319181" cy="2562860"/>
          </a:xfrm>
        </p:grpSpPr>
        <p:pic>
          <p:nvPicPr>
            <p:cNvPr id="12" name="Imagen 11" descr="C:\Users\mioliva\Downloads\20181026_161825.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flipV="1">
              <a:off x="0" y="0"/>
              <a:ext cx="3417570" cy="2562860"/>
            </a:xfrm>
            <a:prstGeom prst="rect">
              <a:avLst/>
            </a:prstGeom>
            <a:noFill/>
            <a:ln>
              <a:noFill/>
            </a:ln>
          </p:spPr>
        </p:pic>
        <p:pic>
          <p:nvPicPr>
            <p:cNvPr id="13" name="Imagen 12" descr="C:\Users\mioliva\Downloads\20181026_161608.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5400000" flipV="1">
              <a:off x="3117954" y="359764"/>
              <a:ext cx="2515870" cy="1886585"/>
            </a:xfrm>
            <a:prstGeom prst="rect">
              <a:avLst/>
            </a:prstGeom>
            <a:noFill/>
            <a:ln>
              <a:noFill/>
            </a:ln>
          </p:spPr>
        </p:pic>
      </p:grpSp>
      <p:sp>
        <p:nvSpPr>
          <p:cNvPr id="14" name="Rectángulo 13"/>
          <p:cNvSpPr/>
          <p:nvPr/>
        </p:nvSpPr>
        <p:spPr>
          <a:xfrm>
            <a:off x="3436620" y="5047033"/>
            <a:ext cx="5314275" cy="410882"/>
          </a:xfrm>
          <a:prstGeom prst="rect">
            <a:avLst/>
          </a:prstGeom>
        </p:spPr>
        <p:txBody>
          <a:bodyPr wrap="none">
            <a:spAutoFit/>
          </a:bodyPr>
          <a:lstStyle/>
          <a:p>
            <a:pPr>
              <a:lnSpc>
                <a:spcPct val="115000"/>
              </a:lnSpc>
              <a:spcAft>
                <a:spcPts val="1000"/>
              </a:spcAft>
            </a:pPr>
            <a:r>
              <a:rPr lang="es-CL" dirty="0">
                <a:solidFill>
                  <a:srgbClr val="000000"/>
                </a:solidFill>
                <a:latin typeface="Arial" panose="020B0604020202020204" pitchFamily="34" charset="0"/>
                <a:ea typeface="Arial" panose="020B0604020202020204" pitchFamily="34" charset="0"/>
                <a:cs typeface="Calibri" panose="020F0502020204030204" pitchFamily="34" charset="0"/>
              </a:rPr>
              <a:t>Asociados al proyecto que participaron en la Feria</a:t>
            </a:r>
            <a:endParaRPr lang="es-CL"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1954283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grpSp>
        <p:nvGrpSpPr>
          <p:cNvPr id="9" name="Grupo 8"/>
          <p:cNvGrpSpPr/>
          <p:nvPr/>
        </p:nvGrpSpPr>
        <p:grpSpPr>
          <a:xfrm>
            <a:off x="2975805" y="480498"/>
            <a:ext cx="7176380" cy="4372855"/>
            <a:chOff x="0" y="0"/>
            <a:chExt cx="5443471" cy="3646170"/>
          </a:xfrm>
        </p:grpSpPr>
        <p:pic>
          <p:nvPicPr>
            <p:cNvPr id="10" name="Imagen 9" descr="C:\Users\mioliva\Downloads\20181026_154359.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5400000">
              <a:off x="2272598" y="455612"/>
              <a:ext cx="3623945" cy="2717800"/>
            </a:xfrm>
            <a:prstGeom prst="rect">
              <a:avLst/>
            </a:prstGeom>
            <a:noFill/>
            <a:ln>
              <a:noFill/>
            </a:ln>
          </p:spPr>
        </p:pic>
        <p:pic>
          <p:nvPicPr>
            <p:cNvPr id="11" name="Imagen 10" descr="C:\Users\mioliva\Downloads\20181026_160140.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5400000" flipV="1">
              <a:off x="-455612" y="455612"/>
              <a:ext cx="3646170" cy="2734945"/>
            </a:xfrm>
            <a:prstGeom prst="rect">
              <a:avLst/>
            </a:prstGeom>
            <a:noFill/>
            <a:ln>
              <a:noFill/>
            </a:ln>
          </p:spPr>
        </p:pic>
      </p:grpSp>
      <p:sp>
        <p:nvSpPr>
          <p:cNvPr id="3" name="Rectángulo 2"/>
          <p:cNvSpPr/>
          <p:nvPr/>
        </p:nvSpPr>
        <p:spPr>
          <a:xfrm>
            <a:off x="2975806" y="5333713"/>
            <a:ext cx="3749744" cy="410882"/>
          </a:xfrm>
          <a:prstGeom prst="rect">
            <a:avLst/>
          </a:prstGeom>
        </p:spPr>
        <p:txBody>
          <a:bodyPr wrap="none">
            <a:spAutoFit/>
          </a:bodyPr>
          <a:lstStyle/>
          <a:p>
            <a:pPr>
              <a:lnSpc>
                <a:spcPct val="115000"/>
              </a:lnSpc>
              <a:spcAft>
                <a:spcPts val="1000"/>
              </a:spcAft>
            </a:pPr>
            <a:r>
              <a:rPr lang="es-CL" dirty="0">
                <a:solidFill>
                  <a:srgbClr val="000000"/>
                </a:solidFill>
                <a:latin typeface="Arial" panose="020B0604020202020204" pitchFamily="34" charset="0"/>
                <a:ea typeface="Arial" panose="020B0604020202020204" pitchFamily="34" charset="0"/>
                <a:cs typeface="Calibri" panose="020F0502020204030204" pitchFamily="34" charset="0"/>
              </a:rPr>
              <a:t>Degustación de quesos en la Feria</a:t>
            </a:r>
            <a:endParaRPr lang="es-CL"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383459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pic>
        <p:nvPicPr>
          <p:cNvPr id="9" name="Imagen 8" descr="C:\Users\mioliva\Downloads\IMG-20181012-WA0009.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05905" y="811100"/>
            <a:ext cx="3413541" cy="2860175"/>
          </a:xfrm>
          <a:prstGeom prst="rect">
            <a:avLst/>
          </a:prstGeom>
          <a:noFill/>
          <a:ln>
            <a:noFill/>
          </a:ln>
        </p:spPr>
      </p:pic>
      <p:pic>
        <p:nvPicPr>
          <p:cNvPr id="11" name="Imagen 10" descr="C:\Users\mioliva\Downloads\IMG-20181012-WA0010.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83776" y="811100"/>
            <a:ext cx="3205701" cy="2860175"/>
          </a:xfrm>
          <a:prstGeom prst="rect">
            <a:avLst/>
          </a:prstGeom>
          <a:noFill/>
          <a:ln>
            <a:noFill/>
          </a:ln>
        </p:spPr>
      </p:pic>
      <p:sp>
        <p:nvSpPr>
          <p:cNvPr id="3" name="Rectángulo 2"/>
          <p:cNvSpPr/>
          <p:nvPr/>
        </p:nvSpPr>
        <p:spPr>
          <a:xfrm>
            <a:off x="2864815" y="4359154"/>
            <a:ext cx="3095719" cy="410882"/>
          </a:xfrm>
          <a:prstGeom prst="rect">
            <a:avLst/>
          </a:prstGeom>
        </p:spPr>
        <p:txBody>
          <a:bodyPr wrap="none">
            <a:spAutoFit/>
          </a:bodyPr>
          <a:lstStyle/>
          <a:p>
            <a:pPr>
              <a:lnSpc>
                <a:spcPct val="115000"/>
              </a:lnSpc>
              <a:spcAft>
                <a:spcPts val="1000"/>
              </a:spcAft>
            </a:pPr>
            <a:r>
              <a:rPr lang="es-CL">
                <a:solidFill>
                  <a:srgbClr val="000000"/>
                </a:solidFill>
                <a:latin typeface="Arial" panose="020B0604020202020204" pitchFamily="34" charset="0"/>
                <a:ea typeface="Arial" panose="020B0604020202020204" pitchFamily="34" charset="0"/>
                <a:cs typeface="Calibri" panose="020F0502020204030204" pitchFamily="34" charset="0"/>
              </a:rPr>
              <a:t>Presentación de la ponencia</a:t>
            </a:r>
            <a:endParaRPr lang="es-CL">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373906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
        <p:nvSpPr>
          <p:cNvPr id="2" name="Título 1"/>
          <p:cNvSpPr>
            <a:spLocks noGrp="1"/>
          </p:cNvSpPr>
          <p:nvPr>
            <p:ph type="title"/>
          </p:nvPr>
        </p:nvSpPr>
        <p:spPr>
          <a:xfrm>
            <a:off x="2126044" y="365125"/>
            <a:ext cx="9227756" cy="1325563"/>
          </a:xfrm>
        </p:spPr>
        <p:txBody>
          <a:bodyPr/>
          <a:lstStyle/>
          <a:p>
            <a:pPr lvl="0"/>
            <a:r>
              <a:rPr lang="es-CL" b="1" dirty="0"/>
              <a:t>CONCLUSIONES</a:t>
            </a:r>
            <a:endParaRPr lang="es-CL" dirty="0"/>
          </a:p>
        </p:txBody>
      </p:sp>
      <p:sp>
        <p:nvSpPr>
          <p:cNvPr id="3" name="Marcador de contenido 2"/>
          <p:cNvSpPr>
            <a:spLocks noGrp="1"/>
          </p:cNvSpPr>
          <p:nvPr>
            <p:ph idx="1"/>
          </p:nvPr>
        </p:nvSpPr>
        <p:spPr>
          <a:xfrm>
            <a:off x="2126044" y="1825625"/>
            <a:ext cx="9227756" cy="4351338"/>
          </a:xfrm>
        </p:spPr>
        <p:txBody>
          <a:bodyPr>
            <a:normAutofit fontScale="92500" lnSpcReduction="20000"/>
          </a:bodyPr>
          <a:lstStyle/>
          <a:p>
            <a:pPr algn="just"/>
            <a:r>
              <a:rPr lang="es-CL" dirty="0"/>
              <a:t>Durante este trimestre los ganaderos cumplieron con el 80% de las actividades planificadas de acuerdo con lo acordado para este periodo. el 20% restante que no se ha cumplido corresponde al mejoramiento de la infraestructura de los corrales, actividad que no se ha finiquitado por falta de materiales para la construcción.  La nueva fecha de término para el cumplimiento de esta actividad quedo para fines de noviembre. </a:t>
            </a:r>
          </a:p>
          <a:p>
            <a:pPr algn="just"/>
            <a:endParaRPr lang="es-CL" dirty="0"/>
          </a:p>
          <a:p>
            <a:pPr algn="just"/>
            <a:r>
              <a:rPr lang="es-CL" dirty="0"/>
              <a:t>El protocolo utilizado en las pruebas que se hicieron en este periodo para la elaboración de los quesos es el que se utilizara para la producción futura ya que este no presento ninguna problemática, por lo que se concluyó que es el adecuado para estas condiciones. </a:t>
            </a:r>
          </a:p>
        </p:txBody>
      </p:sp>
    </p:spTree>
    <p:extLst>
      <p:ext uri="{BB962C8B-B14F-4D97-AF65-F5344CB8AC3E}">
        <p14:creationId xmlns:p14="http://schemas.microsoft.com/office/powerpoint/2010/main" val="200338556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
        <p:nvSpPr>
          <p:cNvPr id="2" name="Título 1"/>
          <p:cNvSpPr>
            <a:spLocks noGrp="1"/>
          </p:cNvSpPr>
          <p:nvPr>
            <p:ph type="title"/>
          </p:nvPr>
        </p:nvSpPr>
        <p:spPr>
          <a:xfrm>
            <a:off x="2126044" y="365125"/>
            <a:ext cx="9227756" cy="1325563"/>
          </a:xfrm>
        </p:spPr>
        <p:txBody>
          <a:bodyPr/>
          <a:lstStyle/>
          <a:p>
            <a:pPr lvl="0"/>
            <a:r>
              <a:rPr lang="es-CL" b="1" dirty="0"/>
              <a:t>LO QUE FALTA</a:t>
            </a:r>
            <a:endParaRPr lang="es-CL" dirty="0"/>
          </a:p>
        </p:txBody>
      </p:sp>
      <p:sp>
        <p:nvSpPr>
          <p:cNvPr id="3" name="Marcador de contenido 2"/>
          <p:cNvSpPr>
            <a:spLocks noGrp="1"/>
          </p:cNvSpPr>
          <p:nvPr>
            <p:ph idx="1"/>
          </p:nvPr>
        </p:nvSpPr>
        <p:spPr>
          <a:xfrm>
            <a:off x="2126044" y="1825625"/>
            <a:ext cx="9227756" cy="4351338"/>
          </a:xfrm>
        </p:spPr>
        <p:txBody>
          <a:bodyPr>
            <a:normAutofit/>
          </a:bodyPr>
          <a:lstStyle/>
          <a:p>
            <a:pPr algn="just"/>
            <a:r>
              <a:rPr lang="es-CL" dirty="0"/>
              <a:t>Traspaso de la maquinaria evento que nos convoca.</a:t>
            </a:r>
          </a:p>
          <a:p>
            <a:pPr algn="just"/>
            <a:endParaRPr lang="es-CL" dirty="0"/>
          </a:p>
          <a:p>
            <a:pPr algn="just"/>
            <a:r>
              <a:rPr lang="es-CL" dirty="0"/>
              <a:t>Adecuación del lugar donde se pondrá la maquinaria entregada a los ganaderos asociados.</a:t>
            </a:r>
          </a:p>
          <a:p>
            <a:pPr algn="just"/>
            <a:endParaRPr lang="es-CL" dirty="0"/>
          </a:p>
          <a:p>
            <a:pPr algn="just"/>
            <a:r>
              <a:rPr lang="es-CL" dirty="0"/>
              <a:t>Que la Unidad Jurídica de la Universidad termine de plantear como se hará la maquila.</a:t>
            </a:r>
          </a:p>
          <a:p>
            <a:pPr algn="just"/>
            <a:endParaRPr lang="es-CL" dirty="0"/>
          </a:p>
          <a:p>
            <a:pPr algn="just"/>
            <a:r>
              <a:rPr lang="es-CL" dirty="0"/>
              <a:t>Construcción de la planta de producción de quesos</a:t>
            </a:r>
          </a:p>
        </p:txBody>
      </p:sp>
    </p:spTree>
    <p:extLst>
      <p:ext uri="{BB962C8B-B14F-4D97-AF65-F5344CB8AC3E}">
        <p14:creationId xmlns:p14="http://schemas.microsoft.com/office/powerpoint/2010/main" val="171878671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
        <p:nvSpPr>
          <p:cNvPr id="2" name="Título 1"/>
          <p:cNvSpPr>
            <a:spLocks noGrp="1"/>
          </p:cNvSpPr>
          <p:nvPr>
            <p:ph type="title"/>
          </p:nvPr>
        </p:nvSpPr>
        <p:spPr>
          <a:xfrm>
            <a:off x="2126044" y="365125"/>
            <a:ext cx="9227756" cy="1325563"/>
          </a:xfrm>
        </p:spPr>
        <p:txBody>
          <a:bodyPr/>
          <a:lstStyle/>
          <a:p>
            <a:pPr lvl="0"/>
            <a:r>
              <a:rPr lang="es-CL" b="1" dirty="0"/>
              <a:t>LO QUE FALTA</a:t>
            </a:r>
            <a:endParaRPr lang="es-CL" dirty="0"/>
          </a:p>
        </p:txBody>
      </p:sp>
      <p:sp>
        <p:nvSpPr>
          <p:cNvPr id="3" name="Marcador de contenido 2"/>
          <p:cNvSpPr>
            <a:spLocks noGrp="1"/>
          </p:cNvSpPr>
          <p:nvPr>
            <p:ph idx="1"/>
          </p:nvPr>
        </p:nvSpPr>
        <p:spPr>
          <a:xfrm>
            <a:off x="2126044" y="1825625"/>
            <a:ext cx="9227756" cy="4351338"/>
          </a:xfrm>
        </p:spPr>
        <p:txBody>
          <a:bodyPr>
            <a:normAutofit/>
          </a:bodyPr>
          <a:lstStyle/>
          <a:p>
            <a:pPr algn="just"/>
            <a:r>
              <a:rPr lang="es-CL" dirty="0"/>
              <a:t>Obtener la resolución sanitaria</a:t>
            </a:r>
          </a:p>
          <a:p>
            <a:pPr algn="just"/>
            <a:endParaRPr lang="es-CL" dirty="0"/>
          </a:p>
          <a:p>
            <a:pPr algn="just"/>
            <a:r>
              <a:rPr lang="es-CL" dirty="0"/>
              <a:t>Producir y vender</a:t>
            </a:r>
          </a:p>
        </p:txBody>
      </p:sp>
    </p:spTree>
    <p:extLst>
      <p:ext uri="{BB962C8B-B14F-4D97-AF65-F5344CB8AC3E}">
        <p14:creationId xmlns:p14="http://schemas.microsoft.com/office/powerpoint/2010/main" val="143431453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2126" y="365125"/>
            <a:ext cx="9241673" cy="1325563"/>
          </a:xfrm>
        </p:spPr>
        <p:txBody>
          <a:bodyPr/>
          <a:lstStyle/>
          <a:p>
            <a:r>
              <a:rPr lang="es-CL" b="1" dirty="0"/>
              <a:t>Potenciales Impactos</a:t>
            </a:r>
          </a:p>
        </p:txBody>
      </p:sp>
      <p:sp>
        <p:nvSpPr>
          <p:cNvPr id="9" name="Marcador de contenido 8"/>
          <p:cNvSpPr>
            <a:spLocks noGrp="1"/>
          </p:cNvSpPr>
          <p:nvPr>
            <p:ph idx="1"/>
          </p:nvPr>
        </p:nvSpPr>
        <p:spPr>
          <a:xfrm>
            <a:off x="2126044" y="1825625"/>
            <a:ext cx="9227756" cy="4351338"/>
          </a:xfrm>
        </p:spPr>
        <p:txBody>
          <a:bodyPr/>
          <a:lstStyle/>
          <a:p>
            <a:pPr algn="just"/>
            <a:r>
              <a:rPr lang="es-CL" b="1" dirty="0"/>
              <a:t>Productivos: </a:t>
            </a:r>
            <a:r>
              <a:rPr lang="es-CL" dirty="0"/>
              <a:t>Ser referentes en la región en la producción de queso de cabra semi maduro de la provincia del Tamarugal.</a:t>
            </a:r>
          </a:p>
          <a:p>
            <a:pPr algn="just"/>
            <a:endParaRPr lang="es-CL" dirty="0"/>
          </a:p>
          <a:p>
            <a:pPr algn="just"/>
            <a:r>
              <a:rPr lang="es-CL" b="1" dirty="0"/>
              <a:t>Económicos: </a:t>
            </a:r>
            <a:r>
              <a:rPr lang="es-CL" dirty="0"/>
              <a:t>Se espera un buen ingreso anual por venta de quesos.</a:t>
            </a:r>
          </a:p>
          <a:p>
            <a:pPr algn="just"/>
            <a:endParaRPr lang="es-CL" dirty="0"/>
          </a:p>
          <a:p>
            <a:pPr algn="just"/>
            <a:r>
              <a:rPr lang="es-CL" b="1" dirty="0"/>
              <a:t>Sociales: </a:t>
            </a:r>
            <a:r>
              <a:rPr lang="es-CL" dirty="0"/>
              <a:t>Permitir a los ganaderos asociados al proyecto tener la posibilidad de generar dinero durante todo </a:t>
            </a:r>
            <a:r>
              <a:rPr lang="es-CL"/>
              <a:t>el año.</a:t>
            </a:r>
            <a:endParaRPr lang="es-CL" b="1"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700841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21168" y="562708"/>
            <a:ext cx="9439423" cy="5614255"/>
          </a:xfrm>
        </p:spPr>
        <p:txBody>
          <a:bodyPr/>
          <a:lstStyle/>
          <a:p>
            <a:pPr algn="just"/>
            <a:r>
              <a:rPr lang="es-ES_tradnl" sz="3200" dirty="0"/>
              <a:t>La otra innovación es que la Estación Experimental de Canchones maquile la fabricación de quesos poniendo a disposición de los ganaderos la planta quesera y la experiencia de sus académicos en esta actividad, de manera de poder impulsar la producción de quesos de buena calidad higiénico sanitaria y con sabores propios de la Pampa del Tamarugal. </a:t>
            </a:r>
          </a:p>
          <a:p>
            <a:pPr marL="0" indent="0" algn="just">
              <a:buNone/>
            </a:pPr>
            <a:endParaRPr lang="es-ES_tradnl" sz="3200" dirty="0"/>
          </a:p>
          <a:p>
            <a:pPr algn="just"/>
            <a:r>
              <a:rPr lang="es-ES_tradnl" sz="3200" dirty="0"/>
              <a:t>Finalmente, y no menos importante es la validación del modelo de negocio que de sustentabilidad al desarrollo de la cadena productiva y permita formar el polo quesero.</a:t>
            </a:r>
            <a:endParaRPr lang="es-CL" sz="3200" dirty="0"/>
          </a:p>
          <a:p>
            <a:pPr algn="just"/>
            <a:endParaRPr lang="es-CL" dirty="0"/>
          </a:p>
        </p:txBody>
      </p:sp>
      <p:grpSp>
        <p:nvGrpSpPr>
          <p:cNvPr id="8" name="Grupo 7"/>
          <p:cNvGrpSpPr/>
          <p:nvPr/>
        </p:nvGrpSpPr>
        <p:grpSpPr>
          <a:xfrm>
            <a:off x="-204467"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3387467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2"/>
          <p:cNvSpPr>
            <a:spLocks noGrp="1"/>
          </p:cNvSpPr>
          <p:nvPr>
            <p:ph type="title"/>
          </p:nvPr>
        </p:nvSpPr>
        <p:spPr>
          <a:xfrm>
            <a:off x="2391508" y="1709738"/>
            <a:ext cx="8955942" cy="2852737"/>
          </a:xfrm>
        </p:spPr>
        <p:txBody>
          <a:bodyPr/>
          <a:lstStyle/>
          <a:p>
            <a:r>
              <a:rPr lang="es-CL" b="1" dirty="0"/>
              <a:t>Objetivos de la propuesta</a:t>
            </a:r>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4132344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2126" y="365125"/>
            <a:ext cx="9241673" cy="1325563"/>
          </a:xfrm>
        </p:spPr>
        <p:txBody>
          <a:bodyPr/>
          <a:lstStyle/>
          <a:p>
            <a:r>
              <a:rPr lang="es-CL" b="1" dirty="0"/>
              <a:t>Objetivo general</a:t>
            </a:r>
          </a:p>
        </p:txBody>
      </p:sp>
      <p:sp>
        <p:nvSpPr>
          <p:cNvPr id="9" name="Marcador de contenido 8"/>
          <p:cNvSpPr>
            <a:spLocks noGrp="1"/>
          </p:cNvSpPr>
          <p:nvPr>
            <p:ph idx="1"/>
          </p:nvPr>
        </p:nvSpPr>
        <p:spPr>
          <a:xfrm>
            <a:off x="2126044" y="1825625"/>
            <a:ext cx="9227756" cy="4351338"/>
          </a:xfrm>
        </p:spPr>
        <p:txBody>
          <a:bodyPr>
            <a:normAutofit/>
          </a:bodyPr>
          <a:lstStyle/>
          <a:p>
            <a:pPr algn="just"/>
            <a:r>
              <a:rPr lang="es-CL" sz="3200" dirty="0"/>
              <a:t>Promover una </a:t>
            </a:r>
            <a:r>
              <a:rPr lang="es-ES_tradnl" sz="3200" dirty="0"/>
              <a:t>innovación del tipo social-productiva, articulando a los ganaderos de la Pampa del Tamarugal en torno  a la oferta de leche para la  producción de quesos  de cabras bajo normas de calidad,  </a:t>
            </a:r>
            <a:r>
              <a:rPr lang="es-CL" sz="3200" dirty="0"/>
              <a:t>incorporando la Estación Experimental Canchones como centro de investigación, aprendizaje  y capacitación, </a:t>
            </a:r>
            <a:r>
              <a:rPr lang="es-ES_tradnl" sz="3200" dirty="0"/>
              <a:t>utilizando la infraestructura financiada por el gobierno regional.</a:t>
            </a:r>
            <a:endParaRPr lang="es-CL" sz="3200" dirty="0"/>
          </a:p>
        </p:txBody>
      </p:sp>
      <p:grpSp>
        <p:nvGrpSpPr>
          <p:cNvPr id="8" name="Grupo 7"/>
          <p:cNvGrpSpPr/>
          <p:nvPr/>
        </p:nvGrpSpPr>
        <p:grpSpPr>
          <a:xfrm>
            <a:off x="-164410" y="0"/>
            <a:ext cx="2127051" cy="6858000"/>
            <a:chOff x="271697" y="288916"/>
            <a:chExt cx="1714558" cy="6248287"/>
          </a:xfrm>
        </p:grpSpPr>
        <p:pic>
          <p:nvPicPr>
            <p:cNvPr id="4" name="Picture 2" descr="http://images01.olx.com.ve/ui/5/99/99/1366650806_503899099_5-Queso-de-cabra-leche-pasteurisada--Merida.jpg">
              <a:hlinkClick r:id="rId2"/>
            </p:cNvPr>
            <p:cNvPicPr>
              <a:picLocks noChangeAspect="1" noChangeArrowheads="1"/>
            </p:cNvPicPr>
            <p:nvPr/>
          </p:nvPicPr>
          <p:blipFill>
            <a:blip r:embed="rId3" cstate="print"/>
            <a:srcRect/>
            <a:stretch>
              <a:fillRect/>
            </a:stretch>
          </p:blipFill>
          <p:spPr bwMode="auto">
            <a:xfrm>
              <a:off x="403412" y="288916"/>
              <a:ext cx="1573306" cy="1477979"/>
            </a:xfrm>
            <a:prstGeom prst="rect">
              <a:avLst/>
            </a:prstGeom>
            <a:noFill/>
          </p:spPr>
        </p:pic>
        <p:pic>
          <p:nvPicPr>
            <p:cNvPr id="6" name="Picture 10" descr="elabo8"/>
            <p:cNvPicPr>
              <a:picLocks noChangeAspect="1" noChangeArrowheads="1"/>
            </p:cNvPicPr>
            <p:nvPr/>
          </p:nvPicPr>
          <p:blipFill>
            <a:blip r:embed="rId4" cstate="print"/>
            <a:stretch>
              <a:fillRect/>
            </a:stretch>
          </p:blipFill>
          <p:spPr>
            <a:xfrm>
              <a:off x="271697" y="3633795"/>
              <a:ext cx="1714558" cy="1253446"/>
            </a:xfrm>
            <a:prstGeom prst="rect">
              <a:avLst/>
            </a:prstGeom>
            <a:noFill/>
            <a:ln/>
          </p:spPr>
        </p:pic>
        <p:pic>
          <p:nvPicPr>
            <p:cNvPr id="5" name="Picture 3" descr="Leche_cruda"/>
            <p:cNvPicPr>
              <a:picLocks noChangeAspect="1" noChangeArrowheads="1"/>
            </p:cNvPicPr>
            <p:nvPr/>
          </p:nvPicPr>
          <p:blipFill>
            <a:blip r:embed="rId5" cstate="print"/>
            <a:srcRect/>
            <a:stretch>
              <a:fillRect/>
            </a:stretch>
          </p:blipFill>
          <p:spPr>
            <a:xfrm>
              <a:off x="403412" y="1766895"/>
              <a:ext cx="1571625" cy="1866900"/>
            </a:xfrm>
            <a:prstGeom prst="rect">
              <a:avLst/>
            </a:prstGeom>
            <a:noFill/>
            <a:ln/>
          </p:spPr>
        </p:pic>
        <p:pic>
          <p:nvPicPr>
            <p:cNvPr id="7" name="Picture 4" descr="http://mercadocastellano.es/tienda/images/cunacabra.jpg"/>
            <p:cNvPicPr>
              <a:picLocks noChangeAspect="1" noChangeArrowheads="1"/>
            </p:cNvPicPr>
            <p:nvPr/>
          </p:nvPicPr>
          <p:blipFill>
            <a:blip r:embed="rId6" cstate="print"/>
            <a:srcRect/>
            <a:stretch>
              <a:fillRect/>
            </a:stretch>
          </p:blipFill>
          <p:spPr bwMode="auto">
            <a:xfrm>
              <a:off x="317237" y="4873173"/>
              <a:ext cx="1629664" cy="1664030"/>
            </a:xfrm>
            <a:prstGeom prst="rect">
              <a:avLst/>
            </a:prstGeom>
            <a:noFill/>
          </p:spPr>
        </p:pic>
      </p:grpSp>
    </p:spTree>
    <p:extLst>
      <p:ext uri="{BB962C8B-B14F-4D97-AF65-F5344CB8AC3E}">
        <p14:creationId xmlns:p14="http://schemas.microsoft.com/office/powerpoint/2010/main" val="67372806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1374</TotalTime>
  <Words>4952</Words>
  <Application>Microsoft Office PowerPoint</Application>
  <PresentationFormat>Panorámica</PresentationFormat>
  <Paragraphs>245</Paragraphs>
  <Slides>67</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67</vt:i4>
      </vt:variant>
    </vt:vector>
  </HeadingPairs>
  <TitlesOfParts>
    <vt:vector size="71" baseType="lpstr">
      <vt:lpstr>Arial</vt:lpstr>
      <vt:lpstr>Calibri</vt:lpstr>
      <vt:lpstr>Calibri Light</vt:lpstr>
      <vt:lpstr>Tema de Office</vt:lpstr>
      <vt:lpstr>Innovación del tipo social-productiva en torno a la Articulación de la oferta de leche de los ganaderos de la Pampa del Tamarugal para la  producción de quesos  de cabras  con sabores regionales.</vt:lpstr>
      <vt:lpstr>¿Cómo nace la idea de este proyecto?</vt:lpstr>
      <vt:lpstr>Presentación de PowerPoint</vt:lpstr>
      <vt:lpstr>Presentación de PowerPoint</vt:lpstr>
      <vt:lpstr>¿Cómo abordar el problema que existe?</vt:lpstr>
      <vt:lpstr>Presentación de PowerPoint</vt:lpstr>
      <vt:lpstr>Presentación de PowerPoint</vt:lpstr>
      <vt:lpstr>Objetivos de la propuesta</vt:lpstr>
      <vt:lpstr>Objetivo general</vt:lpstr>
      <vt:lpstr>Objetivos específicos</vt:lpstr>
      <vt:lpstr>Metodología Objetivo Específico 1</vt:lpstr>
      <vt:lpstr>Presentación de PowerPoint</vt:lpstr>
      <vt:lpstr>Presentación de PowerPoint</vt:lpstr>
      <vt:lpstr>Manejo Animal</vt:lpstr>
      <vt:lpstr>Presentación de PowerPoint</vt:lpstr>
      <vt:lpstr>Presentación de PowerPoint</vt:lpstr>
      <vt:lpstr>Presentación de PowerPoint</vt:lpstr>
      <vt:lpstr>Presentación de PowerPoint</vt:lpstr>
      <vt:lpstr>Manejo Sanitario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Contenidos del curso</vt:lpstr>
      <vt:lpstr>Presentación de PowerPoint</vt:lpstr>
      <vt:lpstr>Capacitación en manejo Nutricional</vt:lpstr>
      <vt:lpstr>Contenidos pasados</vt:lpstr>
      <vt:lpstr>Presentación de PowerPoint</vt:lpstr>
      <vt:lpstr>Presentación de PowerPoint</vt:lpstr>
      <vt:lpstr>Presentación de PowerPoint</vt:lpstr>
      <vt:lpstr>Presentación de PowerPoint</vt:lpstr>
      <vt:lpstr>Presentación de PowerPoint</vt:lpstr>
      <vt:lpstr>Presentación de PowerPoint</vt:lpstr>
      <vt:lpstr>Metodología Objetivo Especifico 2</vt:lpstr>
      <vt:lpstr>Presentación de PowerPoint</vt:lpstr>
      <vt:lpstr>Presentación de PowerPoint</vt:lpstr>
      <vt:lpstr>Presentación de PowerPoint</vt:lpstr>
      <vt:lpstr>Articulación</vt:lpstr>
      <vt:lpstr>Traslado de la leche</vt:lpstr>
      <vt:lpstr>Metodología para el objetivo específico 3</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Metodología del objetivo específico 4</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LO QUE FALTA</vt:lpstr>
      <vt:lpstr>LO QUE FALTA</vt:lpstr>
      <vt:lpstr>Potenciales Impactos</vt:lpstr>
    </vt:vector>
  </TitlesOfParts>
  <Company>UNAP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Innovación del tipo social-productiva en torno a la Articulación de la oferta de leche de los ganaderos de la Pampa del Tamarugal para la  producción de quesos  de cabras  con sabores regionales.</dc:title>
  <dc:creator>Oliva Ekelund, María Isabel</dc:creator>
  <cp:lastModifiedBy>Ingrid Acosta</cp:lastModifiedBy>
  <cp:revision>22</cp:revision>
  <dcterms:created xsi:type="dcterms:W3CDTF">2018-10-10T15:54:42Z</dcterms:created>
  <dcterms:modified xsi:type="dcterms:W3CDTF">2022-12-15T15:18:31Z</dcterms:modified>
</cp:coreProperties>
</file>