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766" r:id="rId2"/>
    <p:sldId id="778" r:id="rId3"/>
    <p:sldId id="783" r:id="rId4"/>
    <p:sldId id="782" r:id="rId5"/>
    <p:sldId id="463" r:id="rId6"/>
    <p:sldId id="781" r:id="rId7"/>
    <p:sldId id="787" r:id="rId8"/>
    <p:sldId id="774" r:id="rId9"/>
    <p:sldId id="780" r:id="rId10"/>
  </p:sldIdLst>
  <p:sldSz cx="12188825" cy="6858000"/>
  <p:notesSz cx="6858000" cy="9144000"/>
  <p:defaultTextStyle>
    <a:defPPr>
      <a:defRPr lang="es-E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Emilia Undurraga Marimón" initials="MEUM" lastIdx="10" clrIdx="0">
    <p:extLst>
      <p:ext uri="{19B8F6BF-5375-455C-9EA6-DF929625EA0E}">
        <p15:presenceInfo xmlns:p15="http://schemas.microsoft.com/office/powerpoint/2012/main" userId="S-1-5-21-2383210749-2443977126-1808549048-159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78E"/>
    <a:srgbClr val="3590A9"/>
    <a:srgbClr val="7FC4D7"/>
    <a:srgbClr val="3D5954"/>
    <a:srgbClr val="CBC6C3"/>
    <a:srgbClr val="94B6B0"/>
    <a:srgbClr val="557D75"/>
    <a:srgbClr val="32ECAA"/>
    <a:srgbClr val="00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1" autoAdjust="0"/>
    <p:restoredTop sz="93801" autoAdjust="0"/>
  </p:normalViewPr>
  <p:slideViewPr>
    <p:cSldViewPr snapToGrid="0" snapToObjects="1">
      <p:cViewPr varScale="1">
        <p:scale>
          <a:sx n="115" d="100"/>
          <a:sy n="115" d="100"/>
        </p:scale>
        <p:origin x="864" y="184"/>
      </p:cViewPr>
      <p:guideLst>
        <p:guide orient="horz" pos="2137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682653-7C3F-46BB-A43A-212995D5DED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D703A68-8C08-4DCE-9114-EDD77095759A}">
      <dgm:prSet phldrT="[Texto]"/>
      <dgm:spPr>
        <a:solidFill>
          <a:srgbClr val="FFC000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Comisión Nacional de Apicultura</a:t>
          </a:r>
        </a:p>
      </dgm:t>
    </dgm:pt>
    <dgm:pt modelId="{3031E18B-5AC5-49ED-B40A-CD30376440E4}" type="parTrans" cxnId="{F088DAAA-34AB-4E6B-A377-48C9E3D552C9}">
      <dgm:prSet/>
      <dgm:spPr/>
      <dgm:t>
        <a:bodyPr/>
        <a:lstStyle/>
        <a:p>
          <a:endParaRPr lang="es-ES"/>
        </a:p>
      </dgm:t>
    </dgm:pt>
    <dgm:pt modelId="{E1E4890A-6A6D-4D6D-BF33-3F7FD7AEDEB4}" type="sibTrans" cxnId="{F088DAAA-34AB-4E6B-A377-48C9E3D552C9}">
      <dgm:prSet/>
      <dgm:spPr/>
      <dgm:t>
        <a:bodyPr/>
        <a:lstStyle/>
        <a:p>
          <a:endParaRPr lang="es-ES"/>
        </a:p>
      </dgm:t>
    </dgm:pt>
    <dgm:pt modelId="{1E78D81F-D914-476F-A768-A2622B3FD588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ES" sz="1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Sanidad (SAG)</a:t>
          </a:r>
        </a:p>
      </dgm:t>
    </dgm:pt>
    <dgm:pt modelId="{715E969B-B26C-45EB-A967-9D5B0624DFF1}" type="parTrans" cxnId="{7092D798-465B-478C-8C4D-0789ED5546E4}">
      <dgm:prSet/>
      <dgm:spPr/>
      <dgm:t>
        <a:bodyPr/>
        <a:lstStyle/>
        <a:p>
          <a:endParaRPr lang="es-ES"/>
        </a:p>
      </dgm:t>
    </dgm:pt>
    <dgm:pt modelId="{ED777F9E-1989-4BC3-B3FB-289A99B0EEBF}" type="sibTrans" cxnId="{7092D798-465B-478C-8C4D-0789ED5546E4}">
      <dgm:prSet/>
      <dgm:spPr/>
      <dgm:t>
        <a:bodyPr/>
        <a:lstStyle/>
        <a:p>
          <a:endParaRPr lang="es-ES"/>
        </a:p>
      </dgm:t>
    </dgm:pt>
    <dgm:pt modelId="{80877BC4-37AB-4C8C-B06C-BBCDD3BF6044}">
      <dgm:prSet phldrT="[Texto]" custT="1"/>
      <dgm:spPr>
        <a:solidFill>
          <a:srgbClr val="FFC000"/>
        </a:solidFill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Sustentabilidad y Territorio (Infor)</a:t>
          </a:r>
          <a:endParaRPr lang="es-ES" sz="11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A398A08-2726-4035-882F-76A7BAB0654C}" type="parTrans" cxnId="{A86C5CDB-EB3E-44A9-8EAF-44408CC9FC5B}">
      <dgm:prSet/>
      <dgm:spPr/>
      <dgm:t>
        <a:bodyPr/>
        <a:lstStyle/>
        <a:p>
          <a:endParaRPr lang="es-ES"/>
        </a:p>
      </dgm:t>
    </dgm:pt>
    <dgm:pt modelId="{2D906241-4928-4CBB-8B16-A27EB1140231}" type="sibTrans" cxnId="{A86C5CDB-EB3E-44A9-8EAF-44408CC9FC5B}">
      <dgm:prSet/>
      <dgm:spPr/>
      <dgm:t>
        <a:bodyPr/>
        <a:lstStyle/>
        <a:p>
          <a:endParaRPr lang="es-ES"/>
        </a:p>
      </dgm:t>
    </dgm:pt>
    <dgm:pt modelId="{FA441116-5983-433D-94A5-5DF3E836A8CD}">
      <dgm:prSet custT="1"/>
      <dgm:spPr>
        <a:solidFill>
          <a:srgbClr val="FFC000"/>
        </a:solidFill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Profesionalización y Tecnología (FIA e </a:t>
          </a:r>
          <a:r>
            <a:rPr lang="es-ES" sz="14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Indap</a:t>
          </a: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E1FE2F4E-5AA4-4D33-901B-51D925D464D3}" type="parTrans" cxnId="{790B8035-4712-4048-A6C7-D573C9F0D0DE}">
      <dgm:prSet/>
      <dgm:spPr/>
      <dgm:t>
        <a:bodyPr/>
        <a:lstStyle/>
        <a:p>
          <a:endParaRPr lang="es-ES"/>
        </a:p>
      </dgm:t>
    </dgm:pt>
    <dgm:pt modelId="{55F19D30-7BFC-4379-BDB9-5092833B2ACF}" type="sibTrans" cxnId="{790B8035-4712-4048-A6C7-D573C9F0D0DE}">
      <dgm:prSet/>
      <dgm:spPr/>
      <dgm:t>
        <a:bodyPr/>
        <a:lstStyle/>
        <a:p>
          <a:endParaRPr lang="es-ES"/>
        </a:p>
      </dgm:t>
    </dgm:pt>
    <dgm:pt modelId="{62FDD921-7459-4980-B91B-B291C58EDAAB}">
      <dgm:prSet custT="1"/>
      <dgm:spPr>
        <a:solidFill>
          <a:srgbClr val="FFC000"/>
        </a:solidFill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Calidad y Mercado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(ProChile y </a:t>
          </a:r>
          <a:r>
            <a:rPr lang="es-ES" sz="14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Odepa</a:t>
          </a: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gm:t>
    </dgm:pt>
    <dgm:pt modelId="{9D5BFB1C-9071-40C7-BF62-45C54D2A146D}" type="parTrans" cxnId="{1712D3A2-9722-428F-AF81-B140865A7D7B}">
      <dgm:prSet/>
      <dgm:spPr/>
      <dgm:t>
        <a:bodyPr/>
        <a:lstStyle/>
        <a:p>
          <a:endParaRPr lang="es-ES"/>
        </a:p>
      </dgm:t>
    </dgm:pt>
    <dgm:pt modelId="{D0429C72-149B-4861-9ADD-1A35673A929E}" type="sibTrans" cxnId="{1712D3A2-9722-428F-AF81-B140865A7D7B}">
      <dgm:prSet/>
      <dgm:spPr/>
      <dgm:t>
        <a:bodyPr/>
        <a:lstStyle/>
        <a:p>
          <a:endParaRPr lang="es-ES"/>
        </a:p>
      </dgm:t>
    </dgm:pt>
    <dgm:pt modelId="{EFEF4837-968B-4090-A759-E16E8E973CF5}" type="pres">
      <dgm:prSet presAssocID="{C7682653-7C3F-46BB-A43A-212995D5DED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0D5977E-BE49-4D52-A4C1-F8C33063ED89}" type="pres">
      <dgm:prSet presAssocID="{9D703A68-8C08-4DCE-9114-EDD77095759A}" presName="root1" presStyleCnt="0"/>
      <dgm:spPr/>
    </dgm:pt>
    <dgm:pt modelId="{A183E51C-A0C9-453B-97D0-BFE89283E3D1}" type="pres">
      <dgm:prSet presAssocID="{9D703A68-8C08-4DCE-9114-EDD77095759A}" presName="LevelOneTextNode" presStyleLbl="node0" presStyleIdx="0" presStyleCnt="1">
        <dgm:presLayoutVars>
          <dgm:chPref val="3"/>
        </dgm:presLayoutVars>
      </dgm:prSet>
      <dgm:spPr/>
    </dgm:pt>
    <dgm:pt modelId="{A746052E-F23C-4505-89E7-D14197DF01B6}" type="pres">
      <dgm:prSet presAssocID="{9D703A68-8C08-4DCE-9114-EDD77095759A}" presName="level2hierChild" presStyleCnt="0"/>
      <dgm:spPr/>
    </dgm:pt>
    <dgm:pt modelId="{0470A7F9-A26F-44FE-ADC7-40A75BED7A5D}" type="pres">
      <dgm:prSet presAssocID="{715E969B-B26C-45EB-A967-9D5B0624DFF1}" presName="conn2-1" presStyleLbl="parChTrans1D2" presStyleIdx="0" presStyleCnt="4"/>
      <dgm:spPr/>
    </dgm:pt>
    <dgm:pt modelId="{880D2ED3-B00C-4F04-B4BA-CC6121CB459A}" type="pres">
      <dgm:prSet presAssocID="{715E969B-B26C-45EB-A967-9D5B0624DFF1}" presName="connTx" presStyleLbl="parChTrans1D2" presStyleIdx="0" presStyleCnt="4"/>
      <dgm:spPr/>
    </dgm:pt>
    <dgm:pt modelId="{85196AEF-654C-4DE4-9EB5-E3173ED7E5D6}" type="pres">
      <dgm:prSet presAssocID="{1E78D81F-D914-476F-A768-A2622B3FD588}" presName="root2" presStyleCnt="0"/>
      <dgm:spPr/>
    </dgm:pt>
    <dgm:pt modelId="{E05CE984-772A-4351-940B-7C4E87E59A75}" type="pres">
      <dgm:prSet presAssocID="{1E78D81F-D914-476F-A768-A2622B3FD588}" presName="LevelTwoTextNode" presStyleLbl="node2" presStyleIdx="0" presStyleCnt="4" custScaleX="132340">
        <dgm:presLayoutVars>
          <dgm:chPref val="3"/>
        </dgm:presLayoutVars>
      </dgm:prSet>
      <dgm:spPr/>
    </dgm:pt>
    <dgm:pt modelId="{886D3E25-38DB-41AB-AE21-D8B817E43940}" type="pres">
      <dgm:prSet presAssocID="{1E78D81F-D914-476F-A768-A2622B3FD588}" presName="level3hierChild" presStyleCnt="0"/>
      <dgm:spPr/>
    </dgm:pt>
    <dgm:pt modelId="{67FE2126-7108-4753-BBED-A139036819A9}" type="pres">
      <dgm:prSet presAssocID="{8A398A08-2726-4035-882F-76A7BAB0654C}" presName="conn2-1" presStyleLbl="parChTrans1D2" presStyleIdx="1" presStyleCnt="4"/>
      <dgm:spPr/>
    </dgm:pt>
    <dgm:pt modelId="{CA8A9B53-1C19-4CF1-A8AD-E67384E98BF0}" type="pres">
      <dgm:prSet presAssocID="{8A398A08-2726-4035-882F-76A7BAB0654C}" presName="connTx" presStyleLbl="parChTrans1D2" presStyleIdx="1" presStyleCnt="4"/>
      <dgm:spPr/>
    </dgm:pt>
    <dgm:pt modelId="{83184D7A-44B9-4EA3-B91E-CB344FBC6CA8}" type="pres">
      <dgm:prSet presAssocID="{80877BC4-37AB-4C8C-B06C-BBCDD3BF6044}" presName="root2" presStyleCnt="0"/>
      <dgm:spPr/>
    </dgm:pt>
    <dgm:pt modelId="{7A6F4658-B4F1-422E-A0ED-F98A2A8B375D}" type="pres">
      <dgm:prSet presAssocID="{80877BC4-37AB-4C8C-B06C-BBCDD3BF6044}" presName="LevelTwoTextNode" presStyleLbl="node2" presStyleIdx="1" presStyleCnt="4" custScaleX="133591">
        <dgm:presLayoutVars>
          <dgm:chPref val="3"/>
        </dgm:presLayoutVars>
      </dgm:prSet>
      <dgm:spPr/>
    </dgm:pt>
    <dgm:pt modelId="{63BA4EDD-574C-4FC3-BFE9-B06423B85029}" type="pres">
      <dgm:prSet presAssocID="{80877BC4-37AB-4C8C-B06C-BBCDD3BF6044}" presName="level3hierChild" presStyleCnt="0"/>
      <dgm:spPr/>
    </dgm:pt>
    <dgm:pt modelId="{C20F9D48-38D1-460C-926E-101DDD187711}" type="pres">
      <dgm:prSet presAssocID="{E1FE2F4E-5AA4-4D33-901B-51D925D464D3}" presName="conn2-1" presStyleLbl="parChTrans1D2" presStyleIdx="2" presStyleCnt="4"/>
      <dgm:spPr/>
    </dgm:pt>
    <dgm:pt modelId="{931AE995-8D41-48BC-88D5-116E0DC52181}" type="pres">
      <dgm:prSet presAssocID="{E1FE2F4E-5AA4-4D33-901B-51D925D464D3}" presName="connTx" presStyleLbl="parChTrans1D2" presStyleIdx="2" presStyleCnt="4"/>
      <dgm:spPr/>
    </dgm:pt>
    <dgm:pt modelId="{6674CB53-013B-405C-BECD-ACA9DF2A670F}" type="pres">
      <dgm:prSet presAssocID="{FA441116-5983-433D-94A5-5DF3E836A8CD}" presName="root2" presStyleCnt="0"/>
      <dgm:spPr/>
    </dgm:pt>
    <dgm:pt modelId="{F7858BF4-9562-47A2-9534-7C9834BEE2EA}" type="pres">
      <dgm:prSet presAssocID="{FA441116-5983-433D-94A5-5DF3E836A8CD}" presName="LevelTwoTextNode" presStyleLbl="node2" presStyleIdx="2" presStyleCnt="4" custScaleX="133419">
        <dgm:presLayoutVars>
          <dgm:chPref val="3"/>
        </dgm:presLayoutVars>
      </dgm:prSet>
      <dgm:spPr/>
    </dgm:pt>
    <dgm:pt modelId="{93AC7388-3ED6-48E6-88AC-A352C55B651D}" type="pres">
      <dgm:prSet presAssocID="{FA441116-5983-433D-94A5-5DF3E836A8CD}" presName="level3hierChild" presStyleCnt="0"/>
      <dgm:spPr/>
    </dgm:pt>
    <dgm:pt modelId="{899E8A7A-D005-4E10-9063-5971BEB076C6}" type="pres">
      <dgm:prSet presAssocID="{9D5BFB1C-9071-40C7-BF62-45C54D2A146D}" presName="conn2-1" presStyleLbl="parChTrans1D2" presStyleIdx="3" presStyleCnt="4"/>
      <dgm:spPr/>
    </dgm:pt>
    <dgm:pt modelId="{146A52F2-7560-4C10-ACA8-84F61BFCC69A}" type="pres">
      <dgm:prSet presAssocID="{9D5BFB1C-9071-40C7-BF62-45C54D2A146D}" presName="connTx" presStyleLbl="parChTrans1D2" presStyleIdx="3" presStyleCnt="4"/>
      <dgm:spPr/>
    </dgm:pt>
    <dgm:pt modelId="{74C80ECD-145E-4CAC-A950-3BF389621992}" type="pres">
      <dgm:prSet presAssocID="{62FDD921-7459-4980-B91B-B291C58EDAAB}" presName="root2" presStyleCnt="0"/>
      <dgm:spPr/>
    </dgm:pt>
    <dgm:pt modelId="{7A1A8DB2-0D47-4738-9D01-AA786FF7C5A7}" type="pres">
      <dgm:prSet presAssocID="{62FDD921-7459-4980-B91B-B291C58EDAAB}" presName="LevelTwoTextNode" presStyleLbl="node2" presStyleIdx="3" presStyleCnt="4" custScaleX="134498">
        <dgm:presLayoutVars>
          <dgm:chPref val="3"/>
        </dgm:presLayoutVars>
      </dgm:prSet>
      <dgm:spPr/>
    </dgm:pt>
    <dgm:pt modelId="{FDEA25A2-0493-4840-B03E-52AEA653B522}" type="pres">
      <dgm:prSet presAssocID="{62FDD921-7459-4980-B91B-B291C58EDAAB}" presName="level3hierChild" presStyleCnt="0"/>
      <dgm:spPr/>
    </dgm:pt>
  </dgm:ptLst>
  <dgm:cxnLst>
    <dgm:cxn modelId="{72D4790C-38D3-4C06-888E-6BB4A919AA1B}" type="presOf" srcId="{C7682653-7C3F-46BB-A43A-212995D5DED5}" destId="{EFEF4837-968B-4090-A759-E16E8E973CF5}" srcOrd="0" destOrd="0" presId="urn:microsoft.com/office/officeart/2008/layout/HorizontalMultiLevelHierarchy"/>
    <dgm:cxn modelId="{45AF0F16-8651-4A92-9C3C-618F743B45E4}" type="presOf" srcId="{FA441116-5983-433D-94A5-5DF3E836A8CD}" destId="{F7858BF4-9562-47A2-9534-7C9834BEE2EA}" srcOrd="0" destOrd="0" presId="urn:microsoft.com/office/officeart/2008/layout/HorizontalMultiLevelHierarchy"/>
    <dgm:cxn modelId="{9950AB1F-8E64-486A-B8EF-1B218EAA450B}" type="presOf" srcId="{9D703A68-8C08-4DCE-9114-EDD77095759A}" destId="{A183E51C-A0C9-453B-97D0-BFE89283E3D1}" srcOrd="0" destOrd="0" presId="urn:microsoft.com/office/officeart/2008/layout/HorizontalMultiLevelHierarchy"/>
    <dgm:cxn modelId="{790B8035-4712-4048-A6C7-D573C9F0D0DE}" srcId="{9D703A68-8C08-4DCE-9114-EDD77095759A}" destId="{FA441116-5983-433D-94A5-5DF3E836A8CD}" srcOrd="2" destOrd="0" parTransId="{E1FE2F4E-5AA4-4D33-901B-51D925D464D3}" sibTransId="{55F19D30-7BFC-4379-BDB9-5092833B2ACF}"/>
    <dgm:cxn modelId="{F0229A7D-F79B-463C-9262-617CFD1A5C77}" type="presOf" srcId="{8A398A08-2726-4035-882F-76A7BAB0654C}" destId="{CA8A9B53-1C19-4CF1-A8AD-E67384E98BF0}" srcOrd="1" destOrd="0" presId="urn:microsoft.com/office/officeart/2008/layout/HorizontalMultiLevelHierarchy"/>
    <dgm:cxn modelId="{E2D75780-F018-4498-A027-A9D8FFB48A29}" type="presOf" srcId="{E1FE2F4E-5AA4-4D33-901B-51D925D464D3}" destId="{C20F9D48-38D1-460C-926E-101DDD187711}" srcOrd="0" destOrd="0" presId="urn:microsoft.com/office/officeart/2008/layout/HorizontalMultiLevelHierarchy"/>
    <dgm:cxn modelId="{19FCDA91-688A-49D3-A3ED-90F7A1242B4D}" type="presOf" srcId="{715E969B-B26C-45EB-A967-9D5B0624DFF1}" destId="{0470A7F9-A26F-44FE-ADC7-40A75BED7A5D}" srcOrd="0" destOrd="0" presId="urn:microsoft.com/office/officeart/2008/layout/HorizontalMultiLevelHierarchy"/>
    <dgm:cxn modelId="{7092D798-465B-478C-8C4D-0789ED5546E4}" srcId="{9D703A68-8C08-4DCE-9114-EDD77095759A}" destId="{1E78D81F-D914-476F-A768-A2622B3FD588}" srcOrd="0" destOrd="0" parTransId="{715E969B-B26C-45EB-A967-9D5B0624DFF1}" sibTransId="{ED777F9E-1989-4BC3-B3FB-289A99B0EEBF}"/>
    <dgm:cxn modelId="{C71C1FA0-B532-402F-BE5C-9D55F173B2DA}" type="presOf" srcId="{9D5BFB1C-9071-40C7-BF62-45C54D2A146D}" destId="{146A52F2-7560-4C10-ACA8-84F61BFCC69A}" srcOrd="1" destOrd="0" presId="urn:microsoft.com/office/officeart/2008/layout/HorizontalMultiLevelHierarchy"/>
    <dgm:cxn modelId="{1712D3A2-9722-428F-AF81-B140865A7D7B}" srcId="{9D703A68-8C08-4DCE-9114-EDD77095759A}" destId="{62FDD921-7459-4980-B91B-B291C58EDAAB}" srcOrd="3" destOrd="0" parTransId="{9D5BFB1C-9071-40C7-BF62-45C54D2A146D}" sibTransId="{D0429C72-149B-4861-9ADD-1A35673A929E}"/>
    <dgm:cxn modelId="{989754A9-F660-48D4-AD27-E775457322CA}" type="presOf" srcId="{E1FE2F4E-5AA4-4D33-901B-51D925D464D3}" destId="{931AE995-8D41-48BC-88D5-116E0DC52181}" srcOrd="1" destOrd="0" presId="urn:microsoft.com/office/officeart/2008/layout/HorizontalMultiLevelHierarchy"/>
    <dgm:cxn modelId="{F088DAAA-34AB-4E6B-A377-48C9E3D552C9}" srcId="{C7682653-7C3F-46BB-A43A-212995D5DED5}" destId="{9D703A68-8C08-4DCE-9114-EDD77095759A}" srcOrd="0" destOrd="0" parTransId="{3031E18B-5AC5-49ED-B40A-CD30376440E4}" sibTransId="{E1E4890A-6A6D-4D6D-BF33-3F7FD7AEDEB4}"/>
    <dgm:cxn modelId="{FA7A23AE-FB26-4BBB-86D1-C38E0DAAFC37}" type="presOf" srcId="{80877BC4-37AB-4C8C-B06C-BBCDD3BF6044}" destId="{7A6F4658-B4F1-422E-A0ED-F98A2A8B375D}" srcOrd="0" destOrd="0" presId="urn:microsoft.com/office/officeart/2008/layout/HorizontalMultiLevelHierarchy"/>
    <dgm:cxn modelId="{7DB54EB7-8D3C-4EFB-A44C-E7D4F6B37C9C}" type="presOf" srcId="{9D5BFB1C-9071-40C7-BF62-45C54D2A146D}" destId="{899E8A7A-D005-4E10-9063-5971BEB076C6}" srcOrd="0" destOrd="0" presId="urn:microsoft.com/office/officeart/2008/layout/HorizontalMultiLevelHierarchy"/>
    <dgm:cxn modelId="{6A76D0C8-9D9D-477A-8EE7-9AE772B8C628}" type="presOf" srcId="{715E969B-B26C-45EB-A967-9D5B0624DFF1}" destId="{880D2ED3-B00C-4F04-B4BA-CC6121CB459A}" srcOrd="1" destOrd="0" presId="urn:microsoft.com/office/officeart/2008/layout/HorizontalMultiLevelHierarchy"/>
    <dgm:cxn modelId="{FC817FD1-6A48-4DFE-AC4A-FD3ECBA483ED}" type="presOf" srcId="{62FDD921-7459-4980-B91B-B291C58EDAAB}" destId="{7A1A8DB2-0D47-4738-9D01-AA786FF7C5A7}" srcOrd="0" destOrd="0" presId="urn:microsoft.com/office/officeart/2008/layout/HorizontalMultiLevelHierarchy"/>
    <dgm:cxn modelId="{5E04ABD5-DE14-4A59-8348-DDFCD69B5454}" type="presOf" srcId="{8A398A08-2726-4035-882F-76A7BAB0654C}" destId="{67FE2126-7108-4753-BBED-A139036819A9}" srcOrd="0" destOrd="0" presId="urn:microsoft.com/office/officeart/2008/layout/HorizontalMultiLevelHierarchy"/>
    <dgm:cxn modelId="{A86C5CDB-EB3E-44A9-8EAF-44408CC9FC5B}" srcId="{9D703A68-8C08-4DCE-9114-EDD77095759A}" destId="{80877BC4-37AB-4C8C-B06C-BBCDD3BF6044}" srcOrd="1" destOrd="0" parTransId="{8A398A08-2726-4035-882F-76A7BAB0654C}" sibTransId="{2D906241-4928-4CBB-8B16-A27EB1140231}"/>
    <dgm:cxn modelId="{BE42E2F8-E7C4-4E3A-BB6D-E5C5F1BECECF}" type="presOf" srcId="{1E78D81F-D914-476F-A768-A2622B3FD588}" destId="{E05CE984-772A-4351-940B-7C4E87E59A75}" srcOrd="0" destOrd="0" presId="urn:microsoft.com/office/officeart/2008/layout/HorizontalMultiLevelHierarchy"/>
    <dgm:cxn modelId="{27A5E7DF-B16E-4C78-88E1-FFC0AB051212}" type="presParOf" srcId="{EFEF4837-968B-4090-A759-E16E8E973CF5}" destId="{E0D5977E-BE49-4D52-A4C1-F8C33063ED89}" srcOrd="0" destOrd="0" presId="urn:microsoft.com/office/officeart/2008/layout/HorizontalMultiLevelHierarchy"/>
    <dgm:cxn modelId="{38184886-053A-47DD-A489-0146E85A2CCF}" type="presParOf" srcId="{E0D5977E-BE49-4D52-A4C1-F8C33063ED89}" destId="{A183E51C-A0C9-453B-97D0-BFE89283E3D1}" srcOrd="0" destOrd="0" presId="urn:microsoft.com/office/officeart/2008/layout/HorizontalMultiLevelHierarchy"/>
    <dgm:cxn modelId="{F60CF50E-1A36-489E-A9C0-7DF96584A03F}" type="presParOf" srcId="{E0D5977E-BE49-4D52-A4C1-F8C33063ED89}" destId="{A746052E-F23C-4505-89E7-D14197DF01B6}" srcOrd="1" destOrd="0" presId="urn:microsoft.com/office/officeart/2008/layout/HorizontalMultiLevelHierarchy"/>
    <dgm:cxn modelId="{7C5B6357-B5FE-464F-871B-0FB72843A330}" type="presParOf" srcId="{A746052E-F23C-4505-89E7-D14197DF01B6}" destId="{0470A7F9-A26F-44FE-ADC7-40A75BED7A5D}" srcOrd="0" destOrd="0" presId="urn:microsoft.com/office/officeart/2008/layout/HorizontalMultiLevelHierarchy"/>
    <dgm:cxn modelId="{C2284C1F-630C-4BC6-91EA-2A7358D49A2B}" type="presParOf" srcId="{0470A7F9-A26F-44FE-ADC7-40A75BED7A5D}" destId="{880D2ED3-B00C-4F04-B4BA-CC6121CB459A}" srcOrd="0" destOrd="0" presId="urn:microsoft.com/office/officeart/2008/layout/HorizontalMultiLevelHierarchy"/>
    <dgm:cxn modelId="{CFCC5EC4-1514-472C-9B20-CFD743DA5F40}" type="presParOf" srcId="{A746052E-F23C-4505-89E7-D14197DF01B6}" destId="{85196AEF-654C-4DE4-9EB5-E3173ED7E5D6}" srcOrd="1" destOrd="0" presId="urn:microsoft.com/office/officeart/2008/layout/HorizontalMultiLevelHierarchy"/>
    <dgm:cxn modelId="{D15BAFF1-B66C-45EC-9D22-DFD74EA3F537}" type="presParOf" srcId="{85196AEF-654C-4DE4-9EB5-E3173ED7E5D6}" destId="{E05CE984-772A-4351-940B-7C4E87E59A75}" srcOrd="0" destOrd="0" presId="urn:microsoft.com/office/officeart/2008/layout/HorizontalMultiLevelHierarchy"/>
    <dgm:cxn modelId="{251A8D53-2BA5-44F3-B297-181D06D148C6}" type="presParOf" srcId="{85196AEF-654C-4DE4-9EB5-E3173ED7E5D6}" destId="{886D3E25-38DB-41AB-AE21-D8B817E43940}" srcOrd="1" destOrd="0" presId="urn:microsoft.com/office/officeart/2008/layout/HorizontalMultiLevelHierarchy"/>
    <dgm:cxn modelId="{3C7CC67F-E777-4373-B8E9-78D772C19ACD}" type="presParOf" srcId="{A746052E-F23C-4505-89E7-D14197DF01B6}" destId="{67FE2126-7108-4753-BBED-A139036819A9}" srcOrd="2" destOrd="0" presId="urn:microsoft.com/office/officeart/2008/layout/HorizontalMultiLevelHierarchy"/>
    <dgm:cxn modelId="{A6C7392D-9013-4830-B993-A5DD1D139879}" type="presParOf" srcId="{67FE2126-7108-4753-BBED-A139036819A9}" destId="{CA8A9B53-1C19-4CF1-A8AD-E67384E98BF0}" srcOrd="0" destOrd="0" presId="urn:microsoft.com/office/officeart/2008/layout/HorizontalMultiLevelHierarchy"/>
    <dgm:cxn modelId="{8A6E1DF0-FA94-4C5C-9B8E-C740836125F8}" type="presParOf" srcId="{A746052E-F23C-4505-89E7-D14197DF01B6}" destId="{83184D7A-44B9-4EA3-B91E-CB344FBC6CA8}" srcOrd="3" destOrd="0" presId="urn:microsoft.com/office/officeart/2008/layout/HorizontalMultiLevelHierarchy"/>
    <dgm:cxn modelId="{5CB11AEE-88D6-4BCA-BF0D-985E9BA70237}" type="presParOf" srcId="{83184D7A-44B9-4EA3-B91E-CB344FBC6CA8}" destId="{7A6F4658-B4F1-422E-A0ED-F98A2A8B375D}" srcOrd="0" destOrd="0" presId="urn:microsoft.com/office/officeart/2008/layout/HorizontalMultiLevelHierarchy"/>
    <dgm:cxn modelId="{1F935802-38FD-4D78-AD83-8E41D5D23AB1}" type="presParOf" srcId="{83184D7A-44B9-4EA3-B91E-CB344FBC6CA8}" destId="{63BA4EDD-574C-4FC3-BFE9-B06423B85029}" srcOrd="1" destOrd="0" presId="urn:microsoft.com/office/officeart/2008/layout/HorizontalMultiLevelHierarchy"/>
    <dgm:cxn modelId="{B3A70968-275F-4717-A4F2-5129219C2F42}" type="presParOf" srcId="{A746052E-F23C-4505-89E7-D14197DF01B6}" destId="{C20F9D48-38D1-460C-926E-101DDD187711}" srcOrd="4" destOrd="0" presId="urn:microsoft.com/office/officeart/2008/layout/HorizontalMultiLevelHierarchy"/>
    <dgm:cxn modelId="{4892A73C-B304-42FE-AF4A-A8A4095CEDE5}" type="presParOf" srcId="{C20F9D48-38D1-460C-926E-101DDD187711}" destId="{931AE995-8D41-48BC-88D5-116E0DC52181}" srcOrd="0" destOrd="0" presId="urn:microsoft.com/office/officeart/2008/layout/HorizontalMultiLevelHierarchy"/>
    <dgm:cxn modelId="{231BE600-E269-4C84-A7FC-71EE1D66418A}" type="presParOf" srcId="{A746052E-F23C-4505-89E7-D14197DF01B6}" destId="{6674CB53-013B-405C-BECD-ACA9DF2A670F}" srcOrd="5" destOrd="0" presId="urn:microsoft.com/office/officeart/2008/layout/HorizontalMultiLevelHierarchy"/>
    <dgm:cxn modelId="{90AAB0BC-181F-48F7-A236-B7087E977BF4}" type="presParOf" srcId="{6674CB53-013B-405C-BECD-ACA9DF2A670F}" destId="{F7858BF4-9562-47A2-9534-7C9834BEE2EA}" srcOrd="0" destOrd="0" presId="urn:microsoft.com/office/officeart/2008/layout/HorizontalMultiLevelHierarchy"/>
    <dgm:cxn modelId="{54D7734D-BEE3-47AA-A551-C5FF98DE1406}" type="presParOf" srcId="{6674CB53-013B-405C-BECD-ACA9DF2A670F}" destId="{93AC7388-3ED6-48E6-88AC-A352C55B651D}" srcOrd="1" destOrd="0" presId="urn:microsoft.com/office/officeart/2008/layout/HorizontalMultiLevelHierarchy"/>
    <dgm:cxn modelId="{E0D57BF6-559D-4F20-9436-2D0EEE351087}" type="presParOf" srcId="{A746052E-F23C-4505-89E7-D14197DF01B6}" destId="{899E8A7A-D005-4E10-9063-5971BEB076C6}" srcOrd="6" destOrd="0" presId="urn:microsoft.com/office/officeart/2008/layout/HorizontalMultiLevelHierarchy"/>
    <dgm:cxn modelId="{8A07F073-9D74-4DEE-9398-D7B06FEAC08E}" type="presParOf" srcId="{899E8A7A-D005-4E10-9063-5971BEB076C6}" destId="{146A52F2-7560-4C10-ACA8-84F61BFCC69A}" srcOrd="0" destOrd="0" presId="urn:microsoft.com/office/officeart/2008/layout/HorizontalMultiLevelHierarchy"/>
    <dgm:cxn modelId="{F0B34E6A-910B-421D-A294-BF5D4128B8C8}" type="presParOf" srcId="{A746052E-F23C-4505-89E7-D14197DF01B6}" destId="{74C80ECD-145E-4CAC-A950-3BF389621992}" srcOrd="7" destOrd="0" presId="urn:microsoft.com/office/officeart/2008/layout/HorizontalMultiLevelHierarchy"/>
    <dgm:cxn modelId="{37DE138E-7F4E-4F05-B90B-38FB5259300C}" type="presParOf" srcId="{74C80ECD-145E-4CAC-A950-3BF389621992}" destId="{7A1A8DB2-0D47-4738-9D01-AA786FF7C5A7}" srcOrd="0" destOrd="0" presId="urn:microsoft.com/office/officeart/2008/layout/HorizontalMultiLevelHierarchy"/>
    <dgm:cxn modelId="{30B23724-BE51-4A84-B15D-0D2FBBD84B60}" type="presParOf" srcId="{74C80ECD-145E-4CAC-A950-3BF389621992}" destId="{FDEA25A2-0493-4840-B03E-52AEA653B52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E8A7A-D005-4E10-9063-5971BEB076C6}">
      <dsp:nvSpPr>
        <dsp:cNvPr id="0" name=""/>
        <dsp:cNvSpPr/>
      </dsp:nvSpPr>
      <dsp:spPr>
        <a:xfrm>
          <a:off x="1225394" y="1528754"/>
          <a:ext cx="380343" cy="1087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171" y="0"/>
              </a:lnTo>
              <a:lnTo>
                <a:pt x="190171" y="1087111"/>
              </a:lnTo>
              <a:lnTo>
                <a:pt x="380343" y="108711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386773" y="2043516"/>
        <a:ext cx="57586" cy="57586"/>
      </dsp:txXfrm>
    </dsp:sp>
    <dsp:sp modelId="{C20F9D48-38D1-460C-926E-101DDD187711}">
      <dsp:nvSpPr>
        <dsp:cNvPr id="0" name=""/>
        <dsp:cNvSpPr/>
      </dsp:nvSpPr>
      <dsp:spPr>
        <a:xfrm>
          <a:off x="1225394" y="1528754"/>
          <a:ext cx="380343" cy="362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171" y="0"/>
              </a:lnTo>
              <a:lnTo>
                <a:pt x="190171" y="362370"/>
              </a:lnTo>
              <a:lnTo>
                <a:pt x="380343" y="36237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402433" y="1696806"/>
        <a:ext cx="26266" cy="26266"/>
      </dsp:txXfrm>
    </dsp:sp>
    <dsp:sp modelId="{67FE2126-7108-4753-BBED-A139036819A9}">
      <dsp:nvSpPr>
        <dsp:cNvPr id="0" name=""/>
        <dsp:cNvSpPr/>
      </dsp:nvSpPr>
      <dsp:spPr>
        <a:xfrm>
          <a:off x="1225394" y="1166384"/>
          <a:ext cx="380343" cy="362370"/>
        </a:xfrm>
        <a:custGeom>
          <a:avLst/>
          <a:gdLst/>
          <a:ahLst/>
          <a:cxnLst/>
          <a:rect l="0" t="0" r="0" b="0"/>
          <a:pathLst>
            <a:path>
              <a:moveTo>
                <a:pt x="0" y="362370"/>
              </a:moveTo>
              <a:lnTo>
                <a:pt x="190171" y="362370"/>
              </a:lnTo>
              <a:lnTo>
                <a:pt x="190171" y="0"/>
              </a:lnTo>
              <a:lnTo>
                <a:pt x="380343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402433" y="1334435"/>
        <a:ext cx="26266" cy="26266"/>
      </dsp:txXfrm>
    </dsp:sp>
    <dsp:sp modelId="{0470A7F9-A26F-44FE-ADC7-40A75BED7A5D}">
      <dsp:nvSpPr>
        <dsp:cNvPr id="0" name=""/>
        <dsp:cNvSpPr/>
      </dsp:nvSpPr>
      <dsp:spPr>
        <a:xfrm>
          <a:off x="1225394" y="441643"/>
          <a:ext cx="380343" cy="1087111"/>
        </a:xfrm>
        <a:custGeom>
          <a:avLst/>
          <a:gdLst/>
          <a:ahLst/>
          <a:cxnLst/>
          <a:rect l="0" t="0" r="0" b="0"/>
          <a:pathLst>
            <a:path>
              <a:moveTo>
                <a:pt x="0" y="1087111"/>
              </a:moveTo>
              <a:lnTo>
                <a:pt x="190171" y="1087111"/>
              </a:lnTo>
              <a:lnTo>
                <a:pt x="190171" y="0"/>
              </a:lnTo>
              <a:lnTo>
                <a:pt x="380343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500" kern="1200"/>
        </a:p>
      </dsp:txBody>
      <dsp:txXfrm>
        <a:off x="1386773" y="956405"/>
        <a:ext cx="57586" cy="57586"/>
      </dsp:txXfrm>
    </dsp:sp>
    <dsp:sp modelId="{A183E51C-A0C9-453B-97D0-BFE89283E3D1}">
      <dsp:nvSpPr>
        <dsp:cNvPr id="0" name=""/>
        <dsp:cNvSpPr/>
      </dsp:nvSpPr>
      <dsp:spPr>
        <a:xfrm rot="16200000">
          <a:off x="-590271" y="1238858"/>
          <a:ext cx="3051540" cy="57979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Comisión Nacional de Apicultura</a:t>
          </a:r>
        </a:p>
      </dsp:txBody>
      <dsp:txXfrm>
        <a:off x="-590271" y="1238858"/>
        <a:ext cx="3051540" cy="579792"/>
      </dsp:txXfrm>
    </dsp:sp>
    <dsp:sp modelId="{E05CE984-772A-4351-940B-7C4E87E59A75}">
      <dsp:nvSpPr>
        <dsp:cNvPr id="0" name=""/>
        <dsp:cNvSpPr/>
      </dsp:nvSpPr>
      <dsp:spPr>
        <a:xfrm>
          <a:off x="1605738" y="151746"/>
          <a:ext cx="2516736" cy="57979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Sanidad (SAG)</a:t>
          </a:r>
        </a:p>
      </dsp:txBody>
      <dsp:txXfrm>
        <a:off x="1605738" y="151746"/>
        <a:ext cx="2516736" cy="579792"/>
      </dsp:txXfrm>
    </dsp:sp>
    <dsp:sp modelId="{7A6F4658-B4F1-422E-A0ED-F98A2A8B375D}">
      <dsp:nvSpPr>
        <dsp:cNvPr id="0" name=""/>
        <dsp:cNvSpPr/>
      </dsp:nvSpPr>
      <dsp:spPr>
        <a:xfrm>
          <a:off x="1605738" y="876487"/>
          <a:ext cx="2540526" cy="57979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Sustentabilidad y Territorio (Infor)</a:t>
          </a:r>
          <a:endParaRPr lang="es-ES" sz="110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605738" y="876487"/>
        <a:ext cx="2540526" cy="579792"/>
      </dsp:txXfrm>
    </dsp:sp>
    <dsp:sp modelId="{F7858BF4-9562-47A2-9534-7C9834BEE2EA}">
      <dsp:nvSpPr>
        <dsp:cNvPr id="0" name=""/>
        <dsp:cNvSpPr/>
      </dsp:nvSpPr>
      <dsp:spPr>
        <a:xfrm>
          <a:off x="1605738" y="1601228"/>
          <a:ext cx="2537255" cy="57979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Profesionalización y Tecnología (FIA e </a:t>
          </a:r>
          <a:r>
            <a:rPr lang="es-ES" sz="14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Indap</a:t>
          </a: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1605738" y="1601228"/>
        <a:ext cx="2537255" cy="579792"/>
      </dsp:txXfrm>
    </dsp:sp>
    <dsp:sp modelId="{7A1A8DB2-0D47-4738-9D01-AA786FF7C5A7}">
      <dsp:nvSpPr>
        <dsp:cNvPr id="0" name=""/>
        <dsp:cNvSpPr/>
      </dsp:nvSpPr>
      <dsp:spPr>
        <a:xfrm>
          <a:off x="1605738" y="2325969"/>
          <a:ext cx="2557775" cy="57979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Calidad y Mercado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(ProChile y </a:t>
          </a:r>
          <a:r>
            <a:rPr lang="es-ES" sz="1400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Odepa</a:t>
          </a:r>
          <a:r>
            <a:rPr lang="es-ES" sz="14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)</a:t>
          </a:r>
        </a:p>
      </dsp:txBody>
      <dsp:txXfrm>
        <a:off x="1605738" y="2325969"/>
        <a:ext cx="2557775" cy="579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F2015-CFA5-6E44-AC34-99CC0FD7E67E}" type="datetimeFigureOut">
              <a:rPr lang="es-ES" smtClean="0"/>
              <a:t>14/11/19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ADF1D-169B-7248-9ACA-BACA9850A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19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4317-A98A-489F-BFDB-1CECC7E96E11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938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4317-A98A-489F-BFDB-1CECC7E96E11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4020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74317-A98A-489F-BFDB-1CECC7E96E11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1336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ILLA B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/>
          <p:cNvSpPr>
            <a:spLocks noGrp="1"/>
          </p:cNvSpPr>
          <p:nvPr>
            <p:ph type="body" sz="quarter" idx="11" hasCustomPrompt="1"/>
          </p:nvPr>
        </p:nvSpPr>
        <p:spPr>
          <a:xfrm>
            <a:off x="8004980" y="5827665"/>
            <a:ext cx="3905023" cy="4471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Cargo Open Sans 24 </a:t>
            </a:r>
            <a:r>
              <a:rPr lang="es-ES" dirty="0" err="1"/>
              <a:t>pts</a:t>
            </a:r>
            <a:endParaRPr lang="es-ES" dirty="0"/>
          </a:p>
        </p:txBody>
      </p:sp>
      <p:sp>
        <p:nvSpPr>
          <p:cNvPr id="16" name="Marcador de texto 12"/>
          <p:cNvSpPr>
            <a:spLocks noGrp="1"/>
          </p:cNvSpPr>
          <p:nvPr>
            <p:ph type="body" sz="quarter" idx="10" hasCustomPrompt="1"/>
          </p:nvPr>
        </p:nvSpPr>
        <p:spPr>
          <a:xfrm>
            <a:off x="3194806" y="2336694"/>
            <a:ext cx="5972788" cy="14471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00" b="0" i="0" baseline="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Nombre Expositor Open Sans 47 </a:t>
            </a:r>
            <a:r>
              <a:rPr lang="es-ES" dirty="0" err="1"/>
              <a:t>pts</a:t>
            </a:r>
            <a:endParaRPr lang="es-ES" dirty="0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2" hasCustomPrompt="1"/>
          </p:nvPr>
        </p:nvSpPr>
        <p:spPr>
          <a:xfrm>
            <a:off x="8004982" y="6274814"/>
            <a:ext cx="3905022" cy="4152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700" b="1" i="0">
                <a:solidFill>
                  <a:srgbClr val="B7CF89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Fecha Open Sans Bold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E8F0686-A275-487D-8B32-A59DD667F3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14630" y="167984"/>
            <a:ext cx="2713377" cy="13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4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72F376-9AF9-40BA-9196-3A9090087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02" y="245171"/>
            <a:ext cx="11415303" cy="1325563"/>
          </a:xfrm>
        </p:spPr>
        <p:txBody>
          <a:bodyPr anchor="t"/>
          <a:lstStyle>
            <a:lvl1pPr>
              <a:defRPr>
                <a:solidFill>
                  <a:srgbClr val="0F69B5"/>
                </a:solidFill>
                <a:latin typeface="gobCL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956D51-298D-4F3D-80B5-BC2D6D333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110" y="1791695"/>
            <a:ext cx="11394795" cy="4351338"/>
          </a:xfrm>
        </p:spPr>
        <p:txBody>
          <a:bodyPr/>
          <a:lstStyle>
            <a:lvl1pPr>
              <a:defRPr>
                <a:latin typeface="gobCL" pitchFamily="50" charset="0"/>
              </a:defRPr>
            </a:lvl1pPr>
            <a:lvl2pPr>
              <a:defRPr>
                <a:latin typeface="gobCL" pitchFamily="50" charset="0"/>
              </a:defRPr>
            </a:lvl2pPr>
            <a:lvl3pPr>
              <a:defRPr>
                <a:latin typeface="gobCL" pitchFamily="50" charset="0"/>
              </a:defRPr>
            </a:lvl3pPr>
            <a:lvl4pPr>
              <a:defRPr>
                <a:latin typeface="gobCL" pitchFamily="50" charset="0"/>
              </a:defRPr>
            </a:lvl4pPr>
            <a:lvl5pPr>
              <a:defRPr>
                <a:latin typeface="gobCL" pitchFamily="50" charset="0"/>
              </a:defRPr>
            </a:lvl5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763A0C-2E94-442B-895E-8A18D46C5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619" y="6355875"/>
            <a:ext cx="4113728" cy="365125"/>
          </a:xfrm>
        </p:spPr>
        <p:txBody>
          <a:bodyPr/>
          <a:lstStyle>
            <a:lvl1pPr algn="l">
              <a:defRPr sz="1200" b="0">
                <a:latin typeface="gobCL" pitchFamily="50" charset="0"/>
              </a:defRPr>
            </a:lvl1pPr>
          </a:lstStyle>
          <a:p>
            <a:r>
              <a:rPr lang="es-CL" dirty="0"/>
              <a:t>ODEPA | Oficina de Estudios y Políticas Agrarias</a:t>
            </a:r>
          </a:p>
          <a:p>
            <a:r>
              <a:rPr lang="es-CL" b="1" dirty="0"/>
              <a:t>Ministerio de Agricultura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BA2C88-8A26-4192-B452-E47746E4A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F5D4-3A90-4677-A195-566A139B7BF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268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09441" y="1600202"/>
            <a:ext cx="538339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5986" y="1600202"/>
            <a:ext cx="538339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319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LIM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328" y="6717245"/>
            <a:ext cx="1716781" cy="14075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E2E6E6A-7218-4AC8-9E01-E055A56690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263721" y="186267"/>
            <a:ext cx="1646095" cy="8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2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TI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71045" y="437459"/>
            <a:ext cx="7553266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4800" b="0" i="0" baseline="0">
                <a:solidFill>
                  <a:srgbClr val="1D3750"/>
                </a:solidFill>
                <a:latin typeface="Open Sans Light"/>
                <a:cs typeface="Open Sans Light"/>
              </a:defRPr>
            </a:lvl1pPr>
          </a:lstStyle>
          <a:p>
            <a:r>
              <a:rPr lang="es-ES_tradnl" dirty="0" err="1"/>
              <a:t>Titulos</a:t>
            </a:r>
            <a:r>
              <a:rPr lang="es-ES_tradnl" dirty="0"/>
              <a:t> máximo dos líneas Open Sans Light 48 </a:t>
            </a:r>
            <a:r>
              <a:rPr lang="es-ES_tradnl" dirty="0" err="1"/>
              <a:t>pts</a:t>
            </a:r>
            <a:endParaRPr lang="es-ES" dirty="0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3" hasCustomPrompt="1"/>
          </p:nvPr>
        </p:nvSpPr>
        <p:spPr>
          <a:xfrm>
            <a:off x="471203" y="1599314"/>
            <a:ext cx="4071368" cy="8917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 i="0" baseline="0">
                <a:solidFill>
                  <a:srgbClr val="AAA39E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Subtítulo máximo dos líneas Open Sans Bold 24</a:t>
            </a:r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328" y="6717245"/>
            <a:ext cx="1716781" cy="140756"/>
          </a:xfrm>
          <a:prstGeom prst="rect">
            <a:avLst/>
          </a:prstGeom>
        </p:spPr>
      </p:pic>
      <p:sp>
        <p:nvSpPr>
          <p:cNvPr id="20" name="Marcador de texto 19"/>
          <p:cNvSpPr>
            <a:spLocks noGrp="1"/>
          </p:cNvSpPr>
          <p:nvPr>
            <p:ph type="body" sz="quarter" idx="14" hasCustomPrompt="1"/>
          </p:nvPr>
        </p:nvSpPr>
        <p:spPr>
          <a:xfrm>
            <a:off x="471044" y="3460727"/>
            <a:ext cx="4559975" cy="1512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900" b="0" i="0" baseline="0">
                <a:solidFill>
                  <a:srgbClr val="1D3750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Bajada explicativa, no más de 5 líneas.</a:t>
            </a:r>
            <a:br>
              <a:rPr lang="es-ES" dirty="0"/>
            </a:br>
            <a:r>
              <a:rPr lang="es-ES" dirty="0"/>
              <a:t>Destacar palabras claves en Bold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consectetuer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. </a:t>
            </a:r>
            <a:r>
              <a:rPr lang="es-ES" dirty="0" err="1"/>
              <a:t>Aenean</a:t>
            </a:r>
            <a:r>
              <a:rPr lang="es-ES" dirty="0"/>
              <a:t> </a:t>
            </a:r>
            <a:r>
              <a:rPr lang="es-ES" dirty="0" err="1"/>
              <a:t>commodo</a:t>
            </a:r>
            <a:r>
              <a:rPr lang="es-ES" dirty="0"/>
              <a:t> </a:t>
            </a:r>
            <a:r>
              <a:rPr lang="es-ES" dirty="0" err="1"/>
              <a:t>ligula</a:t>
            </a:r>
            <a:r>
              <a:rPr lang="es-ES" dirty="0"/>
              <a:t> </a:t>
            </a:r>
            <a:r>
              <a:rPr lang="es-ES" dirty="0" err="1"/>
              <a:t>eget</a:t>
            </a:r>
            <a:r>
              <a:rPr lang="es-ES" dirty="0"/>
              <a:t> dolor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7DBF3CD-EE06-4C86-ACD6-33A8B9D1A98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7D8E1B-0196-410B-A656-DCFD1BA4015B}" type="slidenum">
              <a:rPr lang="es-CL" smtClean="0"/>
              <a:t>‹Nº›</a:t>
            </a:fld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5EB8D42-38CF-4B28-8784-CA0F1204313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263721" y="186267"/>
            <a:ext cx="1646095" cy="8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7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O CL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328" y="6717245"/>
            <a:ext cx="1716781" cy="140756"/>
          </a:xfrm>
          <a:prstGeom prst="rect">
            <a:avLst/>
          </a:prstGeom>
        </p:spPr>
      </p:pic>
      <p:sp>
        <p:nvSpPr>
          <p:cNvPr id="12" name="Marcador de texto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75970" y="2978944"/>
            <a:ext cx="10036884" cy="9001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i="0" baseline="0">
                <a:solidFill>
                  <a:srgbClr val="1D3750"/>
                </a:solidFill>
                <a:latin typeface="Open Sans Light"/>
                <a:cs typeface="Open Sans Light"/>
              </a:defRPr>
            </a:lvl1pPr>
          </a:lstStyle>
          <a:p>
            <a:pPr lvl="0"/>
            <a:r>
              <a:rPr lang="es-ES" dirty="0"/>
              <a:t>Concepto clave Open Sans Light 32 </a:t>
            </a:r>
            <a:r>
              <a:rPr lang="es-ES" dirty="0" err="1"/>
              <a:t>pts</a:t>
            </a:r>
            <a:br>
              <a:rPr lang="es-ES" dirty="0"/>
            </a:br>
            <a:r>
              <a:rPr lang="es-ES" dirty="0"/>
              <a:t>para destacar palabras en Open Sans Bold 32 </a:t>
            </a:r>
            <a:r>
              <a:rPr lang="es-ES" dirty="0" err="1"/>
              <a:t>pts</a:t>
            </a:r>
            <a:endParaRPr lang="es-E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2E923F1-8CCE-4BBC-8CAE-B35365734D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263721" y="186267"/>
            <a:ext cx="1646095" cy="8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1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TEMA">
    <p:bg>
      <p:bgPr>
        <a:solidFill>
          <a:srgbClr val="1D37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6328" y="6717245"/>
            <a:ext cx="1716781" cy="140756"/>
          </a:xfrm>
          <a:prstGeom prst="rect">
            <a:avLst/>
          </a:prstGeom>
        </p:spPr>
      </p:pic>
      <p:sp>
        <p:nvSpPr>
          <p:cNvPr id="12" name="Marcador de texto 10"/>
          <p:cNvSpPr>
            <a:spLocks noGrp="1"/>
          </p:cNvSpPr>
          <p:nvPr>
            <p:ph type="body" sz="quarter" idx="10" hasCustomPrompt="1"/>
          </p:nvPr>
        </p:nvSpPr>
        <p:spPr>
          <a:xfrm>
            <a:off x="1283493" y="2688461"/>
            <a:ext cx="9621838" cy="13903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200" b="0" i="0" baseline="0">
                <a:solidFill>
                  <a:schemeClr val="bg1">
                    <a:lumMod val="95000"/>
                  </a:schemeClr>
                </a:solidFill>
                <a:latin typeface="Open Sans Light"/>
                <a:cs typeface="Open Sans Light"/>
              </a:defRPr>
            </a:lvl1pPr>
          </a:lstStyle>
          <a:p>
            <a:pPr lvl="0"/>
            <a:r>
              <a:rPr lang="es-ES" dirty="0"/>
              <a:t>Titulo de Tema Open Sans Light 72 </a:t>
            </a:r>
            <a:r>
              <a:rPr lang="es-ES" dirty="0" err="1"/>
              <a:t>pts</a:t>
            </a:r>
            <a:r>
              <a:rPr lang="es-ES" dirty="0"/>
              <a:t> destacar palabras en </a:t>
            </a:r>
            <a:r>
              <a:rPr lang="es-ES" dirty="0" err="1"/>
              <a:t>bold</a:t>
            </a:r>
            <a:endParaRPr lang="es-ES" dirty="0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 hasCustomPrompt="1"/>
          </p:nvPr>
        </p:nvSpPr>
        <p:spPr>
          <a:xfrm>
            <a:off x="268940" y="285010"/>
            <a:ext cx="5478471" cy="7977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baseline="0">
                <a:solidFill>
                  <a:srgbClr val="F2F2F2"/>
                </a:solidFill>
                <a:latin typeface="Open Sans"/>
                <a:cs typeface="Open Sans"/>
              </a:defRPr>
            </a:lvl1pPr>
            <a:lvl2pPr>
              <a:defRPr b="0" i="0">
                <a:solidFill>
                  <a:srgbClr val="F2F2F2"/>
                </a:solidFill>
                <a:latin typeface="Open Sans"/>
                <a:cs typeface="Open Sans"/>
              </a:defRPr>
            </a:lvl2pPr>
            <a:lvl3pPr>
              <a:defRPr b="0" i="0">
                <a:solidFill>
                  <a:srgbClr val="F2F2F2"/>
                </a:solidFill>
                <a:latin typeface="Open Sans"/>
                <a:cs typeface="Open Sans"/>
              </a:defRPr>
            </a:lvl3pPr>
            <a:lvl4pPr>
              <a:defRPr b="0" i="0">
                <a:solidFill>
                  <a:srgbClr val="F2F2F2"/>
                </a:solidFill>
                <a:latin typeface="Open Sans"/>
                <a:cs typeface="Open Sans"/>
              </a:defRPr>
            </a:lvl4pPr>
            <a:lvl5pPr>
              <a:defRPr b="0" i="0">
                <a:solidFill>
                  <a:srgbClr val="F2F2F2"/>
                </a:solidFill>
                <a:latin typeface="Open Sans"/>
                <a:cs typeface="Open Sans"/>
              </a:defRPr>
            </a:lvl5pPr>
          </a:lstStyle>
          <a:p>
            <a:pPr lvl="0"/>
            <a:r>
              <a:rPr lang="es-ES" dirty="0"/>
              <a:t>Poner fotografía a corte con opacidad entre 50% y 60% para lograr lectura del titulo</a:t>
            </a:r>
          </a:p>
        </p:txBody>
      </p:sp>
    </p:spTree>
    <p:extLst>
      <p:ext uri="{BB962C8B-B14F-4D97-AF65-F5344CB8AC3E}">
        <p14:creationId xmlns:p14="http://schemas.microsoft.com/office/powerpoint/2010/main" val="110639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84145" y="6717245"/>
            <a:ext cx="1716781" cy="140756"/>
          </a:xfrm>
          <a:prstGeom prst="rect">
            <a:avLst/>
          </a:prstGeom>
        </p:spPr>
      </p:pic>
      <p:sp>
        <p:nvSpPr>
          <p:cNvPr id="13" name="Rectángulo 12"/>
          <p:cNvSpPr/>
          <p:nvPr userDrawn="1"/>
        </p:nvSpPr>
        <p:spPr>
          <a:xfrm>
            <a:off x="6684144" y="1716135"/>
            <a:ext cx="479251" cy="60959"/>
          </a:xfrm>
          <a:prstGeom prst="rect">
            <a:avLst/>
          </a:prstGeom>
          <a:solidFill>
            <a:srgbClr val="AAA3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 dirty="0"/>
          </a:p>
        </p:txBody>
      </p:sp>
      <p:sp>
        <p:nvSpPr>
          <p:cNvPr id="16" name="Marcador de posición de imagen 1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699125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" dirty="0"/>
              <a:t>IMAGEN</a:t>
            </a:r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1" hasCustomPrompt="1"/>
          </p:nvPr>
        </p:nvSpPr>
        <p:spPr>
          <a:xfrm>
            <a:off x="6521287" y="805593"/>
            <a:ext cx="3418641" cy="6914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AAA39E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Í N D I C E</a:t>
            </a:r>
          </a:p>
        </p:txBody>
      </p:sp>
      <p:sp>
        <p:nvSpPr>
          <p:cNvPr id="23" name="Marcador de texto 20"/>
          <p:cNvSpPr>
            <a:spLocks noGrp="1"/>
          </p:cNvSpPr>
          <p:nvPr>
            <p:ph type="body" sz="quarter" idx="12" hasCustomPrompt="1"/>
          </p:nvPr>
        </p:nvSpPr>
        <p:spPr>
          <a:xfrm>
            <a:off x="6522473" y="2751379"/>
            <a:ext cx="4535488" cy="249159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None/>
              <a:defRPr sz="2700" b="0" i="0" baseline="0">
                <a:solidFill>
                  <a:srgbClr val="1D3750"/>
                </a:solidFill>
                <a:latin typeface="Open Sans"/>
                <a:cs typeface="Open Sans"/>
              </a:defRPr>
            </a:lvl1pPr>
          </a:lstStyle>
          <a:p>
            <a:pPr lvl="0"/>
            <a:r>
              <a:rPr lang="es-ES" dirty="0"/>
              <a:t>I   Tema uno</a:t>
            </a:r>
          </a:p>
          <a:p>
            <a:pPr lvl="0"/>
            <a:r>
              <a:rPr lang="es-ES" dirty="0"/>
              <a:t>II  Tema dos</a:t>
            </a:r>
          </a:p>
          <a:p>
            <a:pPr lvl="0"/>
            <a:r>
              <a:rPr lang="es-ES" dirty="0"/>
              <a:t>III Tema tres</a:t>
            </a:r>
          </a:p>
          <a:p>
            <a:pPr lvl="0"/>
            <a:r>
              <a:rPr lang="es-ES" dirty="0"/>
              <a:t>IV Tema cuatro</a:t>
            </a:r>
          </a:p>
        </p:txBody>
      </p:sp>
    </p:spTree>
    <p:extLst>
      <p:ext uri="{BB962C8B-B14F-4D97-AF65-F5344CB8AC3E}">
        <p14:creationId xmlns:p14="http://schemas.microsoft.com/office/powerpoint/2010/main" val="153381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58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TA DE COL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title" hasCustomPrompt="1"/>
          </p:nvPr>
        </p:nvSpPr>
        <p:spPr>
          <a:xfrm>
            <a:off x="471045" y="437458"/>
            <a:ext cx="7336095" cy="15571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4800" b="0" i="0" baseline="0">
                <a:solidFill>
                  <a:srgbClr val="1D3750"/>
                </a:solidFill>
                <a:latin typeface="Open Sans Light"/>
                <a:cs typeface="Open Sans Light"/>
              </a:defRPr>
            </a:lvl1pPr>
          </a:lstStyle>
          <a:p>
            <a:r>
              <a:rPr lang="es-ES_tradnl" dirty="0"/>
              <a:t>Paleta de colores</a:t>
            </a:r>
            <a:br>
              <a:rPr lang="es-ES_tradnl" dirty="0"/>
            </a:br>
            <a:r>
              <a:rPr lang="es-ES_tradnl" dirty="0"/>
              <a:t>para uso libre</a:t>
            </a:r>
            <a:endParaRPr lang="es-ES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2857248" y="2222566"/>
            <a:ext cx="1237473" cy="1237473"/>
          </a:xfrm>
          <a:prstGeom prst="rect">
            <a:avLst/>
          </a:prstGeom>
          <a:solidFill>
            <a:srgbClr val="1D37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4094721" y="2222566"/>
            <a:ext cx="1237473" cy="1237473"/>
          </a:xfrm>
          <a:prstGeom prst="rect">
            <a:avLst/>
          </a:prstGeom>
          <a:solidFill>
            <a:srgbClr val="1583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5332194" y="2222566"/>
            <a:ext cx="1237473" cy="1237473"/>
          </a:xfrm>
          <a:prstGeom prst="rect">
            <a:avLst/>
          </a:prstGeom>
          <a:solidFill>
            <a:srgbClr val="32EC9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569667" y="2222566"/>
            <a:ext cx="1237473" cy="1237473"/>
          </a:xfrm>
          <a:prstGeom prst="rect">
            <a:avLst/>
          </a:prstGeom>
          <a:solidFill>
            <a:srgbClr val="6EFF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7807140" y="2222566"/>
            <a:ext cx="1237473" cy="1237473"/>
          </a:xfrm>
          <a:prstGeom prst="rect">
            <a:avLst/>
          </a:prstGeom>
          <a:solidFill>
            <a:srgbClr val="B7CF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2857248" y="3460039"/>
            <a:ext cx="1237473" cy="1237473"/>
          </a:xfrm>
          <a:prstGeom prst="rect">
            <a:avLst/>
          </a:prstGeom>
          <a:solidFill>
            <a:srgbClr val="7221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094721" y="3460039"/>
            <a:ext cx="1237473" cy="1237473"/>
          </a:xfrm>
          <a:prstGeom prst="rect">
            <a:avLst/>
          </a:prstGeom>
          <a:solidFill>
            <a:srgbClr val="CD2A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5332194" y="3460039"/>
            <a:ext cx="1237473" cy="1237473"/>
          </a:xfrm>
          <a:prstGeom prst="rect">
            <a:avLst/>
          </a:prstGeom>
          <a:solidFill>
            <a:srgbClr val="DD3A5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569667" y="3460039"/>
            <a:ext cx="1237473" cy="1237473"/>
          </a:xfrm>
          <a:prstGeom prst="rect">
            <a:avLst/>
          </a:prstGeom>
          <a:solidFill>
            <a:srgbClr val="EC69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7807140" y="3460039"/>
            <a:ext cx="1237473" cy="1237473"/>
          </a:xfrm>
          <a:prstGeom prst="rect">
            <a:avLst/>
          </a:prstGeom>
          <a:solidFill>
            <a:srgbClr val="FDA6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2857248" y="4697512"/>
            <a:ext cx="3093717" cy="1237473"/>
          </a:xfrm>
          <a:prstGeom prst="rect">
            <a:avLst/>
          </a:prstGeom>
          <a:solidFill>
            <a:srgbClr val="AAA3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5950896" y="4697512"/>
            <a:ext cx="3093717" cy="1237473"/>
          </a:xfrm>
          <a:prstGeom prst="rect">
            <a:avLst/>
          </a:prstGeom>
          <a:solidFill>
            <a:srgbClr val="D0C8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06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808B728-47DE-420F-9D02-0A52C73230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5854" y="2429690"/>
            <a:ext cx="4033398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8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845B80F-613C-43DE-BD0C-4B5774AA4F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D8E1B-0196-410B-A656-DCFD1BA4015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24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4" r:id="rId6"/>
    <p:sldLayoutId id="2147483655" r:id="rId7"/>
    <p:sldLayoutId id="2147483661" r:id="rId8"/>
    <p:sldLayoutId id="2147483656" r:id="rId9"/>
    <p:sldLayoutId id="2147483662" r:id="rId10"/>
    <p:sldLayoutId id="2147483663" r:id="rId11"/>
  </p:sldLayoutIdLst>
  <p:hf hdr="0" ftr="0" dt="0"/>
  <p:txStyles>
    <p:titleStyle>
      <a:lvl1pPr algn="ctr" defTabSz="609493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609493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609493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60949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609493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609493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F21197B-4148-42B4-ACE3-4A93621B80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L" dirty="0"/>
          </a:p>
          <a:p>
            <a:endParaRPr lang="es-CL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B9905FAB-9B49-4559-9F79-ECDCA1148894}"/>
              </a:ext>
            </a:extLst>
          </p:cNvPr>
          <p:cNvSpPr txBox="1">
            <a:spLocks/>
          </p:cNvSpPr>
          <p:nvPr/>
        </p:nvSpPr>
        <p:spPr>
          <a:xfrm>
            <a:off x="350716" y="3240227"/>
            <a:ext cx="11487393" cy="2386978"/>
          </a:xfrm>
        </p:spPr>
        <p:txBody>
          <a:bodyPr>
            <a:normAutofit fontScale="25000" lnSpcReduction="20000"/>
          </a:bodyPr>
          <a:lstStyle>
            <a:lvl1pPr algn="ctr" defTabSz="609493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16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Situación de la Apicultura Nacional:</a:t>
            </a:r>
          </a:p>
          <a:p>
            <a:r>
              <a:rPr lang="es-CL" sz="160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Proyección productiva y tendencias comerciales</a:t>
            </a:r>
          </a:p>
          <a:p>
            <a:endParaRPr lang="es-CL" dirty="0">
              <a:solidFill>
                <a:srgbClr val="0F69B5"/>
              </a:solidFill>
            </a:endParaRPr>
          </a:p>
          <a:p>
            <a:endParaRPr lang="es-CL" dirty="0">
              <a:solidFill>
                <a:srgbClr val="0F69B5"/>
              </a:solidFill>
            </a:endParaRPr>
          </a:p>
          <a:p>
            <a:endParaRPr lang="es-CL" dirty="0">
              <a:solidFill>
                <a:srgbClr val="0F69B5"/>
              </a:solidFill>
            </a:endParaRPr>
          </a:p>
          <a:p>
            <a:endParaRPr lang="es-CL" dirty="0">
              <a:solidFill>
                <a:srgbClr val="0F69B5"/>
              </a:solidFill>
            </a:endParaRPr>
          </a:p>
          <a:p>
            <a:endParaRPr lang="es-CL" dirty="0">
              <a:solidFill>
                <a:srgbClr val="0F69B5"/>
              </a:solidFill>
            </a:endParaRPr>
          </a:p>
          <a:p>
            <a:r>
              <a:rPr lang="es-CL" dirty="0">
                <a:solidFill>
                  <a:srgbClr val="0F69B5"/>
                </a:solidFill>
              </a:rPr>
              <a:t>Seminario Internacional </a:t>
            </a:r>
          </a:p>
          <a:p>
            <a:r>
              <a:rPr lang="es-CL" dirty="0">
                <a:solidFill>
                  <a:srgbClr val="0F69B5"/>
                </a:solidFill>
              </a:rPr>
              <a:t>“Valorización de los atributos de la miel en Chile. En la búsqueda del factor diferenciador”</a:t>
            </a:r>
          </a:p>
          <a:p>
            <a:r>
              <a:rPr lang="es-CL" dirty="0">
                <a:solidFill>
                  <a:srgbClr val="0F69B5"/>
                </a:solidFill>
              </a:rPr>
              <a:t>Frutillar, Región de Los Lagos</a:t>
            </a:r>
          </a:p>
          <a:p>
            <a:r>
              <a:rPr lang="es-CL" dirty="0">
                <a:solidFill>
                  <a:srgbClr val="0F69B5"/>
                </a:solidFill>
              </a:rPr>
              <a:t>14 noviembre 2019</a:t>
            </a:r>
          </a:p>
          <a:p>
            <a:br>
              <a:rPr lang="es-CL" dirty="0">
                <a:solidFill>
                  <a:srgbClr val="0F69B5"/>
                </a:solidFill>
              </a:rPr>
            </a:br>
            <a:endParaRPr lang="es-CL" dirty="0">
              <a:solidFill>
                <a:srgbClr val="0F69B5"/>
              </a:solidFill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0625FAE6-F6CD-4AFF-898A-1AE83C5B28DA}"/>
              </a:ext>
            </a:extLst>
          </p:cNvPr>
          <p:cNvSpPr txBox="1">
            <a:spLocks/>
          </p:cNvSpPr>
          <p:nvPr/>
        </p:nvSpPr>
        <p:spPr>
          <a:xfrm>
            <a:off x="948658" y="4433716"/>
            <a:ext cx="10719842" cy="1732178"/>
          </a:xfrm>
        </p:spPr>
        <p:txBody>
          <a:bodyPr>
            <a:normAutofit/>
          </a:bodyPr>
          <a:lstStyle>
            <a:lvl1pPr marL="457120" indent="-457120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609493" rtl="0" eaLnBrk="1" latinLnBrk="0" hangingPunct="1">
              <a:spcBef>
                <a:spcPct val="20000"/>
              </a:spcBef>
              <a:buFont typeface="Arial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CL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146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>
            <a:extLst>
              <a:ext uri="{FF2B5EF4-FFF2-40B4-BE49-F238E27FC236}">
                <a16:creationId xmlns:a16="http://schemas.microsoft.com/office/drawing/2014/main" id="{2F044924-E0FF-4CBF-A4BC-7C368F518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561" y="238903"/>
            <a:ext cx="8227457" cy="5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defTabSz="609493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CL" sz="2899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Contexto Apícola Nacional</a:t>
            </a:r>
            <a:endParaRPr lang="es-ES" altLang="es-CL" sz="2899" dirty="0">
              <a:solidFill>
                <a:srgbClr val="0F69B5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ED88013E-2161-4B7E-B5FC-FC9D2F1B6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569" y="854685"/>
            <a:ext cx="7704063" cy="576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457120" indent="-457120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609493" rtl="0" eaLnBrk="1" latinLnBrk="0" hangingPunct="1">
              <a:spcBef>
                <a:spcPct val="20000"/>
              </a:spcBef>
              <a:buFont typeface="Arial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endParaRPr lang="es-CL" altLang="es-CL" sz="1999" u="sng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ctr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endParaRPr lang="es-CL" altLang="es-CL" sz="1999" u="sng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ctr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r>
              <a:rPr lang="es-CL" altLang="es-CL" sz="1999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Recolección =&gt; </a:t>
            </a:r>
            <a:r>
              <a:rPr lang="es-CL" altLang="es-CL" sz="1999" b="1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Industrialización</a:t>
            </a:r>
          </a:p>
          <a:p>
            <a:pPr marL="0" indent="0" algn="ctr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endParaRPr lang="es-CL" altLang="es-CL" sz="1999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 algn="ctr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r>
              <a:rPr lang="es-CL" sz="2099" dirty="0" err="1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Commodities</a:t>
            </a:r>
            <a:r>
              <a:rPr lang="es-CL" sz="2099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=&gt; </a:t>
            </a:r>
            <a:r>
              <a:rPr lang="es-CL" sz="2099" b="1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Producción diferenciada</a:t>
            </a:r>
          </a:p>
          <a:p>
            <a:pPr marL="0" indent="0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endParaRPr lang="es-CL" altLang="es-CL" sz="1999" u="sng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lnSpc>
                <a:spcPct val="120000"/>
              </a:lnSpc>
              <a:buClr>
                <a:schemeClr val="tx2"/>
              </a:buClr>
              <a:buFont typeface="Arial"/>
              <a:buNone/>
            </a:pPr>
            <a:r>
              <a:rPr lang="es-CL" altLang="es-CL" sz="1999" u="sng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Registro SAG Formulario de Registro de Apicultores y Declaración de Apiarios (SIPEC Apícola):</a:t>
            </a:r>
          </a:p>
          <a:p>
            <a:pPr marL="0" indent="0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endParaRPr lang="es-CL" altLang="es-CL" sz="1999" u="sng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es-CL" altLang="es-CL" sz="1999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Los apicultores registrados entre octubre 2017 y septiembre de 2018 en Chile corresponden a 6.260 (1.849 mujeres, 4.146 hombres y 265 personas jurídicas).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Font typeface="Arial"/>
              <a:buNone/>
            </a:pPr>
            <a:endParaRPr lang="es-CL" altLang="es-CL" sz="1999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es-CL" altLang="es-CL" sz="1999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 declararon un total de 985 mil colmenas agrupadas en 12 mil apiarios.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Font typeface="Arial"/>
              <a:buNone/>
            </a:pPr>
            <a:endParaRPr lang="es-CL" altLang="es-CL" sz="1999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es-CL" altLang="es-CL" sz="1999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Las colmenas de abejas consolidan su presencia en todas las regiones de Chile, con una mayor concentración en las regiones de O´Higgins, Maule y Los Lagos.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  <a:buNone/>
            </a:pPr>
            <a:endParaRPr lang="es-CL" altLang="es-CL" sz="1999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r>
              <a:rPr lang="es-CL" altLang="es-CL" sz="2000" dirty="0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Apoyo estatal (INDAP): 4.000 productores que tienen colmenas (2.500 apicultura como ingreso principal)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chemeClr val="tx2"/>
              </a:buClr>
            </a:pPr>
            <a:endParaRPr lang="es-CL" altLang="es-CL" sz="1999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72723D07-F544-48A4-96D0-C405CC0AAA07}"/>
              </a:ext>
            </a:extLst>
          </p:cNvPr>
          <p:cNvGrpSpPr/>
          <p:nvPr/>
        </p:nvGrpSpPr>
        <p:grpSpPr>
          <a:xfrm>
            <a:off x="8880018" y="1259523"/>
            <a:ext cx="2572878" cy="5214677"/>
            <a:chOff x="7176120" y="952510"/>
            <a:chExt cx="2885002" cy="5347841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23F24CC3-6A77-4F14-A9E5-8E918ABC3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76120" y="952510"/>
              <a:ext cx="2880320" cy="1617367"/>
            </a:xfrm>
            <a:prstGeom prst="rect">
              <a:avLst/>
            </a:prstGeom>
          </p:spPr>
        </p:pic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AF071202-D494-42DE-B8C7-4D7BF4000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5702" y="4769290"/>
              <a:ext cx="2870738" cy="1531061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E99E1523-DDCE-49BD-9E55-E1E18FC96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0384" y="2780929"/>
              <a:ext cx="2870738" cy="1831531"/>
            </a:xfrm>
            <a:prstGeom prst="rect">
              <a:avLst/>
            </a:prstGeom>
          </p:spPr>
        </p:pic>
      </p:grpSp>
      <p:pic>
        <p:nvPicPr>
          <p:cNvPr id="8" name="Gráfico 7" descr="Marca de verificación">
            <a:extLst>
              <a:ext uri="{FF2B5EF4-FFF2-40B4-BE49-F238E27FC236}">
                <a16:creationId xmlns:a16="http://schemas.microsoft.com/office/drawing/2014/main" id="{55FD5C43-D586-4B96-B64D-B72A7EF723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4412" y="1148164"/>
            <a:ext cx="357678" cy="24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940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06AC9F0-2B3C-48A9-BF85-A0585BCE2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184" y="329140"/>
            <a:ext cx="8227457" cy="5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defTabSz="609493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CL" sz="3199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Contexto Apícola Nacional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80F1E34-EF6A-4857-BBA6-ED8C81529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184" y="986023"/>
            <a:ext cx="4032110" cy="532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457120" indent="-457120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427" indent="-380933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73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227" indent="-304747" algn="l" defTabSz="609493" rtl="0" eaLnBrk="1" latinLnBrk="0" hangingPunct="1">
              <a:spcBef>
                <a:spcPct val="20000"/>
              </a:spcBef>
              <a:buFont typeface="Arial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720" indent="-304747" algn="l" defTabSz="609493" rtl="0" eaLnBrk="1" latinLnBrk="0" hangingPunct="1">
              <a:spcBef>
                <a:spcPct val="20000"/>
              </a:spcBef>
              <a:buFont typeface="Arial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21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609493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Clr>
                <a:schemeClr val="tx2"/>
              </a:buClr>
              <a:buFont typeface="Arial"/>
              <a:buNone/>
            </a:pPr>
            <a:r>
              <a:rPr lang="es-ES" altLang="es-CL" sz="1999" u="sng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Miel: 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Producción nacional de 7 a 11 mil toneladas por año.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70% se exporta en tambores de 300 Kg. Importación no significativa.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Consumo nacional 30% de la producción.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endParaRPr lang="es-ES" altLang="es-CL" sz="1999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es-ES" altLang="es-CL" sz="1999" u="sng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Demás productos apícolas:</a:t>
            </a:r>
          </a:p>
          <a:p>
            <a:pPr>
              <a:lnSpc>
                <a:spcPct val="80000"/>
              </a:lnSpc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Cera, polen, propóleo, jalea real.</a:t>
            </a:r>
          </a:p>
          <a:p>
            <a:pPr>
              <a:lnSpc>
                <a:spcPct val="80000"/>
              </a:lnSpc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Apitoxina.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endParaRPr lang="es-ES" altLang="es-CL" sz="1999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es-ES" altLang="es-CL" sz="1999" u="sng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Material vivo:</a:t>
            </a:r>
          </a:p>
          <a:p>
            <a:pPr>
              <a:lnSpc>
                <a:spcPct val="80000"/>
              </a:lnSpc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Abejas reinas.</a:t>
            </a:r>
          </a:p>
          <a:p>
            <a:pPr>
              <a:lnSpc>
                <a:spcPct val="80000"/>
              </a:lnSpc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Paquetes de abejas.</a:t>
            </a:r>
          </a:p>
          <a:p>
            <a:pPr>
              <a:lnSpc>
                <a:spcPct val="80000"/>
              </a:lnSpc>
            </a:pPr>
            <a:r>
              <a:rPr lang="es-ES" altLang="es-CL" sz="1999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Núcleos.</a:t>
            </a:r>
          </a:p>
          <a:p>
            <a:pPr marL="0" indent="0">
              <a:lnSpc>
                <a:spcPct val="80000"/>
              </a:lnSpc>
              <a:buFont typeface="Arial"/>
              <a:buNone/>
            </a:pPr>
            <a:endParaRPr lang="es-ES" altLang="es-CL" sz="1999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es-ES" altLang="es-CL" sz="1999" u="sng">
                <a:solidFill>
                  <a:schemeClr val="tx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Servicios de polinización.</a:t>
            </a:r>
            <a:endParaRPr lang="es-ES" altLang="es-CL" sz="1999" u="sng" dirty="0">
              <a:solidFill>
                <a:schemeClr val="tx2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Picture 5" descr="honiggläser">
            <a:extLst>
              <a:ext uri="{FF2B5EF4-FFF2-40B4-BE49-F238E27FC236}">
                <a16:creationId xmlns:a16="http://schemas.microsoft.com/office/drawing/2014/main" id="{3E230613-A67D-4690-A546-9ED9C22B1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41" y="2169434"/>
            <a:ext cx="2490948" cy="182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polis_buccal">
            <a:extLst>
              <a:ext uri="{FF2B5EF4-FFF2-40B4-BE49-F238E27FC236}">
                <a16:creationId xmlns:a16="http://schemas.microsoft.com/office/drawing/2014/main" id="{ABF5233C-FEB6-43E4-95C9-48D6E33C2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939" y="2599875"/>
            <a:ext cx="1942594" cy="176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Fresh_Royal_Jelly">
            <a:extLst>
              <a:ext uri="{FF2B5EF4-FFF2-40B4-BE49-F238E27FC236}">
                <a16:creationId xmlns:a16="http://schemas.microsoft.com/office/drawing/2014/main" id="{0C0B17A6-1FD0-4A95-8842-59A5990F5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85" y="2376562"/>
            <a:ext cx="1799756" cy="179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273B26D-0FAF-4B6A-B281-2E6CFBE4B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6444" y="344649"/>
            <a:ext cx="2611842" cy="194109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01379B3-E26D-4367-B1D7-3FB8FD0992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8294" y="4601803"/>
            <a:ext cx="2809768" cy="18650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CB1FE47-F7D0-49B0-9DF1-37138E9347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3686" y="4452360"/>
            <a:ext cx="2898955" cy="217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86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7C8AAD-5865-43D8-B850-3030E80EA45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2748" y="1046046"/>
            <a:ext cx="11392108" cy="11474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Comisión, establecida por Decreto Ministerial N°54 de 2013, tiene un carácter asesor y su fin es </a:t>
            </a:r>
            <a:r>
              <a:rPr lang="es-CL" sz="2398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proponer la formulación, elaboración e implementación de políticas para el desarrollo sustentable de la apicultura en Chile</a:t>
            </a:r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FE6B6E7-8E5A-4571-BDE6-7F779D2659BE}"/>
              </a:ext>
            </a:extLst>
          </p:cNvPr>
          <p:cNvSpPr txBox="1">
            <a:spLocks/>
          </p:cNvSpPr>
          <p:nvPr/>
        </p:nvSpPr>
        <p:spPr>
          <a:xfrm>
            <a:off x="261513" y="2387850"/>
            <a:ext cx="6694798" cy="3647074"/>
          </a:xfrm>
          <a:prstGeom prst="rect">
            <a:avLst/>
          </a:prstGeom>
        </p:spPr>
        <p:txBody>
          <a:bodyPr vert="horz" lIns="91392" tIns="45696" rIns="91392" bIns="45696" rtlCol="0">
            <a:normAutofit fontScale="62500" lnSpcReduction="20000"/>
          </a:bodyPr>
          <a:lstStyle>
            <a:lvl1pPr marL="228589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obCL" pitchFamily="50" charset="0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obCL" pitchFamily="50" charset="0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obCL" pitchFamily="50" charset="0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obCL" pitchFamily="50" charset="0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obCL" pitchFamily="50" charset="0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CL" sz="2398" u="sng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Principales avances sectoriales:</a:t>
            </a:r>
          </a:p>
          <a:p>
            <a:pPr marL="0" indent="0">
              <a:buNone/>
            </a:pPr>
            <a:endParaRPr lang="es-CL" sz="2398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Mejoramiento de registros apícolas (SIPEC-SAG).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Aperturas sanitarias: </a:t>
            </a:r>
          </a:p>
          <a:p>
            <a:pPr lvl="1"/>
            <a:r>
              <a:rPr lang="es-CL" sz="19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Emiratos Árabes Unidos, Canadá y Hong Kong (miel); Colombia y Perú (abejas)</a:t>
            </a:r>
          </a:p>
          <a:p>
            <a:pPr lvl="1"/>
            <a:r>
              <a:rPr lang="es-CL" sz="19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 proceso: China (miel)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Realización de dos Simposios Nacionales: Temuco (2014) y Santiago (2016).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Proyectos de huertos melíferos en regiones de Coquimbo y Bío </a:t>
            </a:r>
            <a:r>
              <a:rPr lang="es-CL" sz="2398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Bío</a:t>
            </a:r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(2da etapa).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Seguro Apícola aplicable entre Coquimbo a Los Lagos. 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Actualización de Perfiles de Competencias Laborales Apícolas.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Organización en Chile Congreso FILAPI 2020.</a:t>
            </a:r>
          </a:p>
          <a:p>
            <a:r>
              <a:rPr lang="es-CL" sz="2398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Postulación y adjudicación APIMONDIA Chile 2023.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3B7B159A-B89C-449A-B9CA-CDAFFE8DAF2B}"/>
              </a:ext>
            </a:extLst>
          </p:cNvPr>
          <p:cNvGraphicFramePr/>
          <p:nvPr/>
        </p:nvGraphicFramePr>
        <p:xfrm>
          <a:off x="6956312" y="3010838"/>
          <a:ext cx="4809116" cy="3057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C08E83DA-51DB-40E5-9C90-6EEA55AF8920}"/>
              </a:ext>
            </a:extLst>
          </p:cNvPr>
          <p:cNvSpPr txBox="1"/>
          <p:nvPr/>
        </p:nvSpPr>
        <p:spPr>
          <a:xfrm>
            <a:off x="8683320" y="2567610"/>
            <a:ext cx="2118738" cy="461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398" dirty="0"/>
              <a:t>Subcomisiones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891DBBD-34CD-475B-8815-07FFB9A7A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709" y="307234"/>
            <a:ext cx="8227457" cy="5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  <a:normAutofit fontScale="97500" lnSpcReduction="10000"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obCL" pitchFamily="50" charset="0"/>
                <a:ea typeface="+mj-ea"/>
                <a:cs typeface="+mj-cs"/>
              </a:defRPr>
            </a:lvl1pPr>
          </a:lstStyle>
          <a:p>
            <a:r>
              <a:rPr lang="es-ES" altLang="es-CL" sz="3199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Comisión Nacional de Apicultura</a:t>
            </a:r>
          </a:p>
        </p:txBody>
      </p:sp>
    </p:spTree>
    <p:extLst>
      <p:ext uri="{BB962C8B-B14F-4D97-AF65-F5344CB8AC3E}">
        <p14:creationId xmlns:p14="http://schemas.microsoft.com/office/powerpoint/2010/main" val="870348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21D58FD-DAAE-475C-B1EF-0B0226EF5A56}"/>
              </a:ext>
            </a:extLst>
          </p:cNvPr>
          <p:cNvSpPr txBox="1"/>
          <p:nvPr/>
        </p:nvSpPr>
        <p:spPr>
          <a:xfrm>
            <a:off x="370218" y="1568223"/>
            <a:ext cx="42902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Disminución fuerte de montos y volúmenes con respecto a 2018 (60%).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Baja fuerte de precios unitarios último trimestre 2018 (3,5 a 2,96 USD FOB/kg).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Conjugación de contingencia internacional y baja producción nacional.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L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Compras de miel actualmente estancadas por parte de mercados destino.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C2E8071-AFC8-499D-BEE2-BB584CF25A98}"/>
              </a:ext>
            </a:extLst>
          </p:cNvPr>
          <p:cNvSpPr>
            <a:spLocks/>
          </p:cNvSpPr>
          <p:nvPr/>
        </p:nvSpPr>
        <p:spPr bwMode="auto">
          <a:xfrm>
            <a:off x="261661" y="382889"/>
            <a:ext cx="9696124" cy="61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54" eaLnBrk="1" hangingPunct="1">
              <a:lnSpc>
                <a:spcPct val="90000"/>
              </a:lnSpc>
              <a:spcBef>
                <a:spcPct val="0"/>
              </a:spcBef>
            </a:pPr>
            <a:r>
              <a:rPr lang="es-ES_tradnl" altLang="es-CL" sz="32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Exportaciones de miel chilena 2015-2019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BB11802-3DE1-44C8-ACAD-0E38AE1B7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422" y="1264328"/>
            <a:ext cx="7158185" cy="487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4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 idx="4294967295"/>
          </p:nvPr>
        </p:nvSpPr>
        <p:spPr>
          <a:xfrm>
            <a:off x="398300" y="370864"/>
            <a:ext cx="9691977" cy="620550"/>
          </a:xfrm>
        </p:spPr>
        <p:txBody>
          <a:bodyPr>
            <a:noAutofit/>
          </a:bodyPr>
          <a:lstStyle/>
          <a:p>
            <a:r>
              <a:rPr lang="es-CL" altLang="es-CL" sz="3599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Situación actual y proyecciones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idx="4294967295"/>
          </p:nvPr>
        </p:nvSpPr>
        <p:spPr>
          <a:xfrm>
            <a:off x="398300" y="1484250"/>
            <a:ext cx="11366653" cy="5078379"/>
          </a:xfrm>
        </p:spPr>
        <p:txBody>
          <a:bodyPr>
            <a:normAutofit/>
          </a:bodyPr>
          <a:lstStyle/>
          <a:p>
            <a:r>
              <a:rPr lang="es-CL" altLang="es-CL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 bien no se disponen de estadísticas de producción, las cifras de exportación a octubre de 2019 señalan que el volumen y el valor bajaron un 60% con respecto a la misma fecha de 2018. </a:t>
            </a:r>
          </a:p>
          <a:p>
            <a:r>
              <a:rPr lang="es-CL" altLang="es-CL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 cuanto al volumen, la caída es coherente con las estimaciones sectoriales, que señalan una cosecha de miel en 2019 equivalente al 40% de un año normal, gatillada como efecto de las condiciones climáticas extremas que afectaron la zona centro sur y sur de Chile.</a:t>
            </a:r>
          </a:p>
          <a:p>
            <a:r>
              <a:rPr lang="es-CL" altLang="es-CL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 cuanto al valor, esta caída está relacionada con la baja internacional del precio de la miel (menos de 3 USD/Kg) por efecto de altos stocks en Europa, triangulación de origen y falsificación de miel, principales problemas del comercio internacional de este alimento.</a:t>
            </a:r>
          </a:p>
          <a:p>
            <a:r>
              <a:rPr lang="es-CL" altLang="es-CL" sz="2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 resumen, hay una mayor cantidad de miel en el mercado vendida a bajos precios, y una evidente presión de mayores costos para acreditar autenticidad y origen de la miel que tradicionalmente proviene de América y Oceanía.</a:t>
            </a:r>
            <a:endParaRPr lang="es-CL" altLang="es-CL" sz="1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0" indent="0">
              <a:buNone/>
            </a:pPr>
            <a:endParaRPr lang="es-CL" altLang="es-CL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21D58FD-DAAE-475C-B1EF-0B0226EF5A56}"/>
              </a:ext>
            </a:extLst>
          </p:cNvPr>
          <p:cNvSpPr txBox="1"/>
          <p:nvPr/>
        </p:nvSpPr>
        <p:spPr>
          <a:xfrm>
            <a:off x="370217" y="1471910"/>
            <a:ext cx="1135151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 mayor parte de la producción de miel chilena proviene de especies vegetales melíferas del bosque nativo, las cuales tienen un alto endemismo (sólo existen en Chile).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 sociedad chilena ha cambiado y con ello sus prioridades, siendo el tema nutricional uno de los de mayor interés.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Un ejemplo de lo anterior es el aumento del consumo doméstico de miel en Chile, el cual subió del 12% de la producción nacional en 2004 (100 </a:t>
            </a:r>
            <a:r>
              <a:rPr lang="es-CL" sz="1800" kern="0" dirty="0" err="1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grs</a:t>
            </a: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per cápita/año), a cifras de 30% (220 </a:t>
            </a:r>
            <a:r>
              <a:rPr lang="es-CL" sz="1800" kern="0" dirty="0" err="1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grs</a:t>
            </a: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per </a:t>
            </a:r>
            <a:r>
              <a:rPr lang="es-CL" sz="1800" kern="0" dirty="0" err="1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capita</a:t>
            </a: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/año) en 2015. 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 presión de la demanda local ha generado la aparición de una cada vez mayor adulteración, principalmente en los canales de comercialización locales y de bajos ingresos, como ferias libres y mercados mayoristas, debido a su menor precio.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Estas adulteraciones van desde mezclas de azúcar y colorante en envases sin rótulo, hasta el expendio de dichas mezclas etiquetados bajo denominación de producto de confitería fraccionadas en envases plásticos genéricos de miel.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r>
              <a:rPr lang="es-CL" sz="1800" kern="0" dirty="0">
                <a:solidFill>
                  <a:prstClr val="black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Son necesarias tanto acciones de educación (día de la miel) y denuncia (Ministerio de Salud) para generar un mercado interno transparente y competitivo.</a:t>
            </a:r>
          </a:p>
          <a:p>
            <a:pPr marL="342900" lvl="0" indent="-342900" defTabSz="914400">
              <a:buFont typeface="Arial" panose="020B0604020202020204" pitchFamily="34" charset="0"/>
              <a:buChar char="•"/>
              <a:defRPr/>
            </a:pPr>
            <a:endParaRPr lang="es-CL" sz="2000" kern="0" dirty="0">
              <a:solidFill>
                <a:prstClr val="black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C2E8071-AFC8-499D-BEE2-BB584CF25A98}"/>
              </a:ext>
            </a:extLst>
          </p:cNvPr>
          <p:cNvSpPr>
            <a:spLocks/>
          </p:cNvSpPr>
          <p:nvPr/>
        </p:nvSpPr>
        <p:spPr bwMode="auto">
          <a:xfrm>
            <a:off x="670964" y="382889"/>
            <a:ext cx="9696124" cy="61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54" eaLnBrk="1" hangingPunct="1">
              <a:lnSpc>
                <a:spcPct val="90000"/>
              </a:lnSpc>
              <a:spcBef>
                <a:spcPct val="0"/>
              </a:spcBef>
            </a:pPr>
            <a:r>
              <a:rPr lang="es-ES_tradnl" altLang="es-CL" sz="32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Mercado Doméstico Miel</a:t>
            </a:r>
          </a:p>
        </p:txBody>
      </p:sp>
    </p:spTree>
    <p:extLst>
      <p:ext uri="{BB962C8B-B14F-4D97-AF65-F5344CB8AC3E}">
        <p14:creationId xmlns:p14="http://schemas.microsoft.com/office/powerpoint/2010/main" val="45388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F62C3543-A2F6-41CA-8CE4-C9F70D2A1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" y="1162002"/>
            <a:ext cx="6514012" cy="4302786"/>
          </a:xfrm>
          <a:prstGeom prst="rect">
            <a:avLst/>
          </a:prstGeom>
        </p:spPr>
      </p:pic>
      <p:sp>
        <p:nvSpPr>
          <p:cNvPr id="12" name="1 Título">
            <a:extLst>
              <a:ext uri="{FF2B5EF4-FFF2-40B4-BE49-F238E27FC236}">
                <a16:creationId xmlns:a16="http://schemas.microsoft.com/office/drawing/2014/main" id="{E7E2230B-C1AA-40F6-9F2B-91940B79DC0F}"/>
              </a:ext>
            </a:extLst>
          </p:cNvPr>
          <p:cNvSpPr txBox="1">
            <a:spLocks/>
          </p:cNvSpPr>
          <p:nvPr/>
        </p:nvSpPr>
        <p:spPr>
          <a:xfrm>
            <a:off x="398403" y="397920"/>
            <a:ext cx="8521309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obCL" pitchFamily="50" charset="0"/>
                <a:ea typeface="+mj-ea"/>
                <a:cs typeface="+mj-cs"/>
              </a:defRPr>
            </a:lvl1pPr>
          </a:lstStyle>
          <a:p>
            <a:r>
              <a:rPr lang="es-ES" altLang="es-CL" sz="36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Día de la Miel R.M. (C.C. La Moneda)</a:t>
            </a:r>
            <a:endParaRPr lang="es-CL" altLang="es-CL" sz="3600" dirty="0">
              <a:solidFill>
                <a:srgbClr val="0F69B5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0229397-3578-4491-A96D-309DA8242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491" y="3429000"/>
            <a:ext cx="4763589" cy="317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72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>
            <a:extLst>
              <a:ext uri="{FF2B5EF4-FFF2-40B4-BE49-F238E27FC236}">
                <a16:creationId xmlns:a16="http://schemas.microsoft.com/office/drawing/2014/main" id="{33607083-E2E2-402B-97D5-6DD87E55534D}"/>
              </a:ext>
            </a:extLst>
          </p:cNvPr>
          <p:cNvSpPr txBox="1">
            <a:spLocks/>
          </p:cNvSpPr>
          <p:nvPr/>
        </p:nvSpPr>
        <p:spPr>
          <a:xfrm>
            <a:off x="398403" y="397920"/>
            <a:ext cx="8521309" cy="6207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obCL" pitchFamily="50" charset="0"/>
                <a:ea typeface="+mj-ea"/>
                <a:cs typeface="+mj-cs"/>
              </a:defRPr>
            </a:lvl1pPr>
          </a:lstStyle>
          <a:p>
            <a:r>
              <a:rPr lang="es-ES" altLang="es-CL" sz="3600" dirty="0">
                <a:solidFill>
                  <a:srgbClr val="0F69B5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APIMONDIA CHILE 2023</a:t>
            </a:r>
            <a:endParaRPr lang="es-CL" altLang="es-CL" sz="3600" dirty="0">
              <a:solidFill>
                <a:srgbClr val="0F69B5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4A120C5-7C8A-48D8-90EF-D2AA3D0C4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57" y="1018632"/>
            <a:ext cx="7410487" cy="360643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310642E3-D102-4430-BDAD-F7262D7D4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12" y="3683634"/>
            <a:ext cx="5713587" cy="277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942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2372</TotalTime>
  <Words>871</Words>
  <Application>Microsoft Macintosh PowerPoint</Application>
  <PresentationFormat>Personalizado</PresentationFormat>
  <Paragraphs>87</Paragraphs>
  <Slides>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gobCL</vt:lpstr>
      <vt:lpstr>Open Sans</vt:lpstr>
      <vt:lpstr>Open Sans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Situación actual y proyecciones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Magdalena Vergara Infante</dc:creator>
  <cp:lastModifiedBy>HECTOR IVAN ESCOBAR CANDIA</cp:lastModifiedBy>
  <cp:revision>116</cp:revision>
  <dcterms:created xsi:type="dcterms:W3CDTF">2019-05-20T15:36:01Z</dcterms:created>
  <dcterms:modified xsi:type="dcterms:W3CDTF">2019-11-14T13:08:06Z</dcterms:modified>
</cp:coreProperties>
</file>