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314" r:id="rId2"/>
    <p:sldId id="256" r:id="rId3"/>
    <p:sldId id="257" r:id="rId4"/>
    <p:sldId id="262" r:id="rId5"/>
    <p:sldId id="268" r:id="rId6"/>
    <p:sldId id="267" r:id="rId7"/>
    <p:sldId id="266" r:id="rId8"/>
    <p:sldId id="296" r:id="rId9"/>
    <p:sldId id="295" r:id="rId10"/>
    <p:sldId id="294" r:id="rId11"/>
    <p:sldId id="293" r:id="rId12"/>
    <p:sldId id="298" r:id="rId13"/>
    <p:sldId id="297" r:id="rId14"/>
    <p:sldId id="292" r:id="rId15"/>
    <p:sldId id="265" r:id="rId16"/>
    <p:sldId id="264" r:id="rId17"/>
    <p:sldId id="263" r:id="rId18"/>
    <p:sldId id="260" r:id="rId19"/>
    <p:sldId id="259" r:id="rId20"/>
    <p:sldId id="261" r:id="rId21"/>
    <p:sldId id="258" r:id="rId22"/>
    <p:sldId id="269" r:id="rId23"/>
    <p:sldId id="273" r:id="rId24"/>
    <p:sldId id="279" r:id="rId25"/>
    <p:sldId id="278" r:id="rId26"/>
    <p:sldId id="277" r:id="rId27"/>
    <p:sldId id="282" r:id="rId28"/>
    <p:sldId id="281" r:id="rId29"/>
    <p:sldId id="280" r:id="rId30"/>
    <p:sldId id="276" r:id="rId31"/>
    <p:sldId id="275" r:id="rId32"/>
    <p:sldId id="274" r:id="rId33"/>
    <p:sldId id="272" r:id="rId34"/>
    <p:sldId id="285" r:id="rId35"/>
    <p:sldId id="287" r:id="rId36"/>
    <p:sldId id="284" r:id="rId37"/>
    <p:sldId id="286" r:id="rId38"/>
    <p:sldId id="289" r:id="rId39"/>
    <p:sldId id="301" r:id="rId40"/>
    <p:sldId id="302" r:id="rId41"/>
    <p:sldId id="288" r:id="rId42"/>
    <p:sldId id="304" r:id="rId43"/>
    <p:sldId id="303" r:id="rId44"/>
    <p:sldId id="308" r:id="rId45"/>
    <p:sldId id="307" r:id="rId46"/>
    <p:sldId id="306" r:id="rId47"/>
    <p:sldId id="305" r:id="rId48"/>
    <p:sldId id="300" r:id="rId49"/>
    <p:sldId id="310" r:id="rId50"/>
    <p:sldId id="309" r:id="rId51"/>
    <p:sldId id="312" r:id="rId52"/>
    <p:sldId id="313" r:id="rId53"/>
    <p:sldId id="311" r:id="rId54"/>
    <p:sldId id="283" r:id="rId55"/>
    <p:sldId id="291" r:id="rId56"/>
    <p:sldId id="290" r:id="rId57"/>
    <p:sldId id="271" r:id="rId58"/>
    <p:sldId id="270" r:id="rId59"/>
  </p:sldIdLst>
  <p:sldSz cx="9144000" cy="6858000" type="screen4x3"/>
  <p:notesSz cx="7102475" cy="897255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C97F0170-73CE-4F62-A4CB-F80D01C64231}" type="datetimeFigureOut">
              <a:rPr lang="es-ES" smtClean="0"/>
              <a:pPr/>
              <a:t>02/12/2022</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69D07E19-0BB6-4990-BC57-FD0D137AD8CD}"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7F0170-73CE-4F62-A4CB-F80D01C64231}" type="datetimeFigureOut">
              <a:rPr lang="es-ES" smtClean="0"/>
              <a:pPr/>
              <a:t>02/12/2022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C97F0170-73CE-4F62-A4CB-F80D01C64231}" type="datetimeFigureOut">
              <a:rPr lang="es-ES" smtClean="0"/>
              <a:pPr/>
              <a:t>02/12/2022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9D07E19-0BB6-4990-BC57-FD0D137AD8CD}"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C97F0170-73CE-4F62-A4CB-F80D01C64231}" type="datetimeFigureOut">
              <a:rPr lang="es-ES" smtClean="0"/>
              <a:pPr/>
              <a:t>02/12/2022</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69D07E19-0BB6-4990-BC57-FD0D137AD8CD}"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97F0170-73CE-4F62-A4CB-F80D01C64231}" type="datetimeFigureOut">
              <a:rPr lang="es-ES" smtClean="0"/>
              <a:pPr/>
              <a:t>02/12/2022</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9D07E19-0BB6-4990-BC57-FD0D137AD8CD}"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package" Target="../embeddings/Microsoft_Excel_Worksheet.xlsx"/><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ODRIGO\Pictures\Pictures\LOGOS EMPRESA FAMILIA\Red del Vino Marca alta resolucion (2).jpg"/>
          <p:cNvPicPr>
            <a:picLocks noChangeAspect="1" noChangeArrowheads="1"/>
          </p:cNvPicPr>
          <p:nvPr/>
        </p:nvPicPr>
        <p:blipFill>
          <a:blip r:embed="rId2" cstate="print"/>
          <a:srcRect/>
          <a:stretch>
            <a:fillRect/>
          </a:stretch>
        </p:blipFill>
        <p:spPr bwMode="auto">
          <a:xfrm>
            <a:off x="3347864" y="548680"/>
            <a:ext cx="2051720" cy="2050319"/>
          </a:xfrm>
          <a:prstGeom prst="rect">
            <a:avLst/>
          </a:prstGeom>
          <a:noFill/>
        </p:spPr>
      </p:pic>
      <p:sp>
        <p:nvSpPr>
          <p:cNvPr id="7" name="1 Título"/>
          <p:cNvSpPr txBox="1">
            <a:spLocks/>
          </p:cNvSpPr>
          <p:nvPr/>
        </p:nvSpPr>
        <p:spPr>
          <a:xfrm>
            <a:off x="251520" y="3573016"/>
            <a:ext cx="8534400" cy="1224136"/>
          </a:xfrm>
          <a:prstGeom prst="rect">
            <a:avLst/>
          </a:prstGeom>
        </p:spPr>
        <p:txBody>
          <a:bodyPr>
            <a:normAutofit/>
          </a:bodyPr>
          <a:lstStyle/>
          <a:p>
            <a:pPr lvl="0" algn="ctr">
              <a:spcBef>
                <a:spcPct val="0"/>
              </a:spcBef>
            </a:pPr>
            <a:r>
              <a:rPr lang="es-ES" sz="3600" b="1" dirty="0">
                <a:solidFill>
                  <a:schemeClr val="accent3">
                    <a:shade val="75000"/>
                  </a:schemeClr>
                </a:solidFill>
                <a:latin typeface="+mj-lt"/>
                <a:ea typeface="+mj-ea"/>
                <a:cs typeface="+mj-cs"/>
              </a:rPr>
              <a:t>OPERACIONES DE VINIFICACIÓN</a:t>
            </a:r>
            <a:endParaRPr kumimoji="0" lang="es-ES" sz="3600" b="1"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
        <p:nvSpPr>
          <p:cNvPr id="8" name="1 Título"/>
          <p:cNvSpPr txBox="1">
            <a:spLocks/>
          </p:cNvSpPr>
          <p:nvPr/>
        </p:nvSpPr>
        <p:spPr>
          <a:xfrm>
            <a:off x="323528" y="5445224"/>
            <a:ext cx="8534400" cy="1224136"/>
          </a:xfrm>
          <a:prstGeom prst="rect">
            <a:avLst/>
          </a:prstGeom>
        </p:spPr>
        <p:txBody>
          <a:bodyPr>
            <a:normAutofit/>
          </a:bodyPr>
          <a:lstStyle/>
          <a:p>
            <a:pPr lvl="0" algn="ctr">
              <a:spcBef>
                <a:spcPct val="0"/>
              </a:spcBef>
            </a:pPr>
            <a:r>
              <a:rPr lang="es-ES" sz="2800" b="1" dirty="0">
                <a:solidFill>
                  <a:schemeClr val="accent3">
                    <a:shade val="75000"/>
                  </a:schemeClr>
                </a:solidFill>
                <a:latin typeface="+mj-lt"/>
                <a:ea typeface="+mj-ea"/>
                <a:cs typeface="+mj-cs"/>
              </a:rPr>
              <a:t>SERGIO ZAVALLA </a:t>
            </a:r>
            <a:endParaRPr kumimoji="0" lang="es-ES" sz="2800" b="1" i="0" u="none" strike="noStrike" kern="1200" cap="none" spc="0" normalizeH="0" baseline="0" noProof="0" dirty="0">
              <a:ln>
                <a:noFill/>
              </a:ln>
              <a:solidFill>
                <a:schemeClr val="accent3">
                  <a:shade val="75000"/>
                </a:schemeClr>
              </a:solidFill>
              <a:effectLst/>
              <a:uLnTx/>
              <a:uFillTx/>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4221088"/>
          </a:xfrm>
        </p:spPr>
        <p:txBody>
          <a:bodyPr>
            <a:normAutofit lnSpcReduction="10000"/>
          </a:bodyPr>
          <a:lstStyle/>
          <a:p>
            <a:pPr algn="just"/>
            <a:r>
              <a:rPr lang="es-ES" sz="2800" dirty="0"/>
              <a:t>Los vinos especiales con un elevado contenido de azúcar residual son los más susceptibles a enfermedades causadas por levaduras, debido a la formación de ácido láctico y otros productos metabólicos secundarios que comunican al vino olores y sabores desagradables. Entre dichos productos</a:t>
            </a:r>
          </a:p>
          <a:p>
            <a:pPr algn="just"/>
            <a:r>
              <a:rPr lang="es-ES" sz="2800" dirty="0"/>
              <a:t>figuran principalmente el </a:t>
            </a:r>
            <a:r>
              <a:rPr lang="es-ES" sz="2800" dirty="0" err="1"/>
              <a:t>diacetilo</a:t>
            </a:r>
            <a:r>
              <a:rPr lang="es-ES" sz="2800" dirty="0"/>
              <a:t>, la </a:t>
            </a:r>
            <a:r>
              <a:rPr lang="es-ES" sz="2800" dirty="0" err="1"/>
              <a:t>acetoina</a:t>
            </a:r>
            <a:r>
              <a:rPr lang="es-ES" sz="2800" dirty="0"/>
              <a:t>, alcoholes superiores, éster etílico del ácido acético y otras sustancias aún no identificadas.</a:t>
            </a:r>
          </a:p>
        </p:txBody>
      </p:sp>
    </p:spTree>
    <p:extLst>
      <p:ext uri="{BB962C8B-B14F-4D97-AF65-F5344CB8AC3E}">
        <p14:creationId xmlns:p14="http://schemas.microsoft.com/office/powerpoint/2010/main" val="1166032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92500" lnSpcReduction="10000"/>
          </a:bodyPr>
          <a:lstStyle/>
          <a:p>
            <a:pPr algn="just"/>
            <a:r>
              <a:rPr lang="es-ES" sz="2800" dirty="0"/>
              <a:t>Además de las bacterias, las levaduras también pueden alterar el vino. Entre las levaduras alterantes se encuentran las que forman velos, entre ellas muchas cepas de </a:t>
            </a:r>
            <a:r>
              <a:rPr lang="es-ES" sz="2800" dirty="0" err="1"/>
              <a:t>Saccharomyces</a:t>
            </a:r>
            <a:r>
              <a:rPr lang="es-ES" sz="2800" dirty="0"/>
              <a:t> muy resistentes al alcohol. Las levaduras</a:t>
            </a:r>
          </a:p>
          <a:p>
            <a:pPr algn="just"/>
            <a:r>
              <a:rPr lang="es-ES" sz="2800" dirty="0"/>
              <a:t>que forman velos en el vino pertenecen a diferentes géneros y especies, siendo la más conocida la </a:t>
            </a:r>
            <a:r>
              <a:rPr lang="es-ES" sz="2800" dirty="0" err="1"/>
              <a:t>Pichia</a:t>
            </a:r>
            <a:r>
              <a:rPr lang="es-ES" sz="2800" dirty="0"/>
              <a:t> </a:t>
            </a:r>
            <a:r>
              <a:rPr lang="es-ES" sz="2800" dirty="0" err="1"/>
              <a:t>membranaefaciens</a:t>
            </a:r>
            <a:r>
              <a:rPr lang="es-ES" sz="2800" dirty="0"/>
              <a:t> capaz de metabolizar el alcohol, ácido acético y ácido succínico y, en consecuencia, de determinar la</a:t>
            </a:r>
          </a:p>
          <a:p>
            <a:pPr algn="just"/>
            <a:r>
              <a:rPr lang="es-ES" sz="2800" dirty="0"/>
              <a:t>pérdida de buqué de los vinos. </a:t>
            </a:r>
          </a:p>
          <a:p>
            <a:endParaRPr lang="es-ES" dirty="0"/>
          </a:p>
          <a:p>
            <a:r>
              <a:rPr lang="es-ES" dirty="0"/>
              <a:t> </a:t>
            </a:r>
          </a:p>
        </p:txBody>
      </p:sp>
    </p:spTree>
    <p:extLst>
      <p:ext uri="{BB962C8B-B14F-4D97-AF65-F5344CB8AC3E}">
        <p14:creationId xmlns:p14="http://schemas.microsoft.com/office/powerpoint/2010/main" val="638246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7389440"/>
          </a:xfrm>
        </p:spPr>
        <p:txBody>
          <a:bodyPr>
            <a:normAutofit/>
          </a:bodyPr>
          <a:lstStyle/>
          <a:p>
            <a:pPr algn="just"/>
            <a:r>
              <a:rPr lang="es-ES" sz="2700" dirty="0"/>
              <a:t>Los vinos atacados por las levaduras formadoras de velos se vuelven sosos e insípidos debido a ausencia de ácidos. El hecho de que las levaduras formen velos indica que necesitan oxígeno. Los vinos más susceptibles a la alteración son los que poseen un contenido en alcohol inferior a 12%.</a:t>
            </a:r>
          </a:p>
          <a:p>
            <a:pPr algn="just"/>
            <a:endParaRPr lang="es-ES" sz="2700" dirty="0"/>
          </a:p>
          <a:p>
            <a:pPr algn="just"/>
            <a:r>
              <a:rPr lang="es-ES" sz="2700" dirty="0"/>
              <a:t>En el vino que ha sido trasegado y embotellado las levaduras pueden producir</a:t>
            </a:r>
          </a:p>
          <a:p>
            <a:pPr algn="just"/>
            <a:r>
              <a:rPr lang="es-ES" sz="2700" dirty="0"/>
              <a:t>turbidez y posos en lugar de formar velos. Esta alteración no sólo se produce</a:t>
            </a:r>
          </a:p>
          <a:p>
            <a:pPr algn="just"/>
            <a:r>
              <a:rPr lang="es-ES" sz="2700" dirty="0"/>
              <a:t>en los vinos dulces sino también en los secos y ricos en alcohol.</a:t>
            </a:r>
          </a:p>
          <a:p>
            <a:endParaRPr lang="es-ES" sz="2200" dirty="0"/>
          </a:p>
          <a:p>
            <a:endParaRPr lang="es-ES" dirty="0"/>
          </a:p>
          <a:p>
            <a:endParaRPr lang="es-ES" dirty="0"/>
          </a:p>
          <a:p>
            <a:endParaRPr lang="es-ES" dirty="0"/>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3023894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a:bodyPr>
          <a:lstStyle/>
          <a:p>
            <a:pPr algn="l"/>
            <a:r>
              <a:rPr lang="es-ES" sz="2700" dirty="0"/>
              <a:t>Las cepas de </a:t>
            </a:r>
            <a:r>
              <a:rPr lang="es-ES" sz="2700" dirty="0" err="1"/>
              <a:t>Saccharomyces</a:t>
            </a:r>
            <a:r>
              <a:rPr lang="es-ES" sz="2700" dirty="0"/>
              <a:t> </a:t>
            </a:r>
            <a:r>
              <a:rPr lang="es-ES" sz="2700" dirty="0" err="1"/>
              <a:t>cerevisiae</a:t>
            </a:r>
            <a:r>
              <a:rPr lang="es-ES" sz="2700" dirty="0"/>
              <a:t> metabolizan el alcohol del vino. El oxígeno necesario para la propagación de estas levaduras lo que adquiere el vino al ser trasegado, filtrado y embotellado. </a:t>
            </a:r>
          </a:p>
          <a:p>
            <a:pPr algn="l"/>
            <a:endParaRPr lang="es-ES" sz="2700" dirty="0"/>
          </a:p>
          <a:p>
            <a:pPr algn="l"/>
            <a:r>
              <a:rPr lang="es-ES" sz="2700" dirty="0"/>
              <a:t>Un medio eficaz de impedir tales alteraciones consiste en la pasteurización y embotellamiento en caliente en botellas limpias y exentas de gérmenes.</a:t>
            </a:r>
          </a:p>
          <a:p>
            <a:pPr algn="l"/>
            <a:endParaRPr lang="es-ES" sz="2700" dirty="0"/>
          </a:p>
          <a:p>
            <a:pPr algn="l"/>
            <a:r>
              <a:rPr lang="es-ES" sz="2700" dirty="0"/>
              <a:t>También viene dando buenos resultados la adición de </a:t>
            </a:r>
            <a:r>
              <a:rPr lang="es-ES" sz="2700" dirty="0" err="1"/>
              <a:t>sorbato</a:t>
            </a:r>
            <a:r>
              <a:rPr lang="es-ES" sz="2700" dirty="0"/>
              <a:t> potásico. </a:t>
            </a:r>
          </a:p>
        </p:txBody>
      </p:sp>
    </p:spTree>
    <p:extLst>
      <p:ext uri="{BB962C8B-B14F-4D97-AF65-F5344CB8AC3E}">
        <p14:creationId xmlns:p14="http://schemas.microsoft.com/office/powerpoint/2010/main" val="4272113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a:bodyPr>
          <a:lstStyle/>
          <a:p>
            <a:pPr algn="just"/>
            <a:r>
              <a:rPr lang="es-ES" sz="2800" dirty="0"/>
              <a:t>Otro aspecto importante y mas bien considerado como un riesgo asociado a la fermentación, es el efecto que produce en el cuerpo, ya que el etanol es una potente droga psicoactiva con un nivel de efectos secundarios además de la adicción que genera su consumo habitual. Los depósitos donde se realiza la fermentación alcohólica, suele ser peligrosa ya que el dióxido de carbono 'desplaza' al oxígeno pudiendo causar asfixia a las personas que se encuentren en su interior.</a:t>
            </a:r>
          </a:p>
          <a:p>
            <a:endParaRPr lang="es-ES" sz="2800" dirty="0"/>
          </a:p>
          <a:p>
            <a:endParaRPr lang="es-ES" sz="2800" dirty="0"/>
          </a:p>
        </p:txBody>
      </p:sp>
    </p:spTree>
    <p:extLst>
      <p:ext uri="{BB962C8B-B14F-4D97-AF65-F5344CB8AC3E}">
        <p14:creationId xmlns:p14="http://schemas.microsoft.com/office/powerpoint/2010/main" val="2537704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92500"/>
          </a:bodyPr>
          <a:lstStyle/>
          <a:p>
            <a:pPr algn="just"/>
            <a:r>
              <a:rPr lang="es-ES" sz="3200" dirty="0"/>
              <a:t>REMONTAJES?</a:t>
            </a:r>
          </a:p>
          <a:p>
            <a:pPr algn="just"/>
            <a:r>
              <a:rPr lang="es-ES" sz="3200" dirty="0"/>
              <a:t>Los remontajes son procesos fundamentales en la elaboración del vino. Se realizan cuando el mosto  está en contacto con sus hollejos al interior de la cuba en proceso fermentativo. Existen dos tipos de remontajes:</a:t>
            </a:r>
          </a:p>
          <a:p>
            <a:pPr marL="457200" indent="-457200" algn="just">
              <a:buFont typeface="Wingdings" pitchFamily="2" charset="2"/>
              <a:buChar char="ü"/>
            </a:pPr>
            <a:r>
              <a:rPr lang="es-ES" sz="3200" dirty="0"/>
              <a:t> abierto</a:t>
            </a:r>
          </a:p>
          <a:p>
            <a:pPr marL="457200" indent="-457200" algn="just">
              <a:buFont typeface="Wingdings" pitchFamily="2" charset="2"/>
              <a:buChar char="ü"/>
            </a:pPr>
            <a:r>
              <a:rPr lang="es-ES" sz="3200" dirty="0"/>
              <a:t> cerrado,</a:t>
            </a:r>
          </a:p>
          <a:p>
            <a:pPr algn="just"/>
            <a:r>
              <a:rPr lang="es-ES" sz="3200" dirty="0"/>
              <a:t> para qué sirven y cuáles son sus diferencias ??</a:t>
            </a:r>
          </a:p>
        </p:txBody>
      </p:sp>
    </p:spTree>
    <p:extLst>
      <p:ext uri="{BB962C8B-B14F-4D97-AF65-F5344CB8AC3E}">
        <p14:creationId xmlns:p14="http://schemas.microsoft.com/office/powerpoint/2010/main" val="966746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Autofit/>
          </a:bodyPr>
          <a:lstStyle/>
          <a:p>
            <a:pPr algn="just"/>
            <a:r>
              <a:rPr lang="es-ES" sz="2400" dirty="0"/>
              <a:t>Sea éste abierto o cerrado, la función principal es poner en contacto el mosto con los hollejos o pieles. Cuando el mosto las pieles y las pepitas de la uva están dentro del depósito, los hollejos tienden a flotar hasta formar el sombrero, una capa de sólidos que flota sobre el líquido.</a:t>
            </a:r>
          </a:p>
          <a:p>
            <a:pPr algn="just"/>
            <a:endParaRPr lang="es-ES" sz="2400" dirty="0"/>
          </a:p>
          <a:p>
            <a:pPr algn="just"/>
            <a:r>
              <a:rPr lang="es-ES" sz="2400" dirty="0"/>
              <a:t>Para que el mosto adquiera las sustancias de los hollejos, sólidos y líquido deben estar en constante contacto. Este es el motivo principal del remontaje: </a:t>
            </a:r>
            <a:r>
              <a:rPr lang="es-ES" sz="2400" i="1" u="sng" dirty="0"/>
              <a:t>romper el sombrero y hacer que los hollejos y el mosto estén en contacto</a:t>
            </a:r>
            <a:r>
              <a:rPr lang="es-ES" sz="2400" dirty="0"/>
              <a:t>, es decir, “propiciar la maceración”.</a:t>
            </a:r>
          </a:p>
        </p:txBody>
      </p:sp>
    </p:spTree>
    <p:extLst>
      <p:ext uri="{BB962C8B-B14F-4D97-AF65-F5344CB8AC3E}">
        <p14:creationId xmlns:p14="http://schemas.microsoft.com/office/powerpoint/2010/main" val="4187736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a:bodyPr>
          <a:lstStyle/>
          <a:p>
            <a:pPr algn="just"/>
            <a:r>
              <a:rPr lang="es-ES" sz="3200" dirty="0"/>
              <a:t>Los remontajes también equilibran la concentración de alcohol que se acumula en la parte superior del sombrero y ayudan a prevenir ataques de bacterias indeseadas.</a:t>
            </a:r>
          </a:p>
          <a:p>
            <a:pPr algn="just"/>
            <a:endParaRPr lang="es-ES" sz="3200" dirty="0"/>
          </a:p>
          <a:p>
            <a:pPr algn="just"/>
            <a:r>
              <a:rPr lang="es-ES" sz="3200" dirty="0"/>
              <a:t>Además de eso, hay ocasiones en las que los enólogos estiman que el vino necesita aireación. Si es el caso, llevará a cabo un remontaje abierto.</a:t>
            </a:r>
          </a:p>
          <a:p>
            <a:pPr algn="just"/>
            <a:endParaRPr lang="es-ES" sz="3200" dirty="0"/>
          </a:p>
          <a:p>
            <a:endParaRPr lang="es-ES" sz="3200" dirty="0"/>
          </a:p>
        </p:txBody>
      </p:sp>
    </p:spTree>
    <p:extLst>
      <p:ext uri="{BB962C8B-B14F-4D97-AF65-F5344CB8AC3E}">
        <p14:creationId xmlns:p14="http://schemas.microsoft.com/office/powerpoint/2010/main" val="2885177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lnSpcReduction="10000"/>
          </a:bodyPr>
          <a:lstStyle/>
          <a:p>
            <a:pPr algn="just"/>
            <a:r>
              <a:rPr lang="es-ES" sz="3200" dirty="0"/>
              <a:t>Entonces, las funciones principales de los remontados son:</a:t>
            </a:r>
          </a:p>
          <a:p>
            <a:pPr algn="just"/>
            <a:endParaRPr lang="es-ES" sz="3200" dirty="0"/>
          </a:p>
          <a:p>
            <a:pPr algn="just"/>
            <a:r>
              <a:rPr lang="es-ES" sz="3200" dirty="0"/>
              <a:t>1.-Romper el sombrero, poner en contacto hollejos y mosto para propiciar la maceración (se consigue con ambos tipos de remontaje).</a:t>
            </a:r>
          </a:p>
          <a:p>
            <a:pPr algn="just"/>
            <a:endParaRPr lang="es-ES" sz="3200" dirty="0"/>
          </a:p>
          <a:p>
            <a:pPr algn="just"/>
            <a:r>
              <a:rPr lang="es-ES" sz="3200" dirty="0"/>
              <a:t>2.- Oxigenar el mosto-vino si es necesario (se consigue con el remontado en abierto).</a:t>
            </a:r>
          </a:p>
        </p:txBody>
      </p:sp>
    </p:spTree>
    <p:extLst>
      <p:ext uri="{BB962C8B-B14F-4D97-AF65-F5344CB8AC3E}">
        <p14:creationId xmlns:p14="http://schemas.microsoft.com/office/powerpoint/2010/main" val="172954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188640"/>
            <a:ext cx="9144000" cy="4896544"/>
          </a:xfrm>
        </p:spPr>
        <p:txBody>
          <a:bodyPr>
            <a:normAutofit fontScale="85000" lnSpcReduction="10000"/>
          </a:bodyPr>
          <a:lstStyle/>
          <a:p>
            <a:pPr algn="just"/>
            <a:r>
              <a:rPr lang="es-ES" sz="3200" dirty="0"/>
              <a:t>Remontaje  cerrado</a:t>
            </a:r>
          </a:p>
          <a:p>
            <a:pPr algn="just"/>
            <a:endParaRPr lang="es-ES" sz="3200" dirty="0"/>
          </a:p>
          <a:p>
            <a:pPr marL="457200" indent="-457200" algn="just">
              <a:buFont typeface="Wingdings" pitchFamily="2" charset="2"/>
              <a:buChar char="ü"/>
            </a:pPr>
            <a:r>
              <a:rPr lang="es-ES" sz="3200" dirty="0"/>
              <a:t>En el remontaje cerrado, el líquido sigue un circuito cerrado sin entrar en contacto con el exterior. </a:t>
            </a:r>
          </a:p>
          <a:p>
            <a:pPr marL="457200" indent="-457200" algn="just">
              <a:buFont typeface="Wingdings" pitchFamily="2" charset="2"/>
              <a:buChar char="ü"/>
            </a:pPr>
            <a:r>
              <a:rPr lang="es-ES" sz="3200" dirty="0"/>
              <a:t>Se extrae mosto de la parte inferior del depósito y se remonta, es decir, que se conduce hasta la parte superior, por donde vuelve a entrar.</a:t>
            </a:r>
          </a:p>
          <a:p>
            <a:pPr marL="457200" indent="-457200" algn="just">
              <a:buFont typeface="Wingdings" pitchFamily="2" charset="2"/>
              <a:buChar char="ü"/>
            </a:pPr>
            <a:r>
              <a:rPr lang="es-ES" sz="3200" dirty="0"/>
              <a:t> “Así es como se rompe el sombrero y se propicia la interacción entre mosto y hollejos”</a:t>
            </a:r>
          </a:p>
          <a:p>
            <a:pPr algn="just"/>
            <a:endParaRPr lang="es-ES" sz="3200" dirty="0"/>
          </a:p>
          <a:p>
            <a:pPr algn="just"/>
            <a:r>
              <a:rPr lang="es-ES" sz="3200" dirty="0"/>
              <a:t>Y el remontaje abierto??</a:t>
            </a:r>
          </a:p>
          <a:p>
            <a:endParaRPr lang="es-ES" sz="3200" dirty="0"/>
          </a:p>
        </p:txBody>
      </p:sp>
    </p:spTree>
    <p:extLst>
      <p:ext uri="{BB962C8B-B14F-4D97-AF65-F5344CB8AC3E}">
        <p14:creationId xmlns:p14="http://schemas.microsoft.com/office/powerpoint/2010/main" val="1978124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4509120"/>
          </a:xfrm>
        </p:spPr>
        <p:txBody>
          <a:bodyPr>
            <a:normAutofit/>
          </a:bodyPr>
          <a:lstStyle/>
          <a:p>
            <a:pPr algn="just"/>
            <a:r>
              <a:rPr lang="es-ES" sz="3200" dirty="0"/>
              <a:t>El  Operador/a de Vinificación es la persona  responsable de las operaciones en el proceso y desarrollo en el que tiene lugar  la transformación de la materia prima ( uva) en un producto elaborado ( vino). El operador/a es quien realiza una serie de actividades que concierne a la  preparación, operación, regulación y manejo de equipos , líneas y cubas por citar algunas.</a:t>
            </a:r>
          </a:p>
        </p:txBody>
      </p:sp>
    </p:spTree>
    <p:extLst>
      <p:ext uri="{BB962C8B-B14F-4D97-AF65-F5344CB8AC3E}">
        <p14:creationId xmlns:p14="http://schemas.microsoft.com/office/powerpoint/2010/main" val="4203692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3480" y="1916832"/>
            <a:ext cx="4680520" cy="3122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313776" cy="3140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0014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47" y="570688"/>
            <a:ext cx="9126354" cy="3722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7857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116632"/>
            <a:ext cx="9144000" cy="4968552"/>
          </a:xfrm>
        </p:spPr>
        <p:txBody>
          <a:bodyPr>
            <a:noAutofit/>
          </a:bodyPr>
          <a:lstStyle/>
          <a:p>
            <a:pPr algn="just"/>
            <a:r>
              <a:rPr lang="es-ES" sz="2400" dirty="0" err="1"/>
              <a:t>Délestage</a:t>
            </a:r>
            <a:endParaRPr lang="es-ES" sz="2400" dirty="0"/>
          </a:p>
          <a:p>
            <a:pPr algn="just"/>
            <a:r>
              <a:rPr lang="es-ES" sz="2400" dirty="0"/>
              <a:t>El </a:t>
            </a:r>
            <a:r>
              <a:rPr lang="es-ES" sz="2400" dirty="0" err="1"/>
              <a:t>délestage</a:t>
            </a:r>
            <a:r>
              <a:rPr lang="es-ES" sz="2400" dirty="0"/>
              <a:t> o </a:t>
            </a:r>
            <a:r>
              <a:rPr lang="es-ES" sz="2400" dirty="0" err="1"/>
              <a:t>delastás</a:t>
            </a:r>
            <a:r>
              <a:rPr lang="es-ES" sz="2400" dirty="0"/>
              <a:t> es una técnica que tiene el mismo objetivo que un remontaje normal, pero rompe más el sombrero. </a:t>
            </a:r>
          </a:p>
          <a:p>
            <a:pPr marL="457200" indent="-457200" algn="just">
              <a:buFont typeface="Wingdings" pitchFamily="2" charset="2"/>
              <a:buChar char="ü"/>
            </a:pPr>
            <a:r>
              <a:rPr lang="es-ES" sz="2400" dirty="0"/>
              <a:t>Consiste en vaciar el líquido de la cuba, dejando únicamente los sólidos: “Sacas todo el mosto  del depósito, lo pasas a otro y lo traes de vuelta al primer depósito”.</a:t>
            </a:r>
          </a:p>
          <a:p>
            <a:pPr algn="just"/>
            <a:endParaRPr lang="es-ES" sz="2400" dirty="0"/>
          </a:p>
          <a:p>
            <a:pPr marL="457200" indent="-457200" algn="just">
              <a:buFont typeface="Wingdings" pitchFamily="2" charset="2"/>
              <a:buChar char="ü"/>
            </a:pPr>
            <a:r>
              <a:rPr lang="es-ES" sz="2400" dirty="0"/>
              <a:t>Al volver al primer depósito, el mosto entra desde arriba y, en la caída, “rompe mucho más el sobrero, que se había quedado en el fondo del depósito”. Así, “se dislacera más”</a:t>
            </a:r>
          </a:p>
        </p:txBody>
      </p:sp>
    </p:spTree>
    <p:extLst>
      <p:ext uri="{BB962C8B-B14F-4D97-AF65-F5344CB8AC3E}">
        <p14:creationId xmlns:p14="http://schemas.microsoft.com/office/powerpoint/2010/main" val="1856346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77500" lnSpcReduction="20000"/>
          </a:bodyPr>
          <a:lstStyle/>
          <a:p>
            <a:pPr algn="just"/>
            <a:r>
              <a:rPr lang="es-ES" sz="3200" dirty="0"/>
              <a:t>Duración de los remontajes</a:t>
            </a:r>
          </a:p>
          <a:p>
            <a:pPr algn="just"/>
            <a:endParaRPr lang="es-ES" sz="3200" dirty="0"/>
          </a:p>
          <a:p>
            <a:pPr algn="just"/>
            <a:r>
              <a:rPr lang="es-ES" sz="3200" dirty="0"/>
              <a:t>La duración de los remontajes es secuencial. </a:t>
            </a:r>
          </a:p>
          <a:p>
            <a:pPr algn="just"/>
            <a:endParaRPr lang="es-ES" sz="3200" dirty="0"/>
          </a:p>
          <a:p>
            <a:pPr marL="457200" indent="-457200" algn="just">
              <a:buFont typeface="Wingdings" pitchFamily="2" charset="2"/>
              <a:buChar char="ü"/>
            </a:pPr>
            <a:r>
              <a:rPr lang="es-ES" sz="3200" dirty="0"/>
              <a:t>Los primeros que se hacen, cuando el vino no ha empezado a fermentar y  son muy cortos. </a:t>
            </a:r>
          </a:p>
          <a:p>
            <a:pPr algn="just"/>
            <a:endParaRPr lang="es-ES" sz="3200" dirty="0"/>
          </a:p>
          <a:p>
            <a:pPr marL="457200" indent="-457200" algn="just">
              <a:buFont typeface="Wingdings" pitchFamily="2" charset="2"/>
              <a:buChar char="ü"/>
            </a:pPr>
            <a:r>
              <a:rPr lang="es-ES" sz="3200" dirty="0"/>
              <a:t>Una vez arranca la fermentación y hay una mayor multiplicación celular, se va incrementando su duración.</a:t>
            </a:r>
          </a:p>
          <a:p>
            <a:pPr algn="just"/>
            <a:endParaRPr lang="es-ES" sz="3200" dirty="0"/>
          </a:p>
          <a:p>
            <a:pPr marL="457200" indent="-457200" algn="just">
              <a:buFont typeface="Wingdings" pitchFamily="2" charset="2"/>
              <a:buChar char="ü"/>
            </a:pPr>
            <a:r>
              <a:rPr lang="es-ES" sz="3200" dirty="0"/>
              <a:t>“en un día, hay que mover todo el líquido del depósito dos veces” en fase tumultuosa (la de mayor actividad fermentativa). Luego, se va reduciendo en el transcurso de la fermentación.</a:t>
            </a:r>
          </a:p>
        </p:txBody>
      </p:sp>
    </p:spTree>
    <p:extLst>
      <p:ext uri="{BB962C8B-B14F-4D97-AF65-F5344CB8AC3E}">
        <p14:creationId xmlns:p14="http://schemas.microsoft.com/office/powerpoint/2010/main" val="3057405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graphicFrame>
        <p:nvGraphicFramePr>
          <p:cNvPr id="7" name="6 Objeto"/>
          <p:cNvGraphicFramePr>
            <a:graphicFrameLocks noChangeAspect="1"/>
          </p:cNvGraphicFramePr>
          <p:nvPr>
            <p:extLst>
              <p:ext uri="{D42A27DB-BD31-4B8C-83A1-F6EECF244321}">
                <p14:modId xmlns:p14="http://schemas.microsoft.com/office/powerpoint/2010/main" val="235750034"/>
              </p:ext>
            </p:extLst>
          </p:nvPr>
        </p:nvGraphicFramePr>
        <p:xfrm>
          <a:off x="107504" y="116632"/>
          <a:ext cx="8851865" cy="4896543"/>
        </p:xfrm>
        <a:graphic>
          <a:graphicData uri="http://schemas.openxmlformats.org/presentationml/2006/ole">
            <mc:AlternateContent xmlns:mc="http://schemas.openxmlformats.org/markup-compatibility/2006">
              <mc:Choice xmlns:v="urn:schemas-microsoft-com:vml" Requires="v">
                <p:oleObj spid="_x0000_s1037" name="Hoja de cálculo" r:id="rId2" imgW="9458257" imgH="3876765" progId="Excel.Sheet.12">
                  <p:embed/>
                </p:oleObj>
              </mc:Choice>
              <mc:Fallback>
                <p:oleObj name="Hoja de cálculo" r:id="rId2" imgW="9458257" imgH="3876765" progId="Excel.Sheet.12">
                  <p:embed/>
                  <p:pic>
                    <p:nvPicPr>
                      <p:cNvPr id="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6632"/>
                        <a:ext cx="8851865" cy="48965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31360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47500" lnSpcReduction="20000"/>
          </a:bodyPr>
          <a:lstStyle/>
          <a:p>
            <a:pPr algn="just"/>
            <a:r>
              <a:rPr lang="es-ES" dirty="0"/>
              <a:t>REMONTAJE EN BASA  A GASES:</a:t>
            </a:r>
          </a:p>
          <a:p>
            <a:pPr algn="just"/>
            <a:endParaRPr lang="es-ES" dirty="0"/>
          </a:p>
          <a:p>
            <a:pPr marL="342900" indent="-342900" algn="just">
              <a:buFont typeface="Arial" pitchFamily="34" charset="0"/>
              <a:buChar char="•"/>
            </a:pPr>
            <a:r>
              <a:rPr lang="pt-BR" dirty="0" err="1"/>
              <a:t>Anhídrido</a:t>
            </a:r>
            <a:r>
              <a:rPr lang="pt-BR" dirty="0"/>
              <a:t> Carbónico líquido, </a:t>
            </a:r>
          </a:p>
          <a:p>
            <a:pPr marL="342900" indent="-342900" algn="just">
              <a:buFont typeface="Arial" pitchFamily="34" charset="0"/>
              <a:buChar char="•"/>
            </a:pPr>
            <a:r>
              <a:rPr lang="pt-BR" dirty="0" err="1"/>
              <a:t>Nieve</a:t>
            </a:r>
            <a:r>
              <a:rPr lang="pt-BR" dirty="0"/>
              <a:t> carbónica, </a:t>
            </a:r>
          </a:p>
          <a:p>
            <a:pPr marL="342900" indent="-342900" algn="just">
              <a:buFont typeface="Arial" pitchFamily="34" charset="0"/>
              <a:buChar char="•"/>
            </a:pPr>
            <a:r>
              <a:rPr lang="pt-BR" dirty="0" err="1"/>
              <a:t>Nitrógeno</a:t>
            </a:r>
            <a:r>
              <a:rPr lang="pt-BR" dirty="0"/>
              <a:t> líquido.</a:t>
            </a:r>
          </a:p>
          <a:p>
            <a:pPr algn="just"/>
            <a:endParaRPr lang="es-ES" dirty="0"/>
          </a:p>
          <a:p>
            <a:pPr algn="just"/>
            <a:r>
              <a:rPr lang="es-ES" dirty="0"/>
              <a:t>EQUIPOS:</a:t>
            </a:r>
          </a:p>
          <a:p>
            <a:pPr marL="342900" indent="-342900" algn="just">
              <a:buFont typeface="Arial" pitchFamily="34" charset="0"/>
              <a:buChar char="•"/>
            </a:pPr>
            <a:r>
              <a:rPr lang="es-ES" dirty="0"/>
              <a:t>Lanzas de inyección y sistemas de contacto y transferencia térmica,</a:t>
            </a:r>
          </a:p>
          <a:p>
            <a:pPr algn="just"/>
            <a:endParaRPr lang="es-ES" dirty="0"/>
          </a:p>
          <a:p>
            <a:pPr marL="342900" indent="-342900" algn="just">
              <a:buFont typeface="Arial" pitchFamily="34" charset="0"/>
              <a:buChar char="•"/>
            </a:pPr>
            <a:r>
              <a:rPr lang="es-ES" dirty="0"/>
              <a:t>Equipos de seguridad,</a:t>
            </a:r>
          </a:p>
          <a:p>
            <a:pPr algn="just"/>
            <a:endParaRPr lang="es-ES" dirty="0"/>
          </a:p>
          <a:p>
            <a:pPr marL="342900" indent="-342900" algn="just">
              <a:buFont typeface="Arial" pitchFamily="34" charset="0"/>
              <a:buChar char="•"/>
            </a:pPr>
            <a:r>
              <a:rPr lang="es-ES" dirty="0"/>
              <a:t>Sistema de enfriamiento y congelación en línea.</a:t>
            </a:r>
          </a:p>
          <a:p>
            <a:pPr marL="342900" indent="-342900" algn="just">
              <a:buFont typeface="Arial" pitchFamily="34" charset="0"/>
              <a:buChar char="•"/>
            </a:pPr>
            <a:endParaRPr lang="es-ES" dirty="0"/>
          </a:p>
          <a:p>
            <a:pPr algn="just"/>
            <a:r>
              <a:rPr lang="es-ES" dirty="0"/>
              <a:t>VENTAJAS: </a:t>
            </a:r>
          </a:p>
          <a:p>
            <a:pPr algn="just"/>
            <a:endParaRPr lang="es-ES" dirty="0"/>
          </a:p>
          <a:p>
            <a:pPr marL="342900" indent="-342900" algn="just">
              <a:buFont typeface="Arial" pitchFamily="34" charset="0"/>
              <a:buChar char="•"/>
            </a:pPr>
            <a:r>
              <a:rPr lang="es-ES" dirty="0"/>
              <a:t>Mayor extracción de color.</a:t>
            </a:r>
          </a:p>
          <a:p>
            <a:pPr marL="342900" indent="-342900" algn="just">
              <a:buFont typeface="Arial" pitchFamily="34" charset="0"/>
              <a:buChar char="•"/>
            </a:pPr>
            <a:endParaRPr lang="es-ES" dirty="0"/>
          </a:p>
          <a:p>
            <a:pPr marL="342900" indent="-342900" algn="just">
              <a:buFont typeface="Arial" pitchFamily="34" charset="0"/>
              <a:buChar char="•"/>
            </a:pPr>
            <a:r>
              <a:rPr lang="es-ES" dirty="0"/>
              <a:t>Mayor extracción de aromas.</a:t>
            </a:r>
          </a:p>
          <a:p>
            <a:pPr marL="342900" indent="-342900" algn="just">
              <a:buFont typeface="Arial" pitchFamily="34" charset="0"/>
              <a:buChar char="•"/>
            </a:pPr>
            <a:endParaRPr lang="es-ES" dirty="0"/>
          </a:p>
          <a:p>
            <a:pPr marL="342900" indent="-342900" algn="just">
              <a:buFont typeface="Arial" pitchFamily="34" charset="0"/>
              <a:buChar char="•"/>
            </a:pPr>
            <a:r>
              <a:rPr lang="es-ES" dirty="0"/>
              <a:t>Homogenización efectiva.</a:t>
            </a:r>
          </a:p>
          <a:p>
            <a:pPr marL="342900" indent="-342900" algn="just">
              <a:buFont typeface="Arial" pitchFamily="34" charset="0"/>
              <a:buChar char="•"/>
            </a:pPr>
            <a:endParaRPr lang="es-ES" dirty="0"/>
          </a:p>
          <a:p>
            <a:pPr marL="342900" indent="-342900" algn="just">
              <a:buFont typeface="Arial" pitchFamily="34" charset="0"/>
              <a:buChar char="•"/>
            </a:pPr>
            <a:r>
              <a:rPr lang="es-ES" dirty="0"/>
              <a:t>Disminución de tiempos de operación.</a:t>
            </a:r>
          </a:p>
          <a:p>
            <a:pPr marL="342900" indent="-342900" algn="just">
              <a:buFont typeface="Arial" pitchFamily="34" charset="0"/>
              <a:buChar char="•"/>
            </a:pPr>
            <a:endParaRPr lang="es-ES" dirty="0"/>
          </a:p>
          <a:p>
            <a:pPr marL="342900" indent="-342900" algn="just">
              <a:buFont typeface="Arial" pitchFamily="34" charset="0"/>
              <a:buChar char="•"/>
            </a:pPr>
            <a:r>
              <a:rPr lang="es-ES" dirty="0"/>
              <a:t>Aplicación rápida y eficiente.</a:t>
            </a:r>
          </a:p>
        </p:txBody>
      </p:sp>
    </p:spTree>
    <p:extLst>
      <p:ext uri="{BB962C8B-B14F-4D97-AF65-F5344CB8AC3E}">
        <p14:creationId xmlns:p14="http://schemas.microsoft.com/office/powerpoint/2010/main" val="8300561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77500" lnSpcReduction="20000"/>
          </a:bodyPr>
          <a:lstStyle/>
          <a:p>
            <a:pPr algn="just"/>
            <a:r>
              <a:rPr lang="es-ES" dirty="0"/>
              <a:t>Existen distintos tipos de remontajes dependiendo del fin que se busque, y para ello se utilizan distintos equipos y elementos.</a:t>
            </a:r>
          </a:p>
          <a:p>
            <a:pPr algn="just"/>
            <a:endParaRPr lang="es-ES" dirty="0"/>
          </a:p>
          <a:p>
            <a:pPr algn="just"/>
            <a:r>
              <a:rPr lang="es-ES" dirty="0"/>
              <a:t>REMONTAJE CRIOGENICO:</a:t>
            </a:r>
          </a:p>
          <a:p>
            <a:pPr algn="just"/>
            <a:endParaRPr lang="es-ES" dirty="0"/>
          </a:p>
          <a:p>
            <a:pPr marL="342900" indent="-342900" algn="just">
              <a:buFont typeface="Arial" pitchFamily="34" charset="0"/>
              <a:buChar char="•"/>
            </a:pPr>
            <a:r>
              <a:rPr lang="es-ES" dirty="0"/>
              <a:t>Su objetivo es el rompimiento de sombrero de orujo, mediante el uso de nitrógeno líquido y una lanza criogénica. Se aplica sólo segundos y se logra un rompimiento del sombrero.</a:t>
            </a:r>
          </a:p>
          <a:p>
            <a:pPr algn="just"/>
            <a:endParaRPr lang="es-ES" dirty="0"/>
          </a:p>
          <a:p>
            <a:pPr algn="just"/>
            <a:r>
              <a:rPr lang="es-ES" dirty="0"/>
              <a:t>REMONTAJE GASEOSO:</a:t>
            </a:r>
          </a:p>
          <a:p>
            <a:pPr algn="just"/>
            <a:endParaRPr lang="es-ES" dirty="0"/>
          </a:p>
          <a:p>
            <a:pPr marL="342900" indent="-342900" algn="just">
              <a:buFont typeface="Arial" pitchFamily="34" charset="0"/>
              <a:buChar char="•"/>
            </a:pPr>
            <a:r>
              <a:rPr lang="es-ES" dirty="0"/>
              <a:t>Su objetivo es homogeneizar distintos tipos de insumos aplicados al vino, mediante el uso de una lanza gaseosa y nitrógeno gas. Sirve para mezclar de forma eficiente y en cortos periodos de tiempo inóculos de levaduras, SO2, distintos tipos de vino, entre otros. Además, mantiene de forma inerte el vino sin que se oxide.</a:t>
            </a:r>
          </a:p>
        </p:txBody>
      </p:sp>
    </p:spTree>
    <p:extLst>
      <p:ext uri="{BB962C8B-B14F-4D97-AF65-F5344CB8AC3E}">
        <p14:creationId xmlns:p14="http://schemas.microsoft.com/office/powerpoint/2010/main" val="1416624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lnSpcReduction="10000"/>
          </a:bodyPr>
          <a:lstStyle/>
          <a:p>
            <a:pPr algn="l"/>
            <a:r>
              <a:rPr lang="es-ES" dirty="0"/>
              <a:t>REMONTAJE CON AIRE COMPRIMIDO:</a:t>
            </a:r>
          </a:p>
          <a:p>
            <a:pPr algn="l"/>
            <a:r>
              <a:rPr lang="es-ES" dirty="0"/>
              <a:t> </a:t>
            </a:r>
          </a:p>
          <a:p>
            <a:pPr marL="342900" indent="-342900" algn="l">
              <a:buFont typeface="Arial" pitchFamily="34" charset="0"/>
              <a:buChar char="•"/>
            </a:pPr>
            <a:r>
              <a:rPr lang="es-ES" dirty="0"/>
              <a:t>Su objetivo es incorporar dosis de oxígeno necesarias para una oxigenación de las levaduras, por ello muchas veces se utiliza acompañado de inyecciones de oxígeno puro o como aire enriquecido, y si se trabaja a altas presiones utilizando red de aire comprimido es posible lograr el rompimiento del sombrero de orujo mejorando la fermentación y evitando sus detenciones. Se requiere aire comprimido con cilindros o sistema de aire calidad alimenticia y una lanza de remontaje de gas.</a:t>
            </a:r>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a:p>
            <a:pPr marL="342900" indent="-342900">
              <a:buFont typeface="Arial" pitchFamily="34" charset="0"/>
              <a:buChar char="•"/>
            </a:pPr>
            <a:endParaRPr lang="es-ES" dirty="0"/>
          </a:p>
        </p:txBody>
      </p:sp>
    </p:spTree>
    <p:extLst>
      <p:ext uri="{BB962C8B-B14F-4D97-AF65-F5344CB8AC3E}">
        <p14:creationId xmlns:p14="http://schemas.microsoft.com/office/powerpoint/2010/main" val="1224251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2656"/>
            <a:ext cx="6120680" cy="505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9347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0"/>
            <a:ext cx="6121829" cy="5085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2751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a:bodyPr>
          <a:lstStyle/>
          <a:p>
            <a:r>
              <a:rPr lang="es-ES" sz="3200" dirty="0"/>
              <a:t>1.-FERMENTACION ALCOHOLICA</a:t>
            </a:r>
          </a:p>
          <a:p>
            <a:endParaRPr lang="es-ES" sz="3200" dirty="0"/>
          </a:p>
          <a:p>
            <a:r>
              <a:rPr lang="es-ES" sz="3200" dirty="0"/>
              <a:t>2.-REMONTAJE DE MOSTOS EN FERMENTACION</a:t>
            </a:r>
          </a:p>
          <a:p>
            <a:endParaRPr lang="es-ES" sz="3200" dirty="0"/>
          </a:p>
          <a:p>
            <a:r>
              <a:rPr lang="es-ES" sz="3200" dirty="0"/>
              <a:t>3.-CONTROL DE LA FERMENTACION</a:t>
            </a:r>
          </a:p>
          <a:p>
            <a:endParaRPr lang="es-ES" sz="3200" dirty="0"/>
          </a:p>
          <a:p>
            <a:r>
              <a:rPr lang="es-ES" sz="3200" dirty="0"/>
              <a:t>4.-PROCESO DE FINALIZACION DE LA </a:t>
            </a:r>
          </a:p>
          <a:p>
            <a:r>
              <a:rPr lang="es-ES" sz="3200" dirty="0"/>
              <a:t>     FERMENTACION</a:t>
            </a:r>
          </a:p>
          <a:p>
            <a:endParaRPr lang="es-ES" sz="3200" dirty="0"/>
          </a:p>
        </p:txBody>
      </p:sp>
    </p:spTree>
    <p:extLst>
      <p:ext uri="{BB962C8B-B14F-4D97-AF65-F5344CB8AC3E}">
        <p14:creationId xmlns:p14="http://schemas.microsoft.com/office/powerpoint/2010/main" val="33253425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085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22001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77500" lnSpcReduction="20000"/>
          </a:bodyPr>
          <a:lstStyle/>
          <a:p>
            <a:pPr marL="342900" indent="-342900" algn="just">
              <a:buFont typeface="Arial" pitchFamily="34" charset="0"/>
              <a:buChar char="•"/>
            </a:pPr>
            <a:r>
              <a:rPr lang="es-ES" dirty="0"/>
              <a:t>En base a la aplicación de estas tecnologías, podríamos decir que la aplicación de hielo seco mantiene espacios vacíos saturados y previene  la incorporación de O2; asimismo, es un excelente aliado con la corrección de anhídrido sulfuroso en los vinos, ya que evitamos oxidaciones y aumentos de acidez volátil por agentes microbianos. Tanto la aplicación de hielo seco como la de anhídrido sulfuroso, buscan proteger al vino de efectos indeseados. </a:t>
            </a:r>
          </a:p>
          <a:p>
            <a:pPr algn="just"/>
            <a:endParaRPr lang="es-ES" dirty="0"/>
          </a:p>
          <a:p>
            <a:pPr marL="342900" indent="-342900" algn="just">
              <a:buFont typeface="Arial" pitchFamily="34" charset="0"/>
              <a:buChar char="•"/>
            </a:pPr>
            <a:r>
              <a:rPr lang="es-ES" dirty="0"/>
              <a:t>evita oxidación y controla la temperatura</a:t>
            </a:r>
          </a:p>
          <a:p>
            <a:pPr marL="342900" indent="-342900" algn="just">
              <a:buFont typeface="Arial" pitchFamily="34" charset="0"/>
              <a:buChar char="•"/>
            </a:pPr>
            <a:r>
              <a:rPr lang="es-ES" dirty="0"/>
              <a:t>se aplica para enfriamiento o congelamiento</a:t>
            </a:r>
          </a:p>
          <a:p>
            <a:pPr marL="342900" indent="-342900" algn="just">
              <a:buFont typeface="Arial" pitchFamily="34" charset="0"/>
              <a:buChar char="•"/>
            </a:pPr>
            <a:r>
              <a:rPr lang="es-ES" dirty="0"/>
              <a:t>efectuar maceraciones en frío; </a:t>
            </a:r>
          </a:p>
          <a:p>
            <a:pPr algn="just"/>
            <a:endParaRPr lang="es-ES" dirty="0"/>
          </a:p>
          <a:p>
            <a:pPr algn="just"/>
            <a:r>
              <a:rPr lang="es-ES" dirty="0"/>
              <a:t>        Y en los REMONTAJES, obtenemos extracción de compuestos aromáticos ,aumentamos la estabilidad colorante evitando la oxidación, prevenimos contaminantes, logramos un  efecto antimicrobiano en atmósfera inerte.</a:t>
            </a:r>
          </a:p>
        </p:txBody>
      </p:sp>
    </p:spTree>
    <p:extLst>
      <p:ext uri="{BB962C8B-B14F-4D97-AF65-F5344CB8AC3E}">
        <p14:creationId xmlns:p14="http://schemas.microsoft.com/office/powerpoint/2010/main" val="39541278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260648"/>
            <a:ext cx="9144000" cy="4824536"/>
          </a:xfrm>
        </p:spPr>
        <p:txBody>
          <a:bodyPr>
            <a:normAutofit fontScale="70000" lnSpcReduction="20000"/>
          </a:bodyPr>
          <a:lstStyle/>
          <a:p>
            <a:pPr algn="just"/>
            <a:r>
              <a:rPr lang="es-ES" b="1" dirty="0"/>
              <a:t>3.- CONTROL DE LA FERMENTACION</a:t>
            </a:r>
          </a:p>
          <a:p>
            <a:pPr algn="just"/>
            <a:endParaRPr lang="es-ES" b="1" u="sng" dirty="0"/>
          </a:p>
          <a:p>
            <a:pPr marL="342900" indent="-342900" algn="just">
              <a:buFont typeface="Arial" pitchFamily="34" charset="0"/>
              <a:buChar char="•"/>
            </a:pPr>
            <a:r>
              <a:rPr lang="es-ES" dirty="0"/>
              <a:t>DENSIDAD Y TEMPERATURA</a:t>
            </a:r>
          </a:p>
          <a:p>
            <a:pPr algn="just"/>
            <a:endParaRPr lang="es-ES" dirty="0"/>
          </a:p>
          <a:p>
            <a:pPr algn="just"/>
            <a:endParaRPr lang="es-ES" dirty="0"/>
          </a:p>
          <a:p>
            <a:pPr algn="just"/>
            <a:r>
              <a:rPr lang="es-ES" dirty="0"/>
              <a:t>Medir la densidad y la temperatura de una muestra de vino, es un control habitual en fermentación para llevar un registro en el proceso, para eso usamos un densímetro, un termómetro y una probeta de 1000 </a:t>
            </a:r>
            <a:r>
              <a:rPr lang="es-ES" dirty="0" err="1"/>
              <a:t>mL</a:t>
            </a:r>
            <a:r>
              <a:rPr lang="es-ES" dirty="0"/>
              <a:t>, se procede a extraer una muestra de vino, que puede ser a través de la misma cuba de forma. La probeta se llena hasta el final y se procede a tomar la muestra que en este caso es la medición de la densidad, después de medir la densidad se hace lo mismo con la temperatura. Al momento de colocar el densímetro se gira y se quita toda la espuma, hasta que se detenga el densímetro uno va haciendo la medición. Una vez terminado el  registro lo que se hace es botar el vino o volver a colocarlo en las cubas si es que están haciendo el proceso de remontaje justo en esa cuba y para terminar se hace un proceso de limpieza con agua a ambos instrumentos. </a:t>
            </a:r>
          </a:p>
          <a:p>
            <a:pPr algn="just"/>
            <a:endParaRPr lang="es-ES" dirty="0"/>
          </a:p>
        </p:txBody>
      </p:sp>
    </p:spTree>
    <p:extLst>
      <p:ext uri="{BB962C8B-B14F-4D97-AF65-F5344CB8AC3E}">
        <p14:creationId xmlns:p14="http://schemas.microsoft.com/office/powerpoint/2010/main" val="32441847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2564904"/>
            <a:ext cx="9144000" cy="2420888"/>
          </a:xfrm>
        </p:spPr>
        <p:txBody>
          <a:bodyPr>
            <a:normAutofit fontScale="77500" lnSpcReduction="20000"/>
          </a:bodyPr>
          <a:lstStyle/>
          <a:p>
            <a:pPr algn="just"/>
            <a:r>
              <a:rPr lang="es-ES" dirty="0"/>
              <a:t>¿Cómo obtenemos ese valor de 12,5º? </a:t>
            </a:r>
          </a:p>
          <a:p>
            <a:pPr algn="just"/>
            <a:endParaRPr lang="es-ES" dirty="0"/>
          </a:p>
          <a:p>
            <a:pPr algn="just"/>
            <a:r>
              <a:rPr lang="es-ES" dirty="0"/>
              <a:t>Haciendo una relación, ya que la efectividad de la </a:t>
            </a:r>
            <a:r>
              <a:rPr lang="es-ES" dirty="0" err="1"/>
              <a:t>sacaromices</a:t>
            </a:r>
            <a:r>
              <a:rPr lang="es-ES" dirty="0"/>
              <a:t> es: </a:t>
            </a:r>
          </a:p>
          <a:p>
            <a:pPr marL="342900" indent="-342900" algn="just">
              <a:buFont typeface="Arial" pitchFamily="34" charset="0"/>
              <a:buChar char="•"/>
            </a:pPr>
            <a:r>
              <a:rPr lang="es-ES" dirty="0"/>
              <a:t>por cada 20 </a:t>
            </a:r>
            <a:r>
              <a:rPr lang="es-ES" dirty="0" err="1"/>
              <a:t>grs</a:t>
            </a:r>
            <a:r>
              <a:rPr lang="es-ES" dirty="0"/>
              <a:t>. produce 1ºde alcohol, por lo tanto en 250 </a:t>
            </a:r>
            <a:r>
              <a:rPr lang="es-ES" dirty="0" err="1"/>
              <a:t>grs</a:t>
            </a:r>
            <a:r>
              <a:rPr lang="es-ES" dirty="0"/>
              <a:t>. de azúcar ¿cuánto va a producir?,  hacemos una regla de 3 Entonces esos 12,5 son los que se ven al final del proceso de fermentación. </a:t>
            </a:r>
          </a:p>
          <a:p>
            <a:endParaRPr lang="es-ES" dirty="0"/>
          </a:p>
          <a:p>
            <a:endParaRPr lang="es-ES" dirty="0"/>
          </a:p>
        </p:txBody>
      </p:sp>
      <p:sp>
        <p:nvSpPr>
          <p:cNvPr id="4" name="3 Rectángulo"/>
          <p:cNvSpPr/>
          <p:nvPr/>
        </p:nvSpPr>
        <p:spPr>
          <a:xfrm>
            <a:off x="2962264" y="3244334"/>
            <a:ext cx="184731" cy="646331"/>
          </a:xfrm>
          <a:prstGeom prst="rect">
            <a:avLst/>
          </a:prstGeom>
        </p:spPr>
        <p:txBody>
          <a:bodyPr wrap="none">
            <a:spAutoFit/>
          </a:bodyPr>
          <a:lstStyle/>
          <a:p>
            <a:endParaRPr lang="es-ES" dirty="0"/>
          </a:p>
          <a:p>
            <a:endParaRPr lang="es-ES" dirty="0"/>
          </a:p>
        </p:txBody>
      </p:sp>
      <p:sp>
        <p:nvSpPr>
          <p:cNvPr id="6" name="5 Rectángulo"/>
          <p:cNvSpPr/>
          <p:nvPr/>
        </p:nvSpPr>
        <p:spPr>
          <a:xfrm>
            <a:off x="0" y="1"/>
            <a:ext cx="9144000" cy="2308324"/>
          </a:xfrm>
          <a:prstGeom prst="rect">
            <a:avLst/>
          </a:prstGeom>
        </p:spPr>
        <p:txBody>
          <a:bodyPr wrap="square">
            <a:spAutoFit/>
          </a:bodyPr>
          <a:lstStyle/>
          <a:p>
            <a:pPr algn="just"/>
            <a:r>
              <a:rPr lang="es-ES" dirty="0"/>
              <a:t>El mosto cuando entra a la bodega, generalmente lo hace a 24 a 25 grados </a:t>
            </a:r>
            <a:r>
              <a:rPr lang="es-ES" dirty="0" err="1"/>
              <a:t>brix</a:t>
            </a:r>
            <a:r>
              <a:rPr lang="es-ES" dirty="0"/>
              <a:t>, eso corresponde a 250 gramos de azúcar por litro. </a:t>
            </a:r>
          </a:p>
          <a:p>
            <a:pPr algn="just"/>
            <a:endParaRPr lang="es-ES" dirty="0"/>
          </a:p>
          <a:p>
            <a:pPr algn="just"/>
            <a:r>
              <a:rPr lang="es-ES" dirty="0"/>
              <a:t>Entonces esos 250 gramos tienen una densidad de 1100 g/cc y al final del proceso de fermentación, los 250grs pasaran a ser final e idealmente 2 gramos y eso ocurre, ya que el proceso de fermentación con la </a:t>
            </a:r>
            <a:r>
              <a:rPr lang="es-ES" dirty="0" err="1"/>
              <a:t>Sacaromices</a:t>
            </a:r>
            <a:r>
              <a:rPr lang="es-ES" dirty="0"/>
              <a:t> hace que esos 250 gramos se transformen en alcohol. Como podemos ver al partir tenemos 0º alcohol y al terminar el proceso de fermentación obtenemos 12,5º. </a:t>
            </a:r>
          </a:p>
        </p:txBody>
      </p:sp>
    </p:spTree>
    <p:extLst>
      <p:ext uri="{BB962C8B-B14F-4D97-AF65-F5344CB8AC3E}">
        <p14:creationId xmlns:p14="http://schemas.microsoft.com/office/powerpoint/2010/main" val="33253605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5" name="4 Rectángulo"/>
          <p:cNvSpPr/>
          <p:nvPr/>
        </p:nvSpPr>
        <p:spPr>
          <a:xfrm>
            <a:off x="0" y="1"/>
            <a:ext cx="9144000" cy="6740307"/>
          </a:xfrm>
          <a:prstGeom prst="rect">
            <a:avLst/>
          </a:prstGeom>
        </p:spPr>
        <p:txBody>
          <a:bodyPr wrap="square">
            <a:spAutoFit/>
          </a:bodyPr>
          <a:lstStyle/>
          <a:p>
            <a:r>
              <a:rPr lang="es-ES" dirty="0"/>
              <a:t>La densidad nos va a indica en que parte del proceso de fermentación nos encontramos, es decir, si nos encontramos en el inicio, en la mitad de la fermentación o nos encontramos en el termino. Esto es de suma importancia, ya que en el proceso de fermentación se produce calor y ese calor se necesita para que el proceso ocurra y se produzca un vino de buena calidad, se necesita estar dentro de un rango…</a:t>
            </a:r>
          </a:p>
          <a:p>
            <a:pPr marL="285750" indent="-285750">
              <a:buFont typeface="Arial" pitchFamily="34" charset="0"/>
              <a:buChar char="•"/>
            </a:pPr>
            <a:r>
              <a:rPr lang="es-ES" dirty="0"/>
              <a:t>y cual seria ese rango??</a:t>
            </a:r>
          </a:p>
          <a:p>
            <a:pPr marL="285750" indent="-285750">
              <a:buFont typeface="Arial" pitchFamily="34" charset="0"/>
              <a:buChar char="•"/>
            </a:pPr>
            <a:r>
              <a:rPr lang="es-ES" dirty="0"/>
              <a:t>la temperatura ideal del proceso de fermentación que debe estar durante todo el proceso??</a:t>
            </a:r>
          </a:p>
          <a:p>
            <a:endParaRPr lang="es-ES" dirty="0"/>
          </a:p>
          <a:p>
            <a:r>
              <a:rPr lang="es-ES" dirty="0"/>
              <a:t>El problema radica que si en la llave de la cuba donde podemos extraer una muestra de vino,  marca una temperatura de 30ºC, quiere decir de que la parte de adentro en el centro de la cuba, está amucho mas como 50º C, lo que afectara la calidad del vino, entonces lo que se hace es que a una determinada temperatura y a una determinada densidad se tiene como límite para empezar a hacer un proceso de enfriamiento. </a:t>
            </a:r>
          </a:p>
          <a:p>
            <a:endParaRPr lang="es-ES" dirty="0"/>
          </a:p>
          <a:p>
            <a:pPr marL="285750" indent="-285750">
              <a:buFont typeface="Arial" pitchFamily="34" charset="0"/>
              <a:buChar char="•"/>
            </a:pPr>
            <a:r>
              <a:rPr lang="es-ES" dirty="0"/>
              <a:t>Hay muchas opciones de regulación de esta temperatura, algunas de ellas son: </a:t>
            </a:r>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pPr marL="285750" indent="-285750">
              <a:buFont typeface="Arial" pitchFamily="34" charset="0"/>
              <a:buChar char="•"/>
            </a:pPr>
            <a:endParaRPr lang="es-ES" dirty="0"/>
          </a:p>
          <a:p>
            <a:r>
              <a:rPr lang="es-ES" dirty="0"/>
              <a:t> </a:t>
            </a:r>
          </a:p>
        </p:txBody>
      </p:sp>
    </p:spTree>
    <p:extLst>
      <p:ext uri="{BB962C8B-B14F-4D97-AF65-F5344CB8AC3E}">
        <p14:creationId xmlns:p14="http://schemas.microsoft.com/office/powerpoint/2010/main" val="31904442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144000" cy="5109091"/>
          </a:xfrm>
          <a:prstGeom prst="rect">
            <a:avLst/>
          </a:prstGeom>
        </p:spPr>
        <p:txBody>
          <a:bodyPr wrap="square">
            <a:spAutoFit/>
          </a:bodyPr>
          <a:lstStyle/>
          <a:p>
            <a:pPr marL="285750" indent="-285750">
              <a:buFont typeface="Arial" pitchFamily="34" charset="0"/>
              <a:buChar char="•"/>
            </a:pPr>
            <a:r>
              <a:rPr lang="es-ES" sz="1600" b="1" i="1" u="sng" dirty="0"/>
              <a:t> Chaquetas</a:t>
            </a:r>
            <a:r>
              <a:rPr lang="es-ES" sz="1600" dirty="0"/>
              <a:t>: estas van fuera de la cuba y enfrían de afuera hacia adentro,</a:t>
            </a:r>
          </a:p>
          <a:p>
            <a:endParaRPr lang="es-ES" sz="1600" dirty="0"/>
          </a:p>
          <a:p>
            <a:pPr marL="285750" indent="-285750">
              <a:buFont typeface="Arial" pitchFamily="34" charset="0"/>
              <a:buChar char="•"/>
            </a:pPr>
            <a:r>
              <a:rPr lang="es-ES" sz="1600" b="1" i="1" u="sng" dirty="0"/>
              <a:t> Duchas: </a:t>
            </a:r>
            <a:r>
              <a:rPr lang="es-ES" sz="1600" dirty="0"/>
              <a:t>evitan que el vino tome mucho calor del exterior y también para absorber y liberar el calor de las orillas de la cuba,</a:t>
            </a:r>
          </a:p>
          <a:p>
            <a:endParaRPr lang="es-ES" sz="1600" dirty="0"/>
          </a:p>
          <a:p>
            <a:pPr marL="285750" indent="-285750">
              <a:buFont typeface="Arial" pitchFamily="34" charset="0"/>
              <a:buChar char="•"/>
            </a:pPr>
            <a:r>
              <a:rPr lang="es-ES" sz="1600" b="1" i="1" u="sng" dirty="0"/>
              <a:t> Intercambiador de calor: </a:t>
            </a:r>
            <a:r>
              <a:rPr lang="es-ES" sz="1600" dirty="0"/>
              <a:t>consiste en que  con una bomba extraigo el vino y lo meto por una serie de tubos, obviamente aquí va a entrar el vino a 30ºC y me va a salir al final de este intercambiador con un valor de 20ºC. Aquel vino enfriado vuelve a entrar en la parte superior de la cuba y se empieza a mezclar con esos 50ºC y se empieza a bajar poco a poco la temperatura de la cuba en general. </a:t>
            </a:r>
          </a:p>
          <a:p>
            <a:endParaRPr lang="es-ES" sz="1600" dirty="0"/>
          </a:p>
          <a:p>
            <a:r>
              <a:rPr lang="es-ES" sz="1600" dirty="0"/>
              <a:t>Existen otros métodos de regulación donde se pueden colocar una especie de intercambiador que enfrían por dentro de la cuba (placas). Entonces las mediciones de las densidades nos permite saber si es necesario enfriar o no, generalmente en las etapas de densidades entre 1.100 a 1.020 es necesario enfriar, pero cuando la densidad ya está en su punto determino de fermentación, ya no es necesario usar este sistema de perdida de calor, ya que con el tiempo las mismas levaduras se van muriendo ya que ese calor va llegando a un límite y se va perdiendo por vía ambiente</a:t>
            </a:r>
            <a:r>
              <a:rPr lang="es-ES" dirty="0"/>
              <a:t>.</a:t>
            </a:r>
          </a:p>
          <a:p>
            <a:endParaRPr lang="es-ES" dirty="0"/>
          </a:p>
          <a:p>
            <a:endParaRPr lang="es-ES" dirty="0"/>
          </a:p>
        </p:txBody>
      </p:sp>
    </p:spTree>
    <p:extLst>
      <p:ext uri="{BB962C8B-B14F-4D97-AF65-F5344CB8AC3E}">
        <p14:creationId xmlns:p14="http://schemas.microsoft.com/office/powerpoint/2010/main" val="25133055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5" name="4 Rectángulo"/>
          <p:cNvSpPr/>
          <p:nvPr/>
        </p:nvSpPr>
        <p:spPr>
          <a:xfrm>
            <a:off x="0" y="0"/>
            <a:ext cx="9144000" cy="6093976"/>
          </a:xfrm>
          <a:prstGeom prst="rect">
            <a:avLst/>
          </a:prstGeom>
        </p:spPr>
        <p:txBody>
          <a:bodyPr wrap="square">
            <a:spAutoFit/>
          </a:bodyPr>
          <a:lstStyle/>
          <a:p>
            <a:pPr marL="285750" indent="-285750">
              <a:buFont typeface="Wingdings" pitchFamily="2" charset="2"/>
              <a:buChar char="v"/>
            </a:pPr>
            <a:r>
              <a:rPr lang="es-ES" dirty="0"/>
              <a:t>GLICOL</a:t>
            </a:r>
          </a:p>
          <a:p>
            <a:endParaRPr lang="es-ES" sz="2000" dirty="0"/>
          </a:p>
          <a:p>
            <a:r>
              <a:rPr lang="es-ES" sz="2000" dirty="0"/>
              <a:t>La refrigeración con glicol nace como alternativa ecológica a la utilización al 100% de los gases </a:t>
            </a:r>
            <a:r>
              <a:rPr lang="es-ES" sz="2000" dirty="0" err="1"/>
              <a:t>fluorados</a:t>
            </a:r>
            <a:r>
              <a:rPr lang="es-ES" sz="2000" dirty="0"/>
              <a:t> que causan un gran impacto medioambiental. El glicol (etilenglicol) es un anticongelante para el agua y su uso en instalaciones frigoríficas consiste en  utilizar el agua </a:t>
            </a:r>
            <a:r>
              <a:rPr lang="es-ES" sz="2000" dirty="0" err="1"/>
              <a:t>glicolada</a:t>
            </a:r>
            <a:r>
              <a:rPr lang="es-ES" sz="2000" dirty="0"/>
              <a:t> como fluido secundario para así obtener la mínima carga de refrigerantes tanto </a:t>
            </a:r>
            <a:r>
              <a:rPr lang="es-ES" sz="2000" dirty="0" err="1"/>
              <a:t>fluorados</a:t>
            </a:r>
            <a:r>
              <a:rPr lang="es-ES" sz="2000" dirty="0"/>
              <a:t> como naturales. Esto no solo es una muy buena medida medioambiental sino que también supone un ahorro energético considerable. </a:t>
            </a:r>
          </a:p>
          <a:p>
            <a:endParaRPr lang="es-ES" sz="2000" dirty="0"/>
          </a:p>
          <a:p>
            <a:r>
              <a:rPr lang="es-ES" sz="2000" dirty="0"/>
              <a:t>Existen diferentes tipos de glicol pero el utilizado en el frío industrial concretamente es el </a:t>
            </a:r>
            <a:r>
              <a:rPr lang="es-ES" sz="2000" dirty="0" err="1"/>
              <a:t>monopropilenglicol</a:t>
            </a:r>
            <a:r>
              <a:rPr lang="es-ES" sz="2000" dirty="0"/>
              <a:t> USP, también conocido como glicol alimentario. El glicol alimentario es un compuesto químico totalmente compatible con la industria agroalimentaria, es transparente y un poco espeso además de ser inofensivo para el medio ambiente y reducir riesgos por fugas.</a:t>
            </a:r>
          </a:p>
          <a:p>
            <a:endParaRPr lang="es-ES" sz="2000" dirty="0"/>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5981476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5235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8586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graphicFrame>
        <p:nvGraphicFramePr>
          <p:cNvPr id="5" name="4 Tabla"/>
          <p:cNvGraphicFramePr>
            <a:graphicFrameLocks noGrp="1"/>
          </p:cNvGraphicFramePr>
          <p:nvPr>
            <p:extLst>
              <p:ext uri="{D42A27DB-BD31-4B8C-83A1-F6EECF244321}">
                <p14:modId xmlns:p14="http://schemas.microsoft.com/office/powerpoint/2010/main" val="1558988079"/>
              </p:ext>
            </p:extLst>
          </p:nvPr>
        </p:nvGraphicFramePr>
        <p:xfrm>
          <a:off x="971600" y="260648"/>
          <a:ext cx="6851411" cy="4186496"/>
        </p:xfrm>
        <a:graphic>
          <a:graphicData uri="http://schemas.openxmlformats.org/drawingml/2006/table">
            <a:tbl>
              <a:tblPr firstRow="1" firstCol="1" bandRow="1">
                <a:tableStyleId>{5C22544A-7EE6-4342-B048-85BDC9FD1C3A}</a:tableStyleId>
              </a:tblPr>
              <a:tblGrid>
                <a:gridCol w="901518">
                  <a:extLst>
                    <a:ext uri="{9D8B030D-6E8A-4147-A177-3AD203B41FA5}">
                      <a16:colId xmlns:a16="http://schemas.microsoft.com/office/drawing/2014/main" val="20000"/>
                    </a:ext>
                  </a:extLst>
                </a:gridCol>
                <a:gridCol w="1235343">
                  <a:extLst>
                    <a:ext uri="{9D8B030D-6E8A-4147-A177-3AD203B41FA5}">
                      <a16:colId xmlns:a16="http://schemas.microsoft.com/office/drawing/2014/main" val="20001"/>
                    </a:ext>
                  </a:extLst>
                </a:gridCol>
                <a:gridCol w="1103499">
                  <a:extLst>
                    <a:ext uri="{9D8B030D-6E8A-4147-A177-3AD203B41FA5}">
                      <a16:colId xmlns:a16="http://schemas.microsoft.com/office/drawing/2014/main" val="20002"/>
                    </a:ext>
                  </a:extLst>
                </a:gridCol>
                <a:gridCol w="1071166">
                  <a:extLst>
                    <a:ext uri="{9D8B030D-6E8A-4147-A177-3AD203B41FA5}">
                      <a16:colId xmlns:a16="http://schemas.microsoft.com/office/drawing/2014/main" val="20003"/>
                    </a:ext>
                  </a:extLst>
                </a:gridCol>
                <a:gridCol w="1182802">
                  <a:extLst>
                    <a:ext uri="{9D8B030D-6E8A-4147-A177-3AD203B41FA5}">
                      <a16:colId xmlns:a16="http://schemas.microsoft.com/office/drawing/2014/main" val="20004"/>
                    </a:ext>
                  </a:extLst>
                </a:gridCol>
                <a:gridCol w="1357083">
                  <a:extLst>
                    <a:ext uri="{9D8B030D-6E8A-4147-A177-3AD203B41FA5}">
                      <a16:colId xmlns:a16="http://schemas.microsoft.com/office/drawing/2014/main" val="20005"/>
                    </a:ext>
                  </a:extLst>
                </a:gridCol>
              </a:tblGrid>
              <a:tr h="1206822">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spcAft>
                          <a:spcPts val="0"/>
                        </a:spcAft>
                      </a:pPr>
                      <a:r>
                        <a:rPr lang="es-ES" sz="1000">
                          <a:effectLst/>
                        </a:rPr>
                        <a:t>PLANILLA</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DENSIDADES  y </a:t>
                      </a:r>
                      <a:endParaRPr lang="es-ES" sz="1100">
                        <a:effectLst/>
                      </a:endParaRPr>
                    </a:p>
                    <a:p>
                      <a:pPr algn="l">
                        <a:lnSpc>
                          <a:spcPct val="115000"/>
                        </a:lnSpc>
                        <a:spcAft>
                          <a:spcPts val="0"/>
                        </a:spcAft>
                      </a:pPr>
                      <a:r>
                        <a:rPr lang="es-ES" sz="1000">
                          <a:effectLst/>
                        </a:rPr>
                        <a:t>TEMPERATURAS </a:t>
                      </a:r>
                      <a:endParaRPr lang="es-ES" sz="1100">
                        <a:effectLst/>
                        <a:latin typeface="Calibri"/>
                        <a:ea typeface="SimSun"/>
                        <a:cs typeface="Times New Roman"/>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extLst>
                  <a:ext uri="{0D108BD9-81ED-4DB2-BD59-A6C34878D82A}">
                    <a16:rowId xmlns:a16="http://schemas.microsoft.com/office/drawing/2014/main" val="10000"/>
                  </a:ext>
                </a:extLst>
              </a:tr>
              <a:tr h="156457">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gridSpan="2">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hMerge="1">
                  <a:txBody>
                    <a:bodyPr/>
                    <a:lstStyle/>
                    <a:p>
                      <a:endParaRPr lang="es-ES"/>
                    </a:p>
                  </a:txBody>
                  <a:tcPr/>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extLst>
                  <a:ext uri="{0D108BD9-81ED-4DB2-BD59-A6C34878D82A}">
                    <a16:rowId xmlns:a16="http://schemas.microsoft.com/office/drawing/2014/main" val="10001"/>
                  </a:ext>
                </a:extLst>
              </a:tr>
              <a:tr h="156457">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extLst>
                  <a:ext uri="{0D108BD9-81ED-4DB2-BD59-A6C34878D82A}">
                    <a16:rowId xmlns:a16="http://schemas.microsoft.com/office/drawing/2014/main" val="10002"/>
                  </a:ext>
                </a:extLst>
              </a:tr>
              <a:tr h="220742">
                <a:tc>
                  <a:txBody>
                    <a:bodyPr/>
                    <a:lstStyle/>
                    <a:p>
                      <a:pPr algn="l">
                        <a:lnSpc>
                          <a:spcPct val="115000"/>
                        </a:lnSpc>
                      </a:pPr>
                      <a:endParaRPr lang="es-ES" sz="1100">
                        <a:effectLst/>
                        <a:latin typeface="Calibri"/>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r">
                        <a:lnSpc>
                          <a:spcPct val="115000"/>
                        </a:lnSpc>
                        <a:spcAft>
                          <a:spcPts val="0"/>
                        </a:spcAft>
                      </a:pPr>
                      <a:r>
                        <a:rPr lang="es-ES" sz="1400">
                          <a:effectLst/>
                        </a:rPr>
                        <a:t>DIA</a:t>
                      </a:r>
                      <a:endParaRPr lang="es-ES" sz="1100">
                        <a:effectLst/>
                        <a:latin typeface="Calibri"/>
                        <a:ea typeface="SimSun"/>
                        <a:cs typeface="Times New Roman"/>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tc>
                  <a:txBody>
                    <a:bodyPr/>
                    <a:lstStyle/>
                    <a:p>
                      <a:pPr algn="r">
                        <a:lnSpc>
                          <a:spcPct val="115000"/>
                        </a:lnSpc>
                        <a:spcAft>
                          <a:spcPts val="0"/>
                        </a:spcAft>
                      </a:pPr>
                      <a:r>
                        <a:rPr lang="es-ES" sz="1400">
                          <a:effectLst/>
                        </a:rPr>
                        <a:t>NOCHE </a:t>
                      </a:r>
                      <a:endParaRPr lang="es-ES" sz="1100">
                        <a:effectLst/>
                        <a:latin typeface="Calibri"/>
                        <a:ea typeface="SimSun"/>
                        <a:cs typeface="Times New Roman"/>
                      </a:endParaRPr>
                    </a:p>
                  </a:txBody>
                  <a:tcPr marL="44450" marR="44450" marT="0" marB="0" anchor="b"/>
                </a:tc>
                <a:tc>
                  <a:txBody>
                    <a:bodyPr/>
                    <a:lstStyle/>
                    <a:p>
                      <a:pPr algn="l">
                        <a:lnSpc>
                          <a:spcPct val="115000"/>
                        </a:lnSpc>
                      </a:pPr>
                      <a:endParaRPr lang="es-ES" sz="1100">
                        <a:effectLst/>
                        <a:latin typeface="Calibri"/>
                      </a:endParaRPr>
                    </a:p>
                  </a:txBody>
                  <a:tcPr marL="44450" marR="44450" marT="0" marB="0" anchor="b"/>
                </a:tc>
                <a:extLst>
                  <a:ext uri="{0D108BD9-81ED-4DB2-BD59-A6C34878D82A}">
                    <a16:rowId xmlns:a16="http://schemas.microsoft.com/office/drawing/2014/main" val="10003"/>
                  </a:ext>
                </a:extLst>
              </a:tr>
              <a:tr h="156457">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FECHA</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MAÑANA</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TARDE</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NOCHE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MADRUGADA</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4"/>
                  </a:ext>
                </a:extLst>
              </a:tr>
              <a:tr h="156457">
                <a:tc>
                  <a:txBody>
                    <a:bodyPr/>
                    <a:lstStyle/>
                    <a:p>
                      <a:pPr algn="l">
                        <a:lnSpc>
                          <a:spcPct val="115000"/>
                        </a:lnSpc>
                        <a:spcAft>
                          <a:spcPts val="0"/>
                        </a:spcAft>
                      </a:pPr>
                      <a:r>
                        <a:rPr lang="es-ES" sz="1000">
                          <a:effectLst/>
                        </a:rPr>
                        <a:t>HORARIOS</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08:00 a 12:00hrs</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15:00 a 18:00hrs</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21:00 a 24:00hrs</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3:00 a 07:00 hrs</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5"/>
                  </a:ext>
                </a:extLst>
              </a:tr>
              <a:tr h="156457">
                <a:tc>
                  <a:txBody>
                    <a:bodyPr/>
                    <a:lstStyle/>
                    <a:p>
                      <a:pPr algn="l">
                        <a:lnSpc>
                          <a:spcPct val="115000"/>
                        </a:lnSpc>
                        <a:spcAft>
                          <a:spcPts val="0"/>
                        </a:spcAft>
                      </a:pPr>
                      <a:r>
                        <a:rPr lang="es-ES" sz="1000">
                          <a:effectLst/>
                        </a:rPr>
                        <a:t>MEDICIONES</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ctr">
                        <a:lnSpc>
                          <a:spcPct val="115000"/>
                        </a:lnSpc>
                        <a:spcAft>
                          <a:spcPts val="0"/>
                        </a:spcAft>
                      </a:pPr>
                      <a:r>
                        <a:rPr lang="es-ES" sz="1000">
                          <a:effectLst/>
                        </a:rPr>
                        <a:t>Dº y Tº</a:t>
                      </a:r>
                      <a:endParaRPr lang="es-ES" sz="1100">
                        <a:effectLst/>
                        <a:latin typeface="Calibri"/>
                        <a:ea typeface="SimSun"/>
                        <a:cs typeface="Times New Roman"/>
                      </a:endParaRPr>
                    </a:p>
                  </a:txBody>
                  <a:tcPr marL="44450" marR="44450" marT="0" marB="0" anchor="b"/>
                </a:tc>
                <a:tc>
                  <a:txBody>
                    <a:bodyPr/>
                    <a:lstStyle/>
                    <a:p>
                      <a:pPr algn="ctr">
                        <a:lnSpc>
                          <a:spcPct val="115000"/>
                        </a:lnSpc>
                        <a:spcAft>
                          <a:spcPts val="0"/>
                        </a:spcAft>
                      </a:pPr>
                      <a:r>
                        <a:rPr lang="es-ES" sz="1000">
                          <a:effectLst/>
                        </a:rPr>
                        <a:t>Dº y Tº</a:t>
                      </a:r>
                      <a:endParaRPr lang="es-ES" sz="1100">
                        <a:effectLst/>
                        <a:latin typeface="Calibri"/>
                        <a:ea typeface="SimSun"/>
                        <a:cs typeface="Times New Roman"/>
                      </a:endParaRPr>
                    </a:p>
                  </a:txBody>
                  <a:tcPr marL="44450" marR="44450" marT="0" marB="0" anchor="b"/>
                </a:tc>
                <a:tc>
                  <a:txBody>
                    <a:bodyPr/>
                    <a:lstStyle/>
                    <a:p>
                      <a:pPr algn="ctr">
                        <a:lnSpc>
                          <a:spcPct val="115000"/>
                        </a:lnSpc>
                        <a:spcAft>
                          <a:spcPts val="0"/>
                        </a:spcAft>
                      </a:pPr>
                      <a:r>
                        <a:rPr lang="es-ES" sz="1000">
                          <a:effectLst/>
                        </a:rPr>
                        <a:t>Dº y Tº</a:t>
                      </a:r>
                      <a:endParaRPr lang="es-ES" sz="1100">
                        <a:effectLst/>
                        <a:latin typeface="Calibri"/>
                        <a:ea typeface="SimSun"/>
                        <a:cs typeface="Times New Roman"/>
                      </a:endParaRPr>
                    </a:p>
                  </a:txBody>
                  <a:tcPr marL="44450" marR="44450" marT="0" marB="0" anchor="b"/>
                </a:tc>
                <a:tc>
                  <a:txBody>
                    <a:bodyPr/>
                    <a:lstStyle/>
                    <a:p>
                      <a:pPr algn="ctr">
                        <a:lnSpc>
                          <a:spcPct val="115000"/>
                        </a:lnSpc>
                        <a:spcAft>
                          <a:spcPts val="0"/>
                        </a:spcAft>
                      </a:pPr>
                      <a:r>
                        <a:rPr lang="es-ES" sz="1000">
                          <a:effectLst/>
                        </a:rPr>
                        <a:t>Dº y Tº</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6"/>
                  </a:ext>
                </a:extLst>
              </a:tr>
              <a:tr h="156457">
                <a:tc>
                  <a:txBody>
                    <a:bodyPr/>
                    <a:lstStyle/>
                    <a:p>
                      <a:pPr algn="r">
                        <a:lnSpc>
                          <a:spcPct val="115000"/>
                        </a:lnSpc>
                        <a:spcAft>
                          <a:spcPts val="0"/>
                        </a:spcAft>
                      </a:pPr>
                      <a:r>
                        <a:rPr lang="es-ES" sz="1000">
                          <a:effectLst/>
                        </a:rPr>
                        <a:t>1</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dirty="0">
                          <a:effectLst/>
                        </a:rPr>
                        <a:t> </a:t>
                      </a:r>
                      <a:endParaRPr lang="es-ES" sz="1100" dirty="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7"/>
                  </a:ext>
                </a:extLst>
              </a:tr>
              <a:tr h="156457">
                <a:tc>
                  <a:txBody>
                    <a:bodyPr/>
                    <a:lstStyle/>
                    <a:p>
                      <a:pPr algn="r">
                        <a:lnSpc>
                          <a:spcPct val="115000"/>
                        </a:lnSpc>
                        <a:spcAft>
                          <a:spcPts val="0"/>
                        </a:spcAft>
                      </a:pPr>
                      <a:r>
                        <a:rPr lang="es-ES" sz="1000">
                          <a:effectLst/>
                        </a:rPr>
                        <a:t>2</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8"/>
                  </a:ext>
                </a:extLst>
              </a:tr>
              <a:tr h="156457">
                <a:tc>
                  <a:txBody>
                    <a:bodyPr/>
                    <a:lstStyle/>
                    <a:p>
                      <a:pPr algn="r">
                        <a:lnSpc>
                          <a:spcPct val="115000"/>
                        </a:lnSpc>
                        <a:spcAft>
                          <a:spcPts val="0"/>
                        </a:spcAft>
                      </a:pPr>
                      <a:r>
                        <a:rPr lang="es-ES" sz="1000">
                          <a:effectLst/>
                        </a:rPr>
                        <a:t>3</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09"/>
                  </a:ext>
                </a:extLst>
              </a:tr>
              <a:tr h="156457">
                <a:tc>
                  <a:txBody>
                    <a:bodyPr/>
                    <a:lstStyle/>
                    <a:p>
                      <a:pPr algn="r">
                        <a:lnSpc>
                          <a:spcPct val="115000"/>
                        </a:lnSpc>
                        <a:spcAft>
                          <a:spcPts val="0"/>
                        </a:spcAft>
                      </a:pPr>
                      <a:r>
                        <a:rPr lang="es-ES" sz="1000">
                          <a:effectLst/>
                        </a:rPr>
                        <a:t>4</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0"/>
                  </a:ext>
                </a:extLst>
              </a:tr>
              <a:tr h="156457">
                <a:tc>
                  <a:txBody>
                    <a:bodyPr/>
                    <a:lstStyle/>
                    <a:p>
                      <a:pPr algn="r">
                        <a:lnSpc>
                          <a:spcPct val="115000"/>
                        </a:lnSpc>
                        <a:spcAft>
                          <a:spcPts val="0"/>
                        </a:spcAft>
                      </a:pPr>
                      <a:r>
                        <a:rPr lang="es-ES" sz="1000">
                          <a:effectLst/>
                        </a:rPr>
                        <a:t>5</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1"/>
                  </a:ext>
                </a:extLst>
              </a:tr>
              <a:tr h="156457">
                <a:tc>
                  <a:txBody>
                    <a:bodyPr/>
                    <a:lstStyle/>
                    <a:p>
                      <a:pPr algn="r">
                        <a:lnSpc>
                          <a:spcPct val="115000"/>
                        </a:lnSpc>
                        <a:spcAft>
                          <a:spcPts val="0"/>
                        </a:spcAft>
                      </a:pPr>
                      <a:r>
                        <a:rPr lang="es-ES" sz="1000">
                          <a:effectLst/>
                        </a:rPr>
                        <a:t>6</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2"/>
                  </a:ext>
                </a:extLst>
              </a:tr>
              <a:tr h="41287">
                <a:tc>
                  <a:txBody>
                    <a:bodyPr/>
                    <a:lstStyle/>
                    <a:p>
                      <a:pPr algn="r">
                        <a:lnSpc>
                          <a:spcPct val="115000"/>
                        </a:lnSpc>
                        <a:spcAft>
                          <a:spcPts val="0"/>
                        </a:spcAft>
                      </a:pPr>
                      <a:r>
                        <a:rPr lang="es-ES" sz="1000">
                          <a:effectLst/>
                        </a:rPr>
                        <a:t>7</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3"/>
                  </a:ext>
                </a:extLst>
              </a:tr>
              <a:tr h="156457">
                <a:tc>
                  <a:txBody>
                    <a:bodyPr/>
                    <a:lstStyle/>
                    <a:p>
                      <a:pPr algn="r">
                        <a:lnSpc>
                          <a:spcPct val="115000"/>
                        </a:lnSpc>
                        <a:spcAft>
                          <a:spcPts val="0"/>
                        </a:spcAft>
                      </a:pPr>
                      <a:r>
                        <a:rPr lang="es-ES" sz="1000">
                          <a:effectLst/>
                        </a:rPr>
                        <a:t>8</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4"/>
                  </a:ext>
                </a:extLst>
              </a:tr>
              <a:tr h="156457">
                <a:tc>
                  <a:txBody>
                    <a:bodyPr/>
                    <a:lstStyle/>
                    <a:p>
                      <a:pPr algn="r">
                        <a:lnSpc>
                          <a:spcPct val="115000"/>
                        </a:lnSpc>
                        <a:spcAft>
                          <a:spcPts val="0"/>
                        </a:spcAft>
                      </a:pPr>
                      <a:r>
                        <a:rPr lang="es-ES" sz="1000">
                          <a:effectLst/>
                        </a:rPr>
                        <a:t>9</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extLst>
                  <a:ext uri="{0D108BD9-81ED-4DB2-BD59-A6C34878D82A}">
                    <a16:rowId xmlns:a16="http://schemas.microsoft.com/office/drawing/2014/main" val="10015"/>
                  </a:ext>
                </a:extLst>
              </a:tr>
              <a:tr h="156457">
                <a:tc>
                  <a:txBody>
                    <a:bodyPr/>
                    <a:lstStyle/>
                    <a:p>
                      <a:pPr algn="r">
                        <a:lnSpc>
                          <a:spcPct val="115000"/>
                        </a:lnSpc>
                        <a:spcAft>
                          <a:spcPts val="0"/>
                        </a:spcAft>
                      </a:pPr>
                      <a:r>
                        <a:rPr lang="es-ES" sz="1000">
                          <a:effectLst/>
                        </a:rPr>
                        <a:t>10</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a:effectLst/>
                        </a:rPr>
                        <a:t> </a:t>
                      </a:r>
                      <a:endParaRPr lang="es-ES" sz="1100">
                        <a:effectLst/>
                        <a:latin typeface="Calibri"/>
                        <a:ea typeface="SimSun"/>
                        <a:cs typeface="Times New Roman"/>
                      </a:endParaRPr>
                    </a:p>
                  </a:txBody>
                  <a:tcPr marL="44450" marR="44450" marT="0" marB="0" anchor="b"/>
                </a:tc>
                <a:tc>
                  <a:txBody>
                    <a:bodyPr/>
                    <a:lstStyle/>
                    <a:p>
                      <a:pPr algn="l">
                        <a:lnSpc>
                          <a:spcPct val="115000"/>
                        </a:lnSpc>
                        <a:spcAft>
                          <a:spcPts val="0"/>
                        </a:spcAft>
                      </a:pPr>
                      <a:r>
                        <a:rPr lang="es-ES" sz="1000" dirty="0">
                          <a:effectLst/>
                        </a:rPr>
                        <a:t> </a:t>
                      </a:r>
                      <a:endParaRPr lang="es-ES" sz="1100" dirty="0">
                        <a:effectLst/>
                        <a:latin typeface="Calibri"/>
                        <a:ea typeface="SimSun"/>
                        <a:cs typeface="Times New Roman"/>
                      </a:endParaRPr>
                    </a:p>
                  </a:txBody>
                  <a:tcPr marL="44450" marR="44450" marT="0" marB="0" anchor="b"/>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5207465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107504" y="1"/>
            <a:ext cx="8928992" cy="5355312"/>
          </a:xfrm>
          <a:prstGeom prst="rect">
            <a:avLst/>
          </a:prstGeom>
        </p:spPr>
        <p:txBody>
          <a:bodyPr wrap="square">
            <a:spAutoFit/>
          </a:bodyPr>
          <a:lstStyle/>
          <a:p>
            <a:r>
              <a:rPr lang="es-ES" dirty="0"/>
              <a:t>4.- PROCESO DE FINALIZACION DE FERMENTACION ALCOHOLICA</a:t>
            </a:r>
          </a:p>
          <a:p>
            <a:pPr marL="285750" indent="-285750">
              <a:buFont typeface="Arial" pitchFamily="34" charset="0"/>
              <a:buChar char="•"/>
            </a:pPr>
            <a:endParaRPr lang="es-ES" dirty="0"/>
          </a:p>
          <a:p>
            <a:pPr marL="285750" indent="-285750">
              <a:buFont typeface="Arial" pitchFamily="34" charset="0"/>
              <a:buChar char="•"/>
            </a:pPr>
            <a:r>
              <a:rPr lang="es-ES" dirty="0"/>
              <a:t>DESCUBE DEL VINO</a:t>
            </a:r>
          </a:p>
          <a:p>
            <a:r>
              <a:rPr lang="es-ES" dirty="0"/>
              <a:t>Es la operación que consiste en vaciar la cuba tras la fermentación alcohólica, mediante trasiego del vino a otro cuba o barricas, para separarlo de los orujos. </a:t>
            </a:r>
          </a:p>
          <a:p>
            <a:pPr marL="285750" indent="-285750">
              <a:buFont typeface="Arial" pitchFamily="34" charset="0"/>
              <a:buChar char="•"/>
            </a:pPr>
            <a:endParaRPr lang="es-ES" dirty="0"/>
          </a:p>
          <a:p>
            <a:pPr marL="285750" indent="-285750">
              <a:buFont typeface="Arial" pitchFamily="34" charset="0"/>
              <a:buChar char="•"/>
            </a:pPr>
            <a:r>
              <a:rPr lang="es-ES" dirty="0"/>
              <a:t>En los vinos blancos que fermentan en barrica, esta operación significa la separación de las borras. </a:t>
            </a:r>
          </a:p>
          <a:p>
            <a:pPr marL="285750" indent="-285750">
              <a:buFont typeface="Arial" pitchFamily="34" charset="0"/>
              <a:buChar char="•"/>
            </a:pPr>
            <a:endParaRPr lang="es-ES" dirty="0"/>
          </a:p>
          <a:p>
            <a:pPr marL="285750" indent="-285750">
              <a:buFont typeface="Arial" pitchFamily="34" charset="0"/>
              <a:buChar char="•"/>
            </a:pPr>
            <a:r>
              <a:rPr lang="es-ES" dirty="0"/>
              <a:t>En el caso de los vinos rosados y tintos, el descubado implica el fin del contacto del vino con los hollejos.</a:t>
            </a:r>
          </a:p>
          <a:p>
            <a:pPr marL="285750" indent="-285750">
              <a:buFont typeface="Arial" pitchFamily="34" charset="0"/>
              <a:buChar char="•"/>
            </a:pPr>
            <a:endParaRPr lang="es-ES" dirty="0"/>
          </a:p>
          <a:p>
            <a:pPr marL="285750" indent="-285750">
              <a:buFont typeface="Arial" pitchFamily="34" charset="0"/>
              <a:buChar char="•"/>
            </a:pPr>
            <a:r>
              <a:rPr lang="es-ES" dirty="0"/>
              <a:t>Cuando el descube se realiza justo al finalizar la fermentación se llama descube en caliente, a diferencia del que se realiza cuando ya han acabado la fermentación y la maceración, que se llama descube en frío. </a:t>
            </a:r>
          </a:p>
          <a:p>
            <a:pPr marL="285750" indent="-285750">
              <a:buFont typeface="Arial" pitchFamily="34" charset="0"/>
              <a:buChar char="•"/>
            </a:pPr>
            <a:endParaRPr lang="es-ES" dirty="0"/>
          </a:p>
          <a:p>
            <a:pPr marL="285750" indent="-285750">
              <a:buFont typeface="Arial" pitchFamily="34" charset="0"/>
              <a:buChar char="•"/>
            </a:pPr>
            <a:r>
              <a:rPr lang="es-ES" dirty="0"/>
              <a:t>En los vinos </a:t>
            </a:r>
            <a:r>
              <a:rPr lang="es-ES" dirty="0" err="1"/>
              <a:t>semisecos</a:t>
            </a:r>
            <a:r>
              <a:rPr lang="es-ES" dirty="0"/>
              <a:t> o dulces se realiza el descube cuando todavía quedan azúcares residuales</a:t>
            </a:r>
          </a:p>
          <a:p>
            <a:endParaRPr lang="es-ES" dirty="0"/>
          </a:p>
        </p:txBody>
      </p:sp>
    </p:spTree>
    <p:extLst>
      <p:ext uri="{BB962C8B-B14F-4D97-AF65-F5344CB8AC3E}">
        <p14:creationId xmlns:p14="http://schemas.microsoft.com/office/powerpoint/2010/main" val="3154491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92500" lnSpcReduction="10000"/>
          </a:bodyPr>
          <a:lstStyle/>
          <a:p>
            <a:pPr algn="just"/>
            <a:r>
              <a:rPr lang="es-ES" sz="3200" dirty="0"/>
              <a:t>1.- FERMENTACION ALCOHOLICA, </a:t>
            </a:r>
          </a:p>
          <a:p>
            <a:pPr algn="just"/>
            <a:r>
              <a:rPr lang="es-ES" sz="3200" dirty="0"/>
              <a:t>La fermentación etílica es un proceso biológico en plena ausencia de aire (oxígeno), originado por la actividad de algunos microorganismos que procesan  hidratos de carbono ( azúcares: la glucosa, la fructosa, la sacarosa, el almidón, etc.) para obtener como productos finales un alcohol en forma de etanol, dióxido de carbono (CO2) en forma de gas y unas moléculas de ATP que consumen los propios microorganismos en su metabolismo celular energético anaeróbico. </a:t>
            </a:r>
          </a:p>
        </p:txBody>
      </p:sp>
    </p:spTree>
    <p:extLst>
      <p:ext uri="{BB962C8B-B14F-4D97-AF65-F5344CB8AC3E}">
        <p14:creationId xmlns:p14="http://schemas.microsoft.com/office/powerpoint/2010/main" val="9385537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107504" y="0"/>
            <a:ext cx="9145016" cy="4524315"/>
          </a:xfrm>
          <a:prstGeom prst="rect">
            <a:avLst/>
          </a:prstGeom>
        </p:spPr>
        <p:txBody>
          <a:bodyPr wrap="square">
            <a:spAutoFit/>
          </a:bodyPr>
          <a:lstStyle/>
          <a:p>
            <a:r>
              <a:rPr lang="es-ES" sz="2400" dirty="0"/>
              <a:t>En definitiva en la elaboración de vinos tintos el descube es la operación de vaciado del depósito que contiene la vendimia fermentada, pudiendo hacerse de dos formas: </a:t>
            </a:r>
          </a:p>
          <a:p>
            <a:endParaRPr lang="es-ES" sz="2400" dirty="0"/>
          </a:p>
          <a:p>
            <a:pPr marL="342900" indent="-342900">
              <a:buFont typeface="Arial" pitchFamily="34" charset="0"/>
              <a:buChar char="•"/>
            </a:pPr>
            <a:r>
              <a:rPr lang="es-ES" sz="2400" dirty="0"/>
              <a:t>una primera escurriendo o sangrando el vino por las válvulas laterales o de fondo, y a continuación sacando los orujos con destino a su prensado para terminar de extraer el vino que contienen; </a:t>
            </a:r>
          </a:p>
          <a:p>
            <a:endParaRPr lang="es-ES" sz="2400" dirty="0"/>
          </a:p>
          <a:p>
            <a:pPr marL="342900" indent="-342900">
              <a:buFont typeface="Arial" pitchFamily="34" charset="0"/>
              <a:buChar char="•"/>
            </a:pPr>
            <a:r>
              <a:rPr lang="es-ES" sz="2400" dirty="0"/>
              <a:t>otra segunda homogenizando mediante un activo remontado el sombrero con el vino elaborado, descubando el conjunto obtenido por medio de una bomba, separándose a continuación el vino de los hollejos mediante un sistema de escurrido y prensado.</a:t>
            </a:r>
          </a:p>
        </p:txBody>
      </p:sp>
    </p:spTree>
    <p:extLst>
      <p:ext uri="{BB962C8B-B14F-4D97-AF65-F5344CB8AC3E}">
        <p14:creationId xmlns:p14="http://schemas.microsoft.com/office/powerpoint/2010/main" val="14559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5" name="4 Rectángulo"/>
          <p:cNvSpPr/>
          <p:nvPr/>
        </p:nvSpPr>
        <p:spPr>
          <a:xfrm>
            <a:off x="0" y="0"/>
            <a:ext cx="9144000" cy="7109639"/>
          </a:xfrm>
          <a:prstGeom prst="rect">
            <a:avLst/>
          </a:prstGeom>
        </p:spPr>
        <p:txBody>
          <a:bodyPr wrap="square">
            <a:spAutoFit/>
          </a:bodyPr>
          <a:lstStyle/>
          <a:p>
            <a:endParaRPr lang="es-ES" dirty="0"/>
          </a:p>
          <a:p>
            <a:endParaRPr lang="es-ES" dirty="0"/>
          </a:p>
          <a:p>
            <a:endParaRPr lang="es-ES" dirty="0"/>
          </a:p>
          <a:p>
            <a:r>
              <a:rPr lang="es-ES" sz="2400" dirty="0"/>
              <a:t>El descube de la vendimia es independiente de la fermentación alcohólica, teniendo más bien que ver con el proceso de maceración deseado, determinándose el tiempo de encubado en función del tipo de vino a elaborar y de lo que permita la calidad de la vendimia tinta elaborada. Los encubados pueden clasificarse en los siguientes tipos:</a:t>
            </a:r>
          </a:p>
          <a:p>
            <a:endParaRPr lang="es-ES" sz="2400" dirty="0"/>
          </a:p>
          <a:p>
            <a:pPr marL="457200" indent="-457200">
              <a:buFont typeface="+mj-lt"/>
              <a:buAutoNum type="arabicPeriod"/>
            </a:pPr>
            <a:r>
              <a:rPr lang="es-ES" sz="2400" dirty="0"/>
              <a:t>Encubados cortos, realizados antes de finalizar la fermentación alcohólica, con una duración variable de 4 a 5 días, y destinados a obtener vinos tintos jóvenes con sensaciones gustativas de suavidad. El mosto-vino todavía contiene azúcares y debe finalizar la fermentación alcohólica en “virgen” en ausencia de los hollejos.</a:t>
            </a:r>
          </a:p>
          <a:p>
            <a:endParaRPr lang="es-ES" sz="2400" dirty="0"/>
          </a:p>
          <a:p>
            <a:endParaRPr lang="es-ES" sz="2400" dirty="0"/>
          </a:p>
          <a:p>
            <a:endParaRPr lang="es-ES" dirty="0"/>
          </a:p>
        </p:txBody>
      </p:sp>
    </p:spTree>
    <p:extLst>
      <p:ext uri="{BB962C8B-B14F-4D97-AF65-F5344CB8AC3E}">
        <p14:creationId xmlns:p14="http://schemas.microsoft.com/office/powerpoint/2010/main" val="3023701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144000" cy="3785652"/>
          </a:xfrm>
          <a:prstGeom prst="rect">
            <a:avLst/>
          </a:prstGeom>
        </p:spPr>
        <p:txBody>
          <a:bodyPr wrap="square">
            <a:spAutoFit/>
          </a:bodyPr>
          <a:lstStyle/>
          <a:p>
            <a:r>
              <a:rPr lang="es-ES" sz="2400" dirty="0"/>
              <a:t>2. Encubados medios, efectuados al cabo de 6 a 10 días y recién terminada la fermentación alcohólica, con objeto de obtener vinos tintos jóvenes mejor equilibrados o cuando la vendimia presenta un problema.</a:t>
            </a:r>
          </a:p>
          <a:p>
            <a:endParaRPr lang="es-ES" sz="2400" dirty="0"/>
          </a:p>
          <a:p>
            <a:endParaRPr lang="es-ES" sz="2400" dirty="0"/>
          </a:p>
          <a:p>
            <a:r>
              <a:rPr lang="es-ES" sz="2400" dirty="0"/>
              <a:t>3.- Encubados largos, realizados después de 2 a 3 semanas y algunas veces más, destinados a obtener vinos de guarda o crianza, de estructura más compleja y tánica necesaria para permitir los procesos de crianza.</a:t>
            </a:r>
          </a:p>
        </p:txBody>
      </p:sp>
    </p:spTree>
    <p:extLst>
      <p:ext uri="{BB962C8B-B14F-4D97-AF65-F5344CB8AC3E}">
        <p14:creationId xmlns:p14="http://schemas.microsoft.com/office/powerpoint/2010/main" val="233601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036496" cy="4154984"/>
          </a:xfrm>
          <a:prstGeom prst="rect">
            <a:avLst/>
          </a:prstGeom>
        </p:spPr>
        <p:txBody>
          <a:bodyPr wrap="square">
            <a:spAutoFit/>
          </a:bodyPr>
          <a:lstStyle/>
          <a:p>
            <a:pPr marL="285750" indent="-285750">
              <a:buFont typeface="Arial" pitchFamily="34" charset="0"/>
              <a:buChar char="•"/>
            </a:pPr>
            <a:r>
              <a:rPr lang="es-ES" sz="2400" dirty="0"/>
              <a:t>Un error bastante frecuente es pensar que solamente la maceración determina el destino del vino, y esto no es cierto, pues en una vendimia tinta pobre no se puede obtener más de lo que contiene; y por el contrario en una buena vendimia tinta rica en </a:t>
            </a:r>
            <a:r>
              <a:rPr lang="es-ES" sz="2400" dirty="0" err="1"/>
              <a:t>polifenoles</a:t>
            </a:r>
            <a:r>
              <a:rPr lang="es-ES" sz="2400" dirty="0"/>
              <a:t> y en otros compuestos de maduración, la duración del encubado puede ser más larga que permita una extracción mayor. </a:t>
            </a:r>
          </a:p>
          <a:p>
            <a:endParaRPr lang="es-ES" sz="2400" dirty="0"/>
          </a:p>
          <a:p>
            <a:pPr marL="285750" indent="-285750">
              <a:buFont typeface="Arial" pitchFamily="34" charset="0"/>
              <a:buChar char="•"/>
            </a:pPr>
            <a:r>
              <a:rPr lang="es-ES" sz="2400" dirty="0"/>
              <a:t>La determinación exacta del tiempo encubado puede ser realizada mediante un control diario y paralelo al de la fermentación alcohólica, y con objeto de decidir el momento más idóneo para realizar el descube de la vendimia tinta.</a:t>
            </a:r>
          </a:p>
        </p:txBody>
      </p:sp>
    </p:spTree>
    <p:extLst>
      <p:ext uri="{BB962C8B-B14F-4D97-AF65-F5344CB8AC3E}">
        <p14:creationId xmlns:p14="http://schemas.microsoft.com/office/powerpoint/2010/main" val="42580785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1"/>
            <a:ext cx="9144000" cy="5447645"/>
          </a:xfrm>
          <a:prstGeom prst="rect">
            <a:avLst/>
          </a:prstGeom>
        </p:spPr>
        <p:txBody>
          <a:bodyPr wrap="square">
            <a:spAutoFit/>
          </a:bodyPr>
          <a:lstStyle/>
          <a:p>
            <a:r>
              <a:rPr lang="es-ES" sz="2400" dirty="0"/>
              <a:t>Los tiempos de encubados dependen de los siguientes factores:</a:t>
            </a:r>
          </a:p>
          <a:p>
            <a:endParaRPr lang="es-ES" sz="2400" dirty="0"/>
          </a:p>
          <a:p>
            <a:pPr marL="285750" indent="-285750">
              <a:buFont typeface="Arial" pitchFamily="34" charset="0"/>
              <a:buChar char="•"/>
            </a:pPr>
            <a:r>
              <a:rPr lang="es-ES" sz="2400" dirty="0"/>
              <a:t>Variedad de uva. Las variedades más ricas en </a:t>
            </a:r>
            <a:r>
              <a:rPr lang="es-ES" sz="2400" dirty="0" err="1"/>
              <a:t>polifenoles</a:t>
            </a:r>
            <a:r>
              <a:rPr lang="es-ES" sz="2400" dirty="0"/>
              <a:t> son aptas para producir vinos de crianza y por lo tanto permiten encubados más largos; mientras que las más pobres deben ser de encubado más reducido, siendo incluso contraproducente forzar un período de encubado largo.</a:t>
            </a:r>
          </a:p>
          <a:p>
            <a:endParaRPr lang="es-ES" sz="2400" dirty="0"/>
          </a:p>
          <a:p>
            <a:pPr marL="285750" indent="-285750">
              <a:buFont typeface="Arial" pitchFamily="34" charset="0"/>
              <a:buChar char="•"/>
            </a:pPr>
            <a:r>
              <a:rPr lang="es-ES" sz="2400" dirty="0"/>
              <a:t> Maduración de la vendimia. Las maduraciones insuficientes no admiten un encubado largo, pudiendo aparecer matices de verdor defectuosos; sucediendo lo contrario con las buenas maduraciones, donde las maceraciones largas permiten una adecuada extracción fenólica sin defectos.</a:t>
            </a:r>
          </a:p>
          <a:p>
            <a:endParaRPr lang="es-ES" dirty="0"/>
          </a:p>
          <a:p>
            <a:r>
              <a:rPr lang="es-ES" dirty="0"/>
              <a:t>-</a:t>
            </a:r>
          </a:p>
        </p:txBody>
      </p:sp>
    </p:spTree>
    <p:extLst>
      <p:ext uri="{BB962C8B-B14F-4D97-AF65-F5344CB8AC3E}">
        <p14:creationId xmlns:p14="http://schemas.microsoft.com/office/powerpoint/2010/main" val="92972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5545" y="0"/>
            <a:ext cx="9144000" cy="5085184"/>
          </a:xfrm>
        </p:spPr>
        <p:txBody>
          <a:bodyPr/>
          <a:lstStyle/>
          <a:p>
            <a:endParaRPr lang="es-ES" dirty="0"/>
          </a:p>
          <a:p>
            <a:endParaRPr lang="es-ES" dirty="0"/>
          </a:p>
        </p:txBody>
      </p:sp>
      <p:sp>
        <p:nvSpPr>
          <p:cNvPr id="4" name="3 Rectángulo"/>
          <p:cNvSpPr/>
          <p:nvPr/>
        </p:nvSpPr>
        <p:spPr>
          <a:xfrm>
            <a:off x="107504" y="-218152"/>
            <a:ext cx="9036496" cy="5324535"/>
          </a:xfrm>
          <a:prstGeom prst="rect">
            <a:avLst/>
          </a:prstGeom>
        </p:spPr>
        <p:txBody>
          <a:bodyPr wrap="square">
            <a:spAutoFit/>
          </a:bodyPr>
          <a:lstStyle/>
          <a:p>
            <a:endParaRPr lang="es-ES" sz="2000" dirty="0"/>
          </a:p>
          <a:p>
            <a:pPr marL="342900" indent="-342900">
              <a:buFont typeface="Arial" pitchFamily="34" charset="0"/>
              <a:buChar char="•"/>
            </a:pPr>
            <a:r>
              <a:rPr lang="es-ES" sz="2000" dirty="0"/>
              <a:t>Dispositivos de encubado, permiten encubados más cortos o más largos, dependiendo de su funcionamiento en lo referente a la activación de la maceración, o a los peligros de alteraciones físicas o microbianas de la vendimia derivados de su construcción.</a:t>
            </a:r>
          </a:p>
          <a:p>
            <a:endParaRPr lang="es-ES" sz="2000" dirty="0"/>
          </a:p>
          <a:p>
            <a:pPr marL="285750" indent="-285750">
              <a:buFont typeface="Arial" pitchFamily="34" charset="0"/>
              <a:buChar char="•"/>
            </a:pPr>
            <a:r>
              <a:rPr lang="es-ES" sz="2000" dirty="0"/>
              <a:t>Tipos de vinos a elaborar, los vinos de crianza exigen generalmente tiempos largos de encubado, mientras que en los jóvenes conviene que el tiempo de encubado sea más reducido.</a:t>
            </a:r>
          </a:p>
          <a:p>
            <a:endParaRPr lang="es-ES" sz="2000" dirty="0"/>
          </a:p>
          <a:p>
            <a:pPr marL="285750" indent="-285750">
              <a:buFont typeface="Arial" pitchFamily="34" charset="0"/>
              <a:buChar char="•"/>
            </a:pPr>
            <a:r>
              <a:rPr lang="es-ES" sz="2000" dirty="0"/>
              <a:t> Estado sanitario de la vendimia, las vendimias defectuosas obligan a un encubado corto, sobre todo aquellas atacadas de enfermedades criptogámicas, especialmente las podridas por </a:t>
            </a:r>
            <a:r>
              <a:rPr lang="es-ES" sz="2000" dirty="0" err="1"/>
              <a:t>Botrytis</a:t>
            </a:r>
            <a:r>
              <a:rPr lang="es-ES" sz="2000" dirty="0"/>
              <a:t> </a:t>
            </a:r>
            <a:r>
              <a:rPr lang="es-ES" sz="2000" dirty="0" err="1"/>
              <a:t>cinerea</a:t>
            </a:r>
            <a:r>
              <a:rPr lang="es-ES" sz="2000" dirty="0"/>
              <a:t>, donde la enzima la casa puede producir una importante oxidación. Siendo necesario realizar un </a:t>
            </a:r>
            <a:r>
              <a:rPr lang="es-ES" sz="2000" dirty="0" err="1"/>
              <a:t>sulfitado</a:t>
            </a:r>
            <a:r>
              <a:rPr lang="es-ES" sz="2000" dirty="0"/>
              <a:t> del vino descubado, con dosis elevadas de anhídrido sulfuroso de más de 5 gramos / hl. La adición de taninos en fermentación contribuye a evitar las oxidaciones de estas vendimias.</a:t>
            </a:r>
          </a:p>
        </p:txBody>
      </p:sp>
    </p:spTree>
    <p:extLst>
      <p:ext uri="{BB962C8B-B14F-4D97-AF65-F5344CB8AC3E}">
        <p14:creationId xmlns:p14="http://schemas.microsoft.com/office/powerpoint/2010/main" val="17856276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144000" cy="4893647"/>
          </a:xfrm>
          <a:prstGeom prst="rect">
            <a:avLst/>
          </a:prstGeom>
        </p:spPr>
        <p:txBody>
          <a:bodyPr wrap="square">
            <a:spAutoFit/>
          </a:bodyPr>
          <a:lstStyle/>
          <a:p>
            <a:r>
              <a:rPr lang="es-ES" sz="2400" dirty="0"/>
              <a:t>ESCURRIDO O SANGRADO DEL VINO</a:t>
            </a:r>
          </a:p>
          <a:p>
            <a:endParaRPr lang="es-ES" sz="2400" dirty="0"/>
          </a:p>
          <a:p>
            <a:pPr marL="342900" indent="-342900">
              <a:buFont typeface="Arial" pitchFamily="34" charset="0"/>
              <a:buChar char="•"/>
            </a:pPr>
            <a:r>
              <a:rPr lang="es-ES" sz="2400" dirty="0"/>
              <a:t>Acción de dejar fluir gota a gota, antes del prensado, el mosto que se desprende de la vendimia. Para provocar el escurrido se emplean distintos procedimientos (rejillas, tamices y cilindros fijos o giratorios). </a:t>
            </a:r>
          </a:p>
          <a:p>
            <a:endParaRPr lang="es-ES" sz="2400" dirty="0"/>
          </a:p>
          <a:p>
            <a:pPr marL="342900" indent="-342900">
              <a:buFont typeface="Arial" pitchFamily="34" charset="0"/>
              <a:buChar char="•"/>
            </a:pPr>
            <a:r>
              <a:rPr lang="es-ES" sz="2400" dirty="0"/>
              <a:t>Un escurrido bien hecho permite disminuir sensiblemente el volumen de orujo que se destina al vino de prensa.</a:t>
            </a:r>
          </a:p>
          <a:p>
            <a:endParaRPr lang="es-ES" sz="2400" dirty="0"/>
          </a:p>
          <a:p>
            <a:pPr marL="342900" indent="-342900">
              <a:buFont typeface="Arial" pitchFamily="34" charset="0"/>
              <a:buChar char="•"/>
            </a:pPr>
            <a:r>
              <a:rPr lang="es-ES" sz="2400" dirty="0"/>
              <a:t>El escurrido o sangrado del vino se suele hacer por una llave parcial, disponiendo a veces de una rejilla  situada en el interior del depósito que mejora la operación de drenaje, </a:t>
            </a:r>
          </a:p>
        </p:txBody>
      </p:sp>
    </p:spTree>
    <p:extLst>
      <p:ext uri="{BB962C8B-B14F-4D97-AF65-F5344CB8AC3E}">
        <p14:creationId xmlns:p14="http://schemas.microsoft.com/office/powerpoint/2010/main" val="3891837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036496" cy="3785652"/>
          </a:xfrm>
          <a:prstGeom prst="rect">
            <a:avLst/>
          </a:prstGeom>
        </p:spPr>
        <p:txBody>
          <a:bodyPr wrap="square">
            <a:spAutoFit/>
          </a:bodyPr>
          <a:lstStyle/>
          <a:p>
            <a:pPr marL="342900" indent="-342900">
              <a:buFont typeface="Arial" pitchFamily="34" charset="0"/>
              <a:buChar char="•"/>
            </a:pPr>
            <a:r>
              <a:rPr lang="es-ES" sz="2400" dirty="0"/>
              <a:t>La salida se hace por gravedad  hacia una tina colectora situada al pie del depósito, colocándose una rejilla que separa manualmente las pepitas y fragmentos de hollejos, </a:t>
            </a:r>
          </a:p>
          <a:p>
            <a:endParaRPr lang="es-ES" sz="2400" dirty="0"/>
          </a:p>
          <a:p>
            <a:pPr marL="342900" indent="-342900">
              <a:buFont typeface="Arial" pitchFamily="34" charset="0"/>
              <a:buChar char="•"/>
            </a:pPr>
            <a:r>
              <a:rPr lang="es-ES" sz="2400" dirty="0"/>
              <a:t>El descube del vino se realiza con una ligera aireación, obteniéndose del orden de un 40 a 60 % de la totalidad del vino, conduciéndose a un depósito donde podrá terminar la fermentación alcohólica o en caso de haberlo hecho, permanecer en reposo para la decantación de las heces o lías ( BORRAS), o incluso iniciar más adelante la fermentación </a:t>
            </a:r>
            <a:r>
              <a:rPr lang="es-ES" sz="2400" dirty="0" err="1"/>
              <a:t>maloláctica</a:t>
            </a:r>
            <a:r>
              <a:rPr lang="es-ES" sz="2400" dirty="0"/>
              <a:t>.</a:t>
            </a:r>
          </a:p>
        </p:txBody>
      </p:sp>
    </p:spTree>
    <p:extLst>
      <p:ext uri="{BB962C8B-B14F-4D97-AF65-F5344CB8AC3E}">
        <p14:creationId xmlns:p14="http://schemas.microsoft.com/office/powerpoint/2010/main" val="32637660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5" name="4 Rectángulo"/>
          <p:cNvSpPr/>
          <p:nvPr/>
        </p:nvSpPr>
        <p:spPr>
          <a:xfrm>
            <a:off x="0" y="-356651"/>
            <a:ext cx="9144000" cy="4985980"/>
          </a:xfrm>
          <a:prstGeom prst="rect">
            <a:avLst/>
          </a:prstGeom>
        </p:spPr>
        <p:txBody>
          <a:bodyPr wrap="square">
            <a:spAutoFit/>
          </a:bodyPr>
          <a:lstStyle/>
          <a:p>
            <a:endParaRPr lang="es-ES" dirty="0"/>
          </a:p>
          <a:p>
            <a:endParaRPr lang="es-ES" sz="2000" dirty="0"/>
          </a:p>
          <a:p>
            <a:r>
              <a:rPr lang="es-ES" sz="2000" dirty="0"/>
              <a:t>DESCUBADO Y PRENSADO</a:t>
            </a:r>
          </a:p>
          <a:p>
            <a:endParaRPr lang="es-ES" sz="2000" dirty="0"/>
          </a:p>
          <a:p>
            <a:pPr marL="285750" indent="-285750">
              <a:buFont typeface="Arial" pitchFamily="34" charset="0"/>
              <a:buChar char="•"/>
            </a:pPr>
            <a:r>
              <a:rPr lang="es-ES" sz="2000" dirty="0"/>
              <a:t>Dentro de la cuba, una vez escurrido de vino se encuentran los hollejos fermentados, también llamados orujos, y una buena cantidad de vino que los embebe, debiendo ser conducidos a una prensa para su separación. </a:t>
            </a:r>
          </a:p>
          <a:p>
            <a:endParaRPr lang="es-ES" sz="2000" dirty="0"/>
          </a:p>
          <a:p>
            <a:pPr marL="285750" indent="-285750">
              <a:buFont typeface="Arial" pitchFamily="34" charset="0"/>
              <a:buChar char="•"/>
            </a:pPr>
            <a:r>
              <a:rPr lang="es-ES" sz="2000" dirty="0"/>
              <a:t>Este descube se puede hacer de varias maneras dependiendo del tipo de depósito de fermentación utilizado.</a:t>
            </a:r>
          </a:p>
          <a:p>
            <a:endParaRPr lang="es-ES" sz="2000" dirty="0"/>
          </a:p>
          <a:p>
            <a:pPr marL="285750" indent="-285750">
              <a:buFont typeface="Arial" pitchFamily="34" charset="0"/>
              <a:buChar char="•"/>
            </a:pPr>
            <a:r>
              <a:rPr lang="es-ES" sz="2000" dirty="0"/>
              <a:t> En los depósitos de descube manual, una o varias personas deben entrar dentro del mismo, para sacar hacia fuera y a través de la puerta de descube los orujos; pudiendo hacerse de forma manual con ayuda de utensilios apropiados como palas, horcas, rastrillos, etc. o bien con una ayuda mecánica introduciendo por la boca una cinta transportadora o un tornillo sinfín. </a:t>
            </a:r>
          </a:p>
        </p:txBody>
      </p:sp>
    </p:spTree>
    <p:extLst>
      <p:ext uri="{BB962C8B-B14F-4D97-AF65-F5344CB8AC3E}">
        <p14:creationId xmlns:p14="http://schemas.microsoft.com/office/powerpoint/2010/main" val="4947285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108520" y="44624"/>
            <a:ext cx="9361040" cy="4401205"/>
          </a:xfrm>
          <a:prstGeom prst="rect">
            <a:avLst/>
          </a:prstGeom>
        </p:spPr>
        <p:txBody>
          <a:bodyPr wrap="square">
            <a:spAutoFit/>
          </a:bodyPr>
          <a:lstStyle/>
          <a:p>
            <a:pPr marL="342900" indent="-342900">
              <a:buFont typeface="Arial" pitchFamily="34" charset="0"/>
              <a:buChar char="•"/>
            </a:pPr>
            <a:r>
              <a:rPr lang="es-ES" sz="2000" dirty="0"/>
              <a:t>Es imprescindible asegurar y comprobar la total evacuación de anhídrido carbónico en su interior antes de que el personal acceda a su interior.</a:t>
            </a:r>
          </a:p>
          <a:p>
            <a:pPr marL="342900" indent="-342900">
              <a:buFont typeface="Arial" pitchFamily="34" charset="0"/>
              <a:buChar char="•"/>
            </a:pPr>
            <a:r>
              <a:rPr lang="es-ES" sz="2000" dirty="0"/>
              <a:t> En los depósitos de descube automatizado o </a:t>
            </a:r>
            <a:r>
              <a:rPr lang="es-ES" sz="2000" dirty="0" err="1"/>
              <a:t>autovaciantes</a:t>
            </a:r>
            <a:r>
              <a:rPr lang="es-ES" sz="2000" dirty="0"/>
              <a:t>, los orujos salen por si solos por acción de la gravedad o ayudados con dispositivos extractores fijos colocados en el fondo de los mismos.</a:t>
            </a:r>
          </a:p>
          <a:p>
            <a:pPr marL="342900" indent="-342900">
              <a:buFont typeface="Arial" pitchFamily="34" charset="0"/>
              <a:buChar char="•"/>
            </a:pPr>
            <a:endParaRPr lang="es-ES" sz="2000" dirty="0"/>
          </a:p>
          <a:p>
            <a:pPr marL="342900" indent="-342900">
              <a:buFont typeface="Arial" pitchFamily="34" charset="0"/>
              <a:buChar char="•"/>
            </a:pPr>
            <a:r>
              <a:rPr lang="es-ES" sz="2000" dirty="0"/>
              <a:t>En ambos casos existe las posibilidad de acercar una prensa móvil hacia la boca del depósito, o por el contrario conducir la vendimia hasta la prensa fija situada en un lugar estratégico del lagar, transportando la vendimia por medio de cintas continuas, tornillos sin fin, o mediante bombas de pasta similares a las de vendimia y con ayuda de una tubería de gran diámetro, situada en la parte inferior de los depósitos de fermentación. </a:t>
            </a:r>
          </a:p>
        </p:txBody>
      </p:sp>
    </p:spTree>
    <p:extLst>
      <p:ext uri="{BB962C8B-B14F-4D97-AF65-F5344CB8AC3E}">
        <p14:creationId xmlns:p14="http://schemas.microsoft.com/office/powerpoint/2010/main" val="1784707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normAutofit fontScale="92500" lnSpcReduction="10000"/>
          </a:bodyPr>
          <a:lstStyle/>
          <a:p>
            <a:pPr algn="just"/>
            <a:r>
              <a:rPr lang="es-ES" sz="3200" dirty="0"/>
              <a:t>La fermentación alcohólica tiene como finalidad biológica proporcionar energía anaeróbica a los microorganismos unicelulares (levaduras) en ausencia de oxígeno. Para ello disocian las moléculas de glucosa y obtienen la energía necesaria para sobrevivir, produciendo el alcohol y CO2 como desechos consecuencia de la fermentación. El etanol resultante de la fermentación alcohólica se emplea en la elaboración de algunas bebidas alcohólicas como el vino, la cerveza, la sidra, el cava, etc.</a:t>
            </a:r>
          </a:p>
          <a:p>
            <a:endParaRPr lang="es-ES" dirty="0"/>
          </a:p>
        </p:txBody>
      </p:sp>
    </p:spTree>
    <p:extLst>
      <p:ext uri="{BB962C8B-B14F-4D97-AF65-F5344CB8AC3E}">
        <p14:creationId xmlns:p14="http://schemas.microsoft.com/office/powerpoint/2010/main" val="4271162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pPr marL="342900" indent="-342900">
              <a:buFont typeface="Arial" pitchFamily="34" charset="0"/>
              <a:buChar char="•"/>
            </a:pPr>
            <a:endParaRPr lang="es-ES" dirty="0"/>
          </a:p>
          <a:p>
            <a:endParaRPr lang="es-ES" dirty="0"/>
          </a:p>
        </p:txBody>
      </p:sp>
      <p:sp>
        <p:nvSpPr>
          <p:cNvPr id="4" name="3 Rectángulo"/>
          <p:cNvSpPr/>
          <p:nvPr/>
        </p:nvSpPr>
        <p:spPr>
          <a:xfrm>
            <a:off x="0" y="-633650"/>
            <a:ext cx="9144000" cy="5570756"/>
          </a:xfrm>
          <a:prstGeom prst="rect">
            <a:avLst/>
          </a:prstGeom>
        </p:spPr>
        <p:txBody>
          <a:bodyPr wrap="square">
            <a:spAutoFit/>
          </a:bodyPr>
          <a:lstStyle/>
          <a:p>
            <a:endParaRPr lang="es-ES" dirty="0"/>
          </a:p>
          <a:p>
            <a:endParaRPr lang="es-ES" dirty="0"/>
          </a:p>
          <a:p>
            <a:endParaRPr lang="es-ES" sz="2000" dirty="0"/>
          </a:p>
          <a:p>
            <a:pPr marL="342900" indent="-342900">
              <a:buFont typeface="Arial" pitchFamily="34" charset="0"/>
              <a:buChar char="•"/>
            </a:pPr>
            <a:r>
              <a:rPr lang="es-ES" sz="2000" dirty="0"/>
              <a:t>Los hollejos fermentados en la fase de llenado de la prensa, dejan escurrir una importante cantidad del vino que contienen, presentando éste una calidad similar a los de sangrado del depósito. </a:t>
            </a:r>
          </a:p>
          <a:p>
            <a:endParaRPr lang="es-ES" sz="2000" dirty="0"/>
          </a:p>
          <a:p>
            <a:pPr marL="342900" indent="-342900">
              <a:buFont typeface="Arial" pitchFamily="34" charset="0"/>
              <a:buChar char="•"/>
            </a:pPr>
            <a:r>
              <a:rPr lang="es-ES" sz="2000" dirty="0"/>
              <a:t>Más adelante se obtendrá con el funcionamiento de la prensa los llamados vinos de prensa, que suelen representar un volumen del orden del 15 % de la totalidad del vino, siendo de inferior calidad a medida que la presión de extracción es más elevada. </a:t>
            </a:r>
          </a:p>
          <a:p>
            <a:r>
              <a:rPr lang="es-ES" sz="2000" dirty="0"/>
              <a:t>Estos vinos presentan una graduación alcohólica inferior, y mientras que el resto de sus componentes resultan más concentrados; siendo de gran interés su utilización para la mezcla con los vinos de escurrido, cuando se elaboran vinos tintos con destino a la crianza, y además el sistema de prensado es respetuoso con los orujos y funcionando a baja presión, como ocurre con las prensas de jaula vertical o las horizontales de membrana. </a:t>
            </a:r>
          </a:p>
        </p:txBody>
      </p:sp>
    </p:spTree>
    <p:extLst>
      <p:ext uri="{BB962C8B-B14F-4D97-AF65-F5344CB8AC3E}">
        <p14:creationId xmlns:p14="http://schemas.microsoft.com/office/powerpoint/2010/main" val="15255943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107504" y="620688"/>
            <a:ext cx="9036496" cy="2308324"/>
          </a:xfrm>
          <a:prstGeom prst="rect">
            <a:avLst/>
          </a:prstGeom>
        </p:spPr>
        <p:txBody>
          <a:bodyPr wrap="square">
            <a:spAutoFit/>
          </a:bodyPr>
          <a:lstStyle/>
          <a:p>
            <a:r>
              <a:rPr lang="es-ES" sz="2400" dirty="0"/>
              <a:t>El porcentaje de vino de prensa a mezclar oscila entre un 5 a 10 %, siendo la mejor estrategia no juntar los vinos hasta que ambos resulten limpios y con la fermentación </a:t>
            </a:r>
            <a:r>
              <a:rPr lang="es-ES" sz="2400" dirty="0" err="1"/>
              <a:t>maloláctica</a:t>
            </a:r>
            <a:r>
              <a:rPr lang="es-ES" sz="2400" dirty="0"/>
              <a:t> terminada. Antes de la mezcla es conveniente clarificar los vinos de prensa mediante un encolado y con la adición de enzimas </a:t>
            </a:r>
            <a:r>
              <a:rPr lang="es-ES" sz="2400" dirty="0" err="1"/>
              <a:t>pectolíticas</a:t>
            </a:r>
            <a:r>
              <a:rPr lang="es-ES" sz="2400" dirty="0"/>
              <a:t> que facilitan la caída de los turbios.</a:t>
            </a:r>
          </a:p>
        </p:txBody>
      </p:sp>
    </p:spTree>
    <p:extLst>
      <p:ext uri="{BB962C8B-B14F-4D97-AF65-F5344CB8AC3E}">
        <p14:creationId xmlns:p14="http://schemas.microsoft.com/office/powerpoint/2010/main" val="5022627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16632"/>
            <a:ext cx="2619375"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8888" y="116632"/>
            <a:ext cx="272792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808" y="116632"/>
            <a:ext cx="3437680" cy="174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3608" y="1988840"/>
            <a:ext cx="6336703"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7088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564904"/>
            <a:ext cx="3018234"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607" y="260647"/>
            <a:ext cx="2624201"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3071" y="270172"/>
            <a:ext cx="294306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270172"/>
            <a:ext cx="3168352"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83978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157192"/>
          </a:xfrm>
        </p:spPr>
        <p:txBody>
          <a:bodyPr>
            <a:normAutofit fontScale="70000" lnSpcReduction="20000"/>
          </a:bodyPr>
          <a:lstStyle/>
          <a:p>
            <a:endParaRPr lang="es-ES" sz="5000" dirty="0"/>
          </a:p>
          <a:p>
            <a:pPr algn="just"/>
            <a:r>
              <a:rPr lang="es-ES" sz="3200" dirty="0"/>
              <a:t>Limitaciones del Proceso</a:t>
            </a:r>
          </a:p>
          <a:p>
            <a:pPr algn="just"/>
            <a:endParaRPr lang="es-ES" sz="3200" dirty="0"/>
          </a:p>
          <a:p>
            <a:pPr algn="just"/>
            <a:r>
              <a:rPr lang="es-ES" sz="3200" dirty="0"/>
              <a:t>los factores que limitan la glucólisis fermentativa del etanol son complejos debido a la interrelación existente y a la naturaleza de los parámetros que intervienen durante el proceso</a:t>
            </a:r>
          </a:p>
          <a:p>
            <a:pPr algn="just"/>
            <a:endParaRPr lang="es-ES" sz="3200" dirty="0"/>
          </a:p>
          <a:p>
            <a:pPr marL="342900" indent="-342900" algn="just">
              <a:buFont typeface="Arial" pitchFamily="34" charset="0"/>
              <a:buChar char="•"/>
            </a:pPr>
            <a:r>
              <a:rPr lang="es-ES" sz="3200" dirty="0"/>
              <a:t>Concentración de etanol resultante : </a:t>
            </a:r>
          </a:p>
          <a:p>
            <a:pPr algn="just"/>
            <a:endParaRPr lang="es-ES" sz="3200" dirty="0"/>
          </a:p>
          <a:p>
            <a:pPr algn="just"/>
            <a:r>
              <a:rPr lang="es-ES" sz="3200" dirty="0"/>
              <a:t>Una de las principales limitaciones del proceso, es la resistencia de las levaduras a las concentraciones de etanol (alcohol) que se llegan a producir durante la fermentación, algunos microorganismos como la  </a:t>
            </a:r>
            <a:r>
              <a:rPr lang="es-ES" sz="3200" dirty="0" err="1"/>
              <a:t>saccharomyces</a:t>
            </a:r>
            <a:r>
              <a:rPr lang="es-ES" sz="3200" dirty="0"/>
              <a:t> </a:t>
            </a:r>
            <a:r>
              <a:rPr lang="es-ES" sz="3200" dirty="0" err="1"/>
              <a:t>cerevisiae</a:t>
            </a:r>
            <a:r>
              <a:rPr lang="es-ES" sz="3200" dirty="0"/>
              <a:t> pueden llegar a soportar hasta el 20% de concentración en volumen</a:t>
            </a:r>
          </a:p>
          <a:p>
            <a:pPr algn="just"/>
            <a:endParaRPr lang="es-ES" sz="3200" dirty="0"/>
          </a:p>
          <a:p>
            <a:pPr algn="just"/>
            <a:endParaRPr lang="es-ES" sz="3200" dirty="0"/>
          </a:p>
          <a:p>
            <a:pPr algn="just"/>
            <a:endParaRPr lang="es-ES" sz="3200" dirty="0"/>
          </a:p>
          <a:p>
            <a:pPr algn="just"/>
            <a:endParaRPr lang="es-ES" sz="3200"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15039712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116632"/>
            <a:ext cx="9036496" cy="5878532"/>
          </a:xfrm>
          <a:prstGeom prst="rect">
            <a:avLst/>
          </a:prstGeom>
        </p:spPr>
        <p:txBody>
          <a:bodyPr wrap="square">
            <a:spAutoFit/>
          </a:bodyPr>
          <a:lstStyle/>
          <a:p>
            <a:pPr marL="285750" indent="-285750">
              <a:buFont typeface="Arial" pitchFamily="34" charset="0"/>
              <a:buChar char="•"/>
            </a:pPr>
            <a:r>
              <a:rPr lang="es-ES" sz="2000" dirty="0"/>
              <a:t>Acidez del substrato :</a:t>
            </a:r>
          </a:p>
          <a:p>
            <a:endParaRPr lang="es-ES" sz="2000" dirty="0"/>
          </a:p>
          <a:p>
            <a:r>
              <a:rPr lang="es-ES" sz="2000" dirty="0"/>
              <a:t>El pH es un factor limitante en el proceso de la fermentación ya que las levaduras se encuentran afectadas claramente por el ambiente, bien sea alcalino o ácido. Por regla general el funcionamiento de las levaduras está en un rango que va aproximadamente desde 3.5 a 5.5 pH.</a:t>
            </a:r>
          </a:p>
          <a:p>
            <a:endParaRPr lang="es-ES" sz="2000" dirty="0"/>
          </a:p>
          <a:p>
            <a:pPr marL="285750" indent="-285750">
              <a:buFont typeface="Arial" pitchFamily="34" charset="0"/>
              <a:buChar char="•"/>
            </a:pPr>
            <a:r>
              <a:rPr lang="es-ES" sz="2000" dirty="0"/>
              <a:t>Concentración de azúcares </a:t>
            </a:r>
          </a:p>
          <a:p>
            <a:endParaRPr lang="es-ES" sz="2000" dirty="0"/>
          </a:p>
          <a:p>
            <a:r>
              <a:rPr lang="es-ES" sz="2000" dirty="0"/>
              <a:t>La concentración excesiva de hidratos de carbono en forma de monosacáridos y disacáridos puede frenar la actividad bacteriana. De la misma forma la baja concentración puede frenar el proceso. Las concentraciones límite dependen del tipo de azúcar así como de la levadura responsable de la fermentación.​ Las concentraciones de azúcares afectan a los procesos de ósmosis dentro de la membrana celular.</a:t>
            </a:r>
          </a:p>
          <a:p>
            <a:endParaRPr lang="es-ES" dirty="0"/>
          </a:p>
          <a:p>
            <a:endParaRPr lang="es-ES" dirty="0"/>
          </a:p>
        </p:txBody>
      </p:sp>
    </p:spTree>
    <p:extLst>
      <p:ext uri="{BB962C8B-B14F-4D97-AF65-F5344CB8AC3E}">
        <p14:creationId xmlns:p14="http://schemas.microsoft.com/office/powerpoint/2010/main" val="229584659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a:p>
            <a:endParaRPr lang="es-ES" dirty="0"/>
          </a:p>
        </p:txBody>
      </p:sp>
      <p:sp>
        <p:nvSpPr>
          <p:cNvPr id="4" name="3 Rectángulo"/>
          <p:cNvSpPr/>
          <p:nvPr/>
        </p:nvSpPr>
        <p:spPr>
          <a:xfrm>
            <a:off x="0" y="0"/>
            <a:ext cx="9036496" cy="7448193"/>
          </a:xfrm>
          <a:prstGeom prst="rect">
            <a:avLst/>
          </a:prstGeom>
        </p:spPr>
        <p:txBody>
          <a:bodyPr wrap="square">
            <a:spAutoFit/>
          </a:bodyPr>
          <a:lstStyle/>
          <a:p>
            <a:pPr marL="285750" indent="-285750">
              <a:buFont typeface="Arial" pitchFamily="34" charset="0"/>
              <a:buChar char="•"/>
            </a:pPr>
            <a:r>
              <a:rPr lang="es-ES" sz="2000" dirty="0"/>
              <a:t>Contacto con el aire :</a:t>
            </a:r>
          </a:p>
          <a:p>
            <a:r>
              <a:rPr lang="es-ES" sz="2000" dirty="0"/>
              <a:t>Una intervención de oxígeno (por mínima que sea) en el proceso lo detiene por completo (es el denominado Efecto Pasteur).​ Esta es la razón por la que los recipientes fermentadores se cierren herméticamente.</a:t>
            </a:r>
          </a:p>
          <a:p>
            <a:endParaRPr lang="es-ES" sz="2000" dirty="0"/>
          </a:p>
          <a:p>
            <a:pPr marL="285750" indent="-285750">
              <a:buFont typeface="Arial" pitchFamily="34" charset="0"/>
              <a:buChar char="•"/>
            </a:pPr>
            <a:r>
              <a:rPr lang="es-ES" sz="2000" dirty="0"/>
              <a:t>La temperatura :</a:t>
            </a:r>
          </a:p>
          <a:p>
            <a:endParaRPr lang="es-ES" sz="2000" dirty="0"/>
          </a:p>
          <a:p>
            <a:r>
              <a:rPr lang="es-ES" sz="2000" dirty="0"/>
              <a:t>El proceso de fermentación es exotérmico, y las levaduras tienen un régimen de funcionamiento en unos rangos de temperatura óptimos, se debe entender además que las levaduras son seres </a:t>
            </a:r>
            <a:r>
              <a:rPr lang="es-ES" sz="2000" dirty="0" err="1"/>
              <a:t>mesófilos</a:t>
            </a:r>
            <a:r>
              <a:rPr lang="es-ES" sz="2000" dirty="0"/>
              <a:t>. Si se expone cualquier levadura a una temperatura cercana o superior a 55 °C por un tiempo de 5 minutos inmediatamente se produce su muerte. La mayoría cumple su misión a temperaturas de  no mas de 30 °C.</a:t>
            </a:r>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3786834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27777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5085184"/>
          </a:xfrm>
        </p:spPr>
        <p:txBody>
          <a:bodyPr/>
          <a:lstStyle/>
          <a:p>
            <a:endParaRPr lang="es-ES"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896"/>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2467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332656"/>
            <a:ext cx="9144000" cy="4824536"/>
          </a:xfrm>
        </p:spPr>
        <p:txBody>
          <a:bodyPr>
            <a:normAutofit fontScale="77500" lnSpcReduction="20000"/>
          </a:bodyPr>
          <a:lstStyle/>
          <a:p>
            <a:pPr marL="342900" indent="-342900">
              <a:buFont typeface="Arial" pitchFamily="34" charset="0"/>
              <a:buChar char="•"/>
            </a:pPr>
            <a:endParaRPr lang="es-ES" sz="3200" dirty="0"/>
          </a:p>
          <a:p>
            <a:endParaRPr lang="es-ES" sz="3200" dirty="0"/>
          </a:p>
          <a:p>
            <a:endParaRPr lang="es-ES" sz="3200" dirty="0"/>
          </a:p>
          <a:p>
            <a:endParaRPr lang="es-ES" sz="3200" dirty="0"/>
          </a:p>
          <a:p>
            <a:pPr algn="just"/>
            <a:r>
              <a:rPr lang="es-ES" sz="3200" dirty="0"/>
              <a:t>La fermentación alcohólica es un proceso anaeróbico exotérmico, desde el punto de vista termodinámico la fermentación etílica es un proceso químico espontáneo.</a:t>
            </a:r>
          </a:p>
          <a:p>
            <a:pPr algn="just"/>
            <a:endParaRPr lang="es-ES" sz="3200" dirty="0"/>
          </a:p>
          <a:p>
            <a:pPr marL="342900" indent="-342900" algn="just">
              <a:buFont typeface="Arial" pitchFamily="34" charset="0"/>
              <a:buChar char="•"/>
            </a:pPr>
            <a:r>
              <a:rPr lang="es-ES" sz="3200" dirty="0"/>
              <a:t>Los vinos blancos fermentan a temperaturas relativamente bajas de entre 10º y 15°C </a:t>
            </a:r>
          </a:p>
          <a:p>
            <a:pPr algn="just"/>
            <a:endParaRPr lang="es-ES" sz="3200" dirty="0"/>
          </a:p>
          <a:p>
            <a:pPr marL="342900" indent="-342900" algn="just">
              <a:buFont typeface="Arial" pitchFamily="34" charset="0"/>
              <a:buChar char="•"/>
            </a:pPr>
            <a:r>
              <a:rPr lang="es-ES" sz="3200" dirty="0"/>
              <a:t>Los vinos tintos a temperaturas mayores de entre 20º  y 28 °C.</a:t>
            </a:r>
          </a:p>
          <a:p>
            <a:endParaRPr lang="es-ES" sz="3200" dirty="0"/>
          </a:p>
          <a:p>
            <a:pPr marL="342900" indent="-342900">
              <a:buFont typeface="Arial" pitchFamily="34" charset="0"/>
              <a:buChar char="•"/>
            </a:pPr>
            <a:endParaRPr lang="es-ES" sz="3200" dirty="0"/>
          </a:p>
          <a:p>
            <a:pPr marL="342900" indent="-342900">
              <a:buFont typeface="Arial" pitchFamily="34" charset="0"/>
              <a:buChar char="•"/>
            </a:pPr>
            <a:endParaRPr lang="es-ES" sz="3200" dirty="0"/>
          </a:p>
          <a:p>
            <a:endParaRPr lang="es-ES" sz="3200" dirty="0"/>
          </a:p>
          <a:p>
            <a:endParaRPr lang="es-ES" dirty="0"/>
          </a:p>
        </p:txBody>
      </p:sp>
    </p:spTree>
    <p:extLst>
      <p:ext uri="{BB962C8B-B14F-4D97-AF65-F5344CB8AC3E}">
        <p14:creationId xmlns:p14="http://schemas.microsoft.com/office/powerpoint/2010/main" val="1127554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6309320"/>
          </a:xfrm>
        </p:spPr>
        <p:txBody>
          <a:bodyPr>
            <a:normAutofit/>
          </a:bodyPr>
          <a:lstStyle/>
          <a:p>
            <a:pPr algn="just"/>
            <a:r>
              <a:rPr lang="es-ES" sz="2400" dirty="0"/>
              <a:t>Defectos y enfermedades del vino</a:t>
            </a:r>
          </a:p>
          <a:p>
            <a:pPr algn="just"/>
            <a:endParaRPr lang="es-ES" sz="2400" dirty="0"/>
          </a:p>
          <a:p>
            <a:pPr algn="just"/>
            <a:r>
              <a:rPr lang="es-ES" sz="2400" dirty="0"/>
              <a:t>En el vino pueden presentarse defectos y enfermedades a consecuencia de tratamientos inadecuados, limpieza defectuosa de los recipientes</a:t>
            </a:r>
          </a:p>
          <a:p>
            <a:pPr algn="just"/>
            <a:r>
              <a:rPr lang="es-ES" sz="2400" dirty="0"/>
              <a:t>de almacenamiento, trasiego y otras causas. </a:t>
            </a:r>
          </a:p>
          <a:p>
            <a:pPr algn="just"/>
            <a:endParaRPr lang="es-ES" sz="2400" dirty="0"/>
          </a:p>
          <a:p>
            <a:pPr marL="457200" indent="-457200" algn="just">
              <a:buFont typeface="Arial" pitchFamily="34" charset="0"/>
              <a:buChar char="•"/>
            </a:pPr>
            <a:r>
              <a:rPr lang="es-ES" sz="2400" dirty="0"/>
              <a:t>Los defectos son producidos por cambios químicos que afectan</a:t>
            </a:r>
          </a:p>
          <a:p>
            <a:pPr algn="just"/>
            <a:r>
              <a:rPr lang="es-ES" sz="2400" dirty="0"/>
              <a:t>desfavorablemente al sabor, al aroma o al aspecto en general. Entre ellos figuran la turbidez, causada por iones metálicos, albúminas, etc… y las alteraciones del sabor y olor imputables a levaduras, fenol e iones metálicos. </a:t>
            </a:r>
          </a:p>
          <a:p>
            <a:pPr algn="just"/>
            <a:endParaRPr lang="es-ES" sz="2400" dirty="0"/>
          </a:p>
          <a:p>
            <a:endParaRPr lang="es-ES" sz="2800" dirty="0"/>
          </a:p>
          <a:p>
            <a:endParaRPr lang="es-ES" sz="2800" dirty="0"/>
          </a:p>
          <a:p>
            <a:endParaRPr lang="es-ES" sz="2800" dirty="0"/>
          </a:p>
          <a:p>
            <a:endParaRPr lang="es-ES" sz="2800" dirty="0"/>
          </a:p>
        </p:txBody>
      </p:sp>
    </p:spTree>
    <p:extLst>
      <p:ext uri="{BB962C8B-B14F-4D97-AF65-F5344CB8AC3E}">
        <p14:creationId xmlns:p14="http://schemas.microsoft.com/office/powerpoint/2010/main" val="3453207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0"/>
            <a:ext cx="9144000" cy="6093296"/>
          </a:xfrm>
        </p:spPr>
        <p:txBody>
          <a:bodyPr>
            <a:normAutofit/>
          </a:bodyPr>
          <a:lstStyle/>
          <a:p>
            <a:endParaRPr lang="es-ES" sz="2800" dirty="0"/>
          </a:p>
          <a:p>
            <a:pPr marL="457200" indent="-457200" algn="just">
              <a:buFont typeface="Arial" pitchFamily="34" charset="0"/>
              <a:buChar char="•"/>
            </a:pPr>
            <a:r>
              <a:rPr lang="es-ES" sz="2600" dirty="0"/>
              <a:t>Las enfermedades del vino son consecuencia de la actividad microbiana. Se deben a los microorganismos que contaminan el vino durante su fabricación y que durante el almacenamiento encuentran condiciones favorables para su crecimiento y multiplicación. </a:t>
            </a:r>
          </a:p>
          <a:p>
            <a:pPr algn="just"/>
            <a:endParaRPr lang="es-ES" sz="2600" dirty="0"/>
          </a:p>
          <a:p>
            <a:pPr algn="just"/>
            <a:endParaRPr lang="es-ES" sz="2600" dirty="0"/>
          </a:p>
          <a:p>
            <a:pPr marL="457200" indent="-457200" algn="just">
              <a:buFont typeface="Arial" pitchFamily="34" charset="0"/>
              <a:buChar char="•"/>
            </a:pPr>
            <a:r>
              <a:rPr lang="es-ES" sz="2600" dirty="0"/>
              <a:t>Pueden dar origen a turbidez y modificar el olor y sabor del vino. Estas enfermedades son causadas tanto por bacterias, como por hongos y levaduras. </a:t>
            </a:r>
          </a:p>
          <a:p>
            <a:endParaRPr lang="es-ES" sz="2800" dirty="0"/>
          </a:p>
          <a:p>
            <a:endParaRPr lang="es-ES" dirty="0"/>
          </a:p>
          <a:p>
            <a:endParaRPr lang="es-ES" dirty="0"/>
          </a:p>
          <a:p>
            <a:endParaRPr lang="es-ES" dirty="0"/>
          </a:p>
          <a:p>
            <a:endParaRPr lang="es-ES" dirty="0"/>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711702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5157192"/>
            <a:ext cx="9144000" cy="1700808"/>
          </a:xfrm>
        </p:spPr>
        <p:txBody>
          <a:bodyPr>
            <a:normAutofit fontScale="90000"/>
          </a:bodyPr>
          <a:lstStyle/>
          <a:p>
            <a:pPr algn="ctr"/>
            <a:br>
              <a:rPr lang="es-ES" dirty="0"/>
            </a:br>
            <a:r>
              <a:rPr lang="es-ES" dirty="0"/>
              <a:t>OPERADOR DE VINIFICACION</a:t>
            </a:r>
            <a:br>
              <a:rPr lang="es-ES" dirty="0"/>
            </a:br>
            <a:endParaRPr lang="es-ES" dirty="0"/>
          </a:p>
        </p:txBody>
      </p:sp>
      <p:sp>
        <p:nvSpPr>
          <p:cNvPr id="3" name="2 Subtítulo"/>
          <p:cNvSpPr>
            <a:spLocks noGrp="1"/>
          </p:cNvSpPr>
          <p:nvPr>
            <p:ph type="subTitle" idx="1"/>
          </p:nvPr>
        </p:nvSpPr>
        <p:spPr>
          <a:xfrm>
            <a:off x="0" y="-747464"/>
            <a:ext cx="9144000" cy="7056784"/>
          </a:xfrm>
        </p:spPr>
        <p:txBody>
          <a:bodyPr>
            <a:normAutofit fontScale="77500" lnSpcReduction="20000"/>
          </a:bodyPr>
          <a:lstStyle/>
          <a:p>
            <a:endParaRPr lang="es-ES" dirty="0"/>
          </a:p>
          <a:p>
            <a:endParaRPr lang="es-ES" dirty="0"/>
          </a:p>
          <a:p>
            <a:endParaRPr lang="es-ES" dirty="0"/>
          </a:p>
          <a:p>
            <a:pPr marL="342900" indent="-342900" algn="just">
              <a:buFont typeface="Arial" pitchFamily="34" charset="0"/>
              <a:buChar char="•"/>
            </a:pPr>
            <a:r>
              <a:rPr lang="es-ES" sz="2900" dirty="0"/>
              <a:t>Como causantes de enfermedades del vino se encuentran en primer lugar las bacterias productoras de ácido acético. La conversión en vinagre o avinagramiento del vino se presenta fundamentalmente en los vinos pobres en alcohol y en ácidos. Los vinos ricos en alcohol, vinos fuertes, densos o pesados, son por el contrario bastante estables frente a estos microorganismos. </a:t>
            </a:r>
          </a:p>
          <a:p>
            <a:pPr algn="just"/>
            <a:endParaRPr lang="es-ES" sz="2900" dirty="0"/>
          </a:p>
          <a:p>
            <a:pPr algn="just"/>
            <a:endParaRPr lang="es-ES" sz="2900" dirty="0"/>
          </a:p>
          <a:p>
            <a:pPr algn="just"/>
            <a:endParaRPr lang="es-ES" sz="2900" dirty="0"/>
          </a:p>
          <a:p>
            <a:pPr marL="342900" indent="-342900" algn="just">
              <a:buFont typeface="Arial" pitchFamily="34" charset="0"/>
              <a:buChar char="•"/>
            </a:pPr>
            <a:r>
              <a:rPr lang="es-ES" sz="2900" dirty="0"/>
              <a:t>La formación de ácido acético se debe a la oxidación de alcohol. Los vinos no se alteran cuando su contenido en ácidos volátiles es mayor de 1,2 gramos por litro en los blancos y de 1,6 gramos por litro en los tintos. Las bacterias acéticas son aerobias obligadas y al necesitar con carácter esencial el oxígeno su acción puede evitarse almacenando el vino en condiciones anaeróbicas y a baja temperatura.</a:t>
            </a:r>
          </a:p>
          <a:p>
            <a:endParaRPr lang="es-ES" sz="2600" dirty="0"/>
          </a:p>
          <a:p>
            <a:endParaRPr lang="es-ES" sz="2600" dirty="0"/>
          </a:p>
          <a:p>
            <a:endParaRPr lang="es-ES" sz="2600" dirty="0"/>
          </a:p>
          <a:p>
            <a:endParaRPr lang="es-ES" sz="2600" dirty="0"/>
          </a:p>
          <a:p>
            <a:endParaRPr lang="es-ES" dirty="0"/>
          </a:p>
          <a:p>
            <a:endParaRPr lang="es-ES" dirty="0"/>
          </a:p>
          <a:p>
            <a:endParaRPr lang="es-ES" dirty="0"/>
          </a:p>
        </p:txBody>
      </p:sp>
    </p:spTree>
    <p:extLst>
      <p:ext uri="{BB962C8B-B14F-4D97-AF65-F5344CB8AC3E}">
        <p14:creationId xmlns:p14="http://schemas.microsoft.com/office/powerpoint/2010/main" val="21092661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5382</TotalTime>
  <Words>5061</Words>
  <Application>Microsoft Office PowerPoint</Application>
  <PresentationFormat>Presentación en pantalla (4:3)</PresentationFormat>
  <Paragraphs>472</Paragraphs>
  <Slides>58</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58</vt:i4>
      </vt:variant>
    </vt:vector>
  </HeadingPairs>
  <TitlesOfParts>
    <vt:vector size="67" baseType="lpstr">
      <vt:lpstr>Arial</vt:lpstr>
      <vt:lpstr>Calibri</vt:lpstr>
      <vt:lpstr>Lucida Sans Unicode</vt:lpstr>
      <vt:lpstr>Verdana</vt:lpstr>
      <vt:lpstr>Wingdings</vt:lpstr>
      <vt:lpstr>Wingdings 2</vt:lpstr>
      <vt:lpstr>Wingdings 3</vt:lpstr>
      <vt:lpstr>Concurrencia</vt:lpstr>
      <vt:lpstr>Hoja de cálculo</vt:lpstr>
      <vt:lpstr>Presentación de PowerPoint</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lpstr> OPERADOR DE VINIFICACION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OPERADOR DE VINIFICACION</dc:title>
  <dc:creator>Factura</dc:creator>
  <cp:lastModifiedBy>Ingrid Acosta</cp:lastModifiedBy>
  <cp:revision>47</cp:revision>
  <dcterms:created xsi:type="dcterms:W3CDTF">2019-08-05T15:12:53Z</dcterms:created>
  <dcterms:modified xsi:type="dcterms:W3CDTF">2022-12-02T17:49:14Z</dcterms:modified>
</cp:coreProperties>
</file>