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44"/>
  </p:notesMasterIdLst>
  <p:sldIdLst>
    <p:sldId id="261" r:id="rId4"/>
    <p:sldId id="300" r:id="rId5"/>
    <p:sldId id="322" r:id="rId6"/>
    <p:sldId id="323" r:id="rId7"/>
    <p:sldId id="325" r:id="rId8"/>
    <p:sldId id="326" r:id="rId9"/>
    <p:sldId id="324" r:id="rId10"/>
    <p:sldId id="302" r:id="rId11"/>
    <p:sldId id="306" r:id="rId12"/>
    <p:sldId id="307" r:id="rId13"/>
    <p:sldId id="308" r:id="rId14"/>
    <p:sldId id="311" r:id="rId15"/>
    <p:sldId id="309" r:id="rId16"/>
    <p:sldId id="332" r:id="rId17"/>
    <p:sldId id="313" r:id="rId18"/>
    <p:sldId id="312" r:id="rId19"/>
    <p:sldId id="310" r:id="rId20"/>
    <p:sldId id="318" r:id="rId21"/>
    <p:sldId id="327" r:id="rId22"/>
    <p:sldId id="331" r:id="rId23"/>
    <p:sldId id="343" r:id="rId24"/>
    <p:sldId id="338" r:id="rId25"/>
    <p:sldId id="339" r:id="rId26"/>
    <p:sldId id="344" r:id="rId27"/>
    <p:sldId id="328" r:id="rId28"/>
    <p:sldId id="330" r:id="rId29"/>
    <p:sldId id="329" r:id="rId30"/>
    <p:sldId id="333" r:id="rId31"/>
    <p:sldId id="345" r:id="rId32"/>
    <p:sldId id="297" r:id="rId33"/>
    <p:sldId id="258" r:id="rId34"/>
    <p:sldId id="320" r:id="rId35"/>
    <p:sldId id="334" r:id="rId36"/>
    <p:sldId id="336" r:id="rId37"/>
    <p:sldId id="335" r:id="rId38"/>
    <p:sldId id="337" r:id="rId39"/>
    <p:sldId id="319" r:id="rId40"/>
    <p:sldId id="341" r:id="rId41"/>
    <p:sldId id="342" r:id="rId42"/>
    <p:sldId id="260" r:id="rId4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0B500"/>
    <a:srgbClr val="FFFF00"/>
    <a:srgbClr val="FF0066"/>
    <a:srgbClr val="9AA1A1"/>
    <a:srgbClr val="727B7B"/>
    <a:srgbClr val="FFF8E4"/>
    <a:srgbClr val="FEFB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92715-5C7E-4F12-99F6-6E7C214568E9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0E05F-0189-499D-AF10-D23CA78ACB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6560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portada,</a:t>
            </a:r>
            <a:r>
              <a:rPr lang="es-CL" baseline="0" dirty="0" smtClean="0"/>
              <a:t> es opcional incluir un título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99136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2944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91405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2021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98430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88655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48754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7947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03909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23625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3387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98493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06615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27948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64014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75275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75621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08182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01187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41718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43999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6495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43050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86486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19661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015456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38748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715309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26127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45717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07842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30E05F-0189-499D-AF10-D23CA78ACBA1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38198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portada,</a:t>
            </a:r>
            <a:r>
              <a:rPr lang="es-CL" baseline="0" dirty="0" smtClean="0"/>
              <a:t> es opcional incluir un título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30E05F-0189-499D-AF10-D23CA78ACBA1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6743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797868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de cierre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40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27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6981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3524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3297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6485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212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016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2053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5793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3713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644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769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1625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5901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90212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2051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230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41011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8095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77487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75201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27922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434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235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15905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12888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19847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9859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06036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20121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56634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4127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6890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240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938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8092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969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906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247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CE4E8-3BC1-48A0-A190-BA5616166084}" type="datetimeFigureOut">
              <a:rPr lang="es-CL" smtClean="0"/>
              <a:t>13-11-2019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231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898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CE4E8-3BC1-48A0-A190-BA5616166084}" type="datetimeFigureOut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13-11-2019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A2431-F330-452C-AF27-2C692DDD1AC4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6132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gif"/><Relationship Id="rId5" Type="http://schemas.openxmlformats.org/officeDocument/2006/relationships/image" Target="../media/image53.gif"/><Relationship Id="rId4" Type="http://schemas.openxmlformats.org/officeDocument/2006/relationships/image" Target="../media/image5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emf"/><Relationship Id="rId4" Type="http://schemas.openxmlformats.org/officeDocument/2006/relationships/image" Target="../media/image5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g"/><Relationship Id="rId3" Type="http://schemas.openxmlformats.org/officeDocument/2006/relationships/image" Target="../media/image3.png"/><Relationship Id="rId7" Type="http://schemas.openxmlformats.org/officeDocument/2006/relationships/image" Target="../media/image74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g"/><Relationship Id="rId5" Type="http://schemas.openxmlformats.org/officeDocument/2006/relationships/image" Target="../media/image72.jpg"/><Relationship Id="rId10" Type="http://schemas.openxmlformats.org/officeDocument/2006/relationships/image" Target="../media/image77.png"/><Relationship Id="rId4" Type="http://schemas.openxmlformats.org/officeDocument/2006/relationships/image" Target="../media/image71.jpg"/><Relationship Id="rId9" Type="http://schemas.openxmlformats.org/officeDocument/2006/relationships/image" Target="../media/image76.jp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jpeg"/><Relationship Id="rId3" Type="http://schemas.openxmlformats.org/officeDocument/2006/relationships/image" Target="../media/image3.png"/><Relationship Id="rId7" Type="http://schemas.openxmlformats.org/officeDocument/2006/relationships/image" Target="../media/image81.jpeg"/><Relationship Id="rId12" Type="http://schemas.openxmlformats.org/officeDocument/2006/relationships/image" Target="../media/image8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11" Type="http://schemas.openxmlformats.org/officeDocument/2006/relationships/image" Target="../media/image85.png"/><Relationship Id="rId5" Type="http://schemas.openxmlformats.org/officeDocument/2006/relationships/image" Target="../media/image79.jpeg"/><Relationship Id="rId10" Type="http://schemas.openxmlformats.org/officeDocument/2006/relationships/image" Target="../media/image84.png"/><Relationship Id="rId4" Type="http://schemas.openxmlformats.org/officeDocument/2006/relationships/image" Target="../media/image78.jpeg"/><Relationship Id="rId9" Type="http://schemas.openxmlformats.org/officeDocument/2006/relationships/image" Target="../media/image8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8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1.png"/><Relationship Id="rId4" Type="http://schemas.openxmlformats.org/officeDocument/2006/relationships/image" Target="../media/image9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jpe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Rectángulo"/>
          <p:cNvSpPr>
            <a:spLocks noGrp="1"/>
          </p:cNvSpPr>
          <p:nvPr>
            <p:ph type="ctrTitle"/>
          </p:nvPr>
        </p:nvSpPr>
        <p:spPr>
          <a:xfrm>
            <a:off x="1187624" y="2204864"/>
            <a:ext cx="7416824" cy="2448272"/>
          </a:xfrm>
          <a:prstGeom prst="rect">
            <a:avLst/>
          </a:prstGeom>
          <a:solidFill>
            <a:srgbClr val="F0B500">
              <a:alpha val="7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r>
              <a:rPr lang="es-CL" sz="27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“Valor Agregado” para el </a:t>
            </a:r>
            <a:r>
              <a:rPr lang="es-CL" sz="27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producto miel </a:t>
            </a:r>
            <a:r>
              <a:rPr lang="es-CL" sz="27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nacional, visión </a:t>
            </a:r>
            <a:r>
              <a:rPr lang="es-CL" sz="27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 conceptualización</a:t>
            </a:r>
            <a:r>
              <a:rPr lang="es-CL" sz="27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s-CL" sz="27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Experiencia profesional </a:t>
            </a:r>
            <a:r>
              <a:rPr lang="es-CL" sz="27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y práctica.</a:t>
            </a:r>
            <a:r>
              <a:rPr lang="es-CL" sz="27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s-CL" sz="27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s-CL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s-CL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Dr. ENRIQUE MEJIAS BARRIOS</a:t>
            </a:r>
            <a:b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</a:b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/>
            </a:r>
            <a:b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</a:b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Académico - Investigador </a:t>
            </a:r>
            <a:r>
              <a:rPr lang="es-C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</a:t>
            </a: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Asesor </a:t>
            </a:r>
            <a:b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</a:b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Frutillar - 14 de noviembre de 2019 </a:t>
            </a:r>
          </a:p>
        </p:txBody>
      </p:sp>
      <p:sp>
        <p:nvSpPr>
          <p:cNvPr id="5" name="1 Rectángulo"/>
          <p:cNvSpPr txBox="1">
            <a:spLocks/>
          </p:cNvSpPr>
          <p:nvPr/>
        </p:nvSpPr>
        <p:spPr>
          <a:xfrm>
            <a:off x="467544" y="908720"/>
            <a:ext cx="8424936" cy="1152128"/>
          </a:xfrm>
          <a:prstGeom prst="rect">
            <a:avLst/>
          </a:prstGeom>
          <a:solidFill>
            <a:srgbClr val="F0B500">
              <a:alpha val="79000"/>
            </a:srgbClr>
          </a:solidFill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“VALORIZACIÓN DE LOS ATRIBUTOS DE LA MIEL EN CHILE</a:t>
            </a:r>
          </a:p>
          <a:p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EN LA BÚSQUEDA DEL FACTOR DIFERENCIADOR”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324" y="479715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7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>
                <a:solidFill>
                  <a:srgbClr val="003300"/>
                </a:solidFill>
              </a:rPr>
              <a:t>MODO DE ACCION Y ESTRUCTURA QUÍMICA NEONICOTINOIDES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60" y="1280585"/>
            <a:ext cx="2480214" cy="104576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47" y="2543291"/>
            <a:ext cx="2664520" cy="124574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892376" y="1603951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Acetamiprid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882867" y="2969966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Imidacloprid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403183"/>
            <a:ext cx="2281946" cy="112760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436096" y="1603951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Thiacloprid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536" y="2768958"/>
            <a:ext cx="1939602" cy="120467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5436095" y="2949317"/>
            <a:ext cx="1119403" cy="2708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Tiamethoxam</a:t>
            </a:r>
            <a:endParaRPr lang="es-CL" sz="1200" b="1" dirty="0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51520" y="4725144"/>
            <a:ext cx="8568952" cy="1346260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b="1" dirty="0">
                <a:solidFill>
                  <a:schemeClr val="bg1"/>
                </a:solidFill>
              </a:rPr>
              <a:t>El modo de acción de los </a:t>
            </a:r>
            <a:r>
              <a:rPr lang="es-CL" b="1" dirty="0" err="1">
                <a:solidFill>
                  <a:schemeClr val="bg1"/>
                </a:solidFill>
              </a:rPr>
              <a:t>neonicotinoides</a:t>
            </a:r>
            <a:r>
              <a:rPr lang="es-CL" b="1" dirty="0">
                <a:solidFill>
                  <a:schemeClr val="bg1"/>
                </a:solidFill>
              </a:rPr>
              <a:t> es similar al de los insecticidas derivados de la </a:t>
            </a:r>
            <a:r>
              <a:rPr lang="es-CL" b="1" u="sng" dirty="0">
                <a:solidFill>
                  <a:schemeClr val="bg1"/>
                </a:solidFill>
              </a:rPr>
              <a:t>nicotina</a:t>
            </a:r>
            <a:r>
              <a:rPr lang="es-CL" b="1" dirty="0">
                <a:solidFill>
                  <a:schemeClr val="bg1"/>
                </a:solidFill>
              </a:rPr>
              <a:t>, que </a:t>
            </a:r>
            <a:r>
              <a:rPr lang="es-CL" b="1" dirty="0" smtClean="0">
                <a:solidFill>
                  <a:schemeClr val="bg1"/>
                </a:solidFill>
              </a:rPr>
              <a:t>actúan </a:t>
            </a:r>
            <a:r>
              <a:rPr lang="es-CL" b="1" dirty="0">
                <a:solidFill>
                  <a:schemeClr val="bg1"/>
                </a:solidFill>
              </a:rPr>
              <a:t>en el sistema nervioso central. En insectos, estos pesticidas causan parálisis </a:t>
            </a:r>
            <a:r>
              <a:rPr lang="es-CL" b="1" dirty="0" smtClean="0">
                <a:solidFill>
                  <a:schemeClr val="bg1"/>
                </a:solidFill>
              </a:rPr>
              <a:t>provocando </a:t>
            </a:r>
            <a:r>
              <a:rPr lang="es-CL" b="1" dirty="0">
                <a:solidFill>
                  <a:schemeClr val="bg1"/>
                </a:solidFill>
              </a:rPr>
              <a:t>la </a:t>
            </a:r>
            <a:r>
              <a:rPr lang="es-CL" b="1" dirty="0" smtClean="0">
                <a:solidFill>
                  <a:schemeClr val="bg1"/>
                </a:solidFill>
              </a:rPr>
              <a:t>muerte frecuentemente, </a:t>
            </a:r>
            <a:r>
              <a:rPr lang="es-CL" b="1" dirty="0">
                <a:solidFill>
                  <a:schemeClr val="bg1"/>
                </a:solidFill>
              </a:rPr>
              <a:t>en pocas </a:t>
            </a:r>
            <a:r>
              <a:rPr lang="es-CL" b="1" dirty="0" smtClean="0">
                <a:solidFill>
                  <a:schemeClr val="bg1"/>
                </a:solidFill>
              </a:rPr>
              <a:t>horas. Estos actúan </a:t>
            </a:r>
            <a:r>
              <a:rPr lang="es-CL" b="1" dirty="0">
                <a:solidFill>
                  <a:schemeClr val="bg1"/>
                </a:solidFill>
              </a:rPr>
              <a:t>sobre un lugar específico, el receptor de acetilcolina nicotínico </a:t>
            </a:r>
            <a:r>
              <a:rPr lang="es-CL" b="1" dirty="0" err="1">
                <a:solidFill>
                  <a:schemeClr val="bg1"/>
                </a:solidFill>
              </a:rPr>
              <a:t>postsináptico</a:t>
            </a:r>
            <a:r>
              <a:rPr lang="es-CL" b="1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869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84976" cy="360040"/>
          </a:xfrm>
          <a:ln>
            <a:solidFill>
              <a:srgbClr val="FFC000"/>
            </a:solidFill>
          </a:ln>
        </p:spPr>
        <p:txBody>
          <a:bodyPr>
            <a:noAutofit/>
          </a:bodyPr>
          <a:lstStyle/>
          <a:p>
            <a:r>
              <a:rPr lang="es-CL" sz="1800" b="1" dirty="0">
                <a:solidFill>
                  <a:srgbClr val="003300"/>
                </a:solidFill>
              </a:rPr>
              <a:t>DISTRIBUCION MUNDIAL DE LA CONTAMINACION EN MIELES CON NEONICOTINOIDES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04" y="1128939"/>
            <a:ext cx="8226660" cy="497487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7475" y="6103812"/>
            <a:ext cx="3905841" cy="6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68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>
                <a:solidFill>
                  <a:srgbClr val="003300"/>
                </a:solidFill>
              </a:rPr>
              <a:t>MODO DE ACCION Y ESTRUCTURA QUÍMICA NEONICOTINOIDES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60" y="1516509"/>
            <a:ext cx="1920676" cy="80983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47" y="2840067"/>
            <a:ext cx="2029749" cy="94897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479653" y="1651326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Acetamiprid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471201" y="3109746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Imidacloprid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60" y="4063409"/>
            <a:ext cx="2022585" cy="99944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488247" y="4438029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Thiacloprid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57" y="5301207"/>
            <a:ext cx="1455079" cy="903741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488247" y="5490225"/>
            <a:ext cx="1148032" cy="2760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Tiamethoxam</a:t>
            </a:r>
            <a:endParaRPr lang="es-CL" sz="1200" b="1" dirty="0">
              <a:solidFill>
                <a:schemeClr val="tx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01705" y="1563072"/>
            <a:ext cx="5262783" cy="420324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2987824" y="5949280"/>
            <a:ext cx="5832648" cy="360040"/>
          </a:xfrm>
          <a:prstGeom prst="rect">
            <a:avLst/>
          </a:prstGeom>
          <a:solidFill>
            <a:srgbClr val="F0B5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>
                <a:solidFill>
                  <a:schemeClr val="tx1">
                    <a:lumMod val="65000"/>
                    <a:lumOff val="35000"/>
                  </a:schemeClr>
                </a:solidFill>
              </a:rPr>
              <a:t>Mejias, E., Gómez, C., Garrido, T. et al. Agroforest Syst (2019). https://doi.org/10.1007/s10457-019-00345-z</a:t>
            </a:r>
            <a:endParaRPr lang="es-CL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23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39172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1800" b="1" dirty="0">
                <a:solidFill>
                  <a:srgbClr val="003300"/>
                </a:solidFill>
                <a:latin typeface="+mn-lt"/>
              </a:rPr>
              <a:t>ESTUDIO DEL EFECTO DE NEONICOTINOIDES SOBRE ACTIVIDAD ANTIOXIDANTE EN MIELES</a:t>
            </a:r>
          </a:p>
        </p:txBody>
      </p:sp>
      <p:pic>
        <p:nvPicPr>
          <p:cNvPr id="3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45" y="1268760"/>
            <a:ext cx="4014192" cy="151216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71600" y="2965268"/>
            <a:ext cx="2952328" cy="470877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EFECTO ACETAMIPRID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8043" y="1273019"/>
            <a:ext cx="3494397" cy="153832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201065" y="2965268"/>
            <a:ext cx="3168352" cy="470877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EFECTO IMIDACLOPRID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7" name="0 Imagen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4" y="3789040"/>
            <a:ext cx="4063613" cy="158417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95454" y="5450887"/>
            <a:ext cx="3024336" cy="498393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EFECTO THIACLOPRID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9" name="0 Imagen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13705"/>
            <a:ext cx="3996444" cy="1559511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5201065" y="5475553"/>
            <a:ext cx="3295371" cy="473728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EFECTO THIAMETHOXAM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ANALISIS DE MIEL Y VALORIZACIÓN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4724344" y="4653136"/>
            <a:ext cx="2367935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RESIDUOS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291153" y="3884023"/>
            <a:ext cx="2248125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ANTIOXIDANTES</a:t>
            </a:r>
            <a:endParaRPr lang="es-CL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6940325" y="3916081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ORIGEN BOTÁNICO</a:t>
            </a:r>
          </a:p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(Atributos)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5076056" y="1333058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QUÍMICOS Y BIOLÓGICOS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2411760" y="4656303"/>
            <a:ext cx="2160240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GMO/                       MICROBIOLÓGICOS</a:t>
            </a:r>
            <a:endParaRPr lang="es-C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Conector recto de flecha 15"/>
          <p:cNvCxnSpPr/>
          <p:nvPr/>
        </p:nvCxnSpPr>
        <p:spPr>
          <a:xfrm flipH="1">
            <a:off x="4036236" y="2972980"/>
            <a:ext cx="1588078" cy="1680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6764273" y="2928190"/>
            <a:ext cx="656011" cy="1003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H="1">
            <a:off x="5850379" y="3085386"/>
            <a:ext cx="325648" cy="1567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flipH="1">
            <a:off x="2482262" y="2928190"/>
            <a:ext cx="3039382" cy="1501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" y="1244152"/>
            <a:ext cx="3388297" cy="254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63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 fontScale="90000"/>
          </a:bodyPr>
          <a:lstStyle/>
          <a:p>
            <a:r>
              <a:rPr lang="es-CL" sz="2400" b="1" dirty="0" smtClean="0">
                <a:solidFill>
                  <a:srgbClr val="727B7B"/>
                </a:solidFill>
              </a:rPr>
              <a:t>SITIOS DE MUESTREO: FUTRONO – CURACAUTIN – MELIPILLA - PIRQUE</a:t>
            </a:r>
            <a:endParaRPr lang="es-CL" sz="2400" b="1" dirty="0">
              <a:solidFill>
                <a:srgbClr val="727B7B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69" y="1264154"/>
            <a:ext cx="1602385" cy="2136513"/>
          </a:xfrm>
          <a:prstGeom prst="rect">
            <a:avLst/>
          </a:prstGeom>
        </p:spPr>
      </p:pic>
      <p:grpSp>
        <p:nvGrpSpPr>
          <p:cNvPr id="6" name="37 Grupo"/>
          <p:cNvGrpSpPr/>
          <p:nvPr/>
        </p:nvGrpSpPr>
        <p:grpSpPr>
          <a:xfrm>
            <a:off x="251520" y="3665804"/>
            <a:ext cx="2592288" cy="2666786"/>
            <a:chOff x="0" y="522483"/>
            <a:chExt cx="3378480" cy="3474720"/>
          </a:xfrm>
        </p:grpSpPr>
        <p:sp>
          <p:nvSpPr>
            <p:cNvPr id="7" name="36 Hexágono"/>
            <p:cNvSpPr>
              <a:spLocks noChangeAspect="1"/>
            </p:cNvSpPr>
            <p:nvPr/>
          </p:nvSpPr>
          <p:spPr>
            <a:xfrm>
              <a:off x="9443" y="522483"/>
              <a:ext cx="1902824" cy="1737360"/>
            </a:xfrm>
            <a:prstGeom prst="hexagon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39 Hexágono"/>
            <p:cNvSpPr>
              <a:spLocks noChangeAspect="1"/>
            </p:cNvSpPr>
            <p:nvPr/>
          </p:nvSpPr>
          <p:spPr>
            <a:xfrm>
              <a:off x="1475656" y="1412776"/>
              <a:ext cx="1902824" cy="1737360"/>
            </a:xfrm>
            <a:prstGeom prst="hexagon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40 Hexágono"/>
            <p:cNvSpPr>
              <a:spLocks noChangeAspect="1"/>
            </p:cNvSpPr>
            <p:nvPr/>
          </p:nvSpPr>
          <p:spPr>
            <a:xfrm>
              <a:off x="0" y="2259843"/>
              <a:ext cx="1902824" cy="1737360"/>
            </a:xfrm>
            <a:prstGeom prst="hexagon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36562" y="1188280"/>
            <a:ext cx="5832648" cy="512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6 Rectángulo redondeado"/>
          <p:cNvSpPr/>
          <p:nvPr/>
        </p:nvSpPr>
        <p:spPr>
          <a:xfrm>
            <a:off x="6876256" y="5229200"/>
            <a:ext cx="1872208" cy="108012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800" b="1" dirty="0" err="1" smtClean="0">
                <a:solidFill>
                  <a:srgbClr val="663300"/>
                </a:solidFill>
              </a:rPr>
              <a:t>Shendy</a:t>
            </a:r>
            <a:r>
              <a:rPr lang="es-CL" sz="800" b="1" dirty="0" smtClean="0">
                <a:solidFill>
                  <a:srgbClr val="663300"/>
                </a:solidFill>
              </a:rPr>
              <a:t> A., </a:t>
            </a:r>
            <a:r>
              <a:rPr lang="es-CL" sz="800" b="1" dirty="0" err="1" smtClean="0">
                <a:solidFill>
                  <a:srgbClr val="663300"/>
                </a:solidFill>
              </a:rPr>
              <a:t>Ghobashy</a:t>
            </a:r>
            <a:r>
              <a:rPr lang="es-CL" sz="800" b="1" dirty="0" smtClean="0">
                <a:solidFill>
                  <a:srgbClr val="663300"/>
                </a:solidFill>
              </a:rPr>
              <a:t> M., Mohammed M., </a:t>
            </a:r>
            <a:r>
              <a:rPr lang="es-CL" sz="800" b="1" dirty="0" err="1" smtClean="0">
                <a:solidFill>
                  <a:srgbClr val="663300"/>
                </a:solidFill>
              </a:rPr>
              <a:t>Gad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Alla</a:t>
            </a:r>
            <a:r>
              <a:rPr lang="es-CL" sz="800" b="1" dirty="0" smtClean="0">
                <a:solidFill>
                  <a:srgbClr val="663300"/>
                </a:solidFill>
              </a:rPr>
              <a:t> S. and </a:t>
            </a:r>
            <a:r>
              <a:rPr lang="es-CL" sz="800" b="1" dirty="0" err="1" smtClean="0">
                <a:solidFill>
                  <a:srgbClr val="663300"/>
                </a:solidFill>
              </a:rPr>
              <a:t>Lotfy</a:t>
            </a:r>
            <a:r>
              <a:rPr lang="es-CL" sz="800" b="1" dirty="0" smtClean="0">
                <a:solidFill>
                  <a:srgbClr val="663300"/>
                </a:solidFill>
              </a:rPr>
              <a:t> H. 2016. </a:t>
            </a:r>
            <a:r>
              <a:rPr lang="es-CL" sz="800" b="1" dirty="0" err="1" smtClean="0">
                <a:solidFill>
                  <a:srgbClr val="663300"/>
                </a:solidFill>
              </a:rPr>
              <a:t>Simultaneous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determination</a:t>
            </a:r>
            <a:r>
              <a:rPr lang="es-CL" sz="800" b="1" dirty="0" smtClean="0">
                <a:solidFill>
                  <a:srgbClr val="663300"/>
                </a:solidFill>
              </a:rPr>
              <a:t> of 200 </a:t>
            </a:r>
            <a:r>
              <a:rPr lang="es-CL" sz="800" b="1" dirty="0" err="1" smtClean="0">
                <a:solidFill>
                  <a:srgbClr val="663300"/>
                </a:solidFill>
              </a:rPr>
              <a:t>pesticide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residues</a:t>
            </a:r>
            <a:r>
              <a:rPr lang="es-CL" sz="800" b="1" dirty="0" smtClean="0">
                <a:solidFill>
                  <a:srgbClr val="663300"/>
                </a:solidFill>
              </a:rPr>
              <a:t> in </a:t>
            </a:r>
            <a:r>
              <a:rPr lang="es-CL" sz="800" b="1" dirty="0" err="1" smtClean="0">
                <a:solidFill>
                  <a:srgbClr val="663300"/>
                </a:solidFill>
              </a:rPr>
              <a:t>honey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using</a:t>
            </a:r>
            <a:r>
              <a:rPr lang="es-CL" sz="800" b="1" dirty="0" smtClean="0">
                <a:solidFill>
                  <a:srgbClr val="663300"/>
                </a:solidFill>
              </a:rPr>
              <a:t> gas </a:t>
            </a:r>
            <a:r>
              <a:rPr lang="es-CL" sz="800" b="1" dirty="0" err="1" smtClean="0">
                <a:solidFill>
                  <a:srgbClr val="663300"/>
                </a:solidFill>
              </a:rPr>
              <a:t>chromatography</a:t>
            </a:r>
            <a:r>
              <a:rPr lang="es-CL" sz="800" b="1" dirty="0" smtClean="0">
                <a:solidFill>
                  <a:srgbClr val="663300"/>
                </a:solidFill>
              </a:rPr>
              <a:t> –</a:t>
            </a:r>
            <a:r>
              <a:rPr lang="es-CL" sz="800" b="1" dirty="0" err="1" smtClean="0">
                <a:solidFill>
                  <a:srgbClr val="663300"/>
                </a:solidFill>
              </a:rPr>
              <a:t>tandem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mass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spectrometry</a:t>
            </a:r>
            <a:r>
              <a:rPr lang="es-CL" sz="800" b="1" dirty="0" smtClean="0">
                <a:solidFill>
                  <a:srgbClr val="663300"/>
                </a:solidFill>
              </a:rPr>
              <a:t> in </a:t>
            </a:r>
            <a:r>
              <a:rPr lang="es-CL" sz="800" b="1" dirty="0" err="1" smtClean="0">
                <a:solidFill>
                  <a:srgbClr val="663300"/>
                </a:solidFill>
              </a:rPr>
              <a:t>conjunction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with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streamlined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quantification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approach</a:t>
            </a:r>
            <a:r>
              <a:rPr lang="es-CL" sz="800" b="1" dirty="0" smtClean="0">
                <a:solidFill>
                  <a:srgbClr val="663300"/>
                </a:solidFill>
              </a:rPr>
              <a:t>. </a:t>
            </a:r>
            <a:r>
              <a:rPr lang="es-CL" sz="800" b="1" dirty="0" err="1" smtClean="0">
                <a:solidFill>
                  <a:srgbClr val="663300"/>
                </a:solidFill>
              </a:rPr>
              <a:t>Journal</a:t>
            </a:r>
            <a:r>
              <a:rPr lang="es-CL" sz="800" b="1" dirty="0" smtClean="0">
                <a:solidFill>
                  <a:srgbClr val="663300"/>
                </a:solidFill>
              </a:rPr>
              <a:t> of </a:t>
            </a:r>
            <a:r>
              <a:rPr lang="es-CL" sz="800" b="1" dirty="0" err="1" smtClean="0">
                <a:solidFill>
                  <a:srgbClr val="663300"/>
                </a:solidFill>
              </a:rPr>
              <a:t>Chromatography</a:t>
            </a:r>
            <a:r>
              <a:rPr lang="es-CL" sz="800" b="1" dirty="0" smtClean="0">
                <a:solidFill>
                  <a:srgbClr val="663300"/>
                </a:solidFill>
              </a:rPr>
              <a:t> A.1427: 142-160</a:t>
            </a:r>
            <a:endParaRPr lang="es-CL" sz="800" b="1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5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>
                <a:solidFill>
                  <a:srgbClr val="003300"/>
                </a:solidFill>
              </a:rPr>
              <a:t>PROCEDIMIENTO EXPERIMENTAL: SITIOS DE MUESTREO </a:t>
            </a:r>
            <a:r>
              <a:rPr lang="es-CL" sz="2400" b="1" dirty="0" smtClean="0">
                <a:solidFill>
                  <a:srgbClr val="003300"/>
                </a:solidFill>
              </a:rPr>
              <a:t>RM</a:t>
            </a:r>
            <a:endParaRPr lang="es-CL" sz="2400" b="1" dirty="0">
              <a:solidFill>
                <a:srgbClr val="003300"/>
              </a:solidFill>
            </a:endParaRPr>
          </a:p>
        </p:txBody>
      </p:sp>
      <p:graphicFrame>
        <p:nvGraphicFramePr>
          <p:cNvPr id="4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564094"/>
              </p:ext>
            </p:extLst>
          </p:nvPr>
        </p:nvGraphicFramePr>
        <p:xfrm>
          <a:off x="49859" y="5445224"/>
          <a:ext cx="4749800" cy="895350"/>
        </p:xfrm>
        <a:graphic>
          <a:graphicData uri="http://schemas.openxmlformats.org/drawingml/2006/table">
            <a:tbl>
              <a:tblPr/>
              <a:tblGrid>
                <a:gridCol w="761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14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14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3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14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4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7145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latin typeface="Arial"/>
                        </a:rPr>
                        <a:t>CUESTIONARIO APICULTORES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COORDENADAS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Descenso Población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Enfermedades detectadas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Presencia Cultivos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Producción en Kilos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Longitud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Latitud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latin typeface="Arial"/>
                        </a:rPr>
                        <a:t>Si/No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latin typeface="Arial"/>
                        </a:rPr>
                        <a:t>Si/No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latin typeface="Arial"/>
                        </a:rPr>
                        <a:t>Si/No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latin typeface="Arial"/>
                        </a:rPr>
                        <a:t>¿%?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latin typeface="Arial"/>
                        </a:rPr>
                        <a:t>¿Cuál (es)?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latin typeface="Arial"/>
                        </a:rPr>
                        <a:t>¿Cuál (es)?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80472"/>
              </p:ext>
            </p:extLst>
          </p:nvPr>
        </p:nvGraphicFramePr>
        <p:xfrm>
          <a:off x="5106867" y="5454749"/>
          <a:ext cx="3390900" cy="876300"/>
        </p:xfrm>
        <a:graphic>
          <a:graphicData uri="http://schemas.openxmlformats.org/drawingml/2006/table">
            <a:tbl>
              <a:tblPr/>
              <a:tblGrid>
                <a:gridCol w="692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3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3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145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latin typeface="Arial"/>
                        </a:rPr>
                        <a:t>MEDICIONES ANALÍTICAS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PESTICIDA EN MIEL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PESTICIDA EN CERA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Fenoles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04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Antioxidantes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049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4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 err="1" smtClean="0">
                          <a:solidFill>
                            <a:srgbClr val="FFFFFF"/>
                          </a:solidFill>
                          <a:latin typeface="Arial"/>
                        </a:rPr>
                        <a:t>Antiradicalario</a:t>
                      </a:r>
                      <a:r>
                        <a:rPr lang="es-CL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49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latin typeface="Arial"/>
                        </a:rPr>
                        <a:t>DATOS EXPERIMENTALES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latin typeface="Arial"/>
                        </a:rPr>
                        <a:t>DATOS EXPERIMENTALES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" name="Picture 19" descr="abejaPan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325" y="2485934"/>
            <a:ext cx="2235861" cy="1408392"/>
          </a:xfrm>
          <a:prstGeom prst="rect">
            <a:avLst/>
          </a:prstGeom>
          <a:noFill/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303638"/>
            <a:ext cx="5688632" cy="406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946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1800" b="1" dirty="0" smtClean="0"/>
              <a:t>RESULTADOS: PESTICIDAS ANALIZADOS</a:t>
            </a:r>
            <a:endParaRPr lang="es-CL" sz="1800" b="1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268759"/>
            <a:ext cx="7992888" cy="4962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03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78810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1800" b="1" dirty="0" smtClean="0"/>
              <a:t>RESULTADOS FENOLES – ANTIOXIDANTES </a:t>
            </a:r>
            <a:endParaRPr lang="es-CL" sz="18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13" y="1165010"/>
            <a:ext cx="4177699" cy="298407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815" y="1165010"/>
            <a:ext cx="4177699" cy="298407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926246"/>
            <a:ext cx="4104456" cy="293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8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6532" y="733626"/>
            <a:ext cx="8723375" cy="665414"/>
          </a:xfrm>
          <a:ln>
            <a:solidFill>
              <a:srgbClr val="FFC000"/>
            </a:solidFill>
          </a:ln>
        </p:spPr>
        <p:txBody>
          <a:bodyPr>
            <a:noAutofit/>
          </a:bodyPr>
          <a:lstStyle/>
          <a:p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MARCO CONCEPTUAL RELACIÓN EXISTENTE ENTRE EL MANEJO DE UNA COLMENA Y LOS POSIBLES EFECTOS</a:t>
            </a:r>
            <a:endParaRPr lang="es-CL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7315638" y="2330773"/>
            <a:ext cx="1734310" cy="229699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1100" b="1" dirty="0"/>
              <a:t>G. Sperandio, A. Simonetto, E. Carnesecchi, et al., </a:t>
            </a:r>
            <a:r>
              <a:rPr lang="it-IT" sz="1100" b="1" dirty="0" smtClean="0"/>
              <a:t>Beekeeping </a:t>
            </a:r>
            <a:r>
              <a:rPr lang="en-US" sz="1100" b="1" dirty="0" smtClean="0"/>
              <a:t>and </a:t>
            </a:r>
            <a:r>
              <a:rPr lang="en-US" sz="1100" b="1" dirty="0"/>
              <a:t>honey bee colony health: A review and conceptualization of beekeeping </a:t>
            </a:r>
            <a:r>
              <a:rPr lang="en-US" sz="1100" b="1" dirty="0" smtClean="0"/>
              <a:t>management practices </a:t>
            </a:r>
            <a:r>
              <a:rPr lang="en-US" sz="1100" b="1" dirty="0"/>
              <a:t>implemented in Europe, </a:t>
            </a:r>
            <a:r>
              <a:rPr lang="en-US" sz="1100" b="1" i="1" dirty="0"/>
              <a:t>Science of the Total Environment </a:t>
            </a:r>
            <a:r>
              <a:rPr lang="en-US" sz="1100" b="1" dirty="0"/>
              <a:t>(2019), https://</a:t>
            </a:r>
            <a:r>
              <a:rPr lang="en-US" sz="1100" b="1" dirty="0" smtClean="0"/>
              <a:t>doi.org/</a:t>
            </a:r>
            <a:r>
              <a:rPr lang="es-CL" sz="1100" b="1" dirty="0" smtClean="0"/>
              <a:t>10.1016/j.scitotenv.2019.133795</a:t>
            </a:r>
            <a:endParaRPr lang="es-CL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873484" y="5784645"/>
            <a:ext cx="1474763" cy="4144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</a:rPr>
              <a:t>Productos de la colmena</a:t>
            </a:r>
            <a:endParaRPr lang="es-CL" sz="1400" b="1" dirty="0">
              <a:solidFill>
                <a:schemeClr val="tx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660098" y="5775835"/>
            <a:ext cx="187220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</a:rPr>
              <a:t>Condiciones Sanitarias</a:t>
            </a:r>
            <a:endParaRPr lang="es-CL" sz="1400" b="1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459188"/>
            <a:ext cx="6704078" cy="424090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408988" y="1745957"/>
            <a:ext cx="187220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chemeClr val="tx1"/>
                </a:solidFill>
              </a:rPr>
              <a:t>Status de la colmena</a:t>
            </a:r>
            <a:endParaRPr lang="es-CL" sz="1600" b="1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079" y="2839378"/>
            <a:ext cx="1902117" cy="591363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617921" y="5768743"/>
            <a:ext cx="187220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</a:rPr>
              <a:t>Demográficos</a:t>
            </a:r>
            <a:endParaRPr lang="es-CL" sz="1400" b="1" dirty="0">
              <a:solidFill>
                <a:schemeClr val="tx1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57794" y="4029566"/>
            <a:ext cx="1784030" cy="4217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</a:rPr>
              <a:t>Efectos</a:t>
            </a:r>
            <a:endParaRPr lang="es-CL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92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MIEL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4 Imagen" descr="DSC037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4383" y="1239652"/>
            <a:ext cx="3373796" cy="5141676"/>
          </a:xfrm>
          <a:prstGeom prst="rect">
            <a:avLst/>
          </a:prstGeom>
        </p:spPr>
      </p:pic>
      <p:sp>
        <p:nvSpPr>
          <p:cNvPr id="10" name="6 Rectángulo redondeado"/>
          <p:cNvSpPr/>
          <p:nvPr/>
        </p:nvSpPr>
        <p:spPr>
          <a:xfrm>
            <a:off x="3983370" y="1441710"/>
            <a:ext cx="3575953" cy="106720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altLang="es-CL" b="1" dirty="0" smtClean="0">
                <a:solidFill>
                  <a:srgbClr val="FFFF00"/>
                </a:solidFill>
              </a:rPr>
              <a:t>- Sustancia natural dulce </a:t>
            </a:r>
          </a:p>
          <a:p>
            <a:r>
              <a:rPr lang="es-ES_tradnl" altLang="es-CL" b="1" dirty="0" smtClean="0">
                <a:solidFill>
                  <a:srgbClr val="FFFF00"/>
                </a:solidFill>
              </a:rPr>
              <a:t>- Producida por las abejas</a:t>
            </a:r>
          </a:p>
          <a:p>
            <a:r>
              <a:rPr lang="es-CL" altLang="es-CL" b="1" dirty="0" smtClean="0">
                <a:solidFill>
                  <a:srgbClr val="FFFF00"/>
                </a:solidFill>
              </a:rPr>
              <a:t>  </a:t>
            </a:r>
            <a:r>
              <a:rPr lang="es-CL" altLang="es-CL" b="1" i="1" dirty="0" smtClean="0">
                <a:solidFill>
                  <a:srgbClr val="FFFF00"/>
                </a:solidFill>
              </a:rPr>
              <a:t>Apis </a:t>
            </a:r>
            <a:r>
              <a:rPr lang="es-CL" altLang="es-CL" b="1" i="1" dirty="0" err="1" smtClean="0">
                <a:solidFill>
                  <a:srgbClr val="FFFF00"/>
                </a:solidFill>
              </a:rPr>
              <a:t>mellifera</a:t>
            </a:r>
            <a:endParaRPr lang="es-ES" altLang="es-CL" b="1" i="1" dirty="0">
              <a:solidFill>
                <a:srgbClr val="FFFF00"/>
              </a:solidFill>
            </a:endParaRPr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3983369" y="4389271"/>
            <a:ext cx="3575953" cy="1393864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9pPr>
          </a:lstStyle>
          <a:p>
            <a:pPr eaLnBrk="1" hangingPunct="1"/>
            <a:endParaRPr lang="es-CL" altLang="es-CL" sz="16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4097704" y="4670704"/>
            <a:ext cx="3347445" cy="9233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Mezcla de sustancias que se deposita y deshidrata.</a:t>
            </a:r>
          </a:p>
          <a:p>
            <a:pPr eaLnBrk="1" hangingPunct="1"/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(Codex Stan 12-1981)</a:t>
            </a:r>
          </a:p>
        </p:txBody>
      </p:sp>
      <p:sp>
        <p:nvSpPr>
          <p:cNvPr id="13" name="11 Rectángulo redondeado"/>
          <p:cNvSpPr/>
          <p:nvPr/>
        </p:nvSpPr>
        <p:spPr>
          <a:xfrm>
            <a:off x="3983370" y="2676020"/>
            <a:ext cx="3575952" cy="146038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4097704" y="2936527"/>
            <a:ext cx="3461618" cy="9233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-  Néctar </a:t>
            </a:r>
            <a:r>
              <a:rPr lang="es-ES_tradnl" altLang="es-CL" sz="1800" dirty="0">
                <a:solidFill>
                  <a:srgbClr val="FFFF00"/>
                </a:solidFill>
                <a:latin typeface="+mn-lt"/>
              </a:rPr>
              <a:t>de las flores</a:t>
            </a:r>
          </a:p>
          <a:p>
            <a:pPr eaLnBrk="1" hangingPunct="1"/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-  Secreciones </a:t>
            </a:r>
            <a:r>
              <a:rPr lang="es-ES_tradnl" altLang="es-CL" sz="1800" dirty="0">
                <a:solidFill>
                  <a:srgbClr val="FFFF00"/>
                </a:solidFill>
                <a:latin typeface="+mn-lt"/>
              </a:rPr>
              <a:t>de partes </a:t>
            </a:r>
            <a:endParaRPr lang="es-ES_tradnl" altLang="es-CL" sz="1800" dirty="0" smtClean="0">
              <a:solidFill>
                <a:srgbClr val="FFFF00"/>
              </a:solidFill>
              <a:latin typeface="+mn-lt"/>
            </a:endParaRPr>
          </a:p>
          <a:p>
            <a:pPr eaLnBrk="1" hangingPunct="1"/>
            <a:r>
              <a:rPr lang="es-ES_tradnl" altLang="es-CL" sz="1800" dirty="0">
                <a:solidFill>
                  <a:srgbClr val="FFFF00"/>
                </a:solidFill>
                <a:latin typeface="+mn-lt"/>
              </a:rPr>
              <a:t> </a:t>
            </a:r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   vivas </a:t>
            </a:r>
            <a:r>
              <a:rPr lang="es-ES_tradnl" altLang="es-CL" sz="1800" dirty="0">
                <a:solidFill>
                  <a:srgbClr val="FFFF00"/>
                </a:solidFill>
                <a:latin typeface="+mn-lt"/>
              </a:rPr>
              <a:t>de </a:t>
            </a:r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la planta</a:t>
            </a:r>
            <a:endParaRPr lang="es-ES" altLang="es-CL" sz="1800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980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HISTORIA EVOLUTIVA DE LA </a:t>
            </a:r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LOQUE AMERICANA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7504" y="1268760"/>
            <a:ext cx="5400600" cy="496855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Siglo XVIII: 1769 Aparecen los primeros registros científicos con la descripción de una enfermedad que afectaba a las larvas con la presencia de un mal olor intenso (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Foulbrood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).</a:t>
            </a:r>
            <a:endParaRPr lang="es-CL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s-CL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Siglo XIX: 1882 Se describe por primera vez la existencia de dos enfermedades asociadas al “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foulbrood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”. La primera se describió como “ suave y curable” (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loque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europea), mientras que la segunda era mortal e incurable (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loque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americana).</a:t>
            </a:r>
          </a:p>
          <a:p>
            <a:pPr algn="just"/>
            <a:endParaRPr lang="es-CL" b="1" dirty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1885: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Bacillus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alvei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fue aislado desde larvas enfermas y se consideró como el agente causal de la enfermedad. </a:t>
            </a:r>
            <a:endParaRPr lang="es-CL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s-CL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588" y="1628800"/>
            <a:ext cx="3485412" cy="331236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8144" y="5116926"/>
            <a:ext cx="2826272" cy="28803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8144" y="5420897"/>
            <a:ext cx="2736304" cy="32080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8588" y="5777231"/>
            <a:ext cx="3485412" cy="46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16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HISTORIA LOQUE AMERICANA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8" y="1339905"/>
            <a:ext cx="3282356" cy="417732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5340223"/>
            <a:ext cx="5112568" cy="475731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79512" y="1204025"/>
            <a:ext cx="5400600" cy="409718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1906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Se logra aislar por primera vez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Bacillus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larvae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y se establece la existencia de dos enfermedades provocadas por diferentes agentes etiológicos. </a:t>
            </a:r>
          </a:p>
          <a:p>
            <a:pPr marL="285750" indent="-285750" algn="just">
              <a:buFontTx/>
              <a:buChar char="-"/>
            </a:pP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Melissococcus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plutonius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(L. europea) con saprófitos acompañantes 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B.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alvei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y 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E.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faecalis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  <a:p>
            <a:pPr marL="285750" indent="-285750" algn="just">
              <a:buFontTx/>
              <a:buChar char="-"/>
            </a:pP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Bacillus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larvae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(L. americana).</a:t>
            </a:r>
          </a:p>
          <a:p>
            <a:pPr algn="just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1950: Identificación del microrganismo 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B.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pulvifaciens</a:t>
            </a:r>
            <a:r>
              <a:rPr lang="es-CL" b="1" i="1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1993: Aparición del género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Paenibacillus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1996: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Paenibacillus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larvae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subsp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larvae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y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pulvifaciens</a:t>
            </a:r>
            <a:endParaRPr lang="es-CL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2006: Mediante partidores de consenso 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intergénicos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enterobacterias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(ERIC) permitió la reclasificación de 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P.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larvae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en una sola especie sin diferenciación de subespecies.</a:t>
            </a:r>
            <a:endParaRPr lang="es-CL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56387" y="5633529"/>
            <a:ext cx="5546037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Genersch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E. 2010. American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Foulbrood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honeybees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its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causative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agent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1200" b="1" i="1" dirty="0" err="1" smtClean="0">
                <a:solidFill>
                  <a:schemeClr val="bg1">
                    <a:lumMod val="50000"/>
                  </a:schemeClr>
                </a:solidFill>
              </a:rPr>
              <a:t>Paenibacillus</a:t>
            </a:r>
            <a:r>
              <a:rPr lang="es-CL" sz="1200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1200" b="1" i="1" dirty="0" err="1" smtClean="0">
                <a:solidFill>
                  <a:schemeClr val="bg1">
                    <a:lumMod val="50000"/>
                  </a:schemeClr>
                </a:solidFill>
              </a:rPr>
              <a:t>larvae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Journal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of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Invertebrate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Pathology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103: 510-519.</a:t>
            </a:r>
            <a:endParaRPr lang="es-CL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19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360040"/>
          </a:xfrm>
          <a:ln>
            <a:solidFill>
              <a:srgbClr val="FFC000"/>
            </a:solidFill>
          </a:ln>
        </p:spPr>
        <p:txBody>
          <a:bodyPr>
            <a:normAutofit fontScale="90000"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FILOGENIA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3426257"/>
            <a:ext cx="4322219" cy="300966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444208" y="4931091"/>
            <a:ext cx="2520280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Genersch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E. 2010. American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Foulbrood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honeybees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its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causative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agent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CL" sz="1200" b="1" i="1" dirty="0" err="1" smtClean="0">
                <a:solidFill>
                  <a:schemeClr val="bg1">
                    <a:lumMod val="50000"/>
                  </a:schemeClr>
                </a:solidFill>
              </a:rPr>
              <a:t>Paenibacillus</a:t>
            </a:r>
            <a:r>
              <a:rPr lang="es-CL" sz="1200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1200" b="1" i="1" dirty="0" err="1" smtClean="0">
                <a:solidFill>
                  <a:schemeClr val="bg1">
                    <a:lumMod val="50000"/>
                  </a:schemeClr>
                </a:solidFill>
              </a:rPr>
              <a:t>larvae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Journal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of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Invertebrate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bg1">
                    <a:lumMod val="50000"/>
                  </a:schemeClr>
                </a:solidFill>
              </a:rPr>
              <a:t>Pathology</a:t>
            </a:r>
            <a:r>
              <a:rPr lang="es-CL" sz="1200" b="1" dirty="0" smtClean="0">
                <a:solidFill>
                  <a:schemeClr val="bg1">
                    <a:lumMod val="50000"/>
                  </a:schemeClr>
                </a:solidFill>
              </a:rPr>
              <a:t> 103: 510-519.</a:t>
            </a:r>
            <a:endParaRPr lang="es-CL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92" y="1274750"/>
            <a:ext cx="7479637" cy="204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4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LOQUE AMERICANA EN EL MUNDO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46940" y="5888881"/>
            <a:ext cx="8712968" cy="47231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Fuente: 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OIE Organización Mundial de Sanidad Animal</a:t>
            </a:r>
            <a:endParaRPr lang="es-CL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3960440" cy="198022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178" y="1340767"/>
            <a:ext cx="3937010" cy="196850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439" y="3494515"/>
            <a:ext cx="4441676" cy="222083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95536" y="3400488"/>
            <a:ext cx="1080120" cy="416177"/>
          </a:xfrm>
          <a:prstGeom prst="rect">
            <a:avLst/>
          </a:prstGeom>
          <a:solidFill>
            <a:schemeClr val="tx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85000"/>
                  </a:schemeClr>
                </a:solidFill>
              </a:rPr>
              <a:t>2017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7020272" y="5308702"/>
            <a:ext cx="1080120" cy="416177"/>
          </a:xfrm>
          <a:prstGeom prst="rect">
            <a:avLst/>
          </a:prstGeom>
          <a:solidFill>
            <a:schemeClr val="tx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85000"/>
                  </a:schemeClr>
                </a:solidFill>
              </a:rPr>
              <a:t>2019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7780068" y="3473274"/>
            <a:ext cx="1080120" cy="416177"/>
          </a:xfrm>
          <a:prstGeom prst="rect">
            <a:avLst/>
          </a:prstGeom>
          <a:solidFill>
            <a:schemeClr val="tx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85000"/>
                  </a:schemeClr>
                </a:solidFill>
              </a:rPr>
              <a:t>2018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61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LOQUE AMERICANA EN </a:t>
            </a:r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LATAM Y EN CHILE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46940" y="5888881"/>
            <a:ext cx="8573532" cy="47231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Fuente: 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OIE Organización Mundial de Sanidad Animal – SAG</a:t>
            </a:r>
          </a:p>
          <a:p>
            <a:pPr algn="l"/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Mejias E. 2020. 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American foulbrood and the risks of antibiotic </a:t>
            </a:r>
            <a:r>
              <a:rPr 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treatments in Modern Beekeeping (Accepted)</a:t>
            </a:r>
            <a:endParaRPr lang="es-CL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931487" y="4223731"/>
            <a:ext cx="1080120" cy="416177"/>
          </a:xfrm>
          <a:prstGeom prst="rect">
            <a:avLst/>
          </a:prstGeom>
          <a:solidFill>
            <a:schemeClr val="tx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85000"/>
                  </a:schemeClr>
                </a:solidFill>
              </a:rPr>
              <a:t>2017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7879788" y="4228507"/>
            <a:ext cx="1080120" cy="416177"/>
          </a:xfrm>
          <a:prstGeom prst="rect">
            <a:avLst/>
          </a:prstGeom>
          <a:solidFill>
            <a:schemeClr val="tx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85000"/>
                  </a:schemeClr>
                </a:solidFill>
              </a:rPr>
              <a:t>2019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905861" y="4223731"/>
            <a:ext cx="1080120" cy="416177"/>
          </a:xfrm>
          <a:prstGeom prst="rect">
            <a:avLst/>
          </a:prstGeom>
          <a:solidFill>
            <a:schemeClr val="tx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85000"/>
                  </a:schemeClr>
                </a:solidFill>
              </a:rPr>
              <a:t>2018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596" y="1329012"/>
            <a:ext cx="2808312" cy="280831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761" y="1370441"/>
            <a:ext cx="2777326" cy="277732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16" y="1358401"/>
            <a:ext cx="2809935" cy="2809935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6475632" y="5046754"/>
            <a:ext cx="2200824" cy="542486"/>
          </a:xfrm>
          <a:prstGeom prst="rect">
            <a:avLst/>
          </a:prstGeom>
          <a:solidFill>
            <a:schemeClr val="tx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85000"/>
                  </a:schemeClr>
                </a:solidFill>
              </a:rPr>
              <a:t>CHILE: 51 FOCOS (Junio 2019)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3643207" y="5046817"/>
            <a:ext cx="2200824" cy="542486"/>
          </a:xfrm>
          <a:prstGeom prst="rect">
            <a:avLst/>
          </a:prstGeom>
          <a:solidFill>
            <a:schemeClr val="tx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85000"/>
                  </a:schemeClr>
                </a:solidFill>
              </a:rPr>
              <a:t>CHILE: 44 FOCOS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800193" y="5059818"/>
            <a:ext cx="2200824" cy="542486"/>
          </a:xfrm>
          <a:prstGeom prst="rect">
            <a:avLst/>
          </a:prstGeom>
          <a:solidFill>
            <a:schemeClr val="tx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85000"/>
                  </a:schemeClr>
                </a:solidFill>
              </a:rPr>
              <a:t>CHILE: 4 focos</a:t>
            </a:r>
            <a:endParaRPr lang="es-CL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7154703" y="6108799"/>
            <a:ext cx="19268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00" b="1" dirty="0">
                <a:solidFill>
                  <a:srgbClr val="000000"/>
                </a:solidFill>
                <a:latin typeface="+mj-lt"/>
              </a:rPr>
              <a:t>ISBN: 978-1-83880-156-4</a:t>
            </a:r>
            <a:endParaRPr lang="es-CL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2725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EVALUACIÓN DE TRATAMIENTOS ALTERNATIVOS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46940" y="5888881"/>
            <a:ext cx="8712968" cy="47231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Marche M.G.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Inhibition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of </a:t>
            </a:r>
            <a:r>
              <a:rPr lang="es-CL" sz="1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Paenibacillus</a:t>
            </a:r>
            <a:r>
              <a:rPr lang="es-CL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larvae</a:t>
            </a:r>
            <a:r>
              <a:rPr lang="es-CL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by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extracelular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protein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fraction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from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honeybee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-borne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Brevibacillus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laterosporus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strain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2019.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Microbiological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Research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227- 126303</a:t>
            </a:r>
            <a:endParaRPr lang="es-CL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1484784"/>
            <a:ext cx="5308470" cy="374441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67544" y="2096852"/>
            <a:ext cx="2520280" cy="252028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Efecto en el crecimiento in vitro de 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P.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larvae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tras la aplicación de una fracción 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proteíca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Brevibacillus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laterosporus</a:t>
            </a:r>
            <a:endParaRPr lang="es-CL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5713" y="3424945"/>
            <a:ext cx="32574" cy="8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9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EVALUACIÓN DE TRATAMIENTOS ALTERNATIVOS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46940" y="5888881"/>
            <a:ext cx="8712968" cy="47231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Scott Brady T., et al.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Bacteriophages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an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alternative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to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conventional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antibiotic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use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for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prevention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treatment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</a:t>
            </a:r>
            <a:r>
              <a:rPr lang="es-CL" sz="12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Paenibacillus</a:t>
            </a:r>
            <a:r>
              <a:rPr lang="es-CL" sz="12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larvae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in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honeybee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hives. 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Journal of Invertebrate Pathology 150 (2017) 94–100</a:t>
            </a:r>
            <a:endParaRPr lang="es-CL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15616" y="1430985"/>
            <a:ext cx="7642883" cy="9001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Utilización de 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Bacteriofagos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específicos de 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P.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larvae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para evaluar control de la infección en colmenas expuestas</a:t>
            </a:r>
            <a:endParaRPr lang="es-CL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713" y="3424945"/>
            <a:ext cx="32574" cy="810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2492896"/>
            <a:ext cx="7972657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01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 CHILE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15516" y="3108318"/>
            <a:ext cx="8712968" cy="1348019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Proyecto Programa de Atracción e Inserción de Capital Humano Avanzado en el Sector Productivo – </a:t>
            </a:r>
            <a:r>
              <a:rPr lang="es-CL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1era Convocatoria 2019 </a:t>
            </a:r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PAI I7819010001 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Investigador Responsable: Dr. Enrique Mejías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Institución Ejecutora: Comisión Chilena de Energía Nuclear CCHEN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Financiamiento: CONICYT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88843" y="1297764"/>
            <a:ext cx="8323353" cy="165618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400" b="1" dirty="0">
                <a:solidFill>
                  <a:schemeClr val="bg1">
                    <a:lumMod val="50000"/>
                  </a:schemeClr>
                </a:solidFill>
              </a:rPr>
              <a:t>Desarrollo y evaluación de una metodología efectiva de control y prevención de la enfermedad de </a:t>
            </a:r>
            <a:r>
              <a:rPr lang="es-CL" sz="2400" b="1" dirty="0" err="1">
                <a:solidFill>
                  <a:schemeClr val="bg1">
                    <a:lumMod val="50000"/>
                  </a:schemeClr>
                </a:solidFill>
              </a:rPr>
              <a:t>Loque</a:t>
            </a:r>
            <a:r>
              <a:rPr lang="es-CL" sz="2400" b="1" dirty="0">
                <a:solidFill>
                  <a:schemeClr val="bg1">
                    <a:lumMod val="50000"/>
                  </a:schemeClr>
                </a:solidFill>
              </a:rPr>
              <a:t> americana en colmenas chilenas mediante el uso de irradiación gamma para el fortalecimiento de una apicultura nacional sustentable.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713" y="3424945"/>
            <a:ext cx="32574" cy="8109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641135" y="4707225"/>
            <a:ext cx="7829155" cy="165618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Objetivo general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 algn="just"/>
            <a:endParaRPr lang="es-CL" b="1" dirty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Desarrollar una metodología de control y prevención de la enfermedad de </a:t>
            </a:r>
            <a:r>
              <a:rPr lang="es-CL" b="1" dirty="0" err="1">
                <a:solidFill>
                  <a:schemeClr val="bg1">
                    <a:lumMod val="50000"/>
                  </a:schemeClr>
                </a:solidFill>
              </a:rPr>
              <a:t>Loque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 americana en Chile, mediante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la aplicación 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de radiación gamma en mieles, ceras y material inerte de colmenas (alzas y marcos).</a:t>
            </a:r>
          </a:p>
        </p:txBody>
      </p:sp>
    </p:spTree>
    <p:extLst>
      <p:ext uri="{BB962C8B-B14F-4D97-AF65-F5344CB8AC3E}">
        <p14:creationId xmlns:p14="http://schemas.microsoft.com/office/powerpoint/2010/main" val="170459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 CHILE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199229" y="1272410"/>
            <a:ext cx="8712968" cy="977913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Proyecto Programa de Atracción e Inserción de Capital Humano Avanzado en el Sector Productivo – </a:t>
            </a:r>
            <a:r>
              <a:rPr lang="es-CL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1era Convocatoria 2019 </a:t>
            </a:r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PAI I7819010001 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Investigador Responsable: Dr. Enrique Mejías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Institución: Comisión Chilena de Energía Nuclear CCHEN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26610" y="2339140"/>
            <a:ext cx="8323353" cy="36978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bg1">
                    <a:lumMod val="50000"/>
                  </a:schemeClr>
                </a:solidFill>
              </a:rPr>
              <a:t>Apoyo estratégico – Beneficiarios Directos</a:t>
            </a:r>
            <a:endParaRPr lang="es-CL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713" y="3424945"/>
            <a:ext cx="32574" cy="810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680" y="2723166"/>
            <a:ext cx="5961032" cy="378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8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 CHILE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199229" y="1272410"/>
            <a:ext cx="8712968" cy="977913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Proyecto Programa de Atracción e Inserción de Capital Humano Avanzado en el Sector Productivo – </a:t>
            </a:r>
            <a:r>
              <a:rPr lang="es-CL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1era Convocatoria 2019 </a:t>
            </a:r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PAI I7819010001 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Investigador Responsable: Dr. Enrique Mejías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Institución: Comisión Chilena de Energía Nuclear CCHEN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713" y="3424945"/>
            <a:ext cx="32574" cy="810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92" y="2708920"/>
            <a:ext cx="4133871" cy="275591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32581" y="2953838"/>
            <a:ext cx="4221088" cy="281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89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MIEL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12" y="1340768"/>
            <a:ext cx="8553076" cy="4608512"/>
          </a:xfrm>
          <a:prstGeom prst="rect">
            <a:avLst/>
          </a:prstGeom>
        </p:spPr>
      </p:pic>
      <p:sp>
        <p:nvSpPr>
          <p:cNvPr id="15" name="1 Título"/>
          <p:cNvSpPr txBox="1">
            <a:spLocks/>
          </p:cNvSpPr>
          <p:nvPr/>
        </p:nvSpPr>
        <p:spPr>
          <a:xfrm>
            <a:off x="246940" y="5888881"/>
            <a:ext cx="8712968" cy="47231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González P. Etiquetado de la Miel. Asesoría Técnica Parlamentaria. Biblioteca del Congreso Nacional de Chile (BCN). Abril 2019.</a:t>
            </a:r>
            <a:endParaRPr lang="es-CL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59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/>
              <a:t>Articulación de componentes involucrados</a:t>
            </a:r>
            <a:endParaRPr lang="es-CL" sz="24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347" y="1493053"/>
            <a:ext cx="2952980" cy="221473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92341"/>
            <a:ext cx="2992581" cy="224443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005064"/>
            <a:ext cx="3131840" cy="2348880"/>
          </a:xfrm>
          <a:prstGeom prst="rect">
            <a:avLst/>
          </a:prstGeom>
        </p:spPr>
      </p:pic>
      <p:sp>
        <p:nvSpPr>
          <p:cNvPr id="12" name="Flecha izquierda, derecha y arriba 11"/>
          <p:cNvSpPr/>
          <p:nvPr/>
        </p:nvSpPr>
        <p:spPr>
          <a:xfrm rot="10800000">
            <a:off x="3995936" y="2508658"/>
            <a:ext cx="1584176" cy="895955"/>
          </a:xfrm>
          <a:prstGeom prst="leftRightUpArrow">
            <a:avLst/>
          </a:prstGeom>
          <a:solidFill>
            <a:schemeClr val="bg1">
              <a:lumMod val="8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Rectángulo 12"/>
          <p:cNvSpPr/>
          <p:nvPr/>
        </p:nvSpPr>
        <p:spPr>
          <a:xfrm>
            <a:off x="3779912" y="1492341"/>
            <a:ext cx="2016224" cy="663246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ESTRATEGIA</a:t>
            </a:r>
            <a:endParaRPr lang="es-CL" b="1" dirty="0">
              <a:solidFill>
                <a:srgbClr val="FFFF00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6944103" y="3044542"/>
            <a:ext cx="2016224" cy="663246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TRABAJO EN TERRENO</a:t>
            </a:r>
            <a:endParaRPr lang="es-CL" b="1" dirty="0">
              <a:solidFill>
                <a:srgbClr val="FFFF00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263680" y="5690698"/>
            <a:ext cx="2016224" cy="663246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TRANSFERENCIA</a:t>
            </a:r>
            <a:endParaRPr lang="es-CL" b="1" dirty="0">
              <a:solidFill>
                <a:srgbClr val="FFFF00"/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467544" y="3741501"/>
            <a:ext cx="2016224" cy="663246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CONOCIMIENTO CIENTÍFICO </a:t>
            </a:r>
            <a:endParaRPr lang="es-CL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61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Generación de conocimiento v/s Ciencia aplicada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84" y="1647040"/>
            <a:ext cx="3552212" cy="187220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55099" y="1885861"/>
            <a:ext cx="3208618" cy="2406464"/>
          </a:xfrm>
          <a:prstGeom prst="rect">
            <a:avLst/>
          </a:prstGeom>
        </p:spPr>
      </p:pic>
      <p:sp>
        <p:nvSpPr>
          <p:cNvPr id="7" name="Elipse 6"/>
          <p:cNvSpPr/>
          <p:nvPr/>
        </p:nvSpPr>
        <p:spPr>
          <a:xfrm>
            <a:off x="871912" y="4079256"/>
            <a:ext cx="3552212" cy="161628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Investigaciones largas</a:t>
            </a:r>
          </a:p>
          <a:p>
            <a:pPr algn="ctr"/>
            <a:r>
              <a:rPr lang="es-CL" b="1" dirty="0" smtClean="0">
                <a:solidFill>
                  <a:srgbClr val="FFFF00"/>
                </a:solidFill>
              </a:rPr>
              <a:t>Tesis de Pregrado – Postgrado</a:t>
            </a:r>
          </a:p>
          <a:p>
            <a:pPr algn="ctr"/>
            <a:r>
              <a:rPr lang="es-CL" b="1" dirty="0" smtClean="0">
                <a:solidFill>
                  <a:srgbClr val="FFFF00"/>
                </a:solidFill>
              </a:rPr>
              <a:t>Presentación Congresos</a:t>
            </a:r>
          </a:p>
          <a:p>
            <a:pPr algn="ctr"/>
            <a:r>
              <a:rPr lang="es-CL" b="1" dirty="0" smtClean="0">
                <a:solidFill>
                  <a:srgbClr val="FFFF00"/>
                </a:solidFill>
              </a:rPr>
              <a:t>Publicaciones</a:t>
            </a:r>
          </a:p>
        </p:txBody>
      </p:sp>
      <p:sp>
        <p:nvSpPr>
          <p:cNvPr id="8" name="Flecha curvada hacia la derecha 7"/>
          <p:cNvSpPr/>
          <p:nvPr/>
        </p:nvSpPr>
        <p:spPr>
          <a:xfrm>
            <a:off x="247014" y="2583144"/>
            <a:ext cx="479437" cy="2304256"/>
          </a:xfrm>
          <a:prstGeom prst="curved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331640" y="1268760"/>
            <a:ext cx="2606815" cy="37828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INVESTIGACIÓN</a:t>
            </a:r>
            <a:endParaRPr lang="es-CL" b="1" dirty="0">
              <a:solidFill>
                <a:srgbClr val="FFFF00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396462" y="3622332"/>
            <a:ext cx="2606815" cy="36697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EXIGENCIAS</a:t>
            </a:r>
            <a:endParaRPr lang="es-CL" b="1" dirty="0">
              <a:solidFill>
                <a:srgbClr val="FFFF00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5148064" y="5227492"/>
            <a:ext cx="3530935" cy="93610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¿SOLUCIONES REALES?</a:t>
            </a:r>
            <a:endParaRPr lang="es-CL" b="1" dirty="0">
              <a:solidFill>
                <a:srgbClr val="FFFF00"/>
              </a:solidFill>
            </a:endParaRPr>
          </a:p>
        </p:txBody>
      </p:sp>
      <p:cxnSp>
        <p:nvCxnSpPr>
          <p:cNvPr id="17" name="Conector recto de flecha 16"/>
          <p:cNvCxnSpPr/>
          <p:nvPr/>
        </p:nvCxnSpPr>
        <p:spPr>
          <a:xfrm>
            <a:off x="4655141" y="5695544"/>
            <a:ext cx="45418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Flecha arriba 17"/>
          <p:cNvSpPr/>
          <p:nvPr/>
        </p:nvSpPr>
        <p:spPr>
          <a:xfrm>
            <a:off x="7179388" y="4757961"/>
            <a:ext cx="360040" cy="405116"/>
          </a:xfrm>
          <a:prstGeom prst="up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Flecha curvada hacia la derecha 18"/>
          <p:cNvSpPr/>
          <p:nvPr/>
        </p:nvSpPr>
        <p:spPr>
          <a:xfrm rot="10800000">
            <a:off x="4500647" y="2572616"/>
            <a:ext cx="479437" cy="2304256"/>
          </a:xfrm>
          <a:prstGeom prst="curved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3" name="Elipse 2"/>
          <p:cNvSpPr/>
          <p:nvPr/>
        </p:nvSpPr>
        <p:spPr>
          <a:xfrm>
            <a:off x="2195736" y="5785492"/>
            <a:ext cx="936104" cy="667844"/>
          </a:xfrm>
          <a:prstGeom prst="ellipse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600" b="1" dirty="0" smtClean="0">
                <a:solidFill>
                  <a:srgbClr val="FFFF00"/>
                </a:solidFill>
              </a:rPr>
              <a:t>$</a:t>
            </a:r>
            <a:endParaRPr lang="es-CL" sz="3600" b="1" dirty="0">
              <a:solidFill>
                <a:srgbClr val="FFFF00"/>
              </a:solidFill>
            </a:endParaRPr>
          </a:p>
        </p:txBody>
      </p:sp>
      <p:sp>
        <p:nvSpPr>
          <p:cNvPr id="16" name="Flecha curvada hacia la derecha 15"/>
          <p:cNvSpPr/>
          <p:nvPr/>
        </p:nvSpPr>
        <p:spPr>
          <a:xfrm rot="19353935">
            <a:off x="947906" y="5328281"/>
            <a:ext cx="479437" cy="1152128"/>
          </a:xfrm>
          <a:prstGeom prst="curved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20" name="Flecha curvada hacia la derecha 19"/>
          <p:cNvSpPr/>
          <p:nvPr/>
        </p:nvSpPr>
        <p:spPr>
          <a:xfrm rot="12275186">
            <a:off x="4121976" y="5195780"/>
            <a:ext cx="479437" cy="1169214"/>
          </a:xfrm>
          <a:prstGeom prst="curved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42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4704"/>
            <a:ext cx="8660713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49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8577737" cy="488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0648"/>
            <a:ext cx="6336704" cy="362345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356992"/>
            <a:ext cx="6732240" cy="308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97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988840"/>
            <a:ext cx="8892480" cy="337073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403648" y="836712"/>
            <a:ext cx="6192688" cy="936104"/>
          </a:xfrm>
          <a:prstGeom prst="rect">
            <a:avLst/>
          </a:prstGeom>
          <a:solidFill>
            <a:schemeClr val="bg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YOUTUBE: ABEILLE CONSULTORES</a:t>
            </a:r>
            <a:endParaRPr lang="es-C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0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23528" y="799875"/>
            <a:ext cx="2232248" cy="936104"/>
          </a:xfrm>
          <a:prstGeom prst="rect">
            <a:avLst/>
          </a:prstGeom>
          <a:solidFill>
            <a:schemeClr val="bg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DIFUSIÓN </a:t>
            </a:r>
            <a:r>
              <a:rPr lang="es-CL" sz="2400" b="1" dirty="0" smtClean="0">
                <a:solidFill>
                  <a:schemeClr val="tx1"/>
                </a:solidFill>
              </a:rPr>
              <a:t>ESCOLAR</a:t>
            </a:r>
            <a:endParaRPr lang="es-CL" sz="2400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22" y="1975396"/>
            <a:ext cx="2555776" cy="19168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224" y="799875"/>
            <a:ext cx="2747797" cy="206084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41" y="4116806"/>
            <a:ext cx="2537251" cy="190293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468" y="1323305"/>
            <a:ext cx="2843808" cy="213285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220" y="4437112"/>
            <a:ext cx="2459765" cy="18448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941" y="3960682"/>
            <a:ext cx="2745417" cy="205906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672" y="3072108"/>
            <a:ext cx="1817141" cy="104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73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67250" y="101003"/>
            <a:ext cx="3730402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1800" b="1" dirty="0" smtClean="0">
                <a:solidFill>
                  <a:schemeClr val="bg1">
                    <a:lumMod val="95000"/>
                  </a:schemeClr>
                </a:solidFill>
              </a:rPr>
              <a:t>¿QUIÉNES SOMOS?</a:t>
            </a:r>
            <a:endParaRPr lang="es-CL" sz="1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15 Hexágono"/>
          <p:cNvSpPr/>
          <p:nvPr/>
        </p:nvSpPr>
        <p:spPr>
          <a:xfrm>
            <a:off x="1354393" y="667479"/>
            <a:ext cx="1620688" cy="1691640"/>
          </a:xfrm>
          <a:prstGeom prst="hexagon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14 Hexágono"/>
          <p:cNvSpPr/>
          <p:nvPr/>
        </p:nvSpPr>
        <p:spPr>
          <a:xfrm>
            <a:off x="98674" y="1549603"/>
            <a:ext cx="1620688" cy="1691640"/>
          </a:xfrm>
          <a:prstGeom prst="hexagon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13 Hexágono"/>
          <p:cNvSpPr/>
          <p:nvPr/>
        </p:nvSpPr>
        <p:spPr>
          <a:xfrm>
            <a:off x="2610112" y="1559493"/>
            <a:ext cx="1620688" cy="1691640"/>
          </a:xfrm>
          <a:prstGeom prst="hexagon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18 Hexágono"/>
          <p:cNvSpPr/>
          <p:nvPr/>
        </p:nvSpPr>
        <p:spPr>
          <a:xfrm>
            <a:off x="1354393" y="2407729"/>
            <a:ext cx="1620688" cy="1691640"/>
          </a:xfrm>
          <a:prstGeom prst="hexag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7 CuadroTexto"/>
          <p:cNvSpPr txBox="1"/>
          <p:nvPr/>
        </p:nvSpPr>
        <p:spPr>
          <a:xfrm>
            <a:off x="1536780" y="2954225"/>
            <a:ext cx="131232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noProof="0" dirty="0" smtClean="0">
                <a:solidFill>
                  <a:prstClr val="black"/>
                </a:solidFill>
                <a:latin typeface="Calibri"/>
              </a:rPr>
              <a:t>El ESCUADRON DE LA MIEL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" name="2 Hexágono"/>
          <p:cNvSpPr/>
          <p:nvPr/>
        </p:nvSpPr>
        <p:spPr>
          <a:xfrm>
            <a:off x="98674" y="3269416"/>
            <a:ext cx="1620688" cy="1691640"/>
          </a:xfrm>
          <a:prstGeom prst="hexagon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1 Rectángulo"/>
          <p:cNvSpPr/>
          <p:nvPr/>
        </p:nvSpPr>
        <p:spPr>
          <a:xfrm>
            <a:off x="4313910" y="798615"/>
            <a:ext cx="4752528" cy="56559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8"/>
              </a:buBlip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Dr. Enrique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MEJIAS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Bioquímico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– Doctor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en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Ciencias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de la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Agricultura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ABEILLE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Consultores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- CCHEN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8"/>
              </a:buBlip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9"/>
              </a:buBlip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Dr. Tatiana GARRIDO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Químico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– Doctor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en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Química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Universidad de Chile</a:t>
            </a: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8"/>
              </a:buBlip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8"/>
              </a:buBlip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MSc. Carlos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GÓMEZ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Químico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– Master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en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Estadística</a:t>
            </a:r>
            <a:endParaRPr lang="en-US" sz="1400" b="1" dirty="0" smtClean="0">
              <a:solidFill>
                <a:schemeClr val="bg1">
                  <a:lumMod val="50000"/>
                </a:schemeClr>
              </a:solidFill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Universidad de Chile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9"/>
              </a:buBlip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MSc. Antonio SANDOVAL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Periodista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– Master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en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Comunicación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Digital</a:t>
            </a:r>
          </a:p>
          <a:p>
            <a:pPr marL="285750" lvl="0" indent="-285750" algn="r">
              <a:buBlip>
                <a:blip r:embed="rId9"/>
              </a:buBlip>
              <a:defRPr/>
            </a:pPr>
            <a:endParaRPr lang="en-US" sz="1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lvl="0" indent="-285750" algn="r">
              <a:buBlip>
                <a:blip r:embed="rId9"/>
              </a:buBlip>
              <a:defRPr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Lic. Rodrigo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PIZARRO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  <a:p>
            <a:pPr lvl="0" algn="r">
              <a:defRPr/>
            </a:pP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</a:rPr>
              <a:t>Biólogo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</a:rPr>
              <a:t>Palínólogo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8"/>
              </a:buBlip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MSc. Karen CAMPOS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Bióloga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–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Master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en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Protección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Vegetal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Dra. Ethel VELAZQUEZ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noProof="0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Bioquímico</a:t>
            </a:r>
            <a:r>
              <a:rPr lang="en-US" sz="1400" b="1" noProof="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– Doctor </a:t>
            </a:r>
            <a:r>
              <a:rPr lang="en-US" sz="1400" b="1" noProof="0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en</a:t>
            </a:r>
            <a:r>
              <a:rPr lang="en-US" sz="1400" b="1" noProof="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Cs. </a:t>
            </a:r>
            <a:r>
              <a:rPr lang="en-US" sz="1400" b="1" noProof="0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Biológicas</a:t>
            </a:r>
            <a:endParaRPr lang="en-US" sz="1400" b="1" noProof="0" dirty="0" smtClean="0">
              <a:solidFill>
                <a:schemeClr val="bg1">
                  <a:lumMod val="50000"/>
                </a:schemeClr>
              </a:solidFill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CCHEN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18 Hexágono"/>
          <p:cNvSpPr/>
          <p:nvPr/>
        </p:nvSpPr>
        <p:spPr>
          <a:xfrm>
            <a:off x="2651667" y="3326135"/>
            <a:ext cx="1620688" cy="1691640"/>
          </a:xfrm>
          <a:prstGeom prst="hexag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10"/>
          <a:srcRect l="-3358" t="-2432" r="-1" b="-1"/>
          <a:stretch/>
        </p:blipFill>
        <p:spPr>
          <a:xfrm>
            <a:off x="2849101" y="3306236"/>
            <a:ext cx="1290223" cy="1711539"/>
          </a:xfrm>
          <a:prstGeom prst="hexagon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32452" y="5028317"/>
            <a:ext cx="1370384" cy="1426214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29018" y="4143147"/>
            <a:ext cx="1646063" cy="171312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768" y="4984983"/>
            <a:ext cx="1569461" cy="1543070"/>
          </a:xfrm>
          <a:prstGeom prst="hexagon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805" y="4119268"/>
            <a:ext cx="1500487" cy="1735595"/>
          </a:xfrm>
          <a:prstGeom prst="hexagon">
            <a:avLst/>
          </a:prstGeom>
        </p:spPr>
      </p:pic>
    </p:spTree>
    <p:extLst>
      <p:ext uri="{BB962C8B-B14F-4D97-AF65-F5344CB8AC3E}">
        <p14:creationId xmlns:p14="http://schemas.microsoft.com/office/powerpoint/2010/main" val="313024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7704856" cy="4379019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95536" y="764704"/>
            <a:ext cx="8496943" cy="1008112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b="1" dirty="0" smtClean="0">
                <a:solidFill>
                  <a:schemeClr val="bg2">
                    <a:lumMod val="25000"/>
                  </a:schemeClr>
                </a:solidFill>
              </a:rPr>
              <a:t>NO OLVIDAR QUE ANTES DE LA VALORIZACIÓN Y DEL COMERCIO DE LOS PRODUCTOS APÍCOLAS, EL OBJETIVO PRIORITARIO ES LA PRESERVACIÓN Y CUIDADO DE NUESTRAS ABEJAS</a:t>
            </a:r>
            <a:endParaRPr lang="es-CL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9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Rectángulo"/>
          <p:cNvSpPr/>
          <p:nvPr/>
        </p:nvSpPr>
        <p:spPr>
          <a:xfrm>
            <a:off x="4572000" y="4941168"/>
            <a:ext cx="3816424" cy="79208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 U C H A S    G R A C I A 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465" y="476672"/>
            <a:ext cx="3615461" cy="167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04" y="1124744"/>
            <a:ext cx="2781300" cy="16383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3248757"/>
            <a:ext cx="3473004" cy="338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2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ANALISIS DE MIEL Y ESTÁNDARES DE CALIDAD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Elipse 3"/>
          <p:cNvSpPr/>
          <p:nvPr/>
        </p:nvSpPr>
        <p:spPr>
          <a:xfrm>
            <a:off x="416048" y="1340683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QUÍMICO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4653461" y="4653136"/>
            <a:ext cx="2304256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MICROBIOLOGÍA</a:t>
            </a:r>
            <a:endParaRPr lang="es-CL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251520" y="4027962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PARÁMETROS FISICO -QUÍMICOS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6852743" y="3956324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ORIGEN BOTÁNICO</a:t>
            </a:r>
          </a:p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(Etiqueta)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6775470" y="1369738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BIOLÓGICO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864" y="1375969"/>
            <a:ext cx="3122105" cy="2341578"/>
          </a:xfrm>
          <a:prstGeom prst="rect">
            <a:avLst/>
          </a:prstGeom>
        </p:spPr>
      </p:pic>
      <p:sp>
        <p:nvSpPr>
          <p:cNvPr id="12" name="Elipse 11"/>
          <p:cNvSpPr/>
          <p:nvPr/>
        </p:nvSpPr>
        <p:spPr>
          <a:xfrm>
            <a:off x="2360356" y="4653136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SENSORIAL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Conector recto de flecha 15"/>
          <p:cNvCxnSpPr/>
          <p:nvPr/>
        </p:nvCxnSpPr>
        <p:spPr>
          <a:xfrm flipH="1">
            <a:off x="1398073" y="3121428"/>
            <a:ext cx="106033" cy="739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1502799" y="3121428"/>
            <a:ext cx="1442189" cy="1366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7863529" y="3121428"/>
            <a:ext cx="164855" cy="739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flipH="1">
            <a:off x="6228725" y="3112264"/>
            <a:ext cx="1647174" cy="1228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88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8530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RESULTADOS: ANALISIS PROXIMAL MIELES AUTÉNTICAS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939" y="1806514"/>
            <a:ext cx="4923646" cy="198252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52047" y="1307128"/>
            <a:ext cx="1800200" cy="432048"/>
          </a:xfrm>
          <a:prstGeom prst="rect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MIEL 1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846324" y="3963178"/>
            <a:ext cx="1800200" cy="432048"/>
          </a:xfrm>
          <a:prstGeom prst="rect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MIEL 2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7733" y="4581128"/>
            <a:ext cx="4388791" cy="192414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102" y="4699547"/>
            <a:ext cx="2664296" cy="168730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91193" y="1637924"/>
            <a:ext cx="2567738" cy="1925804"/>
          </a:xfrm>
          <a:prstGeom prst="rect">
            <a:avLst/>
          </a:prstGeom>
        </p:spPr>
      </p:pic>
      <p:sp>
        <p:nvSpPr>
          <p:cNvPr id="19" name="Flecha izquierda 18"/>
          <p:cNvSpPr/>
          <p:nvPr/>
        </p:nvSpPr>
        <p:spPr>
          <a:xfrm>
            <a:off x="5191352" y="3140968"/>
            <a:ext cx="423527" cy="20963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FF0000"/>
              </a:solidFill>
            </a:endParaRPr>
          </a:p>
        </p:txBody>
      </p:sp>
      <p:sp>
        <p:nvSpPr>
          <p:cNvPr id="23" name="Flecha izquierda 22"/>
          <p:cNvSpPr/>
          <p:nvPr/>
        </p:nvSpPr>
        <p:spPr>
          <a:xfrm>
            <a:off x="8646524" y="5877272"/>
            <a:ext cx="423527" cy="23012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FF0000"/>
              </a:solidFill>
            </a:endParaRPr>
          </a:p>
        </p:txBody>
      </p:sp>
      <p:sp>
        <p:nvSpPr>
          <p:cNvPr id="24" name="Flecha izquierda 23"/>
          <p:cNvSpPr/>
          <p:nvPr/>
        </p:nvSpPr>
        <p:spPr>
          <a:xfrm>
            <a:off x="3174038" y="5208257"/>
            <a:ext cx="423527" cy="20963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05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RESULTADOS: ANALISIS PERFIL DE AZÚCARES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52047" y="1307128"/>
            <a:ext cx="1800200" cy="432048"/>
          </a:xfrm>
          <a:prstGeom prst="rect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MIEL 1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846324" y="3963178"/>
            <a:ext cx="1800200" cy="432048"/>
          </a:xfrm>
          <a:prstGeom prst="rect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MIEL 2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986" y="3561154"/>
            <a:ext cx="2664296" cy="168730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99753" y="1638074"/>
            <a:ext cx="2567738" cy="1925804"/>
          </a:xfrm>
          <a:prstGeom prst="rect">
            <a:avLst/>
          </a:prstGeom>
        </p:spPr>
      </p:pic>
      <p:sp>
        <p:nvSpPr>
          <p:cNvPr id="23" name="Flecha izquierda 22"/>
          <p:cNvSpPr/>
          <p:nvPr/>
        </p:nvSpPr>
        <p:spPr>
          <a:xfrm rot="5105779">
            <a:off x="8561657" y="6411568"/>
            <a:ext cx="402116" cy="19954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FF0000"/>
              </a:solidFill>
            </a:endParaRPr>
          </a:p>
        </p:txBody>
      </p:sp>
      <p:sp>
        <p:nvSpPr>
          <p:cNvPr id="24" name="Flecha izquierda 23"/>
          <p:cNvSpPr/>
          <p:nvPr/>
        </p:nvSpPr>
        <p:spPr>
          <a:xfrm>
            <a:off x="2866171" y="4312273"/>
            <a:ext cx="423527" cy="20963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FF0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4466" y="4642780"/>
            <a:ext cx="6058870" cy="164395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5689447" y="3655051"/>
            <a:ext cx="451143" cy="23776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986" y="1881294"/>
            <a:ext cx="6058870" cy="164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9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ANALISIS DE MIEL Y VALORIZACIÓN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4724344" y="4653136"/>
            <a:ext cx="2367935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RESIDUOS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291153" y="3884023"/>
            <a:ext cx="2248125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ANTIOXIDANTES</a:t>
            </a:r>
            <a:endParaRPr lang="es-CL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6940325" y="3916081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ORIGEN BOTÁNICO</a:t>
            </a:r>
          </a:p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(Atributos)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5076056" y="1333058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QUÍMICOS Y BIOLÓGICOS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2411760" y="4656303"/>
            <a:ext cx="2160240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GMO/                       MICROBIOLÓGICOS</a:t>
            </a:r>
            <a:endParaRPr lang="es-C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Conector recto de flecha 15"/>
          <p:cNvCxnSpPr/>
          <p:nvPr/>
        </p:nvCxnSpPr>
        <p:spPr>
          <a:xfrm flipH="1">
            <a:off x="4036236" y="2972980"/>
            <a:ext cx="1588078" cy="1680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6764273" y="2928190"/>
            <a:ext cx="656011" cy="1003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H="1">
            <a:off x="5850379" y="3085386"/>
            <a:ext cx="325648" cy="1567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flipH="1">
            <a:off x="2482262" y="2928190"/>
            <a:ext cx="3039382" cy="1501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" y="1244152"/>
            <a:ext cx="3388297" cy="254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27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RESIDUOS EN PRODUCTOS APÍCOLAS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" name="Picture 4" descr="SSA4017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72816"/>
            <a:ext cx="5376597" cy="4032448"/>
          </a:xfrm>
          <a:prstGeom prst="rect">
            <a:avLst/>
          </a:prstGeom>
          <a:noFill/>
        </p:spPr>
      </p:pic>
      <p:sp>
        <p:nvSpPr>
          <p:cNvPr id="10" name="5 Rectángulo redondeado"/>
          <p:cNvSpPr/>
          <p:nvPr/>
        </p:nvSpPr>
        <p:spPr>
          <a:xfrm>
            <a:off x="6300192" y="1772816"/>
            <a:ext cx="2448272" cy="3816424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es-CL" b="1" dirty="0" smtClean="0">
                <a:solidFill>
                  <a:srgbClr val="FFFF00"/>
                </a:solidFill>
              </a:rPr>
              <a:t>METALES</a:t>
            </a:r>
          </a:p>
          <a:p>
            <a:pPr algn="ctr">
              <a:buFont typeface="Wingdings" pitchFamily="2" charset="2"/>
              <a:buChar char="ü"/>
            </a:pPr>
            <a:r>
              <a:rPr lang="es-CL" b="1" dirty="0" smtClean="0">
                <a:solidFill>
                  <a:srgbClr val="FFFF00"/>
                </a:solidFill>
              </a:rPr>
              <a:t>ANTIBIOTICOS</a:t>
            </a:r>
          </a:p>
          <a:p>
            <a:pPr algn="ctr">
              <a:buFont typeface="Wingdings" pitchFamily="2" charset="2"/>
              <a:buChar char="ü"/>
            </a:pPr>
            <a:r>
              <a:rPr lang="es-CL" b="1" dirty="0" smtClean="0">
                <a:solidFill>
                  <a:srgbClr val="FFFF00"/>
                </a:solidFill>
              </a:rPr>
              <a:t>PESTICIDAS</a:t>
            </a:r>
          </a:p>
          <a:p>
            <a:pPr algn="ctr"/>
            <a:endParaRPr lang="es-CL" b="1" dirty="0" smtClean="0">
              <a:solidFill>
                <a:srgbClr val="FFFF00"/>
              </a:solidFill>
            </a:endParaRPr>
          </a:p>
          <a:p>
            <a:pPr algn="ctr">
              <a:buFont typeface="Wingdings" pitchFamily="2" charset="2"/>
              <a:buChar char="ü"/>
            </a:pPr>
            <a:r>
              <a:rPr lang="es-CL" b="1" dirty="0" smtClean="0">
                <a:solidFill>
                  <a:srgbClr val="FFFF00"/>
                </a:solidFill>
              </a:rPr>
              <a:t>AFECTAN COMPOSICIÓN DE MIELES</a:t>
            </a:r>
          </a:p>
          <a:p>
            <a:pPr algn="ctr"/>
            <a:endParaRPr lang="es-CL" b="1" dirty="0" smtClean="0">
              <a:solidFill>
                <a:srgbClr val="FFFF00"/>
              </a:solidFill>
            </a:endParaRPr>
          </a:p>
          <a:p>
            <a:pPr algn="ctr"/>
            <a:r>
              <a:rPr lang="es-CL" b="1" dirty="0" smtClean="0">
                <a:solidFill>
                  <a:srgbClr val="FFFF00"/>
                </a:solidFill>
              </a:rPr>
              <a:t>¿AFECTAN PROPIEDADES DE MIELES U OTROS PRODUCTOS DE LA COLMENA?</a:t>
            </a:r>
            <a:endParaRPr lang="es-CL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524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rgbClr val="727B7B"/>
                </a:solidFill>
              </a:rPr>
              <a:t>RESIDUOS EN PRODUCTOS APICOLAS</a:t>
            </a:r>
            <a:endParaRPr lang="es-CL" sz="2400" b="1" dirty="0">
              <a:solidFill>
                <a:srgbClr val="727B7B"/>
              </a:solidFill>
            </a:endParaRPr>
          </a:p>
        </p:txBody>
      </p:sp>
      <p:pic>
        <p:nvPicPr>
          <p:cNvPr id="3" name="Picture 4" descr="SSA4017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196752"/>
            <a:ext cx="6528725" cy="4896544"/>
          </a:xfrm>
          <a:prstGeom prst="rect">
            <a:avLst/>
          </a:prstGeom>
          <a:noFill/>
        </p:spPr>
      </p:pic>
      <p:sp>
        <p:nvSpPr>
          <p:cNvPr id="4" name="5 Rectángulo redondeado"/>
          <p:cNvSpPr/>
          <p:nvPr/>
        </p:nvSpPr>
        <p:spPr>
          <a:xfrm>
            <a:off x="36004" y="2996952"/>
            <a:ext cx="9144000" cy="1080120"/>
          </a:xfrm>
          <a:prstGeom prst="roundRect">
            <a:avLst/>
          </a:prstGeom>
          <a:solidFill>
            <a:srgbClr val="FF0000">
              <a:alpha val="7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endParaRPr lang="es-CL" sz="3600" b="1" dirty="0" smtClean="0">
              <a:solidFill>
                <a:srgbClr val="FFEC99"/>
              </a:solidFill>
            </a:endParaRPr>
          </a:p>
          <a:p>
            <a:pPr algn="ctr"/>
            <a:r>
              <a:rPr lang="es-CL" sz="3600" b="1" dirty="0" smtClean="0">
                <a:solidFill>
                  <a:srgbClr val="FFEC99"/>
                </a:solidFill>
              </a:rPr>
              <a:t>P E S T I C I D A S</a:t>
            </a:r>
          </a:p>
          <a:p>
            <a:pPr algn="ctr"/>
            <a:endParaRPr lang="es-CL" sz="3600" b="1" dirty="0" smtClean="0">
              <a:solidFill>
                <a:srgbClr val="FFE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7010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1773</Words>
  <Application>Microsoft Office PowerPoint</Application>
  <PresentationFormat>Presentación en pantalla (4:3)</PresentationFormat>
  <Paragraphs>295</Paragraphs>
  <Slides>40</Slides>
  <Notes>40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40</vt:i4>
      </vt:variant>
    </vt:vector>
  </HeadingPairs>
  <TitlesOfParts>
    <vt:vector size="46" baseType="lpstr">
      <vt:lpstr>Arial</vt:lpstr>
      <vt:lpstr>Calibri</vt:lpstr>
      <vt:lpstr>Wingdings</vt:lpstr>
      <vt:lpstr>Tema de Office</vt:lpstr>
      <vt:lpstr>1_Tema de Office</vt:lpstr>
      <vt:lpstr>5_Tema de Office</vt:lpstr>
      <vt:lpstr>“Valor Agregado” para el producto miel nacional, visión y conceptualización. Experiencia profesional y práctica.  Dr. ENRIQUE MEJIAS BARRIOS  Académico - Investigador - Asesor  Frutillar - 14 de noviembre de 2019 </vt:lpstr>
      <vt:lpstr>DEFINICIONES: MIEL</vt:lpstr>
      <vt:lpstr>DEFINICIONES: MIEL</vt:lpstr>
      <vt:lpstr>DEFINICIONES: ANALISIS DE MIEL Y ESTÁNDARES DE CALIDAD</vt:lpstr>
      <vt:lpstr>RESULTADOS: ANALISIS PROXIMAL MIELES AUTÉNTICAS</vt:lpstr>
      <vt:lpstr>RESULTADOS: ANALISIS PERFIL DE AZÚCARES</vt:lpstr>
      <vt:lpstr>DEFINICIONES: ANALISIS DE MIEL Y VALORIZACIÓN</vt:lpstr>
      <vt:lpstr>RESIDUOS EN PRODUCTOS APÍCOLAS</vt:lpstr>
      <vt:lpstr>RESIDUOS EN PRODUCTOS APICOLAS</vt:lpstr>
      <vt:lpstr>MODO DE ACCION Y ESTRUCTURA QUÍMICA NEONICOTINOIDES </vt:lpstr>
      <vt:lpstr>DISTRIBUCION MUNDIAL DE LA CONTAMINACION EN MIELES CON NEONICOTINOIDES </vt:lpstr>
      <vt:lpstr>MODO DE ACCION Y ESTRUCTURA QUÍMICA NEONICOTINOIDES </vt:lpstr>
      <vt:lpstr>ESTUDIO DEL EFECTO DE NEONICOTINOIDES SOBRE ACTIVIDAD ANTIOXIDANTE EN MIELES</vt:lpstr>
      <vt:lpstr>DEFINICIONES: ANALISIS DE MIEL Y VALORIZACIÓN</vt:lpstr>
      <vt:lpstr>SITIOS DE MUESTREO: FUTRONO – CURACAUTIN – MELIPILLA - PIRQUE</vt:lpstr>
      <vt:lpstr>PROCEDIMIENTO EXPERIMENTAL: SITIOS DE MUESTREO RM</vt:lpstr>
      <vt:lpstr>RESULTADOS: PESTICIDAS ANALIZADOS</vt:lpstr>
      <vt:lpstr>RESULTADOS FENOLES – ANTIOXIDANTES </vt:lpstr>
      <vt:lpstr>DEFINICIONES: MARCO CONCEPTUAL RELACIÓN EXISTENTE ENTRE EL MANEJO DE UNA COLMENA Y LOS POSIBLES EFECTOS</vt:lpstr>
      <vt:lpstr>HISTORIA EVOLUTIVA DE LA LOQUE AMERICANA</vt:lpstr>
      <vt:lpstr>HISTORIA LOQUE AMERICANA</vt:lpstr>
      <vt:lpstr>FILOGENIA</vt:lpstr>
      <vt:lpstr>LOQUE AMERICANA EN EL MUNDO</vt:lpstr>
      <vt:lpstr>LOQUE AMERICANA EN LATAM Y EN CHILE</vt:lpstr>
      <vt:lpstr>EVALUACIÓN DE TRATAMIENTOS ALTERNATIVOS</vt:lpstr>
      <vt:lpstr>EVALUACIÓN DE TRATAMIENTOS ALTERNATIVOS</vt:lpstr>
      <vt:lpstr>EN CHILE</vt:lpstr>
      <vt:lpstr>EN CHILE</vt:lpstr>
      <vt:lpstr>EN CHILE</vt:lpstr>
      <vt:lpstr>Articulación de componentes involucrados</vt:lpstr>
      <vt:lpstr>Generación de conocimiento v/s Ciencia aplicada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¿QUIÉNES SOMOS?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</dc:title>
  <dc:creator>sandruka_salinas@hotmail.com</dc:creator>
  <cp:lastModifiedBy>Enrique Mejias</cp:lastModifiedBy>
  <cp:revision>119</cp:revision>
  <dcterms:created xsi:type="dcterms:W3CDTF">2018-11-27T18:21:34Z</dcterms:created>
  <dcterms:modified xsi:type="dcterms:W3CDTF">2019-11-14T05:00:00Z</dcterms:modified>
</cp:coreProperties>
</file>