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4"/>
  </p:notesMasterIdLst>
  <p:sldIdLst>
    <p:sldId id="256" r:id="rId2"/>
    <p:sldId id="262" r:id="rId3"/>
    <p:sldId id="263" r:id="rId4"/>
    <p:sldId id="264" r:id="rId5"/>
    <p:sldId id="267" r:id="rId6"/>
    <p:sldId id="268" r:id="rId7"/>
    <p:sldId id="265" r:id="rId8"/>
    <p:sldId id="266" r:id="rId9"/>
    <p:sldId id="259" r:id="rId10"/>
    <p:sldId id="270" r:id="rId11"/>
    <p:sldId id="271" r:id="rId12"/>
    <p:sldId id="272" r:id="rId1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06" autoAdjust="0"/>
    <p:restoredTop sz="94660"/>
  </p:normalViewPr>
  <p:slideViewPr>
    <p:cSldViewPr>
      <p:cViewPr varScale="1">
        <p:scale>
          <a:sx n="104" d="100"/>
          <a:sy n="104" d="100"/>
        </p:scale>
        <p:origin x="180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62C3F8-0D05-4FED-BECB-A307949392B1}" type="datetimeFigureOut">
              <a:rPr lang="es-CL" smtClean="0"/>
              <a:t>19/10/2023</a:t>
            </a:fld>
            <a:endParaRPr lang="es-CL"/>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722F0B-042D-433D-9D97-4D5A5C1E3411}" type="slidenum">
              <a:rPr lang="es-CL" smtClean="0"/>
              <a:t>‹Nº›</a:t>
            </a:fld>
            <a:endParaRPr lang="es-CL"/>
          </a:p>
        </p:txBody>
      </p:sp>
    </p:spTree>
    <p:extLst>
      <p:ext uri="{BB962C8B-B14F-4D97-AF65-F5344CB8AC3E}">
        <p14:creationId xmlns:p14="http://schemas.microsoft.com/office/powerpoint/2010/main" val="4150379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3E722F0B-042D-433D-9D97-4D5A5C1E3411}" type="slidenum">
              <a:rPr lang="es-CL" smtClean="0"/>
              <a:t>11</a:t>
            </a:fld>
            <a:endParaRPr lang="es-CL"/>
          </a:p>
        </p:txBody>
      </p:sp>
    </p:spTree>
    <p:extLst>
      <p:ext uri="{BB962C8B-B14F-4D97-AF65-F5344CB8AC3E}">
        <p14:creationId xmlns:p14="http://schemas.microsoft.com/office/powerpoint/2010/main" val="1092865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AE2976D6-41BC-42DF-9AF0-9026E340771B}" type="datetimeFigureOut">
              <a:rPr lang="es-MX" smtClean="0"/>
              <a:t>19/10/2023</a:t>
            </a:fld>
            <a:endParaRPr lang="es-MX"/>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E364D11A-29A4-4517-9F00-AFDA78B2212C}" type="slidenum">
              <a:rPr lang="es-MX" smtClean="0"/>
              <a:t>‹Nº›</a:t>
            </a:fld>
            <a:endParaRPr lang="es-MX"/>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s-MX"/>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s-ES"/>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AE2976D6-41BC-42DF-9AF0-9026E340771B}" type="datetimeFigureOut">
              <a:rPr lang="es-MX" smtClean="0"/>
              <a:t>19/10/2023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364D11A-29A4-4517-9F00-AFDA78B2212C}"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E2976D6-41BC-42DF-9AF0-9026E340771B}" type="datetimeFigureOut">
              <a:rPr lang="es-MX" smtClean="0"/>
              <a:t>19/10/2023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E364D11A-29A4-4517-9F00-AFDA78B2212C}"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E2976D6-41BC-42DF-9AF0-9026E340771B}" type="datetimeFigureOut">
              <a:rPr lang="es-MX" smtClean="0"/>
              <a:t>19/10/2023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364D11A-29A4-4517-9F00-AFDA78B2212C}" type="slidenum">
              <a:rPr lang="es-MX" smtClean="0"/>
              <a:t>‹Nº›</a:t>
            </a:fld>
            <a:endParaRPr lang="es-MX"/>
          </a:p>
        </p:txBody>
      </p:sp>
      <p:sp>
        <p:nvSpPr>
          <p:cNvPr id="7" name="Title 6"/>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9" name="Date Placeholder 8"/>
          <p:cNvSpPr>
            <a:spLocks noGrp="1"/>
          </p:cNvSpPr>
          <p:nvPr>
            <p:ph type="dt" sz="half" idx="10"/>
          </p:nvPr>
        </p:nvSpPr>
        <p:spPr/>
        <p:txBody>
          <a:bodyPr/>
          <a:lstStyle>
            <a:lvl1pPr>
              <a:defRPr>
                <a:solidFill>
                  <a:srgbClr val="FFFFFF"/>
                </a:solidFill>
              </a:defRPr>
            </a:lvl1pPr>
          </a:lstStyle>
          <a:p>
            <a:fld id="{AE2976D6-41BC-42DF-9AF0-9026E340771B}" type="datetimeFigureOut">
              <a:rPr lang="es-MX" smtClean="0"/>
              <a:t>19/10/2023</a:t>
            </a:fld>
            <a:endParaRPr lang="es-MX"/>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E364D11A-29A4-4517-9F00-AFDA78B2212C}" type="slidenum">
              <a:rPr lang="es-MX" smtClean="0"/>
              <a:t>‹Nº›</a:t>
            </a:fld>
            <a:endParaRPr lang="es-MX"/>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s-MX"/>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s-ES"/>
              <a:t>Haga clic para modificar el estilo de título del patrón</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AE2976D6-41BC-42DF-9AF0-9026E340771B}" type="datetimeFigureOut">
              <a:rPr lang="es-MX" smtClean="0"/>
              <a:t>19/10/2023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364D11A-29A4-4517-9F00-AFDA78B2212C}" type="slidenum">
              <a:rPr lang="es-MX" smtClean="0"/>
              <a:t>‹Nº›</a:t>
            </a:fld>
            <a:endParaRPr lang="es-MX"/>
          </a:p>
        </p:txBody>
      </p:sp>
      <p:sp>
        <p:nvSpPr>
          <p:cNvPr id="8" name="Title 7"/>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AE2976D6-41BC-42DF-9AF0-9026E340771B}" type="datetimeFigureOut">
              <a:rPr lang="es-MX" smtClean="0"/>
              <a:t>19/10/2023</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364D11A-29A4-4517-9F00-AFDA78B2212C}" type="slidenum">
              <a:rPr lang="es-MX" smtClean="0"/>
              <a:t>‹Nº›</a:t>
            </a:fld>
            <a:endParaRPr lang="es-MX"/>
          </a:p>
        </p:txBody>
      </p:sp>
      <p:sp>
        <p:nvSpPr>
          <p:cNvPr id="10" name="Title 9"/>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E2976D6-41BC-42DF-9AF0-9026E340771B}" type="datetimeFigureOut">
              <a:rPr lang="es-MX" smtClean="0"/>
              <a:t>19/10/2023</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364D11A-29A4-4517-9F00-AFDA78B2212C}" type="slidenum">
              <a:rPr lang="es-MX" smtClean="0"/>
              <a:t>‹Nº›</a:t>
            </a:fld>
            <a:endParaRPr lang="es-MX"/>
          </a:p>
        </p:txBody>
      </p:sp>
      <p:sp>
        <p:nvSpPr>
          <p:cNvPr id="6" name="Title 5"/>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AE2976D6-41BC-42DF-9AF0-9026E340771B}" type="datetimeFigureOut">
              <a:rPr lang="es-MX" smtClean="0"/>
              <a:t>19/10/2023</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364D11A-29A4-4517-9F00-AFDA78B2212C}"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AE2976D6-41BC-42DF-9AF0-9026E340771B}" type="datetimeFigureOut">
              <a:rPr lang="es-MX" smtClean="0"/>
              <a:t>19/10/2023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E364D11A-29A4-4517-9F00-AFDA78B2212C}" type="slidenum">
              <a:rPr lang="es-MX" smtClean="0"/>
              <a:t>‹Nº›</a:t>
            </a:fld>
            <a:endParaRPr lang="es-MX"/>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s-ES"/>
              <a:t>Haga clic para modificar el estilo de título del patrón</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AE2976D6-41BC-42DF-9AF0-9026E340771B}" type="datetimeFigureOut">
              <a:rPr lang="es-MX" smtClean="0"/>
              <a:t>19/10/2023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364D11A-29A4-4517-9F00-AFDA78B2212C}" type="slidenum">
              <a:rPr lang="es-MX" smtClean="0"/>
              <a:t>‹Nº›</a:t>
            </a:fld>
            <a:endParaRPr lang="es-MX"/>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s-ES"/>
              <a:t>Haga clic para modificar el estilo de 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AE2976D6-41BC-42DF-9AF0-9026E340771B}" type="datetimeFigureOut">
              <a:rPr lang="es-MX" smtClean="0"/>
              <a:t>19/10/2023</a:t>
            </a:fld>
            <a:endParaRPr lang="es-MX"/>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s-MX"/>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E364D11A-29A4-4517-9F00-AFDA78B2212C}"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934200" y="2052960"/>
            <a:ext cx="2209800" cy="1828800"/>
          </a:xfrm>
        </p:spPr>
        <p:txBody>
          <a:bodyPr/>
          <a:lstStyle/>
          <a:p>
            <a:r>
              <a:rPr lang="es-MX" dirty="0"/>
              <a:t>ELABORACION DE JUGOS NATURALES</a:t>
            </a:r>
          </a:p>
        </p:txBody>
      </p:sp>
      <p:sp>
        <p:nvSpPr>
          <p:cNvPr id="2" name="1 Título"/>
          <p:cNvSpPr>
            <a:spLocks noGrp="1"/>
          </p:cNvSpPr>
          <p:nvPr>
            <p:ph type="title"/>
          </p:nvPr>
        </p:nvSpPr>
        <p:spPr/>
        <p:txBody>
          <a:bodyPr/>
          <a:lstStyle/>
          <a:p>
            <a:pPr algn="ctr"/>
            <a:r>
              <a:rPr lang="es-MX" dirty="0"/>
              <a:t>JUGOS DE FRUTAS </a:t>
            </a:r>
          </a:p>
        </p:txBody>
      </p:sp>
    </p:spTree>
    <p:extLst>
      <p:ext uri="{BB962C8B-B14F-4D97-AF65-F5344CB8AC3E}">
        <p14:creationId xmlns:p14="http://schemas.microsoft.com/office/powerpoint/2010/main" val="3170138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D6F656EA-470D-8A48-ACDD-B4C466539FDB}"/>
              </a:ext>
            </a:extLst>
          </p:cNvPr>
          <p:cNvSpPr>
            <a:spLocks noGrp="1"/>
          </p:cNvSpPr>
          <p:nvPr>
            <p:ph sz="half" idx="1"/>
          </p:nvPr>
        </p:nvSpPr>
        <p:spPr>
          <a:xfrm>
            <a:off x="176747" y="1536762"/>
            <a:ext cx="4971317" cy="4407408"/>
          </a:xfrm>
        </p:spPr>
        <p:txBody>
          <a:bodyPr>
            <a:normAutofit fontScale="25000" lnSpcReduction="20000"/>
          </a:bodyPr>
          <a:lstStyle/>
          <a:p>
            <a:pPr>
              <a:lnSpc>
                <a:spcPct val="107000"/>
              </a:lnSpc>
              <a:spcAft>
                <a:spcPts val="800"/>
              </a:spcAft>
            </a:pPr>
            <a:r>
              <a:rPr lang="es-CL" sz="5600" b="1"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Las posibles aplicaciones de los polvos de frutas</a:t>
            </a:r>
            <a:endParaRPr lang="es-CL" sz="5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56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Hay diferentes maneras de utilizar los polvos de fruta. No sólo en términos de sabor, sino también visualmente, la fruta en polvo es un elemento destacado en todos los aspectos. Los polvos de fruta pueden utilizarse de diversas maneras en productos de panadería. Tanto en repostería, como en magdalenas, rellenos de tartas, cremas e infusiones, como en panes y masas, los polvos de frutas son un absoluto protagonista. Los polvos de frutas también son ideales como decoración o como ingrediente adicional.</a:t>
            </a:r>
            <a:endParaRPr lang="es-CL" sz="5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56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sabor en las barritas de chocolate, proteínas y muesli o en los helados. También se pueden utilizar los polvos de fruta como aditivo en las bebidas. El sabor y el color crean una experiencia especial. Por qué nuestros polvos de fruta son la opción ideal para sus productos alimenticios.</a:t>
            </a:r>
            <a:endParaRPr lang="es-CL" sz="5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5600" kern="100" dirty="0">
                <a:solidFill>
                  <a:srgbClr val="000000"/>
                </a:solidFill>
                <a:latin typeface="Helvetica" panose="020B0604020202020204" pitchFamily="34" charset="0"/>
                <a:ea typeface="Calibri" panose="020F0502020204030204" pitchFamily="34" charset="0"/>
                <a:cs typeface="Times New Roman" panose="02020603050405020304" pitchFamily="18" charset="0"/>
              </a:rPr>
              <a:t>Los</a:t>
            </a:r>
            <a:r>
              <a:rPr lang="es-CL" sz="56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polvos de fruta están hechos de 100% de fruta y son 100% naturales. Debido a su fácil aplicación, le ofrecen innumerables posibilidades de uso.</a:t>
            </a:r>
            <a:endParaRPr lang="es-CL" sz="56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s-CL" dirty="0"/>
          </a:p>
        </p:txBody>
      </p:sp>
      <p:sp>
        <p:nvSpPr>
          <p:cNvPr id="4" name="Título 3">
            <a:extLst>
              <a:ext uri="{FF2B5EF4-FFF2-40B4-BE49-F238E27FC236}">
                <a16:creationId xmlns:a16="http://schemas.microsoft.com/office/drawing/2014/main" id="{E8B3D66A-575F-1C98-41F6-FCEFE82B88FE}"/>
              </a:ext>
            </a:extLst>
          </p:cNvPr>
          <p:cNvSpPr>
            <a:spLocks noGrp="1"/>
          </p:cNvSpPr>
          <p:nvPr>
            <p:ph type="title"/>
          </p:nvPr>
        </p:nvSpPr>
        <p:spPr/>
        <p:txBody>
          <a:bodyPr/>
          <a:lstStyle/>
          <a:p>
            <a:r>
              <a:rPr lang="es-MX" dirty="0"/>
              <a:t>RECUPERACION DE LA TORTA</a:t>
            </a:r>
            <a:endParaRPr lang="es-CL" dirty="0"/>
          </a:p>
        </p:txBody>
      </p:sp>
      <p:pic>
        <p:nvPicPr>
          <p:cNvPr id="7" name="Marcador de contenido 6" descr="Interfaz de usuario gráfica&#10;&#10;Descripción generada automáticamente">
            <a:extLst>
              <a:ext uri="{FF2B5EF4-FFF2-40B4-BE49-F238E27FC236}">
                <a16:creationId xmlns:a16="http://schemas.microsoft.com/office/drawing/2014/main" id="{E4D592C4-B521-7045-B24C-06888FBCA148}"/>
              </a:ext>
            </a:extLst>
          </p:cNvPr>
          <p:cNvPicPr>
            <a:picLocks noGrp="1" noChangeAspect="1"/>
          </p:cNvPicPr>
          <p:nvPr>
            <p:ph sz="half" idx="2"/>
          </p:nvPr>
        </p:nvPicPr>
        <p:blipFill rotWithShape="1">
          <a:blip r:embed="rId2" cstate="print">
            <a:extLst>
              <a:ext uri="{28A0092B-C50C-407E-A947-70E740481C1C}">
                <a14:useLocalDpi xmlns:a14="http://schemas.microsoft.com/office/drawing/2010/main" val="0"/>
              </a:ext>
            </a:extLst>
          </a:blip>
          <a:srcRect l="22573" t="14188" r="46368" b="23928"/>
          <a:stretch/>
        </p:blipFill>
        <p:spPr bwMode="auto">
          <a:xfrm>
            <a:off x="5148064" y="1991783"/>
            <a:ext cx="3255864" cy="364726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346721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433F656F-1500-BCF6-57DD-EAD4BBBE55B8}"/>
              </a:ext>
            </a:extLst>
          </p:cNvPr>
          <p:cNvSpPr>
            <a:spLocks noGrp="1"/>
          </p:cNvSpPr>
          <p:nvPr>
            <p:ph sz="half" idx="1"/>
          </p:nvPr>
        </p:nvSpPr>
        <p:spPr>
          <a:xfrm>
            <a:off x="457200" y="1719072"/>
            <a:ext cx="4474840" cy="4407408"/>
          </a:xfrm>
        </p:spPr>
        <p:txBody>
          <a:bodyPr>
            <a:normAutofit fontScale="40000" lnSpcReduction="20000"/>
          </a:bodyPr>
          <a:lstStyle/>
          <a:p>
            <a:pPr>
              <a:lnSpc>
                <a:spcPct val="107000"/>
              </a:lnSpc>
              <a:spcAft>
                <a:spcPts val="800"/>
              </a:spcAft>
            </a:pPr>
            <a:r>
              <a:rPr lang="es-CL" sz="3500" b="1"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Posibilidades de procesamiento posterior</a:t>
            </a:r>
            <a:endParaRPr lang="es-CL" sz="35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3500" b="1"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*Productos de Horno</a:t>
            </a:r>
            <a:endParaRPr lang="es-CL" sz="35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35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La fruta en polvo es una forma natural de optimizar los productos horneados con un plus de sabor, color y contenido nutricional. Ya sea en la masa, en el relleno o en el soporte de la crema, no hay límites para la imaginación.</a:t>
            </a:r>
            <a:endParaRPr lang="es-CL" sz="35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3500" b="1"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¿Qué beneficios tiene la fruta deshidratada</a:t>
            </a:r>
            <a:endParaRPr lang="es-CL" sz="35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CL" sz="3500" kern="1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Las frutas deshidratadas son una rica fuente de vitaminas y minerales. Es decir, calcio, hierro, potasio y magnesio, por ejemplo. Además, también vitaminas A, E y B, capaces de regular nuestro organismo y fortalecer nuestro sistema inmunológico, ahora más importante que nunca.</a:t>
            </a:r>
            <a:endParaRPr lang="es-CL" sz="35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s-CL" dirty="0"/>
          </a:p>
        </p:txBody>
      </p:sp>
      <p:sp>
        <p:nvSpPr>
          <p:cNvPr id="4" name="Título 3">
            <a:extLst>
              <a:ext uri="{FF2B5EF4-FFF2-40B4-BE49-F238E27FC236}">
                <a16:creationId xmlns:a16="http://schemas.microsoft.com/office/drawing/2014/main" id="{CB57810A-136B-9509-ECC3-F657AA4DA5A6}"/>
              </a:ext>
            </a:extLst>
          </p:cNvPr>
          <p:cNvSpPr>
            <a:spLocks noGrp="1"/>
          </p:cNvSpPr>
          <p:nvPr>
            <p:ph type="title"/>
          </p:nvPr>
        </p:nvSpPr>
        <p:spPr/>
        <p:txBody>
          <a:bodyPr/>
          <a:lstStyle/>
          <a:p>
            <a:r>
              <a:rPr lang="es-MX" dirty="0"/>
              <a:t>Harina de frutas</a:t>
            </a:r>
            <a:endParaRPr lang="es-CL" dirty="0"/>
          </a:p>
        </p:txBody>
      </p:sp>
      <p:pic>
        <p:nvPicPr>
          <p:cNvPr id="7" name="Marcador de contenido 6" descr="Una captura de pantalla de una computadora&#10;&#10;Descripción generada automáticamente">
            <a:extLst>
              <a:ext uri="{FF2B5EF4-FFF2-40B4-BE49-F238E27FC236}">
                <a16:creationId xmlns:a16="http://schemas.microsoft.com/office/drawing/2014/main" id="{6CDABED6-48D2-880A-8B85-39665D78F51C}"/>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5940" t="32301" r="69620" b="26041"/>
          <a:stretch/>
        </p:blipFill>
        <p:spPr bwMode="auto">
          <a:xfrm>
            <a:off x="5077537" y="1988840"/>
            <a:ext cx="3443751" cy="374441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19746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BC63DB3-3D8E-17EE-A664-A0ED3F3D752A}"/>
              </a:ext>
            </a:extLst>
          </p:cNvPr>
          <p:cNvPicPr>
            <a:picLocks noChangeAspect="1"/>
          </p:cNvPicPr>
          <p:nvPr/>
        </p:nvPicPr>
        <p:blipFill rotWithShape="1">
          <a:blip r:embed="rId2"/>
          <a:srcRect l="14437" r="34019" b="-2"/>
          <a:stretch/>
        </p:blipFill>
        <p:spPr>
          <a:xfrm>
            <a:off x="457200" y="1719072"/>
            <a:ext cx="4038600" cy="4407408"/>
          </a:xfrm>
          <a:prstGeom prst="rect">
            <a:avLst/>
          </a:prstGeom>
          <a:noFill/>
        </p:spPr>
      </p:pic>
      <p:sp>
        <p:nvSpPr>
          <p:cNvPr id="3" name="Marcador de contenido 2">
            <a:extLst>
              <a:ext uri="{FF2B5EF4-FFF2-40B4-BE49-F238E27FC236}">
                <a16:creationId xmlns:a16="http://schemas.microsoft.com/office/drawing/2014/main" id="{428942FD-BF4E-BB18-1EE8-3E66D2540B1B}"/>
              </a:ext>
            </a:extLst>
          </p:cNvPr>
          <p:cNvSpPr>
            <a:spLocks noGrp="1"/>
          </p:cNvSpPr>
          <p:nvPr>
            <p:ph sz="half" idx="2"/>
          </p:nvPr>
        </p:nvSpPr>
        <p:spPr>
          <a:xfrm>
            <a:off x="4648200" y="1719072"/>
            <a:ext cx="4038600" cy="4407408"/>
          </a:xfrm>
        </p:spPr>
        <p:txBody>
          <a:bodyPr>
            <a:normAutofit/>
          </a:bodyPr>
          <a:lstStyle/>
          <a:p>
            <a:endParaRPr lang="es-MX" dirty="0"/>
          </a:p>
          <a:p>
            <a:endParaRPr lang="es-CL" dirty="0"/>
          </a:p>
          <a:p>
            <a:endParaRPr lang="es-CL" dirty="0"/>
          </a:p>
          <a:p>
            <a:pPr marL="45720" indent="0">
              <a:buNone/>
            </a:pPr>
            <a:r>
              <a:rPr lang="es-CL" sz="3600" dirty="0"/>
              <a:t>GRACIAS</a:t>
            </a:r>
          </a:p>
        </p:txBody>
      </p:sp>
      <p:sp>
        <p:nvSpPr>
          <p:cNvPr id="2055" name="Title 3">
            <a:extLst>
              <a:ext uri="{FF2B5EF4-FFF2-40B4-BE49-F238E27FC236}">
                <a16:creationId xmlns:a16="http://schemas.microsoft.com/office/drawing/2014/main" id="{7030DFF9-1987-B0C6-4A8D-64FF7D4B601A}"/>
              </a:ext>
            </a:extLst>
          </p:cNvPr>
          <p:cNvSpPr>
            <a:spLocks noGrp="1"/>
          </p:cNvSpPr>
          <p:nvPr>
            <p:ph type="title"/>
          </p:nvPr>
        </p:nvSpPr>
        <p:spPr>
          <a:xfrm>
            <a:off x="381000" y="355847"/>
            <a:ext cx="8381260" cy="1054394"/>
          </a:xfrm>
        </p:spPr>
        <p:txBody>
          <a:bodyPr anchor="ctr">
            <a:normAutofit/>
          </a:bodyPr>
          <a:lstStyle/>
          <a:p>
            <a:r>
              <a:rPr lang="en-US" dirty="0"/>
              <a:t>ELABORACION DE JUGOS</a:t>
            </a:r>
          </a:p>
        </p:txBody>
      </p:sp>
    </p:spTree>
    <p:extLst>
      <p:ext uri="{BB962C8B-B14F-4D97-AF65-F5344CB8AC3E}">
        <p14:creationId xmlns:p14="http://schemas.microsoft.com/office/powerpoint/2010/main" val="2750515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DD87415F-F592-DB76-47E1-E28F25A53525}"/>
              </a:ext>
            </a:extLst>
          </p:cNvPr>
          <p:cNvPicPr>
            <a:picLocks noChangeAspect="1"/>
          </p:cNvPicPr>
          <p:nvPr/>
        </p:nvPicPr>
        <p:blipFill>
          <a:blip r:embed="rId2"/>
          <a:stretch>
            <a:fillRect/>
          </a:stretch>
        </p:blipFill>
        <p:spPr>
          <a:xfrm>
            <a:off x="4716016" y="1719072"/>
            <a:ext cx="4198630" cy="3909505"/>
          </a:xfrm>
          <a:prstGeom prst="rect">
            <a:avLst/>
          </a:prstGeom>
        </p:spPr>
      </p:pic>
      <p:sp>
        <p:nvSpPr>
          <p:cNvPr id="2" name="Marcador de contenido 1">
            <a:extLst>
              <a:ext uri="{FF2B5EF4-FFF2-40B4-BE49-F238E27FC236}">
                <a16:creationId xmlns:a16="http://schemas.microsoft.com/office/drawing/2014/main" id="{55E22AAC-B90B-2D52-F545-41536DADB0E3}"/>
              </a:ext>
            </a:extLst>
          </p:cNvPr>
          <p:cNvSpPr>
            <a:spLocks noGrp="1"/>
          </p:cNvSpPr>
          <p:nvPr>
            <p:ph sz="half" idx="1"/>
          </p:nvPr>
        </p:nvSpPr>
        <p:spPr>
          <a:xfrm>
            <a:off x="457200" y="1719072"/>
            <a:ext cx="4114800" cy="4662256"/>
          </a:xfrm>
        </p:spPr>
        <p:txBody>
          <a:bodyPr>
            <a:normAutofit fontScale="55000" lnSpcReduction="20000"/>
          </a:bodyPr>
          <a:lstStyle/>
          <a:p>
            <a:pPr marL="45720" indent="0" algn="just">
              <a:lnSpc>
                <a:spcPct val="90000"/>
              </a:lnSpc>
              <a:buNone/>
            </a:pPr>
            <a:r>
              <a:rPr lang="es-MX" sz="2000" dirty="0"/>
              <a:t>•	</a:t>
            </a:r>
            <a:r>
              <a:rPr lang="es-MX" sz="2000" b="1" dirty="0"/>
              <a:t>Jugos</a:t>
            </a:r>
          </a:p>
          <a:p>
            <a:pPr marL="45720" indent="0" algn="just">
              <a:lnSpc>
                <a:spcPct val="90000"/>
              </a:lnSpc>
              <a:buNone/>
            </a:pPr>
            <a:r>
              <a:rPr lang="es-MX" sz="2500" dirty="0"/>
              <a:t>Los jugos son líquidos extraídos de la presión cocción, molienda o centrifugación de las frutas. En general los jugos están compuestos por agua, azucares, ácidos, vitaminas y minerales. Comercialmente deben tener un 20% de jugo o 2º brix de solidos provenientes de la fruta. Que se refieren enteramente al “liquido de fruta”. No contienen colorantes ni preservantes. Se obtienen directamente de la fruta fresca y es luego envasado o embotellado. Contienen 100% de fruta.</a:t>
            </a:r>
          </a:p>
          <a:p>
            <a:pPr marL="45720" indent="0" algn="just">
              <a:lnSpc>
                <a:spcPct val="90000"/>
              </a:lnSpc>
              <a:buNone/>
            </a:pPr>
            <a:r>
              <a:rPr lang="es-MX" sz="2500" dirty="0"/>
              <a:t>•	</a:t>
            </a:r>
            <a:r>
              <a:rPr lang="es-MX" sz="2500" b="1" dirty="0"/>
              <a:t>Néctares</a:t>
            </a:r>
          </a:p>
          <a:p>
            <a:pPr marL="45720" indent="0" algn="just">
              <a:lnSpc>
                <a:spcPct val="90000"/>
              </a:lnSpc>
              <a:buNone/>
            </a:pPr>
            <a:r>
              <a:rPr lang="es-MX" sz="2500" dirty="0"/>
              <a:t>Un néctar es una mezcla liquida de pulpa de fruta, natural o concentrada, azúcar y agua para una fórmula que, en general, debe entregar un producto terminado de 15° Brix, aproximadamente.</a:t>
            </a:r>
          </a:p>
          <a:p>
            <a:pPr marL="45720" indent="0" algn="just">
              <a:lnSpc>
                <a:spcPct val="90000"/>
              </a:lnSpc>
              <a:buNone/>
            </a:pPr>
            <a:endParaRPr lang="es-MX" sz="2500" dirty="0"/>
          </a:p>
          <a:p>
            <a:pPr marL="45720" indent="0" algn="just">
              <a:lnSpc>
                <a:spcPct val="90000"/>
              </a:lnSpc>
              <a:buNone/>
            </a:pPr>
            <a:r>
              <a:rPr lang="es-MX" sz="2500" dirty="0"/>
              <a:t>•	</a:t>
            </a:r>
            <a:r>
              <a:rPr lang="es-MX" sz="2500" b="1" dirty="0"/>
              <a:t>Zumos</a:t>
            </a:r>
          </a:p>
          <a:p>
            <a:pPr marL="45720" indent="0" algn="just">
              <a:lnSpc>
                <a:spcPct val="90000"/>
              </a:lnSpc>
              <a:buNone/>
            </a:pPr>
            <a:r>
              <a:rPr lang="es-MX" sz="2500" dirty="0"/>
              <a:t>Líquido sin fermentar, pero fermentable, que se obtiene de la parte comestible de frutas en buen estado, debidamente maduras y frescas o frutas que se han mantenido en buen estado por procedimientos adecuados</a:t>
            </a:r>
          </a:p>
          <a:p>
            <a:pPr marL="45720" indent="0" algn="just">
              <a:lnSpc>
                <a:spcPct val="90000"/>
              </a:lnSpc>
              <a:buNone/>
            </a:pPr>
            <a:endParaRPr lang="es-MX" sz="2000" dirty="0"/>
          </a:p>
          <a:p>
            <a:pPr algn="just">
              <a:lnSpc>
                <a:spcPct val="90000"/>
              </a:lnSpc>
            </a:pPr>
            <a:endParaRPr lang="es-CL" sz="2000" dirty="0"/>
          </a:p>
        </p:txBody>
      </p:sp>
      <p:sp>
        <p:nvSpPr>
          <p:cNvPr id="3" name="Título 2">
            <a:extLst>
              <a:ext uri="{FF2B5EF4-FFF2-40B4-BE49-F238E27FC236}">
                <a16:creationId xmlns:a16="http://schemas.microsoft.com/office/drawing/2014/main" id="{291389A1-1118-B34F-810B-A0B3782F3C6D}"/>
              </a:ext>
            </a:extLst>
          </p:cNvPr>
          <p:cNvSpPr>
            <a:spLocks noGrp="1"/>
          </p:cNvSpPr>
          <p:nvPr>
            <p:ph type="title"/>
          </p:nvPr>
        </p:nvSpPr>
        <p:spPr>
          <a:xfrm>
            <a:off x="381000" y="355847"/>
            <a:ext cx="8381260" cy="1054394"/>
          </a:xfrm>
        </p:spPr>
        <p:txBody>
          <a:bodyPr anchor="ctr">
            <a:normAutofit/>
          </a:bodyPr>
          <a:lstStyle/>
          <a:p>
            <a:r>
              <a:rPr lang="es-MX" dirty="0"/>
              <a:t>ELABORACION DE JUGOS</a:t>
            </a:r>
            <a:endParaRPr lang="es-CL" dirty="0"/>
          </a:p>
        </p:txBody>
      </p:sp>
    </p:spTree>
    <p:extLst>
      <p:ext uri="{BB962C8B-B14F-4D97-AF65-F5344CB8AC3E}">
        <p14:creationId xmlns:p14="http://schemas.microsoft.com/office/powerpoint/2010/main" val="26421040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BC902A61-5721-36BD-960B-C1FCA46B26C0}"/>
              </a:ext>
            </a:extLst>
          </p:cNvPr>
          <p:cNvPicPr>
            <a:picLocks noGrp="1" noChangeAspect="1"/>
          </p:cNvPicPr>
          <p:nvPr>
            <p:ph sz="half" idx="1"/>
          </p:nvPr>
        </p:nvPicPr>
        <p:blipFill>
          <a:blip r:embed="rId2"/>
          <a:stretch>
            <a:fillRect/>
          </a:stretch>
        </p:blipFill>
        <p:spPr>
          <a:xfrm>
            <a:off x="1115616" y="1614255"/>
            <a:ext cx="2730797" cy="3741198"/>
          </a:xfrm>
          <a:prstGeom prst="rect">
            <a:avLst/>
          </a:prstGeom>
        </p:spPr>
      </p:pic>
      <p:sp>
        <p:nvSpPr>
          <p:cNvPr id="3" name="Marcador de contenido 2">
            <a:extLst>
              <a:ext uri="{FF2B5EF4-FFF2-40B4-BE49-F238E27FC236}">
                <a16:creationId xmlns:a16="http://schemas.microsoft.com/office/drawing/2014/main" id="{8A6ADACB-8E55-8CD1-5830-ECC9D119B4A4}"/>
              </a:ext>
            </a:extLst>
          </p:cNvPr>
          <p:cNvSpPr>
            <a:spLocks noGrp="1"/>
          </p:cNvSpPr>
          <p:nvPr>
            <p:ph sz="half" idx="2"/>
          </p:nvPr>
        </p:nvSpPr>
        <p:spPr>
          <a:xfrm>
            <a:off x="4648200" y="1719072"/>
            <a:ext cx="4038600" cy="4662256"/>
          </a:xfrm>
        </p:spPr>
        <p:txBody>
          <a:bodyPr>
            <a:normAutofit fontScale="25000" lnSpcReduction="20000"/>
          </a:bodyPr>
          <a:lstStyle/>
          <a:p>
            <a:pPr marL="45720" indent="0" algn="just">
              <a:buNone/>
            </a:pPr>
            <a:r>
              <a:rPr lang="es-MX" sz="5200" dirty="0"/>
              <a:t>Grados Brix</a:t>
            </a:r>
          </a:p>
          <a:p>
            <a:pPr marL="45720" indent="0" algn="just">
              <a:buNone/>
            </a:pPr>
            <a:r>
              <a:rPr lang="es-MX" sz="5200" dirty="0"/>
              <a:t>Los grados Brix son una unidad de cantidad que sirven para determinar el cociente total de materia seca (generalmente azúcares) disuelta en un líquido.</a:t>
            </a:r>
          </a:p>
          <a:p>
            <a:pPr marL="45720" indent="0" algn="just">
              <a:buNone/>
            </a:pPr>
            <a:r>
              <a:rPr lang="es-MX" sz="5200" dirty="0"/>
              <a:t>La escala Brix se utiliza en el sector de alimentos para medir la cantidad aproximada de azúcares en zumos de fruta.</a:t>
            </a:r>
          </a:p>
          <a:p>
            <a:pPr marL="45720" indent="0" algn="just">
              <a:buNone/>
            </a:pPr>
            <a:r>
              <a:rPr lang="es-MX" sz="5200" dirty="0"/>
              <a:t>Los néctares y jugos como todo alimento, para poder ser comercializado, deben cumplir ciertos requisitos que aseguren su procedencia y su buena calidad.</a:t>
            </a:r>
          </a:p>
          <a:p>
            <a:pPr marL="45720" indent="0" algn="just">
              <a:buNone/>
            </a:pPr>
            <a:r>
              <a:rPr lang="es-MX" sz="5200" dirty="0"/>
              <a:t>Color y olor: deben de ser similares al color y olor de la fruta.</a:t>
            </a:r>
          </a:p>
          <a:p>
            <a:pPr marL="45720" indent="0" algn="just">
              <a:buNone/>
            </a:pPr>
            <a:r>
              <a:rPr lang="es-MX" sz="5200" dirty="0"/>
              <a:t>Sabor: se debe de evitar cualquier sabor extraño y este tiene que ser similar al de la fruta.</a:t>
            </a:r>
          </a:p>
          <a:p>
            <a:pPr marL="45720" indent="0" algn="just">
              <a:buNone/>
            </a:pPr>
            <a:r>
              <a:rPr lang="es-MX" sz="5200" dirty="0"/>
              <a:t>Apariencia: debe ser uniforme y atractivo.</a:t>
            </a:r>
          </a:p>
          <a:p>
            <a:pPr marL="45720" indent="0" algn="just">
              <a:buNone/>
            </a:pPr>
            <a:r>
              <a:rPr lang="es-MX" sz="5200" dirty="0"/>
              <a:t>Grados brix: debe de estar entre 12 a 16°bx.</a:t>
            </a:r>
          </a:p>
          <a:p>
            <a:pPr marL="45720" indent="0" algn="just">
              <a:buNone/>
            </a:pPr>
            <a:r>
              <a:rPr lang="es-MX" sz="5200" dirty="0"/>
              <a:t>PH: debe de estar entre 3.6 a 4.0 el valor más apropiado es 3.8. (PH grado de acides o basicidad de la sustancia.)</a:t>
            </a:r>
          </a:p>
          <a:p>
            <a:pPr marL="45720" indent="0" algn="just">
              <a:buNone/>
            </a:pPr>
            <a:r>
              <a:rPr lang="es-MX" sz="5200" dirty="0"/>
              <a:t>Debe de estar libre de levaduras mohos y bacterias.</a:t>
            </a:r>
          </a:p>
          <a:p>
            <a:pPr marL="45720" indent="0">
              <a:buNone/>
            </a:pPr>
            <a:endParaRPr lang="es-MX" sz="3400" dirty="0"/>
          </a:p>
        </p:txBody>
      </p:sp>
      <p:sp>
        <p:nvSpPr>
          <p:cNvPr id="4" name="Título 3">
            <a:extLst>
              <a:ext uri="{FF2B5EF4-FFF2-40B4-BE49-F238E27FC236}">
                <a16:creationId xmlns:a16="http://schemas.microsoft.com/office/drawing/2014/main" id="{958F33E0-7321-57BF-20FB-D1E924F19B0C}"/>
              </a:ext>
            </a:extLst>
          </p:cNvPr>
          <p:cNvSpPr>
            <a:spLocks noGrp="1"/>
          </p:cNvSpPr>
          <p:nvPr>
            <p:ph type="title"/>
          </p:nvPr>
        </p:nvSpPr>
        <p:spPr/>
        <p:txBody>
          <a:bodyPr/>
          <a:lstStyle/>
          <a:p>
            <a:r>
              <a:rPr lang="es-MX" dirty="0"/>
              <a:t>Elaboración de jugos</a:t>
            </a:r>
            <a:endParaRPr lang="es-CL" dirty="0"/>
          </a:p>
        </p:txBody>
      </p:sp>
      <p:pic>
        <p:nvPicPr>
          <p:cNvPr id="6" name="Imagen 5">
            <a:extLst>
              <a:ext uri="{FF2B5EF4-FFF2-40B4-BE49-F238E27FC236}">
                <a16:creationId xmlns:a16="http://schemas.microsoft.com/office/drawing/2014/main" id="{307AD6C0-3360-7A3F-7958-01174B8D3DF3}"/>
              </a:ext>
            </a:extLst>
          </p:cNvPr>
          <p:cNvPicPr>
            <a:picLocks noChangeAspect="1"/>
          </p:cNvPicPr>
          <p:nvPr/>
        </p:nvPicPr>
        <p:blipFill>
          <a:blip r:embed="rId3"/>
          <a:stretch>
            <a:fillRect/>
          </a:stretch>
        </p:blipFill>
        <p:spPr>
          <a:xfrm>
            <a:off x="1265138" y="4730503"/>
            <a:ext cx="2581275" cy="1771650"/>
          </a:xfrm>
          <a:prstGeom prst="rect">
            <a:avLst/>
          </a:prstGeom>
        </p:spPr>
      </p:pic>
    </p:spTree>
    <p:extLst>
      <p:ext uri="{BB962C8B-B14F-4D97-AF65-F5344CB8AC3E}">
        <p14:creationId xmlns:p14="http://schemas.microsoft.com/office/powerpoint/2010/main" val="3628409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A5D051ED-8D34-9ED9-6292-D4FCF7EA507A}"/>
              </a:ext>
            </a:extLst>
          </p:cNvPr>
          <p:cNvSpPr>
            <a:spLocks noGrp="1"/>
          </p:cNvSpPr>
          <p:nvPr>
            <p:ph sz="half" idx="1"/>
          </p:nvPr>
        </p:nvSpPr>
        <p:spPr>
          <a:xfrm>
            <a:off x="457200" y="1719072"/>
            <a:ext cx="4038600" cy="4407408"/>
          </a:xfrm>
        </p:spPr>
        <p:txBody>
          <a:bodyPr>
            <a:normAutofit/>
          </a:bodyPr>
          <a:lstStyle/>
          <a:p>
            <a:pPr>
              <a:lnSpc>
                <a:spcPct val="90000"/>
              </a:lnSpc>
            </a:pPr>
            <a:r>
              <a:rPr lang="es-MX" sz="1400" b="1" dirty="0"/>
              <a:t>Proceso de producción: Materia prima</a:t>
            </a:r>
          </a:p>
          <a:p>
            <a:pPr marL="45720" indent="0">
              <a:lnSpc>
                <a:spcPct val="90000"/>
              </a:lnSpc>
              <a:buNone/>
            </a:pPr>
            <a:endParaRPr lang="es-MX" sz="1400" b="1" dirty="0"/>
          </a:p>
          <a:p>
            <a:pPr>
              <a:lnSpc>
                <a:spcPct val="90000"/>
              </a:lnSpc>
            </a:pPr>
            <a:r>
              <a:rPr lang="es-MX" sz="1400" dirty="0"/>
              <a:t>En la elaboración de jugos se utilizan materiales necesarios para el envase, etiquetado, almacenamiento en cajas que constituyen un 90 % junto con los elementos principales como las frutas y agua, y el 10 % de complemento lo forman los diferentes aditivos agregados</a:t>
            </a:r>
          </a:p>
          <a:p>
            <a:pPr>
              <a:lnSpc>
                <a:spcPct val="90000"/>
              </a:lnSpc>
            </a:pPr>
            <a:r>
              <a:rPr lang="es-MX" sz="1400" dirty="0"/>
              <a:t>Para garantizar la calidad de las frutas las empresas cuentan con sus propias plantaciones para un mejor seguimiento en su plantación, desarrollo y cosecha. Y como segundo recurso, el vital líquido; Se hace necesario que la fuente de procedencia de este líquido sea de confianza y que cumpla con los estándares establecidos de calidad.</a:t>
            </a:r>
          </a:p>
          <a:p>
            <a:pPr>
              <a:lnSpc>
                <a:spcPct val="90000"/>
              </a:lnSpc>
            </a:pPr>
            <a:endParaRPr lang="es-MX" sz="1300" dirty="0"/>
          </a:p>
        </p:txBody>
      </p:sp>
      <p:pic>
        <p:nvPicPr>
          <p:cNvPr id="3" name="Imagen 2">
            <a:extLst>
              <a:ext uri="{FF2B5EF4-FFF2-40B4-BE49-F238E27FC236}">
                <a16:creationId xmlns:a16="http://schemas.microsoft.com/office/drawing/2014/main" id="{EEC2F790-951D-D722-EA40-099E21E0EBA0}"/>
              </a:ext>
            </a:extLst>
          </p:cNvPr>
          <p:cNvPicPr>
            <a:picLocks noChangeAspect="1"/>
          </p:cNvPicPr>
          <p:nvPr/>
        </p:nvPicPr>
        <p:blipFill rotWithShape="1">
          <a:blip r:embed="rId2"/>
          <a:srcRect l="17640" r="21424" b="-1"/>
          <a:stretch/>
        </p:blipFill>
        <p:spPr>
          <a:xfrm>
            <a:off x="4860032" y="1719072"/>
            <a:ext cx="3826768" cy="4176231"/>
          </a:xfrm>
          <a:prstGeom prst="rect">
            <a:avLst/>
          </a:prstGeom>
          <a:noFill/>
        </p:spPr>
      </p:pic>
      <p:sp>
        <p:nvSpPr>
          <p:cNvPr id="4" name="Título 3">
            <a:extLst>
              <a:ext uri="{FF2B5EF4-FFF2-40B4-BE49-F238E27FC236}">
                <a16:creationId xmlns:a16="http://schemas.microsoft.com/office/drawing/2014/main" id="{D5E66029-37C4-C325-FA93-B52ED9F60BCD}"/>
              </a:ext>
            </a:extLst>
          </p:cNvPr>
          <p:cNvSpPr>
            <a:spLocks noGrp="1"/>
          </p:cNvSpPr>
          <p:nvPr>
            <p:ph type="title"/>
          </p:nvPr>
        </p:nvSpPr>
        <p:spPr>
          <a:xfrm>
            <a:off x="381000" y="355847"/>
            <a:ext cx="8381260" cy="1054394"/>
          </a:xfrm>
        </p:spPr>
        <p:txBody>
          <a:bodyPr anchor="ctr">
            <a:normAutofit/>
          </a:bodyPr>
          <a:lstStyle/>
          <a:p>
            <a:r>
              <a:rPr lang="es-MX" dirty="0"/>
              <a:t>Elaboración de jugos</a:t>
            </a:r>
            <a:endParaRPr lang="es-CL" dirty="0"/>
          </a:p>
        </p:txBody>
      </p:sp>
    </p:spTree>
    <p:extLst>
      <p:ext uri="{BB962C8B-B14F-4D97-AF65-F5344CB8AC3E}">
        <p14:creationId xmlns:p14="http://schemas.microsoft.com/office/powerpoint/2010/main" val="1633893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484E61B7-4AA4-18E6-CD41-B56B2DC7E367}"/>
              </a:ext>
            </a:extLst>
          </p:cNvPr>
          <p:cNvPicPr>
            <a:picLocks noChangeAspect="1"/>
          </p:cNvPicPr>
          <p:nvPr/>
        </p:nvPicPr>
        <p:blipFill>
          <a:blip r:embed="rId2"/>
          <a:stretch>
            <a:fillRect/>
          </a:stretch>
        </p:blipFill>
        <p:spPr>
          <a:xfrm>
            <a:off x="457200" y="2276872"/>
            <a:ext cx="4038600" cy="2685843"/>
          </a:xfrm>
          <a:prstGeom prst="rect">
            <a:avLst/>
          </a:prstGeom>
          <a:noFill/>
        </p:spPr>
      </p:pic>
      <p:sp>
        <p:nvSpPr>
          <p:cNvPr id="3" name="2 Marcador de contenido"/>
          <p:cNvSpPr>
            <a:spLocks noGrp="1"/>
          </p:cNvSpPr>
          <p:nvPr>
            <p:ph sz="half" idx="2"/>
          </p:nvPr>
        </p:nvSpPr>
        <p:spPr>
          <a:xfrm>
            <a:off x="4648200" y="1719072"/>
            <a:ext cx="4038600" cy="4407408"/>
          </a:xfrm>
        </p:spPr>
        <p:txBody>
          <a:bodyPr>
            <a:normAutofit/>
          </a:bodyPr>
          <a:lstStyle/>
          <a:p>
            <a:pPr marL="45720" indent="0">
              <a:lnSpc>
                <a:spcPct val="90000"/>
              </a:lnSpc>
              <a:buNone/>
            </a:pPr>
            <a:r>
              <a:rPr lang="es-MX" sz="2200" b="1" dirty="0"/>
              <a:t>El proceso de elaboración</a:t>
            </a:r>
          </a:p>
          <a:p>
            <a:pPr marL="45720" indent="0">
              <a:lnSpc>
                <a:spcPct val="90000"/>
              </a:lnSpc>
              <a:buNone/>
            </a:pPr>
            <a:r>
              <a:rPr lang="es-MX" sz="2200" dirty="0"/>
              <a:t>El proceso varía según el tipo de fruta que se utilice. Para ciertas frutas como el melocotón, pera, albaricoque, tomate, etc. se utiliza un tipo de máquina diferente a la que se emplea para otras como las frutillas o frambuesas. Sin embargo, todas tienen etapas de procesados comunes:</a:t>
            </a:r>
          </a:p>
          <a:p>
            <a:pPr marL="45720" indent="0">
              <a:lnSpc>
                <a:spcPct val="90000"/>
              </a:lnSpc>
              <a:buNone/>
            </a:pPr>
            <a:endParaRPr lang="es-ES" sz="2200" b="1" dirty="0"/>
          </a:p>
          <a:p>
            <a:pPr>
              <a:lnSpc>
                <a:spcPct val="90000"/>
              </a:lnSpc>
            </a:pPr>
            <a:endParaRPr lang="es-ES" sz="2200" b="1" dirty="0"/>
          </a:p>
          <a:p>
            <a:pPr>
              <a:lnSpc>
                <a:spcPct val="90000"/>
              </a:lnSpc>
            </a:pPr>
            <a:endParaRPr lang="es-ES" sz="2200" b="1" dirty="0"/>
          </a:p>
        </p:txBody>
      </p:sp>
      <p:sp>
        <p:nvSpPr>
          <p:cNvPr id="2" name="1 Título"/>
          <p:cNvSpPr>
            <a:spLocks noGrp="1"/>
          </p:cNvSpPr>
          <p:nvPr>
            <p:ph type="title"/>
          </p:nvPr>
        </p:nvSpPr>
        <p:spPr>
          <a:xfrm>
            <a:off x="381000" y="355847"/>
            <a:ext cx="8381260" cy="1054394"/>
          </a:xfrm>
        </p:spPr>
        <p:txBody>
          <a:bodyPr anchor="ctr">
            <a:normAutofit/>
          </a:bodyPr>
          <a:lstStyle/>
          <a:p>
            <a:r>
              <a:rPr lang="es-MX" dirty="0"/>
              <a:t>Elaboración de jugos</a:t>
            </a:r>
          </a:p>
        </p:txBody>
      </p:sp>
    </p:spTree>
    <p:extLst>
      <p:ext uri="{BB962C8B-B14F-4D97-AF65-F5344CB8AC3E}">
        <p14:creationId xmlns:p14="http://schemas.microsoft.com/office/powerpoint/2010/main" val="3030982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45720" indent="0">
              <a:buNone/>
            </a:pPr>
            <a:endParaRPr lang="es-ES" dirty="0"/>
          </a:p>
          <a:p>
            <a:endParaRPr lang="es-ES" dirty="0"/>
          </a:p>
          <a:p>
            <a:endParaRPr lang="es-MX" dirty="0"/>
          </a:p>
        </p:txBody>
      </p:sp>
      <p:sp>
        <p:nvSpPr>
          <p:cNvPr id="3" name="2 Título"/>
          <p:cNvSpPr>
            <a:spLocks noGrp="1"/>
          </p:cNvSpPr>
          <p:nvPr>
            <p:ph type="title"/>
          </p:nvPr>
        </p:nvSpPr>
        <p:spPr/>
        <p:txBody>
          <a:bodyPr/>
          <a:lstStyle/>
          <a:p>
            <a:r>
              <a:rPr lang="es-MX" dirty="0"/>
              <a:t>Elaboración de jugos</a:t>
            </a:r>
          </a:p>
        </p:txBody>
      </p:sp>
      <p:sp>
        <p:nvSpPr>
          <p:cNvPr id="5" name="CuadroTexto 4">
            <a:extLst>
              <a:ext uri="{FF2B5EF4-FFF2-40B4-BE49-F238E27FC236}">
                <a16:creationId xmlns:a16="http://schemas.microsoft.com/office/drawing/2014/main" id="{E4C82095-F997-8BF6-AC1E-2038F3D96C02}"/>
              </a:ext>
            </a:extLst>
          </p:cNvPr>
          <p:cNvSpPr txBox="1"/>
          <p:nvPr/>
        </p:nvSpPr>
        <p:spPr>
          <a:xfrm>
            <a:off x="244251" y="1615305"/>
            <a:ext cx="8655497" cy="5078313"/>
          </a:xfrm>
          <a:prstGeom prst="rect">
            <a:avLst/>
          </a:prstGeom>
          <a:noFill/>
        </p:spPr>
        <p:txBody>
          <a:bodyPr wrap="square">
            <a:spAutoFit/>
          </a:bodyPr>
          <a:lstStyle/>
          <a:p>
            <a:r>
              <a:rPr lang="es-MX" b="1" dirty="0"/>
              <a:t>Estas etapas normalmente empleadas en la industria son:</a:t>
            </a:r>
          </a:p>
          <a:p>
            <a:endParaRPr lang="es-MX" b="1" dirty="0"/>
          </a:p>
          <a:p>
            <a:r>
              <a:rPr lang="es-MX" dirty="0"/>
              <a:t>Selección previa a la entrada en planta:</a:t>
            </a:r>
          </a:p>
          <a:p>
            <a:r>
              <a:rPr lang="es-MX" dirty="0"/>
              <a:t>Antes de la llegada a las instalaciones de elaboración, se realiza un seguimiento de la fruta en el campo para cosecharla en el punto óptimo de madurez.</a:t>
            </a:r>
          </a:p>
          <a:p>
            <a:endParaRPr lang="es-MX" dirty="0"/>
          </a:p>
          <a:p>
            <a:r>
              <a:rPr lang="es-MX" b="1" dirty="0"/>
              <a:t>Recepción:</a:t>
            </a:r>
          </a:p>
          <a:p>
            <a:r>
              <a:rPr lang="es-MX" dirty="0"/>
              <a:t>La fruta llega a la planta y antes de pasar a la línea de procesado es analizada para garantizar que cumple con los estándares de calidad establecidos.</a:t>
            </a:r>
          </a:p>
          <a:p>
            <a:r>
              <a:rPr lang="es-MX" dirty="0"/>
              <a:t>Una vez verificado es te cumplimiento se da el visto bueno para que se pueda procesar.</a:t>
            </a:r>
          </a:p>
          <a:p>
            <a:r>
              <a:rPr lang="es-MX" b="1" dirty="0"/>
              <a:t>Lavado:</a:t>
            </a:r>
          </a:p>
          <a:p>
            <a:r>
              <a:rPr lang="es-MX" dirty="0"/>
              <a:t>Constituye la primera etapa de la línea de procesado. La fruta es sometida a un lavado enérgico con agua. Su objetivo es garantizar la higiene.</a:t>
            </a:r>
          </a:p>
          <a:p>
            <a:r>
              <a:rPr lang="es-MX" b="1" dirty="0"/>
              <a:t>Selección:</a:t>
            </a:r>
          </a:p>
          <a:p>
            <a:r>
              <a:rPr lang="es-MX" dirty="0"/>
              <a:t>La fruta pasa por una cinta donde se inspecciona y las que no son aptas son eliminadas. De esta manera aseguramos que solamente la fruta idónea finalmente se convertirá en zumo.</a:t>
            </a:r>
          </a:p>
        </p:txBody>
      </p:sp>
    </p:spTree>
    <p:extLst>
      <p:ext uri="{BB962C8B-B14F-4D97-AF65-F5344CB8AC3E}">
        <p14:creationId xmlns:p14="http://schemas.microsoft.com/office/powerpoint/2010/main" val="1238789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70EB418E-7B8E-32E5-FD55-C39D7613AAD1}"/>
              </a:ext>
            </a:extLst>
          </p:cNvPr>
          <p:cNvSpPr>
            <a:spLocks noGrp="1"/>
          </p:cNvSpPr>
          <p:nvPr>
            <p:ph sz="half" idx="2"/>
          </p:nvPr>
        </p:nvSpPr>
        <p:spPr>
          <a:xfrm>
            <a:off x="3923928" y="1719072"/>
            <a:ext cx="4762872" cy="4407408"/>
          </a:xfrm>
        </p:spPr>
        <p:txBody>
          <a:bodyPr>
            <a:normAutofit fontScale="47500" lnSpcReduction="20000"/>
          </a:bodyPr>
          <a:lstStyle/>
          <a:p>
            <a:pPr marL="45720" indent="0">
              <a:lnSpc>
                <a:spcPct val="90000"/>
              </a:lnSpc>
              <a:spcAft>
                <a:spcPts val="800"/>
              </a:spcAft>
              <a:buNone/>
            </a:pPr>
            <a:endParaRPr lang="es-CL" sz="1400" kern="100" dirty="0">
              <a:effectLst/>
            </a:endParaRPr>
          </a:p>
          <a:p>
            <a:pPr>
              <a:lnSpc>
                <a:spcPct val="90000"/>
              </a:lnSpc>
            </a:pPr>
            <a:endParaRPr lang="es-CL" sz="1100" dirty="0"/>
          </a:p>
        </p:txBody>
      </p:sp>
      <p:sp>
        <p:nvSpPr>
          <p:cNvPr id="4" name="Título 3">
            <a:extLst>
              <a:ext uri="{FF2B5EF4-FFF2-40B4-BE49-F238E27FC236}">
                <a16:creationId xmlns:a16="http://schemas.microsoft.com/office/drawing/2014/main" id="{7B762EEF-87D3-8921-0AD8-54B5AAC59D9B}"/>
              </a:ext>
            </a:extLst>
          </p:cNvPr>
          <p:cNvSpPr>
            <a:spLocks noGrp="1"/>
          </p:cNvSpPr>
          <p:nvPr>
            <p:ph type="title"/>
          </p:nvPr>
        </p:nvSpPr>
        <p:spPr>
          <a:xfrm>
            <a:off x="381000" y="355847"/>
            <a:ext cx="8381260" cy="1054394"/>
          </a:xfrm>
        </p:spPr>
        <p:txBody>
          <a:bodyPr anchor="ctr">
            <a:normAutofit/>
          </a:bodyPr>
          <a:lstStyle/>
          <a:p>
            <a:r>
              <a:rPr lang="es-MX" dirty="0"/>
              <a:t>Elaboración de jugos</a:t>
            </a:r>
            <a:endParaRPr lang="es-CL" dirty="0"/>
          </a:p>
        </p:txBody>
      </p:sp>
      <p:sp>
        <p:nvSpPr>
          <p:cNvPr id="6" name="Marcador de contenido 5">
            <a:extLst>
              <a:ext uri="{FF2B5EF4-FFF2-40B4-BE49-F238E27FC236}">
                <a16:creationId xmlns:a16="http://schemas.microsoft.com/office/drawing/2014/main" id="{20FD01D3-B426-5DC8-317E-BB8AE17C785E}"/>
              </a:ext>
            </a:extLst>
          </p:cNvPr>
          <p:cNvSpPr>
            <a:spLocks noGrp="1"/>
          </p:cNvSpPr>
          <p:nvPr>
            <p:ph sz="half" idx="1"/>
          </p:nvPr>
        </p:nvSpPr>
        <p:spPr>
          <a:xfrm>
            <a:off x="457200" y="1719072"/>
            <a:ext cx="8381260" cy="4950288"/>
          </a:xfrm>
        </p:spPr>
        <p:txBody>
          <a:bodyPr>
            <a:normAutofit fontScale="47500" lnSpcReduction="20000"/>
          </a:bodyPr>
          <a:lstStyle/>
          <a:p>
            <a:pPr marL="45720" indent="0" algn="just">
              <a:buNone/>
            </a:pPr>
            <a:r>
              <a:rPr lang="es-MX" dirty="0"/>
              <a:t>- </a:t>
            </a:r>
            <a:r>
              <a:rPr lang="es-MX" b="1" dirty="0"/>
              <a:t>Extracción:</a:t>
            </a:r>
          </a:p>
          <a:p>
            <a:pPr marL="45720" indent="0" algn="just">
              <a:buNone/>
            </a:pPr>
            <a:r>
              <a:rPr lang="es-MX" dirty="0"/>
              <a:t>En esta etapa, la maquinaria empleada es diferente dependiendo del tipo de fruta.</a:t>
            </a:r>
          </a:p>
          <a:p>
            <a:pPr marL="45720" indent="0" algn="just">
              <a:buNone/>
            </a:pPr>
            <a:r>
              <a:rPr lang="es-MX" dirty="0"/>
              <a:t>Así tenemos:</a:t>
            </a:r>
          </a:p>
          <a:p>
            <a:pPr marL="45720" indent="0" algn="just">
              <a:buNone/>
            </a:pPr>
            <a:r>
              <a:rPr lang="es-MX" dirty="0"/>
              <a:t>Frutas con hueso: se elimina el hueso mediante deshuesadoras, y se somete   posteriormente a tamizado donde se elimina la piel.</a:t>
            </a:r>
          </a:p>
          <a:p>
            <a:pPr marL="45720" indent="0" algn="just">
              <a:buNone/>
            </a:pPr>
            <a:r>
              <a:rPr lang="es-MX" dirty="0"/>
              <a:t>Cítricos: se elimina en una etapa la corteza y se obtiene el zumo. Normalmente se   emplean extractoras "in line". Posteriormente se tamiza el producto para eliminar parte de la pulpa, así como restos de corteza y de la piel del gajo, que puedan quedar.</a:t>
            </a:r>
          </a:p>
          <a:p>
            <a:pPr marL="45720" indent="0" algn="just">
              <a:buNone/>
            </a:pPr>
            <a:r>
              <a:rPr lang="es-MX" dirty="0"/>
              <a:t> - </a:t>
            </a:r>
            <a:r>
              <a:rPr lang="es-MX" b="1" dirty="0"/>
              <a:t>Pasterización:</a:t>
            </a:r>
          </a:p>
          <a:p>
            <a:pPr marL="45720" indent="0" algn="just">
              <a:buNone/>
            </a:pPr>
            <a:r>
              <a:rPr lang="es-MX" dirty="0"/>
              <a:t>Para asegurar que el producto no se va a alterar, los zumos y néctares de frutas se   someten a un tratamiento térmico, llamado pasterización.</a:t>
            </a:r>
          </a:p>
          <a:p>
            <a:pPr marL="45720" indent="0" algn="just">
              <a:buNone/>
            </a:pPr>
            <a:r>
              <a:rPr lang="es-MX" dirty="0"/>
              <a:t>  - </a:t>
            </a:r>
            <a:r>
              <a:rPr lang="es-MX" b="1" dirty="0"/>
              <a:t>Envasado:</a:t>
            </a:r>
          </a:p>
          <a:p>
            <a:pPr marL="45720" indent="0" algn="just">
              <a:buNone/>
            </a:pPr>
            <a:r>
              <a:rPr lang="es-MX" dirty="0"/>
              <a:t>El zumo o néctar es envasado en su envase final para ser distribuido y que llegue al consumidor. El envase y embalaje tiene además un papel fundamental para la conservación del producto en condiciones óptimas y transmitirle el valor del producto al consumidor.</a:t>
            </a:r>
          </a:p>
          <a:p>
            <a:pPr marL="45720" indent="0" algn="just">
              <a:buNone/>
            </a:pPr>
            <a:r>
              <a:rPr lang="es-MX" dirty="0"/>
              <a:t>Una variante del proceso anterior en el caso de zumos a partir de concentrado es la etapa de: </a:t>
            </a:r>
          </a:p>
          <a:p>
            <a:pPr marL="45720" indent="0" algn="just">
              <a:buNone/>
            </a:pPr>
            <a:r>
              <a:rPr lang="es-MX" dirty="0"/>
              <a:t>- </a:t>
            </a:r>
            <a:r>
              <a:rPr lang="es-MX" b="1" dirty="0"/>
              <a:t>Concentración:</a:t>
            </a:r>
          </a:p>
          <a:p>
            <a:pPr marL="45720" indent="0" algn="just">
              <a:buNone/>
            </a:pPr>
            <a:r>
              <a:rPr lang="es-MX" dirty="0"/>
              <a:t>Ciertas frutas como la naranja, piña y otras frutas tropicales pueden ser sometidas a un proceso de concentración, después de la etapa de extracción. En la concentración lo que se hace es eliminar parte del agua del zumo o del puré. La ventaja de esta etapa es que se reduce la cantidad a almacenar y se abarata el transporte.</a:t>
            </a:r>
          </a:p>
          <a:p>
            <a:pPr marL="45720" indent="0" algn="just">
              <a:buNone/>
            </a:pPr>
            <a:r>
              <a:rPr lang="es-MX" dirty="0"/>
              <a:t>Posteriormente a la hora de su envasado final se incorpora el agua extraída en el proceso de concentración para dar lugar al zumo o néctar correspondiente</a:t>
            </a:r>
          </a:p>
          <a:p>
            <a:endParaRPr lang="es-CL" dirty="0"/>
          </a:p>
        </p:txBody>
      </p:sp>
    </p:spTree>
    <p:extLst>
      <p:ext uri="{BB962C8B-B14F-4D97-AF65-F5344CB8AC3E}">
        <p14:creationId xmlns:p14="http://schemas.microsoft.com/office/powerpoint/2010/main" val="685477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Marcador de contenido 8">
            <a:extLst>
              <a:ext uri="{FF2B5EF4-FFF2-40B4-BE49-F238E27FC236}">
                <a16:creationId xmlns:a16="http://schemas.microsoft.com/office/drawing/2014/main" id="{AED76066-A5C6-7D1E-DC1D-C4B722B1A615}"/>
              </a:ext>
            </a:extLst>
          </p:cNvPr>
          <p:cNvPicPr>
            <a:picLocks noGrp="1" noChangeAspect="1"/>
          </p:cNvPicPr>
          <p:nvPr>
            <p:ph idx="1"/>
          </p:nvPr>
        </p:nvPicPr>
        <p:blipFill>
          <a:blip r:embed="rId2"/>
          <a:stretch>
            <a:fillRect/>
          </a:stretch>
        </p:blipFill>
        <p:spPr>
          <a:xfrm>
            <a:off x="380999" y="1831312"/>
            <a:ext cx="8407893" cy="4182926"/>
          </a:xfrm>
          <a:prstGeom prst="rect">
            <a:avLst/>
          </a:prstGeom>
          <a:noFill/>
        </p:spPr>
      </p:pic>
      <p:sp>
        <p:nvSpPr>
          <p:cNvPr id="4" name="Título 3">
            <a:extLst>
              <a:ext uri="{FF2B5EF4-FFF2-40B4-BE49-F238E27FC236}">
                <a16:creationId xmlns:a16="http://schemas.microsoft.com/office/drawing/2014/main" id="{DB003037-49CC-FFC4-114B-363F5200002E}"/>
              </a:ext>
            </a:extLst>
          </p:cNvPr>
          <p:cNvSpPr>
            <a:spLocks noGrp="1"/>
          </p:cNvSpPr>
          <p:nvPr>
            <p:ph type="title"/>
          </p:nvPr>
        </p:nvSpPr>
        <p:spPr>
          <a:xfrm>
            <a:off x="381000" y="355847"/>
            <a:ext cx="8381260" cy="1054394"/>
          </a:xfrm>
        </p:spPr>
        <p:txBody>
          <a:bodyPr anchor="ctr">
            <a:normAutofit/>
          </a:bodyPr>
          <a:lstStyle/>
          <a:p>
            <a:r>
              <a:rPr lang="es-MX" dirty="0"/>
              <a:t>Elaboración de jugos</a:t>
            </a:r>
            <a:endParaRPr lang="es-CL" dirty="0"/>
          </a:p>
        </p:txBody>
      </p:sp>
    </p:spTree>
    <p:extLst>
      <p:ext uri="{BB962C8B-B14F-4D97-AF65-F5344CB8AC3E}">
        <p14:creationId xmlns:p14="http://schemas.microsoft.com/office/powerpoint/2010/main" val="2139099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76D8AE0-7DA9-303A-5799-8F3607E7C0AD}"/>
              </a:ext>
            </a:extLst>
          </p:cNvPr>
          <p:cNvPicPr>
            <a:picLocks noChangeAspect="1"/>
          </p:cNvPicPr>
          <p:nvPr/>
        </p:nvPicPr>
        <p:blipFill>
          <a:blip r:embed="rId2"/>
          <a:stretch>
            <a:fillRect/>
          </a:stretch>
        </p:blipFill>
        <p:spPr>
          <a:xfrm>
            <a:off x="1291445" y="1556792"/>
            <a:ext cx="6408712" cy="5065222"/>
          </a:xfrm>
          <a:prstGeom prst="rect">
            <a:avLst/>
          </a:prstGeom>
          <a:noFill/>
        </p:spPr>
      </p:pic>
      <p:sp>
        <p:nvSpPr>
          <p:cNvPr id="2" name="1 Marcador de contenido"/>
          <p:cNvSpPr>
            <a:spLocks noGrp="1"/>
          </p:cNvSpPr>
          <p:nvPr>
            <p:ph sz="half" idx="2"/>
          </p:nvPr>
        </p:nvSpPr>
        <p:spPr>
          <a:xfrm>
            <a:off x="4648200" y="1719072"/>
            <a:ext cx="4038600" cy="4407408"/>
          </a:xfrm>
        </p:spPr>
        <p:txBody>
          <a:bodyPr>
            <a:normAutofit/>
          </a:bodyPr>
          <a:lstStyle/>
          <a:p>
            <a:pPr marL="45720" indent="0">
              <a:buNone/>
            </a:pPr>
            <a:endParaRPr lang="es-ES"/>
          </a:p>
          <a:p>
            <a:endParaRPr lang="es-MX" dirty="0"/>
          </a:p>
        </p:txBody>
      </p:sp>
      <p:sp>
        <p:nvSpPr>
          <p:cNvPr id="3" name="2 Título"/>
          <p:cNvSpPr>
            <a:spLocks noGrp="1"/>
          </p:cNvSpPr>
          <p:nvPr>
            <p:ph type="title"/>
          </p:nvPr>
        </p:nvSpPr>
        <p:spPr>
          <a:xfrm>
            <a:off x="381000" y="355847"/>
            <a:ext cx="8381260" cy="1054394"/>
          </a:xfrm>
        </p:spPr>
        <p:txBody>
          <a:bodyPr anchor="ctr">
            <a:normAutofit/>
          </a:bodyPr>
          <a:lstStyle/>
          <a:p>
            <a:r>
              <a:rPr lang="es-MX" dirty="0"/>
              <a:t>ELABORACION DE JUGOS</a:t>
            </a:r>
          </a:p>
        </p:txBody>
      </p:sp>
    </p:spTree>
    <p:extLst>
      <p:ext uri="{BB962C8B-B14F-4D97-AF65-F5344CB8AC3E}">
        <p14:creationId xmlns:p14="http://schemas.microsoft.com/office/powerpoint/2010/main" val="220548832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adrícula">
  <a:themeElements>
    <a:clrScheme name="Compuesto">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uadrícula">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Cuadrícula">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Grid</Template>
  <TotalTime>5920</TotalTime>
  <Words>1303</Words>
  <Application>Microsoft Office PowerPoint</Application>
  <PresentationFormat>Presentación en pantalla (4:3)</PresentationFormat>
  <Paragraphs>77</Paragraphs>
  <Slides>12</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12</vt:i4>
      </vt:variant>
    </vt:vector>
  </HeadingPairs>
  <TitlesOfParts>
    <vt:vector size="19" baseType="lpstr">
      <vt:lpstr>Calibri</vt:lpstr>
      <vt:lpstr>Franklin Gothic Medium</vt:lpstr>
      <vt:lpstr>Helvetica</vt:lpstr>
      <vt:lpstr>Times New Roman</vt:lpstr>
      <vt:lpstr>Wingdings</vt:lpstr>
      <vt:lpstr>Wingdings 2</vt:lpstr>
      <vt:lpstr>Cuadrícula</vt:lpstr>
      <vt:lpstr>JUGOS DE FRUTAS </vt:lpstr>
      <vt:lpstr>ELABORACION DE JUGOS</vt:lpstr>
      <vt:lpstr>Elaboración de jugos</vt:lpstr>
      <vt:lpstr>Elaboración de jugos</vt:lpstr>
      <vt:lpstr>Elaboración de jugos</vt:lpstr>
      <vt:lpstr>Elaboración de jugos</vt:lpstr>
      <vt:lpstr>Elaboración de jugos</vt:lpstr>
      <vt:lpstr>Elaboración de jugos</vt:lpstr>
      <vt:lpstr>ELABORACION DE JUGOS</vt:lpstr>
      <vt:lpstr>RECUPERACION DE LA TORTA</vt:lpstr>
      <vt:lpstr>Harina de frutas</vt:lpstr>
      <vt:lpstr>ELABORACION DE JUGOS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ZAY</dc:creator>
  <cp:lastModifiedBy>usuario</cp:lastModifiedBy>
  <cp:revision>11</cp:revision>
  <dcterms:created xsi:type="dcterms:W3CDTF">2015-08-09T03:32:55Z</dcterms:created>
  <dcterms:modified xsi:type="dcterms:W3CDTF">2023-10-19T17:45:54Z</dcterms:modified>
</cp:coreProperties>
</file>