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9" r:id="rId2"/>
    <p:sldId id="282" r:id="rId3"/>
    <p:sldId id="283" r:id="rId4"/>
    <p:sldId id="284" r:id="rId5"/>
    <p:sldId id="285" r:id="rId6"/>
    <p:sldId id="277" r:id="rId7"/>
    <p:sldId id="287" r:id="rId8"/>
    <p:sldId id="288" r:id="rId9"/>
  </p:sldIdLst>
  <p:sldSz cx="9144000" cy="6858000" type="screen4x3"/>
  <p:notesSz cx="6858000" cy="9144000"/>
  <p:defaultTextStyle>
    <a:defPPr>
      <a:defRPr lang="es-ES_tradnl"/>
    </a:defPPr>
    <a:lvl1pPr algn="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6E53"/>
    <a:srgbClr val="006E50"/>
    <a:srgbClr val="FF6600"/>
    <a:srgbClr val="FF9933"/>
    <a:srgbClr val="FF5050"/>
    <a:srgbClr val="99CC00"/>
    <a:srgbClr val="00CC00"/>
    <a:srgbClr val="9999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1" autoAdjust="0"/>
    <p:restoredTop sz="90878" autoAdjust="0"/>
  </p:normalViewPr>
  <p:slideViewPr>
    <p:cSldViewPr snapToGrid="0">
      <p:cViewPr>
        <p:scale>
          <a:sx n="66" d="100"/>
          <a:sy n="66" d="100"/>
        </p:scale>
        <p:origin x="-1614" y="-594"/>
      </p:cViewPr>
      <p:guideLst>
        <p:guide orient="horz" pos="2400"/>
        <p:guide orient="horz" pos="3013"/>
        <p:guide pos="45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25" d="100"/>
          <a:sy n="25" d="100"/>
        </p:scale>
        <p:origin x="-1944" y="-102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</a:defRPr>
            </a:lvl1pPr>
          </a:lstStyle>
          <a:p>
            <a:pPr>
              <a:defRPr/>
            </a:pPr>
            <a:fld id="{4337F45A-164B-4139-AC9D-D14D17AE0DB7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u="none" smtClean="0">
                <a:latin typeface="Times New Roman" charset="0"/>
              </a:defRPr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 smtClean="0">
                <a:latin typeface="Times New Roman" charset="0"/>
              </a:defRPr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noProof="0" smtClean="0"/>
              <a:t>Haga clic para modificar el estilo de texto del patrón</a:t>
            </a:r>
          </a:p>
          <a:p>
            <a:pPr lvl="1"/>
            <a:r>
              <a:rPr lang="es-ES_tradnl" altLang="en-US" noProof="0" smtClean="0"/>
              <a:t>Segundo nivel</a:t>
            </a:r>
          </a:p>
          <a:p>
            <a:pPr lvl="2"/>
            <a:r>
              <a:rPr lang="es-ES_tradnl" altLang="en-US" noProof="0" smtClean="0"/>
              <a:t>Tercer nivel</a:t>
            </a:r>
          </a:p>
          <a:p>
            <a:pPr lvl="3"/>
            <a:r>
              <a:rPr lang="es-ES_tradnl" altLang="en-US" noProof="0" smtClean="0"/>
              <a:t>Cuarto nivel</a:t>
            </a:r>
          </a:p>
          <a:p>
            <a:pPr lvl="4"/>
            <a:r>
              <a:rPr lang="es-ES_tradnl" altLang="en-US" noProof="0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u="none" smtClean="0">
                <a:latin typeface="Times New Roman" charset="0"/>
              </a:defRPr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 smtClean="0">
                <a:latin typeface="Times New Roman" charset="0"/>
              </a:defRPr>
            </a:lvl1pPr>
          </a:lstStyle>
          <a:p>
            <a:pPr>
              <a:defRPr/>
            </a:pPr>
            <a:fld id="{DDAA8B7E-B112-43AC-8CB0-044333B55C09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C64CA4-0B84-468A-9137-02DE615D0118}" type="slidenum">
              <a:rPr lang="es-ES_tradnl" altLang="en-US">
                <a:latin typeface="Times New Roman" pitchFamily="18" charset="0"/>
              </a:rPr>
              <a:pPr/>
              <a:t>1</a:t>
            </a:fld>
            <a:endParaRPr lang="es-ES_tradnl" altLang="en-US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C64CA4-0B84-468A-9137-02DE615D0118}" type="slidenum">
              <a:rPr lang="es-ES_tradnl" altLang="en-US">
                <a:latin typeface="Times New Roman" pitchFamily="18" charset="0"/>
              </a:rPr>
              <a:pPr/>
              <a:t>2</a:t>
            </a:fld>
            <a:endParaRPr lang="es-ES_tradnl" altLang="en-US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C64CA4-0B84-468A-9137-02DE615D0118}" type="slidenum">
              <a:rPr lang="es-ES_tradnl" altLang="en-US">
                <a:latin typeface="Times New Roman" pitchFamily="18" charset="0"/>
              </a:rPr>
              <a:pPr/>
              <a:t>3</a:t>
            </a:fld>
            <a:endParaRPr lang="es-ES_tradnl" altLang="en-US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C64CA4-0B84-468A-9137-02DE615D0118}" type="slidenum">
              <a:rPr lang="es-ES_tradnl" altLang="en-US">
                <a:latin typeface="Times New Roman" pitchFamily="18" charset="0"/>
              </a:rPr>
              <a:pPr/>
              <a:t>4</a:t>
            </a:fld>
            <a:endParaRPr lang="es-ES_tradnl" altLang="en-US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C64CA4-0B84-468A-9137-02DE615D0118}" type="slidenum">
              <a:rPr lang="es-ES_tradnl" altLang="en-US">
                <a:latin typeface="Times New Roman" pitchFamily="18" charset="0"/>
              </a:rPr>
              <a:pPr/>
              <a:t>5</a:t>
            </a:fld>
            <a:endParaRPr lang="es-ES_tradnl" altLang="en-US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A4CEA-A3FE-4614-A8F3-90C7327C0692}" type="slidenum">
              <a:rPr lang="es-ES_tradnl" altLang="en-US" smtClean="0">
                <a:latin typeface="Times New Roman" pitchFamily="18" charset="0"/>
              </a:rPr>
              <a:pPr/>
              <a:t>6</a:t>
            </a:fld>
            <a:endParaRPr lang="es-ES_tradnl" altLang="en-US" smtClean="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A4CEA-A3FE-4614-A8F3-90C7327C0692}" type="slidenum">
              <a:rPr lang="es-ES_tradnl" altLang="en-US" smtClean="0">
                <a:latin typeface="Times New Roman" pitchFamily="18" charset="0"/>
              </a:rPr>
              <a:pPr/>
              <a:t>7</a:t>
            </a:fld>
            <a:endParaRPr lang="es-ES_tradnl" altLang="en-US" smtClean="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A4CEA-A3FE-4614-A8F3-90C7327C0692}" type="slidenum">
              <a:rPr lang="es-ES_tradnl" altLang="en-US" smtClean="0">
                <a:latin typeface="Times New Roman" pitchFamily="18" charset="0"/>
              </a:rPr>
              <a:pPr/>
              <a:t>8</a:t>
            </a:fld>
            <a:endParaRPr lang="es-ES_tradnl" altLang="en-US" smtClean="0">
              <a:latin typeface="Times New Roman" pitchFamily="18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87350-3166-4DEF-8257-443AEB0EB30E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A4514-A838-478E-B144-B4BD0A7C50E6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5A601-950E-43CE-92C4-BFCCEC774491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6E2BA-7A8F-47A7-BF1A-40607A0A2885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687CC-7DA8-491F-84B3-6D0B2B801BCE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Ovr>
    <a:masterClrMapping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A1CF7-695C-42DF-BDAC-2435A9E40411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Ovr>
    <a:masterClrMapping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9038D-67B8-4B46-8A8E-34F1E7204F29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Ovr>
    <a:masterClrMapping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5CB0C-3FD7-4095-824F-75A2859AF38E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Ovr>
    <a:masterClrMapping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56FB0-DD8D-4A87-8C7E-148FA3A8FF85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BF415-37CA-4951-9E06-B2479DC78FAA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Ovr>
    <a:masterClrMapping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E3E12-DE2B-4F52-986F-A0CCFB59FC94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</p:spTree>
  </p:cSld>
  <p:clrMapOvr>
    <a:masterClrMapping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6"/>
          <p:cNvPicPr>
            <a:picLocks noChangeAspect="1" noChangeArrowheads="1"/>
          </p:cNvPicPr>
          <p:nvPr/>
        </p:nvPicPr>
        <p:blipFill>
          <a:blip r:embed="rId13" cstate="print"/>
          <a:srcRect t="6731" r="9319" b="67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smtClean="0"/>
              <a:t>Haga clic para modificar el estilo de título del patrón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smtClean="0"/>
              <a:t>Haga clic para modificar el estilo de texto del patrón</a:t>
            </a:r>
          </a:p>
          <a:p>
            <a:pPr lvl="1"/>
            <a:r>
              <a:rPr lang="es-ES_tradnl" altLang="en-US" smtClean="0"/>
              <a:t>Segundo nivel</a:t>
            </a:r>
          </a:p>
          <a:p>
            <a:pPr lvl="2"/>
            <a:r>
              <a:rPr lang="es-ES_tradnl" altLang="en-US" smtClean="0"/>
              <a:t>Tercer nivel</a:t>
            </a:r>
          </a:p>
          <a:p>
            <a:pPr lvl="3"/>
            <a:r>
              <a:rPr lang="es-ES_tradnl" altLang="en-US" smtClean="0"/>
              <a:t>Cuarto nivel</a:t>
            </a:r>
          </a:p>
          <a:p>
            <a:pPr lvl="4"/>
            <a:r>
              <a:rPr lang="es-ES_tradnl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u="none" smtClean="0">
                <a:latin typeface="Times New Roman" charset="0"/>
              </a:defRPr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 smtClean="0">
                <a:latin typeface="Times New Roman" charset="0"/>
              </a:defRPr>
            </a:lvl1pPr>
          </a:lstStyle>
          <a:p>
            <a:pPr>
              <a:defRPr/>
            </a:pPr>
            <a:endParaRPr lang="es-ES_tradnl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 smtClean="0">
                <a:latin typeface="Times New Roman" charset="0"/>
              </a:defRPr>
            </a:lvl1pPr>
          </a:lstStyle>
          <a:p>
            <a:pPr>
              <a:defRPr/>
            </a:pPr>
            <a:fld id="{9771E6DE-DB54-4F9A-AB3E-971C905BC27A}" type="slidenum">
              <a:rPr lang="es-ES_tradnl" altLang="en-US"/>
              <a:pPr>
                <a:defRPr/>
              </a:pPr>
              <a:t>‹Nº›</a:t>
            </a:fld>
            <a:endParaRPr lang="es-ES_tradnl" alt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gradFill rotWithShape="0">
            <a:gsLst>
              <a:gs pos="0">
                <a:srgbClr val="0099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CL">
              <a:latin typeface="Times New Roman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34925"/>
            <a:ext cx="189230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defRPr/>
            </a:pPr>
            <a:r>
              <a:rPr lang="es-ES" altLang="en-US" sz="4000" b="1" i="1" u="none">
                <a:solidFill>
                  <a:schemeClr val="bg1"/>
                </a:solidFill>
                <a:latin typeface="Arial" charset="0"/>
              </a:rPr>
              <a:t>BTA</a:t>
            </a:r>
            <a:endParaRPr lang="es-ES_tradnl" altLang="en-US" sz="4000" b="1" i="1" u="none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181100" y="174625"/>
            <a:ext cx="311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altLang="en-US" sz="1800" i="1" u="none">
                <a:solidFill>
                  <a:schemeClr val="bg1"/>
                </a:solidFill>
                <a:latin typeface="Arial" charset="0"/>
              </a:rPr>
              <a:t>Biotecnología Agropecuaria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b="1" i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http://t0.gstatic.com/images?q=tbn:ANd9GcQsn4abUxaN8FbjyQK2zlUH2ltimUYVXFW9wZHFXGiDeSsjr_O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3934" y="2994732"/>
            <a:ext cx="1226879" cy="813475"/>
          </a:xfrm>
          <a:prstGeom prst="roundRect">
            <a:avLst/>
          </a:prstGeom>
          <a:noFill/>
          <a:effectLst>
            <a:softEdge rad="31750"/>
          </a:effectLst>
        </p:spPr>
      </p:pic>
      <p:pic>
        <p:nvPicPr>
          <p:cNvPr id="32" name="Picture 3" descr="D:\Mis documentos\SERGIO LARA BTA\camélidos\unidad de negocios\fotos cecinas\Copia de DSCN0247.JPG"/>
          <p:cNvPicPr>
            <a:picLocks noChangeAspect="1" noChangeArrowheads="1"/>
          </p:cNvPicPr>
          <p:nvPr/>
        </p:nvPicPr>
        <p:blipFill>
          <a:blip r:embed="rId4" cstate="print"/>
          <a:srcRect l="7092" t="18456" r="8511" b="4644"/>
          <a:stretch>
            <a:fillRect/>
          </a:stretch>
        </p:blipFill>
        <p:spPr bwMode="auto">
          <a:xfrm>
            <a:off x="2926079" y="2981135"/>
            <a:ext cx="1215615" cy="830561"/>
          </a:xfrm>
          <a:prstGeom prst="roundRect">
            <a:avLst/>
          </a:prstGeom>
          <a:noFill/>
          <a:effectLst>
            <a:softEdge rad="31750"/>
          </a:effectLst>
        </p:spPr>
      </p:pic>
      <p:pic>
        <p:nvPicPr>
          <p:cNvPr id="1026" name="Picture 2" descr="D:\Mis documentos\SERGIO LARA BTA\camélidos\unidad de negocios\fotos desposte\Copia de inspección veterinari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4894" y="2951799"/>
            <a:ext cx="692692" cy="925451"/>
          </a:xfrm>
          <a:prstGeom prst="roundRect">
            <a:avLst/>
          </a:prstGeom>
          <a:noFill/>
          <a:effectLst>
            <a:softEdge rad="31750"/>
          </a:effectLst>
        </p:spPr>
      </p:pic>
      <p:pic>
        <p:nvPicPr>
          <p:cNvPr id="30" name="Picture 3" descr="D:\Mis documentos\SERGIO LARA BTA\camélidos\desarrollo productos\evento 27 octubre\fotos\lomo.jpg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7595" y="2956238"/>
            <a:ext cx="1355478" cy="909841"/>
          </a:xfrm>
          <a:prstGeom prst="roundRect">
            <a:avLst/>
          </a:prstGeom>
          <a:noFill/>
          <a:effectLst>
            <a:softEdge rad="31750"/>
          </a:effectLst>
        </p:spPr>
      </p:pic>
      <p:sp>
        <p:nvSpPr>
          <p:cNvPr id="4100" name="Text Box 2055"/>
          <p:cNvSpPr txBox="1">
            <a:spLocks noChangeArrowheads="1"/>
          </p:cNvSpPr>
          <p:nvPr/>
        </p:nvSpPr>
        <p:spPr bwMode="auto">
          <a:xfrm>
            <a:off x="709800" y="691287"/>
            <a:ext cx="37322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es-ES" altLang="en-US" sz="2800" b="1" i="1" u="none" dirty="0" smtClean="0">
                <a:solidFill>
                  <a:srgbClr val="006E50"/>
                </a:solidFill>
                <a:latin typeface="Arial" charset="0"/>
              </a:rPr>
              <a:t>Objetivo</a:t>
            </a:r>
            <a:endParaRPr lang="en-US" altLang="en-US" sz="2800" b="1" i="1" dirty="0">
              <a:solidFill>
                <a:srgbClr val="006E50"/>
              </a:solidFill>
              <a:latin typeface="Arial" charset="0"/>
            </a:endParaRPr>
          </a:p>
        </p:txBody>
      </p:sp>
      <p:sp>
        <p:nvSpPr>
          <p:cNvPr id="5" name="4 Rectángulo redondeado"/>
          <p:cNvSpPr/>
          <p:nvPr/>
        </p:nvSpPr>
        <p:spPr bwMode="auto">
          <a:xfrm>
            <a:off x="397130" y="1261441"/>
            <a:ext cx="8327322" cy="979707"/>
          </a:xfrm>
          <a:prstGeom prst="roundRect">
            <a:avLst>
              <a:gd name="adj" fmla="val 10929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algn="ctr"/>
            <a:r>
              <a:rPr lang="es-CL" sz="1800" b="1" u="none" dirty="0" smtClean="0">
                <a:latin typeface="+mj-lt"/>
              </a:rPr>
              <a:t>Articulación de la </a:t>
            </a:r>
            <a:r>
              <a:rPr lang="es-CL" sz="1800" b="1" u="none" dirty="0" smtClean="0">
                <a:solidFill>
                  <a:srgbClr val="FF0000"/>
                </a:solidFill>
                <a:latin typeface="+mj-lt"/>
              </a:rPr>
              <a:t>oferta de carne local </a:t>
            </a:r>
            <a:r>
              <a:rPr lang="es-CL" sz="1800" b="1" u="none" dirty="0" smtClean="0">
                <a:latin typeface="+mj-lt"/>
              </a:rPr>
              <a:t>con la </a:t>
            </a:r>
            <a:r>
              <a:rPr lang="es-CL" sz="1800" b="1" u="none" dirty="0" smtClean="0">
                <a:solidFill>
                  <a:srgbClr val="FF0000"/>
                </a:solidFill>
                <a:latin typeface="+mj-lt"/>
              </a:rPr>
              <a:t>industria procesadora </a:t>
            </a:r>
            <a:r>
              <a:rPr lang="es-CL" sz="1800" b="1" u="none" dirty="0" smtClean="0">
                <a:latin typeface="+mj-lt"/>
              </a:rPr>
              <a:t>para la elaboración de productos cárnicos con </a:t>
            </a:r>
            <a:r>
              <a:rPr lang="es-CL" sz="1800" b="1" u="none" dirty="0" smtClean="0">
                <a:solidFill>
                  <a:srgbClr val="FF0000"/>
                </a:solidFill>
                <a:latin typeface="+mj-lt"/>
              </a:rPr>
              <a:t>valor agregado</a:t>
            </a:r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263822" y="3703765"/>
            <a:ext cx="1804203" cy="797203"/>
          </a:xfrm>
          <a:prstGeom prst="roundRect">
            <a:avLst>
              <a:gd name="adj" fmla="val 10929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s-CL" sz="1400" b="1" i="1" u="none" dirty="0" smtClean="0">
                <a:latin typeface="Arial" charset="0"/>
                <a:ea typeface="Times New Roman" pitchFamily="18" charset="0"/>
                <a:cs typeface="Arial" charset="0"/>
              </a:rPr>
              <a:t>Proveedores materia prima</a:t>
            </a:r>
            <a:endParaRPr lang="es-ES_tradnl" sz="140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2" name="Text Box 2055"/>
          <p:cNvSpPr txBox="1">
            <a:spLocks noChangeArrowheads="1"/>
          </p:cNvSpPr>
          <p:nvPr/>
        </p:nvSpPr>
        <p:spPr bwMode="auto">
          <a:xfrm>
            <a:off x="721579" y="2389114"/>
            <a:ext cx="56517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es-ES" altLang="en-US" sz="2800" b="1" i="1" u="none" dirty="0" smtClean="0">
                <a:solidFill>
                  <a:srgbClr val="006E50"/>
                </a:solidFill>
                <a:latin typeface="Arial" charset="0"/>
              </a:rPr>
              <a:t>Cadena productiva</a:t>
            </a:r>
            <a:endParaRPr lang="en-US" altLang="en-US" sz="2800" b="1" i="1" dirty="0">
              <a:solidFill>
                <a:srgbClr val="006E50"/>
              </a:solidFill>
              <a:latin typeface="Arial" charset="0"/>
            </a:endParaRPr>
          </a:p>
        </p:txBody>
      </p:sp>
      <p:sp>
        <p:nvSpPr>
          <p:cNvPr id="13" name="12 Rectángulo redondeado"/>
          <p:cNvSpPr/>
          <p:nvPr/>
        </p:nvSpPr>
        <p:spPr bwMode="auto">
          <a:xfrm>
            <a:off x="2523773" y="3707010"/>
            <a:ext cx="1804203" cy="797203"/>
          </a:xfrm>
          <a:prstGeom prst="roundRect">
            <a:avLst>
              <a:gd name="adj" fmla="val 10929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CL" sz="1400" b="1" i="1" u="none" dirty="0" smtClean="0">
                <a:latin typeface="Arial" charset="0"/>
                <a:ea typeface="Times New Roman" pitchFamily="18" charset="0"/>
                <a:cs typeface="Arial" charset="0"/>
              </a:rPr>
              <a:t>Proceso elaboración</a:t>
            </a:r>
            <a:endParaRPr lang="es-ES_tradnl" sz="140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4" name="13 Rectángulo redondeado"/>
          <p:cNvSpPr/>
          <p:nvPr/>
        </p:nvSpPr>
        <p:spPr bwMode="auto">
          <a:xfrm>
            <a:off x="4736438" y="3721014"/>
            <a:ext cx="1804203" cy="797203"/>
          </a:xfrm>
          <a:prstGeom prst="roundRect">
            <a:avLst>
              <a:gd name="adj" fmla="val 10929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s-CL" sz="1400" b="1" i="1" u="none" dirty="0" smtClean="0">
                <a:latin typeface="Arial" charset="0"/>
                <a:ea typeface="Times New Roman" pitchFamily="18" charset="0"/>
                <a:cs typeface="Arial" charset="0"/>
              </a:rPr>
              <a:t>Productos elaborados</a:t>
            </a:r>
            <a:endParaRPr lang="es-ES_tradnl" sz="140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5" name="14 Flecha derecha"/>
          <p:cNvSpPr/>
          <p:nvPr/>
        </p:nvSpPr>
        <p:spPr bwMode="auto">
          <a:xfrm>
            <a:off x="2133648" y="3458588"/>
            <a:ext cx="362118" cy="338847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1" name="10 Flecha derecha"/>
          <p:cNvSpPr/>
          <p:nvPr/>
        </p:nvSpPr>
        <p:spPr bwMode="auto">
          <a:xfrm>
            <a:off x="4371248" y="3447831"/>
            <a:ext cx="362118" cy="338847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6" name="15 Rectángulo redondeado"/>
          <p:cNvSpPr/>
          <p:nvPr/>
        </p:nvSpPr>
        <p:spPr bwMode="auto">
          <a:xfrm>
            <a:off x="7017071" y="3699499"/>
            <a:ext cx="1804203" cy="797203"/>
          </a:xfrm>
          <a:prstGeom prst="roundRect">
            <a:avLst>
              <a:gd name="adj" fmla="val 10929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s-CL" sz="1400" b="1" i="1" u="none" dirty="0" smtClean="0">
                <a:latin typeface="Arial" charset="0"/>
                <a:ea typeface="Times New Roman" pitchFamily="18" charset="0"/>
                <a:cs typeface="Arial" charset="0"/>
              </a:rPr>
              <a:t>Prospección mercados</a:t>
            </a:r>
            <a:endParaRPr lang="es-ES_tradnl" sz="140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7" name="16 Flecha derecha"/>
          <p:cNvSpPr/>
          <p:nvPr/>
        </p:nvSpPr>
        <p:spPr bwMode="auto">
          <a:xfrm>
            <a:off x="6630367" y="3415557"/>
            <a:ext cx="362118" cy="338847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8" name="17 Rectángulo redondeado"/>
          <p:cNvSpPr/>
          <p:nvPr/>
        </p:nvSpPr>
        <p:spPr bwMode="auto">
          <a:xfrm>
            <a:off x="285337" y="4951654"/>
            <a:ext cx="1804203" cy="405660"/>
          </a:xfrm>
          <a:prstGeom prst="roundRect">
            <a:avLst>
              <a:gd name="adj" fmla="val 10929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s-CL" sz="1050" b="1" i="1" u="none" dirty="0" smtClean="0">
                <a:latin typeface="Arial" charset="0"/>
                <a:ea typeface="Times New Roman" pitchFamily="18" charset="0"/>
                <a:cs typeface="Arial" charset="0"/>
              </a:rPr>
              <a:t>Logística acopio y faena</a:t>
            </a:r>
            <a:endParaRPr lang="es-ES_tradnl" sz="105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19" name="18 Rectángulo redondeado"/>
          <p:cNvSpPr/>
          <p:nvPr/>
        </p:nvSpPr>
        <p:spPr bwMode="auto">
          <a:xfrm>
            <a:off x="2545288" y="4954899"/>
            <a:ext cx="1804203" cy="405660"/>
          </a:xfrm>
          <a:prstGeom prst="roundRect">
            <a:avLst>
              <a:gd name="adj" fmla="val 10929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CL" sz="1050" b="1" i="1" u="none" dirty="0" smtClean="0">
                <a:latin typeface="Arial" charset="0"/>
                <a:ea typeface="Times New Roman" pitchFamily="18" charset="0"/>
                <a:cs typeface="Arial" charset="0"/>
              </a:rPr>
              <a:t>Marcha blanca</a:t>
            </a:r>
            <a:endParaRPr lang="es-ES_tradnl" sz="105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0" name="19 Rectángulo redondeado"/>
          <p:cNvSpPr/>
          <p:nvPr/>
        </p:nvSpPr>
        <p:spPr bwMode="auto">
          <a:xfrm>
            <a:off x="4800985" y="4882839"/>
            <a:ext cx="1804203" cy="405660"/>
          </a:xfrm>
          <a:prstGeom prst="roundRect">
            <a:avLst>
              <a:gd name="adj" fmla="val 10929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s-CL" sz="1050" b="1" i="1" u="none" dirty="0" err="1" smtClean="0">
                <a:latin typeface="Arial" charset="0"/>
                <a:ea typeface="Times New Roman" pitchFamily="18" charset="0"/>
                <a:cs typeface="Arial" charset="0"/>
              </a:rPr>
              <a:t>Mix</a:t>
            </a:r>
            <a:r>
              <a:rPr lang="es-CL" sz="1050" b="1" i="1" u="none" dirty="0" smtClean="0">
                <a:latin typeface="Arial" charset="0"/>
                <a:ea typeface="Times New Roman" pitchFamily="18" charset="0"/>
                <a:cs typeface="Arial" charset="0"/>
              </a:rPr>
              <a:t> de productos</a:t>
            </a:r>
            <a:endParaRPr lang="es-ES_tradnl" sz="105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1" name="20 Rectángulo redondeado"/>
          <p:cNvSpPr/>
          <p:nvPr/>
        </p:nvSpPr>
        <p:spPr bwMode="auto">
          <a:xfrm>
            <a:off x="7038586" y="4893598"/>
            <a:ext cx="1804203" cy="405660"/>
          </a:xfrm>
          <a:prstGeom prst="roundRect">
            <a:avLst>
              <a:gd name="adj" fmla="val 10929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s-CL" sz="1050" b="1" i="1" u="none" dirty="0" smtClean="0">
                <a:latin typeface="Arial" charset="0"/>
                <a:ea typeface="Times New Roman" pitchFamily="18" charset="0"/>
                <a:cs typeface="Arial" charset="0"/>
              </a:rPr>
              <a:t>Colocación de productos</a:t>
            </a:r>
            <a:endParaRPr lang="es-ES_tradnl" sz="105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2" name="21 Rectángulo redondeado"/>
          <p:cNvSpPr/>
          <p:nvPr/>
        </p:nvSpPr>
        <p:spPr bwMode="auto">
          <a:xfrm>
            <a:off x="2556046" y="5428221"/>
            <a:ext cx="1804203" cy="405660"/>
          </a:xfrm>
          <a:prstGeom prst="roundRect">
            <a:avLst>
              <a:gd name="adj" fmla="val 10929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sz="1050" b="1" i="1" u="none" dirty="0" smtClean="0">
                <a:latin typeface="Arial" charset="0"/>
                <a:ea typeface="Times New Roman" pitchFamily="18" charset="0"/>
                <a:cs typeface="Arial" charset="0"/>
              </a:rPr>
              <a:t>Términos de operación con industria</a:t>
            </a:r>
            <a:endParaRPr lang="es-ES_tradnl" sz="105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3" name="22 Rectángulo redondeado"/>
          <p:cNvSpPr/>
          <p:nvPr/>
        </p:nvSpPr>
        <p:spPr bwMode="auto">
          <a:xfrm>
            <a:off x="2577562" y="5901558"/>
            <a:ext cx="1804203" cy="405660"/>
          </a:xfrm>
          <a:prstGeom prst="roundRect">
            <a:avLst>
              <a:gd name="adj" fmla="val 10929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ES_tradnl" sz="1050" b="1" i="1" u="none" dirty="0" smtClean="0">
                <a:latin typeface="Arial" charset="0"/>
                <a:ea typeface="Times New Roman" pitchFamily="18" charset="0"/>
                <a:cs typeface="Arial" charset="0"/>
              </a:rPr>
              <a:t>Plena operación</a:t>
            </a:r>
            <a:endParaRPr lang="es-ES_tradnl" sz="105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4" name="23 Rectángulo redondeado"/>
          <p:cNvSpPr/>
          <p:nvPr/>
        </p:nvSpPr>
        <p:spPr bwMode="auto">
          <a:xfrm>
            <a:off x="285337" y="5457264"/>
            <a:ext cx="1804203" cy="405660"/>
          </a:xfrm>
          <a:prstGeom prst="roundRect">
            <a:avLst>
              <a:gd name="adj" fmla="val 10929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s-CL" sz="1050" b="1" i="1" u="none" dirty="0" smtClean="0">
                <a:latin typeface="Arial" charset="0"/>
                <a:ea typeface="Times New Roman" pitchFamily="18" charset="0"/>
                <a:cs typeface="Arial" charset="0"/>
              </a:rPr>
              <a:t>Condiciones materia prima</a:t>
            </a:r>
            <a:endParaRPr lang="es-ES_tradnl" sz="105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5" name="24 Rectángulo redondeado"/>
          <p:cNvSpPr/>
          <p:nvPr/>
        </p:nvSpPr>
        <p:spPr bwMode="auto">
          <a:xfrm>
            <a:off x="4800985" y="5388448"/>
            <a:ext cx="1804203" cy="405660"/>
          </a:xfrm>
          <a:prstGeom prst="roundRect">
            <a:avLst>
              <a:gd name="adj" fmla="val 10929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s-CL" sz="1050" b="1" i="1" u="none" dirty="0" err="1" smtClean="0">
                <a:latin typeface="Arial" charset="0"/>
                <a:ea typeface="Times New Roman" pitchFamily="18" charset="0"/>
                <a:cs typeface="Arial" charset="0"/>
              </a:rPr>
              <a:t>Porcionados</a:t>
            </a:r>
            <a:r>
              <a:rPr lang="es-CL" sz="1050" b="1" i="1" u="none" dirty="0" smtClean="0">
                <a:latin typeface="Arial" charset="0"/>
                <a:ea typeface="Times New Roman" pitchFamily="18" charset="0"/>
                <a:cs typeface="Arial" charset="0"/>
              </a:rPr>
              <a:t> y envases</a:t>
            </a:r>
            <a:endParaRPr lang="es-ES_tradnl" sz="105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6" name="25 Rectángulo redondeado"/>
          <p:cNvSpPr/>
          <p:nvPr/>
        </p:nvSpPr>
        <p:spPr bwMode="auto">
          <a:xfrm>
            <a:off x="2545288" y="4503078"/>
            <a:ext cx="1804203" cy="405660"/>
          </a:xfrm>
          <a:prstGeom prst="roundRect">
            <a:avLst>
              <a:gd name="adj" fmla="val 10929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s-CL" sz="1050" b="1" i="1" u="none" dirty="0" smtClean="0">
                <a:latin typeface="Arial" charset="0"/>
                <a:ea typeface="Times New Roman" pitchFamily="18" charset="0"/>
                <a:cs typeface="Arial" charset="0"/>
              </a:rPr>
              <a:t>Selección empresa procesadora</a:t>
            </a:r>
            <a:endParaRPr lang="es-ES_tradnl" sz="105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7" name="26 Rectángulo redondeado"/>
          <p:cNvSpPr/>
          <p:nvPr/>
        </p:nvSpPr>
        <p:spPr bwMode="auto">
          <a:xfrm>
            <a:off x="296094" y="6350150"/>
            <a:ext cx="8621995" cy="405660"/>
          </a:xfrm>
          <a:prstGeom prst="roundRect">
            <a:avLst>
              <a:gd name="adj" fmla="val 10929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s-CL" sz="1050" b="1" i="1" u="none" dirty="0" smtClean="0">
                <a:latin typeface="Arial" charset="0"/>
                <a:ea typeface="Times New Roman" pitchFamily="18" charset="0"/>
                <a:cs typeface="Arial" charset="0"/>
              </a:rPr>
              <a:t>Cumplimiento normativa</a:t>
            </a:r>
            <a:endParaRPr lang="es-ES_tradnl" sz="105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8" name="27 Rectángulo redondeado"/>
          <p:cNvSpPr/>
          <p:nvPr/>
        </p:nvSpPr>
        <p:spPr bwMode="auto">
          <a:xfrm>
            <a:off x="7027858" y="5377693"/>
            <a:ext cx="1804203" cy="405660"/>
          </a:xfrm>
          <a:prstGeom prst="roundRect">
            <a:avLst>
              <a:gd name="adj" fmla="val 10929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1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es-CL" sz="1050" b="1" i="1" u="none" dirty="0" smtClean="0">
                <a:latin typeface="Arial" charset="0"/>
                <a:ea typeface="Times New Roman" pitchFamily="18" charset="0"/>
                <a:cs typeface="Arial" charset="0"/>
              </a:rPr>
              <a:t>Escalamiento comercial</a:t>
            </a:r>
            <a:endParaRPr lang="es-ES_tradnl" sz="1050" b="1" i="1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2055"/>
          <p:cNvSpPr txBox="1">
            <a:spLocks noChangeArrowheads="1"/>
          </p:cNvSpPr>
          <p:nvPr/>
        </p:nvSpPr>
        <p:spPr bwMode="auto">
          <a:xfrm>
            <a:off x="580708" y="702056"/>
            <a:ext cx="54005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es-ES" altLang="en-US" sz="2800" b="1" i="1" u="none" dirty="0" smtClean="0">
                <a:solidFill>
                  <a:srgbClr val="006E50"/>
                </a:solidFill>
                <a:latin typeface="Arial" charset="0"/>
              </a:rPr>
              <a:t>Proveedores materia prima</a:t>
            </a:r>
          </a:p>
        </p:txBody>
      </p:sp>
      <p:sp>
        <p:nvSpPr>
          <p:cNvPr id="5" name="4 Rectángulo"/>
          <p:cNvSpPr/>
          <p:nvPr/>
        </p:nvSpPr>
        <p:spPr bwMode="auto">
          <a:xfrm>
            <a:off x="397131" y="1422070"/>
            <a:ext cx="8413382" cy="238448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_tradnl" sz="1800" b="1" u="none" dirty="0" smtClean="0">
                <a:latin typeface="+mj-lt"/>
              </a:rPr>
              <a:t>LOGÍSTICA ACOPIO Y FAENA</a:t>
            </a:r>
          </a:p>
          <a:p>
            <a:pPr algn="l"/>
            <a:endParaRPr lang="es-ES_tradnl" sz="800" b="1" u="none" dirty="0" smtClean="0">
              <a:latin typeface="+mj-lt"/>
            </a:endParaRP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CL" sz="1600" u="none" dirty="0" smtClean="0">
                <a:latin typeface="+mj-lt"/>
              </a:rPr>
              <a:t>Estimación de volumen de productos a comercializar determinará requerimientos de materia prima.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CL" sz="1600" u="none" dirty="0" smtClean="0">
                <a:latin typeface="+mj-lt"/>
              </a:rPr>
              <a:t>Los costos de transporte obligan a gestionar adecuadamente el acopio de ganado, faena, desposte y envío: volumen estable.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ES_tradnl" sz="1600" u="none" dirty="0" smtClean="0">
                <a:latin typeface="+mj-lt"/>
              </a:rPr>
              <a:t>Debe coordinarse con productores el número y tipo de animales a faenar (CFA Putre realiza faena un día a la semana).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ES_tradnl" sz="1600" u="none" dirty="0" smtClean="0">
                <a:latin typeface="+mj-lt"/>
              </a:rPr>
              <a:t>Coordinar desposte y deshuesado para optimizar la congelación y transporte</a:t>
            </a:r>
          </a:p>
        </p:txBody>
      </p:sp>
      <p:sp>
        <p:nvSpPr>
          <p:cNvPr id="28" name="27 Rectángulo"/>
          <p:cNvSpPr/>
          <p:nvPr/>
        </p:nvSpPr>
        <p:spPr bwMode="auto">
          <a:xfrm>
            <a:off x="2775473" y="4135984"/>
            <a:ext cx="5982155" cy="234600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_tradnl" sz="1800" b="1" u="none" dirty="0" smtClean="0">
                <a:latin typeface="+mj-lt"/>
              </a:rPr>
              <a:t>CONDICIONES MATERIA PRIMA</a:t>
            </a:r>
          </a:p>
          <a:p>
            <a:pPr algn="l"/>
            <a:endParaRPr lang="es-ES_tradnl" sz="800" b="1" u="none" dirty="0" smtClean="0">
              <a:latin typeface="+mj-lt"/>
            </a:endParaRP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CL" sz="1600" u="none" dirty="0" smtClean="0">
                <a:latin typeface="+mj-lt"/>
              </a:rPr>
              <a:t>Disponibilidad de ganado para faena: 90% llamas, de distinta edad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CL" sz="1600" u="none" dirty="0" smtClean="0">
                <a:latin typeface="+mj-lt"/>
              </a:rPr>
              <a:t>El ganado debe cumplir condiciones para calidad de productos: peso mínimo, edad, características homogéneas.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ES_tradnl" sz="1600" u="none" dirty="0" smtClean="0">
                <a:latin typeface="+mj-lt"/>
              </a:rPr>
              <a:t>Resguardo permanente de higiene y cumplimiento de normativa: transporte animales, inspección veterinaria en faena, cadena frío, transporte.</a:t>
            </a:r>
            <a:endParaRPr lang="es-CL" sz="1600" u="none" dirty="0" smtClean="0">
              <a:latin typeface="+mj-lt"/>
            </a:endParaRPr>
          </a:p>
        </p:txBody>
      </p:sp>
      <p:pic>
        <p:nvPicPr>
          <p:cNvPr id="29" name="Picture 3" descr="D:\Mis documentos\SERGIO LARA BTA\camélidos\desarrollo productos\fotos faena putre\Copia de P1010210.JPG"/>
          <p:cNvPicPr>
            <a:picLocks noChangeAspect="1" noChangeArrowheads="1"/>
          </p:cNvPicPr>
          <p:nvPr/>
        </p:nvPicPr>
        <p:blipFill>
          <a:blip r:embed="rId3" cstate="print"/>
          <a:srcRect t="10645" b="17573"/>
          <a:stretch>
            <a:fillRect/>
          </a:stretch>
        </p:blipFill>
        <p:spPr bwMode="auto">
          <a:xfrm>
            <a:off x="6799767" y="591666"/>
            <a:ext cx="2139837" cy="1151869"/>
          </a:xfrm>
          <a:prstGeom prst="rect">
            <a:avLst/>
          </a:prstGeom>
          <a:noFill/>
        </p:spPr>
      </p:pic>
      <p:pic>
        <p:nvPicPr>
          <p:cNvPr id="1027" name="Picture 3" descr="D:\Mis documentos\SERGIO LARA BTA\camélidos\unidad de negocios\fotos desposte\Copia de pesaje por piez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857" y="4109419"/>
            <a:ext cx="1775945" cy="2367927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2055"/>
          <p:cNvSpPr txBox="1">
            <a:spLocks noChangeArrowheads="1"/>
          </p:cNvSpPr>
          <p:nvPr/>
        </p:nvSpPr>
        <p:spPr bwMode="auto">
          <a:xfrm>
            <a:off x="580708" y="659024"/>
            <a:ext cx="54005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es-ES" altLang="en-US" sz="2800" b="1" i="1" u="none" dirty="0" smtClean="0">
                <a:solidFill>
                  <a:srgbClr val="006E50"/>
                </a:solidFill>
                <a:latin typeface="Arial" charset="0"/>
              </a:rPr>
              <a:t>Proceso elaboración</a:t>
            </a:r>
          </a:p>
        </p:txBody>
      </p:sp>
      <p:sp>
        <p:nvSpPr>
          <p:cNvPr id="5" name="4 Rectángulo"/>
          <p:cNvSpPr/>
          <p:nvPr/>
        </p:nvSpPr>
        <p:spPr bwMode="auto">
          <a:xfrm>
            <a:off x="386374" y="1100538"/>
            <a:ext cx="7208525" cy="287692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_tradnl" sz="1800" b="1" u="none" dirty="0" smtClean="0">
                <a:latin typeface="+mj-lt"/>
              </a:rPr>
              <a:t>Selección empresa procesadora</a:t>
            </a:r>
          </a:p>
          <a:p>
            <a:pPr algn="l"/>
            <a:endParaRPr lang="es-ES_tradnl" sz="800" b="1" u="none" dirty="0" smtClean="0">
              <a:latin typeface="+mj-lt"/>
            </a:endParaRP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ES_tradnl" sz="1600" u="none" dirty="0" smtClean="0">
                <a:latin typeface="+mj-lt"/>
              </a:rPr>
              <a:t>Objetivo: encadenamiento con industria a través empresa que elabore prototipos, productos finales y comercialización.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ES_tradnl" sz="1600" u="none" dirty="0" smtClean="0">
                <a:latin typeface="+mj-lt"/>
              </a:rPr>
              <a:t>Requisitos: orientación a la calidad, productos diferenciados, localización zona central, vinculación con mercados de especialidad, cumplimiento de normativa sanitaria.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ES_tradnl" sz="1600" u="none" dirty="0" smtClean="0">
                <a:latin typeface="+mj-lt"/>
              </a:rPr>
              <a:t>Se realizó prospección de empresas: </a:t>
            </a:r>
            <a:r>
              <a:rPr lang="es-CL" sz="1600" u="none" dirty="0" smtClean="0">
                <a:latin typeface="+mj-lt"/>
              </a:rPr>
              <a:t>contacto con gerentes o jefes comerciales, presentación idea de negocio, preselección de empresas.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ES_tradnl" sz="1600" u="none" dirty="0" smtClean="0">
                <a:latin typeface="+mj-lt"/>
              </a:rPr>
              <a:t>Selección de empresa: se logró acuerdo con empresa que cumple requisitos y manifiesta interés</a:t>
            </a:r>
            <a:r>
              <a:rPr lang="es-ES_tradnl" sz="1600" b="1" i="1" u="none" dirty="0" smtClean="0">
                <a:latin typeface="Arial" charset="0"/>
                <a:ea typeface="Times New Roman" pitchFamily="18" charset="0"/>
                <a:cs typeface="Arial" charset="0"/>
              </a:rPr>
              <a:t>.</a:t>
            </a:r>
            <a:endParaRPr lang="es-ES_tradnl" sz="1600" u="none" dirty="0" smtClean="0">
              <a:latin typeface="+mj-lt"/>
            </a:endParaRPr>
          </a:p>
        </p:txBody>
      </p:sp>
      <p:pic>
        <p:nvPicPr>
          <p:cNvPr id="7" name="Picture 2" descr="http://loscolonosdelnorte.cl/images/inicio.jpg"/>
          <p:cNvPicPr>
            <a:picLocks noChangeAspect="1" noChangeArrowheads="1"/>
          </p:cNvPicPr>
          <p:nvPr/>
        </p:nvPicPr>
        <p:blipFill>
          <a:blip r:embed="rId3" cstate="print"/>
          <a:srcRect l="29018" t="19487" r="29155" b="29277"/>
          <a:stretch>
            <a:fillRect/>
          </a:stretch>
        </p:blipFill>
        <p:spPr bwMode="auto">
          <a:xfrm>
            <a:off x="7804709" y="503963"/>
            <a:ext cx="1088584" cy="781029"/>
          </a:xfrm>
          <a:prstGeom prst="rect">
            <a:avLst/>
          </a:prstGeom>
          <a:noFill/>
        </p:spPr>
      </p:pic>
      <p:pic>
        <p:nvPicPr>
          <p:cNvPr id="8" name="Picture 5" descr="http://www.vicercom.cl/2/Imagenes/lonque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62439" y="2173027"/>
            <a:ext cx="862353" cy="647930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print"/>
          <a:srcRect l="55000" t="26667" r="21458" b="36333"/>
          <a:stretch>
            <a:fillRect/>
          </a:stretch>
        </p:blipFill>
        <p:spPr bwMode="auto">
          <a:xfrm>
            <a:off x="8003404" y="1324970"/>
            <a:ext cx="760492" cy="74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6" cstate="print"/>
          <a:srcRect l="26868" t="20013" r="62226" b="68712"/>
          <a:stretch>
            <a:fillRect/>
          </a:stretch>
        </p:blipFill>
        <p:spPr bwMode="auto">
          <a:xfrm>
            <a:off x="7914991" y="2834911"/>
            <a:ext cx="936089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 cstate="print"/>
          <a:srcRect l="15647" t="27111" r="66667" b="60222"/>
          <a:stretch>
            <a:fillRect/>
          </a:stretch>
        </p:blipFill>
        <p:spPr bwMode="auto">
          <a:xfrm>
            <a:off x="7869491" y="3521559"/>
            <a:ext cx="1097015" cy="491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Rectángulo"/>
          <p:cNvSpPr/>
          <p:nvPr/>
        </p:nvSpPr>
        <p:spPr bwMode="auto">
          <a:xfrm>
            <a:off x="386374" y="5246772"/>
            <a:ext cx="8596261" cy="149192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300"/>
              </a:spcAft>
              <a:buClr>
                <a:srgbClr val="C00000"/>
              </a:buClr>
            </a:pPr>
            <a:r>
              <a:rPr lang="es-CL" sz="1600" b="1" u="none" dirty="0" smtClean="0">
                <a:latin typeface="Arial" charset="0"/>
                <a:ea typeface="Times New Roman" pitchFamily="18" charset="0"/>
                <a:cs typeface="Arial" charset="0"/>
              </a:rPr>
              <a:t>Implementación (marcha blanca)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ES_tradnl" sz="1600" u="none" dirty="0" smtClean="0">
                <a:latin typeface="+mj-lt"/>
              </a:rPr>
              <a:t>En una primera etapa se desarrollan y elaboran productos para evaluación interna.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ES_tradnl" sz="1600" u="none" dirty="0" smtClean="0">
                <a:latin typeface="+mj-lt"/>
              </a:rPr>
              <a:t>Análisis de rendimiento, puntos críticos del proceso, posibles requerimientos adicionales a los procesos normales de la planta (insumos, equipos, infraestructura).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ES_tradnl" sz="1600" u="none" dirty="0" smtClean="0">
                <a:latin typeface="+mj-lt"/>
              </a:rPr>
              <a:t>Ajuste de procesos a nueva línea de productos.</a:t>
            </a:r>
            <a:endParaRPr lang="es-CL" sz="1600" u="none" dirty="0" smtClean="0">
              <a:latin typeface="+mj-lt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375616" y="4001385"/>
            <a:ext cx="8520958" cy="120723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300"/>
              </a:spcAft>
              <a:buClr>
                <a:srgbClr val="C00000"/>
              </a:buClr>
            </a:pPr>
            <a:r>
              <a:rPr lang="es-CL" sz="1600" b="1" u="none" dirty="0" smtClean="0">
                <a:latin typeface="Arial" charset="0"/>
                <a:ea typeface="Times New Roman" pitchFamily="18" charset="0"/>
                <a:cs typeface="Arial" charset="0"/>
              </a:rPr>
              <a:t>Términos de operación con industria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ES_tradnl" sz="1600" u="none" dirty="0" smtClean="0">
                <a:latin typeface="+mj-lt"/>
              </a:rPr>
              <a:t>Convenio para el desarrollo y evaluación inicial de productos.</a:t>
            </a:r>
            <a:endParaRPr lang="es-CL" sz="1600" u="none" dirty="0" smtClean="0">
              <a:latin typeface="+mj-lt"/>
            </a:endParaRP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Font typeface="Wingdings" pitchFamily="2" charset="2"/>
              <a:buChar char="§"/>
            </a:pPr>
            <a:r>
              <a:rPr lang="es-CL" sz="1600" u="none" dirty="0" smtClean="0">
                <a:latin typeface="+mj-lt"/>
              </a:rPr>
              <a:t>Acuerdo de operación para puesta en marcha: prestación de servicios de procesamiento de carne </a:t>
            </a:r>
            <a:r>
              <a:rPr lang="es-CL" sz="1600" u="none" dirty="0" smtClean="0">
                <a:solidFill>
                  <a:srgbClr val="FF0000"/>
                </a:solidFill>
                <a:latin typeface="+mj-lt"/>
              </a:rPr>
              <a:t>(maquila)</a:t>
            </a:r>
            <a:r>
              <a:rPr lang="es-CL" sz="1600" u="none" dirty="0" smtClean="0">
                <a:latin typeface="+mj-lt"/>
              </a:rPr>
              <a:t>, comercialización en cartera clientes empresa.</a:t>
            </a:r>
            <a:endParaRPr lang="es-ES_tradnl" sz="1600" u="none" dirty="0" smtClean="0">
              <a:latin typeface="+mj-lt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2055"/>
          <p:cNvSpPr txBox="1">
            <a:spLocks noChangeArrowheads="1"/>
          </p:cNvSpPr>
          <p:nvPr/>
        </p:nvSpPr>
        <p:spPr bwMode="auto">
          <a:xfrm>
            <a:off x="580708" y="702056"/>
            <a:ext cx="54005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es-ES" altLang="en-US" sz="2800" b="1" i="1" u="none" dirty="0" smtClean="0">
                <a:solidFill>
                  <a:srgbClr val="006E50"/>
                </a:solidFill>
                <a:latin typeface="Arial" charset="0"/>
              </a:rPr>
              <a:t>Proceso elaboración</a:t>
            </a:r>
          </a:p>
        </p:txBody>
      </p:sp>
      <p:sp>
        <p:nvSpPr>
          <p:cNvPr id="5" name="4 Rectángulo"/>
          <p:cNvSpPr/>
          <p:nvPr/>
        </p:nvSpPr>
        <p:spPr bwMode="auto">
          <a:xfrm>
            <a:off x="386374" y="1474000"/>
            <a:ext cx="3744562" cy="13226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s-ES_tradnl" sz="1800" b="1" u="none" dirty="0" smtClean="0">
                <a:latin typeface="+mj-lt"/>
              </a:rPr>
              <a:t>Selección empresa procesadora:</a:t>
            </a:r>
          </a:p>
          <a:p>
            <a:pPr algn="l"/>
            <a:endParaRPr lang="es-ES_tradnl" sz="800" b="1" u="none" dirty="0" smtClean="0">
              <a:latin typeface="+mj-lt"/>
            </a:endParaRPr>
          </a:p>
          <a:p>
            <a:pPr algn="l">
              <a:spcAft>
                <a:spcPts val="0"/>
              </a:spcAft>
              <a:buClr>
                <a:srgbClr val="C00000"/>
              </a:buClr>
            </a:pPr>
            <a:r>
              <a:rPr lang="es-CL" sz="1600" u="none" dirty="0" smtClean="0">
                <a:latin typeface="+mj-lt"/>
              </a:rPr>
              <a:t>“LA CHARCUTERÍA” - Comercial Ortiz Camino El Mariscal 2619</a:t>
            </a:r>
          </a:p>
          <a:p>
            <a:pPr algn="l">
              <a:spcAft>
                <a:spcPts val="0"/>
              </a:spcAft>
              <a:buClr>
                <a:srgbClr val="C00000"/>
              </a:buClr>
            </a:pPr>
            <a:r>
              <a:rPr lang="es-CL" sz="1600" u="none" dirty="0" smtClean="0">
                <a:latin typeface="+mj-lt"/>
              </a:rPr>
              <a:t>San Bernardo, Región Metropolitana</a:t>
            </a:r>
          </a:p>
        </p:txBody>
      </p:sp>
      <p:sp>
        <p:nvSpPr>
          <p:cNvPr id="13" name="12 Rectángulo"/>
          <p:cNvSpPr/>
          <p:nvPr/>
        </p:nvSpPr>
        <p:spPr bwMode="auto">
          <a:xfrm>
            <a:off x="247430" y="3183446"/>
            <a:ext cx="3948054" cy="357711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300"/>
              </a:spcAft>
              <a:buClr>
                <a:srgbClr val="C00000"/>
              </a:buClr>
            </a:pPr>
            <a:r>
              <a:rPr lang="es-CL" sz="1600" b="1" u="none" dirty="0" smtClean="0">
                <a:latin typeface="Arial" charset="0"/>
                <a:ea typeface="Times New Roman" pitchFamily="18" charset="0"/>
                <a:cs typeface="Arial" charset="0"/>
              </a:rPr>
              <a:t>Perfil de la empresa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" altLang="en-US" sz="1600" u="none" dirty="0" smtClean="0">
                <a:latin typeface="+mj-lt"/>
              </a:rPr>
              <a:t>PYME de carácter familiar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" altLang="en-US" sz="1600" u="none" dirty="0" smtClean="0">
                <a:latin typeface="+mj-lt"/>
              </a:rPr>
              <a:t>Enfocada en la elaboración de jamones y embutidos </a:t>
            </a:r>
            <a:r>
              <a:rPr lang="es-ES" altLang="en-US" sz="1600" u="none" dirty="0" err="1" smtClean="0">
                <a:latin typeface="+mj-lt"/>
              </a:rPr>
              <a:t>premium</a:t>
            </a:r>
            <a:endParaRPr lang="es-ES" altLang="en-US" sz="1600" u="none" dirty="0" smtClean="0">
              <a:latin typeface="+mj-lt"/>
            </a:endParaRP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" altLang="en-US" sz="1600" u="none" dirty="0" smtClean="0">
                <a:latin typeface="+mj-lt"/>
              </a:rPr>
              <a:t>Productos tradicionales: chorizo riojano, butifarra catalana, jamón serrano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" altLang="en-US" sz="1600" u="none" dirty="0" smtClean="0">
                <a:latin typeface="+mj-lt"/>
              </a:rPr>
              <a:t>Productos innovadores: jamón serrano </a:t>
            </a:r>
            <a:r>
              <a:rPr lang="es-ES" altLang="en-US" sz="1600" u="none" dirty="0" err="1" smtClean="0">
                <a:latin typeface="+mj-lt"/>
              </a:rPr>
              <a:t>wagyu</a:t>
            </a:r>
            <a:r>
              <a:rPr lang="es-ES" altLang="en-US" sz="1600" u="none" dirty="0" smtClean="0">
                <a:latin typeface="+mj-lt"/>
              </a:rPr>
              <a:t>, </a:t>
            </a:r>
            <a:r>
              <a:rPr lang="es-ES" altLang="en-US" sz="1600" u="none" dirty="0" err="1" smtClean="0">
                <a:latin typeface="+mj-lt"/>
              </a:rPr>
              <a:t>snack</a:t>
            </a:r>
            <a:r>
              <a:rPr lang="es-ES" altLang="en-US" sz="1600" u="none" dirty="0" smtClean="0">
                <a:latin typeface="+mj-lt"/>
              </a:rPr>
              <a:t> </a:t>
            </a:r>
            <a:r>
              <a:rPr lang="es-ES" altLang="en-US" sz="1600" u="none" dirty="0" err="1" smtClean="0">
                <a:latin typeface="+mj-lt"/>
              </a:rPr>
              <a:t>wagyu</a:t>
            </a:r>
            <a:r>
              <a:rPr lang="es-ES" altLang="en-US" sz="1600" u="none" dirty="0" smtClean="0">
                <a:latin typeface="+mj-lt"/>
              </a:rPr>
              <a:t>, jamón jabalí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" altLang="en-US" sz="1600" u="none" dirty="0" smtClean="0">
                <a:latin typeface="+mj-lt"/>
              </a:rPr>
              <a:t>Presencia en hoteles, restaurantes, tiendas gourmet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" altLang="en-US" sz="1600" u="none" dirty="0" smtClean="0">
                <a:latin typeface="+mj-lt"/>
              </a:rPr>
              <a:t>Destacada por la calidad de sus productos a nivel nacional 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 l="18136" t="17143" r="68360" b="72741"/>
          <a:stretch>
            <a:fillRect/>
          </a:stretch>
        </p:blipFill>
        <p:spPr bwMode="auto">
          <a:xfrm>
            <a:off x="6479224" y="0"/>
            <a:ext cx="2664776" cy="124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 l="16290" t="43003" r="41144" b="17585"/>
          <a:stretch>
            <a:fillRect/>
          </a:stretch>
        </p:blipFill>
        <p:spPr bwMode="auto">
          <a:xfrm>
            <a:off x="4184528" y="3711393"/>
            <a:ext cx="4870572" cy="281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5 Rectángulo"/>
          <p:cNvSpPr/>
          <p:nvPr/>
        </p:nvSpPr>
        <p:spPr bwMode="auto">
          <a:xfrm>
            <a:off x="4932680" y="6583834"/>
            <a:ext cx="3738880" cy="22352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_tradnl" sz="1000" b="1" u="none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http://tele13.13.cl/reporteros/jamon-serrano-made-chile </a:t>
            </a:r>
            <a:endParaRPr kumimoji="0" lang="es-CL" sz="10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Rectángulo"/>
          <p:cNvSpPr/>
          <p:nvPr/>
        </p:nvSpPr>
        <p:spPr bwMode="auto">
          <a:xfrm>
            <a:off x="4894716" y="1493577"/>
            <a:ext cx="4249284" cy="198437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300"/>
              </a:spcAft>
              <a:buClr>
                <a:srgbClr val="C00000"/>
              </a:buClr>
            </a:pPr>
            <a:r>
              <a:rPr lang="es-CL" sz="1600" b="1" u="none" dirty="0" smtClean="0">
                <a:latin typeface="Arial" charset="0"/>
                <a:ea typeface="Times New Roman" pitchFamily="18" charset="0"/>
                <a:cs typeface="Arial" charset="0"/>
              </a:rPr>
              <a:t>Criterios de selección: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600" u="none" dirty="0" smtClean="0">
                <a:latin typeface="+mj-lt"/>
              </a:rPr>
              <a:t>Satisfacción de requisitos: calidad, diferenciación, valor agregado, orientado a nichos, cumplimiento normativa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600" u="none" dirty="0" smtClean="0">
                <a:latin typeface="+mj-lt"/>
              </a:rPr>
              <a:t>Interés por la innovación y </a:t>
            </a:r>
            <a:r>
              <a:rPr lang="es-CL" altLang="en-US" sz="1600" u="none" dirty="0" smtClean="0">
                <a:solidFill>
                  <a:srgbClr val="000000"/>
                </a:solidFill>
                <a:latin typeface="Arial"/>
              </a:rPr>
              <a:t>diversificación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_tradnl" altLang="en-US" sz="1600" u="none" dirty="0" smtClean="0">
                <a:solidFill>
                  <a:srgbClr val="000000"/>
                </a:solidFill>
                <a:latin typeface="Arial"/>
              </a:rPr>
              <a:t>Disposición inmediata para la operación (flexibilidad)</a:t>
            </a:r>
            <a:endParaRPr lang="es-ES" altLang="en-US" sz="1600" u="none" dirty="0" smtClean="0">
              <a:latin typeface="+mj-lt"/>
            </a:endParaRPr>
          </a:p>
        </p:txBody>
      </p:sp>
      <p:sp>
        <p:nvSpPr>
          <p:cNvPr id="19" name="18 Flecha derecha"/>
          <p:cNvSpPr/>
          <p:nvPr/>
        </p:nvSpPr>
        <p:spPr bwMode="auto">
          <a:xfrm>
            <a:off x="4380957" y="2092006"/>
            <a:ext cx="360000" cy="540000"/>
          </a:xfrm>
          <a:prstGeom prst="rightArrow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2055"/>
          <p:cNvSpPr txBox="1">
            <a:spLocks noChangeArrowheads="1"/>
          </p:cNvSpPr>
          <p:nvPr/>
        </p:nvSpPr>
        <p:spPr bwMode="auto">
          <a:xfrm>
            <a:off x="580708" y="702056"/>
            <a:ext cx="54005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/>
            <a:r>
              <a:rPr lang="es-ES" altLang="en-US" sz="2800" b="1" i="1" u="none" dirty="0" smtClean="0">
                <a:solidFill>
                  <a:srgbClr val="006E50"/>
                </a:solidFill>
                <a:latin typeface="Arial" charset="0"/>
              </a:rPr>
              <a:t>Productos</a:t>
            </a:r>
          </a:p>
        </p:txBody>
      </p:sp>
      <p:sp>
        <p:nvSpPr>
          <p:cNvPr id="18" name="17 Rectángulo"/>
          <p:cNvSpPr/>
          <p:nvPr/>
        </p:nvSpPr>
        <p:spPr bwMode="auto">
          <a:xfrm>
            <a:off x="301210" y="1268942"/>
            <a:ext cx="8401726" cy="120723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300"/>
              </a:spcAft>
              <a:buClr>
                <a:srgbClr val="C00000"/>
              </a:buClr>
            </a:pPr>
            <a:r>
              <a:rPr lang="es-CL" sz="1600" b="1" u="none" dirty="0" smtClean="0">
                <a:latin typeface="Arial" charset="0"/>
                <a:ea typeface="Times New Roman" pitchFamily="18" charset="0"/>
                <a:cs typeface="Arial" charset="0"/>
              </a:rPr>
              <a:t>Definición </a:t>
            </a:r>
            <a:r>
              <a:rPr lang="es-CL" sz="1600" b="1" u="none" dirty="0" err="1" smtClean="0">
                <a:latin typeface="Arial" charset="0"/>
                <a:ea typeface="Times New Roman" pitchFamily="18" charset="0"/>
                <a:cs typeface="Arial" charset="0"/>
              </a:rPr>
              <a:t>mix</a:t>
            </a:r>
            <a:r>
              <a:rPr lang="es-CL" sz="1600" b="1" u="none" dirty="0" smtClean="0">
                <a:latin typeface="Arial" charset="0"/>
                <a:ea typeface="Times New Roman" pitchFamily="18" charset="0"/>
                <a:cs typeface="Arial" charset="0"/>
              </a:rPr>
              <a:t> de productos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600" u="none" dirty="0" smtClean="0">
                <a:latin typeface="+mj-lt"/>
              </a:rPr>
              <a:t>Criterios de elección: experiencia de la empresa, características de la materia prima, preferencias del consumidor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600" u="none" dirty="0" smtClean="0">
                <a:latin typeface="+mj-lt"/>
              </a:rPr>
              <a:t>Primera partida de productos elaborados y mejorados: ajuste formulación, aditivos</a:t>
            </a:r>
            <a:endParaRPr lang="es-CL" altLang="en-US" sz="1600" u="none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Rectangle 2051"/>
          <p:cNvSpPr txBox="1">
            <a:spLocks noChangeArrowheads="1"/>
          </p:cNvSpPr>
          <p:nvPr/>
        </p:nvSpPr>
        <p:spPr bwMode="auto">
          <a:xfrm>
            <a:off x="-43028" y="4687244"/>
            <a:ext cx="2065468" cy="6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5000"/>
              <a:defRPr/>
            </a:pPr>
            <a:r>
              <a:rPr lang="es-ES" altLang="en-US" sz="1200" b="1" u="none" kern="0" dirty="0" smtClean="0">
                <a:latin typeface="Arial" charset="0"/>
              </a:rPr>
              <a:t>Butifarra</a:t>
            </a:r>
          </a:p>
          <a:p>
            <a:pPr marL="342900" indent="-342900"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5000"/>
              <a:defRPr/>
            </a:pPr>
            <a:r>
              <a:rPr lang="es-ES" altLang="en-US" sz="1200" u="none" kern="0" dirty="0" smtClean="0">
                <a:latin typeface="Arial" charset="0"/>
              </a:rPr>
              <a:t>Embutido carne cocida</a:t>
            </a:r>
          </a:p>
        </p:txBody>
      </p:sp>
      <p:sp>
        <p:nvSpPr>
          <p:cNvPr id="12" name="Rectangle 2051"/>
          <p:cNvSpPr txBox="1">
            <a:spLocks noChangeArrowheads="1"/>
          </p:cNvSpPr>
          <p:nvPr/>
        </p:nvSpPr>
        <p:spPr bwMode="auto">
          <a:xfrm>
            <a:off x="1882380" y="4590404"/>
            <a:ext cx="1861284" cy="74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5000"/>
              <a:defRPr/>
            </a:pPr>
            <a:r>
              <a:rPr lang="es-ES" altLang="en-US" sz="1200" b="1" u="none" kern="0" dirty="0" smtClean="0">
                <a:latin typeface="Arial" charset="0"/>
              </a:rPr>
              <a:t>Chorizo riojano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5000"/>
              <a:defRPr/>
            </a:pPr>
            <a:r>
              <a:rPr lang="es-ES" altLang="en-US" sz="1200" u="none" kern="0" dirty="0" smtClean="0">
                <a:latin typeface="Arial" charset="0"/>
              </a:rPr>
              <a:t>Embutido crudo con 10-12 días de maduración</a:t>
            </a:r>
          </a:p>
        </p:txBody>
      </p:sp>
      <p:sp>
        <p:nvSpPr>
          <p:cNvPr id="17" name="Rectangle 2051"/>
          <p:cNvSpPr txBox="1">
            <a:spLocks noChangeArrowheads="1"/>
          </p:cNvSpPr>
          <p:nvPr/>
        </p:nvSpPr>
        <p:spPr bwMode="auto">
          <a:xfrm>
            <a:off x="5776863" y="4558151"/>
            <a:ext cx="1721224" cy="61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5000"/>
              <a:defRPr/>
            </a:pPr>
            <a:r>
              <a:rPr lang="es-ES" altLang="en-US" sz="1200" b="1" u="none" kern="0" dirty="0" smtClean="0">
                <a:latin typeface="Arial" charset="0"/>
              </a:rPr>
              <a:t>Jamón ahumado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5000"/>
              <a:defRPr/>
            </a:pPr>
            <a:r>
              <a:rPr lang="es-ES" altLang="en-US" sz="1200" u="none" kern="0" dirty="0" smtClean="0">
                <a:latin typeface="Arial" charset="0"/>
              </a:rPr>
              <a:t>Cortes de carne fresca salada y ahumada</a:t>
            </a:r>
          </a:p>
        </p:txBody>
      </p:sp>
      <p:sp>
        <p:nvSpPr>
          <p:cNvPr id="20" name="Rectangle 2051"/>
          <p:cNvSpPr txBox="1">
            <a:spLocks noChangeArrowheads="1"/>
          </p:cNvSpPr>
          <p:nvPr/>
        </p:nvSpPr>
        <p:spPr bwMode="auto">
          <a:xfrm>
            <a:off x="3668159" y="4582749"/>
            <a:ext cx="2205528" cy="7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5000"/>
              <a:defRPr/>
            </a:pPr>
            <a:r>
              <a:rPr lang="es-ES" altLang="en-US" sz="1200" b="1" u="none" kern="0" dirty="0" err="1" smtClean="0">
                <a:latin typeface="Arial" charset="0"/>
              </a:rPr>
              <a:t>Snack</a:t>
            </a:r>
            <a:r>
              <a:rPr lang="es-ES" altLang="en-US" sz="1200" b="1" u="none" kern="0" dirty="0" smtClean="0">
                <a:latin typeface="Arial" charset="0"/>
              </a:rPr>
              <a:t> de carne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5000"/>
              <a:defRPr/>
            </a:pPr>
            <a:r>
              <a:rPr lang="es-ES" altLang="en-US" sz="1200" u="none" kern="0" dirty="0" smtClean="0">
                <a:latin typeface="Arial" charset="0"/>
              </a:rPr>
              <a:t>Cortes de carne fresca salados y secados al horno</a:t>
            </a:r>
          </a:p>
        </p:txBody>
      </p:sp>
      <p:sp>
        <p:nvSpPr>
          <p:cNvPr id="21" name="Rectangle 2051"/>
          <p:cNvSpPr txBox="1">
            <a:spLocks noChangeArrowheads="1"/>
          </p:cNvSpPr>
          <p:nvPr/>
        </p:nvSpPr>
        <p:spPr bwMode="auto">
          <a:xfrm>
            <a:off x="7559697" y="4083784"/>
            <a:ext cx="1584303" cy="101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5000"/>
              <a:defRPr/>
            </a:pPr>
            <a:r>
              <a:rPr lang="es-ES" altLang="en-US" sz="1200" b="1" u="none" kern="0" dirty="0">
                <a:latin typeface="Arial" charset="0"/>
              </a:rPr>
              <a:t>Jamón </a:t>
            </a:r>
            <a:r>
              <a:rPr lang="es-ES" altLang="en-US" sz="1200" b="1" u="none" kern="0" dirty="0" smtClean="0">
                <a:latin typeface="Arial" charset="0"/>
              </a:rPr>
              <a:t>serrano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5000"/>
              <a:defRPr/>
            </a:pPr>
            <a:r>
              <a:rPr lang="es-ES" altLang="en-US" sz="1200" u="none" kern="0" dirty="0" smtClean="0">
                <a:latin typeface="Arial" charset="0"/>
              </a:rPr>
              <a:t>Pierna </a:t>
            </a:r>
            <a:r>
              <a:rPr lang="es-ES" altLang="en-US" sz="1200" u="none" kern="0" dirty="0">
                <a:latin typeface="Arial" charset="0"/>
              </a:rPr>
              <a:t>deshuesada con 2 meses de maduración (en proceso)</a:t>
            </a:r>
          </a:p>
        </p:txBody>
      </p:sp>
      <p:pic>
        <p:nvPicPr>
          <p:cNvPr id="22" name="Picture 1" descr="D:\Mis documentos\SERGIO LARA BTA\camélidos\unidad de negocios\fotos cecinas\Copia de DSCN02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0404" y="5241330"/>
            <a:ext cx="1679199" cy="1260000"/>
          </a:xfrm>
          <a:prstGeom prst="rect">
            <a:avLst/>
          </a:prstGeom>
          <a:noFill/>
        </p:spPr>
      </p:pic>
      <p:pic>
        <p:nvPicPr>
          <p:cNvPr id="23" name="Picture 2" descr="D:\Mis documentos\SERGIO LARA BTA\camélidos\unidad de negocios\fotos cecinas\Copia de DSCN02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3983" y="5242990"/>
            <a:ext cx="1681067" cy="1260000"/>
          </a:xfrm>
          <a:prstGeom prst="rect">
            <a:avLst/>
          </a:prstGeom>
          <a:noFill/>
        </p:spPr>
      </p:pic>
      <p:pic>
        <p:nvPicPr>
          <p:cNvPr id="24" name="Picture 3" descr="D:\Mis documentos\SERGIO LARA BTA\camélidos\unidad de negocios\fotos cecinas\Copia de DSCN0229.JPG"/>
          <p:cNvPicPr>
            <a:picLocks noChangeAspect="1" noChangeArrowheads="1"/>
          </p:cNvPicPr>
          <p:nvPr/>
        </p:nvPicPr>
        <p:blipFill>
          <a:blip r:embed="rId5" cstate="print"/>
          <a:srcRect l="8941" t="4178" r="7085" b="9987"/>
          <a:stretch>
            <a:fillRect/>
          </a:stretch>
        </p:blipFill>
        <p:spPr bwMode="auto">
          <a:xfrm>
            <a:off x="3980341" y="5238962"/>
            <a:ext cx="1645919" cy="1260000"/>
          </a:xfrm>
          <a:prstGeom prst="rect">
            <a:avLst/>
          </a:prstGeom>
          <a:noFill/>
        </p:spPr>
      </p:pic>
      <p:pic>
        <p:nvPicPr>
          <p:cNvPr id="25" name="Picture 4" descr="D:\Mis documentos\SERGIO LARA BTA\camélidos\unidad de negocios\fotos cecinas\Copia de DSCN0246.JPG"/>
          <p:cNvPicPr>
            <a:picLocks noChangeAspect="1" noChangeArrowheads="1"/>
          </p:cNvPicPr>
          <p:nvPr/>
        </p:nvPicPr>
        <p:blipFill>
          <a:blip r:embed="rId6" cstate="print"/>
          <a:srcRect l="15131" r="8715" b="16137"/>
          <a:stretch>
            <a:fillRect/>
          </a:stretch>
        </p:blipFill>
        <p:spPr bwMode="auto">
          <a:xfrm>
            <a:off x="7701636" y="5061400"/>
            <a:ext cx="1184184" cy="1741223"/>
          </a:xfrm>
          <a:prstGeom prst="rect">
            <a:avLst/>
          </a:prstGeom>
          <a:noFill/>
        </p:spPr>
      </p:pic>
      <p:pic>
        <p:nvPicPr>
          <p:cNvPr id="26" name="Picture 5" descr="D:\Mis documentos\SERGIO LARA BTA\camélidos\unidad de negocios\fotos cecinas\Copia de DSCN022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3892" y="5232235"/>
            <a:ext cx="1679200" cy="1260000"/>
          </a:xfrm>
          <a:prstGeom prst="rect">
            <a:avLst/>
          </a:prstGeom>
          <a:noFill/>
        </p:spPr>
      </p:pic>
      <p:sp>
        <p:nvSpPr>
          <p:cNvPr id="27" name="26 Rectángulo"/>
          <p:cNvSpPr/>
          <p:nvPr/>
        </p:nvSpPr>
        <p:spPr bwMode="auto">
          <a:xfrm>
            <a:off x="484093" y="4071102"/>
            <a:ext cx="3205781" cy="42240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300"/>
              </a:spcAft>
              <a:buClr>
                <a:srgbClr val="C00000"/>
              </a:buClr>
            </a:pPr>
            <a:r>
              <a:rPr lang="es-CL" sz="1800" b="1" u="none" dirty="0" smtClean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Productos elaborados</a:t>
            </a:r>
            <a:endParaRPr lang="es-CL" altLang="en-US" sz="1800" u="none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8" name="27 Rectángulo"/>
          <p:cNvSpPr/>
          <p:nvPr/>
        </p:nvSpPr>
        <p:spPr bwMode="auto">
          <a:xfrm>
            <a:off x="301211" y="2688967"/>
            <a:ext cx="8477029" cy="120723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300"/>
              </a:spcAft>
              <a:buClr>
                <a:srgbClr val="C00000"/>
              </a:buClr>
            </a:pPr>
            <a:r>
              <a:rPr lang="es-CL" sz="1600" b="1" u="none" dirty="0" smtClean="0">
                <a:latin typeface="Arial" charset="0"/>
                <a:ea typeface="Times New Roman" pitchFamily="18" charset="0"/>
                <a:cs typeface="Arial" charset="0"/>
              </a:rPr>
              <a:t>Presentación y envasado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600" u="none" dirty="0" smtClean="0">
                <a:latin typeface="+mj-lt"/>
              </a:rPr>
              <a:t>Se elaborarán etiquetas y envases que identifiquen el producto y su origen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_tradnl" altLang="en-US" sz="1600" u="none" dirty="0" smtClean="0">
                <a:latin typeface="+mj-lt"/>
              </a:rPr>
              <a:t>Formatos de presentación en porciones individuales: facilidad para consumo, mayores precios por kg</a:t>
            </a:r>
            <a:endParaRPr lang="es-CL" altLang="en-US" sz="1600" u="none" dirty="0" smtClean="0">
              <a:latin typeface="+mj-lt"/>
            </a:endParaRPr>
          </a:p>
        </p:txBody>
      </p:sp>
      <p:pic>
        <p:nvPicPr>
          <p:cNvPr id="2050" name="Picture 2" descr="D:\Mis documentos\SERGIO LARA BTA\camélidos\unidad de negocios\fotos cecinas\Copia de DSCN0242.JPG"/>
          <p:cNvPicPr>
            <a:picLocks noChangeAspect="1" noChangeArrowheads="1"/>
          </p:cNvPicPr>
          <p:nvPr/>
        </p:nvPicPr>
        <p:blipFill>
          <a:blip r:embed="rId8" cstate="print"/>
          <a:srcRect b="46539"/>
          <a:stretch>
            <a:fillRect/>
          </a:stretch>
        </p:blipFill>
        <p:spPr bwMode="auto">
          <a:xfrm>
            <a:off x="7325958" y="1"/>
            <a:ext cx="1818042" cy="1296178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2055"/>
          <p:cNvSpPr txBox="1">
            <a:spLocks noChangeArrowheads="1"/>
          </p:cNvSpPr>
          <p:nvPr/>
        </p:nvSpPr>
        <p:spPr bwMode="auto">
          <a:xfrm>
            <a:off x="280286" y="730745"/>
            <a:ext cx="75620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 eaLnBrk="0" hangingPunct="0">
              <a:defRPr/>
            </a:pPr>
            <a:r>
              <a:rPr lang="es-CL" altLang="en-US" sz="2800" b="1" i="1" u="none" dirty="0" smtClean="0">
                <a:solidFill>
                  <a:srgbClr val="006E50"/>
                </a:solidFill>
                <a:latin typeface="Arial" charset="0"/>
              </a:rPr>
              <a:t>Estrategia prospección de mercado</a:t>
            </a:r>
            <a:endParaRPr lang="es-CL" altLang="en-US" sz="2800" b="1" i="1" u="none" dirty="0">
              <a:solidFill>
                <a:srgbClr val="006E50"/>
              </a:solidFill>
              <a:latin typeface="Arial" charset="0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268939" y="1320234"/>
            <a:ext cx="8670665" cy="149192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600"/>
              </a:spcAft>
              <a:buClr>
                <a:srgbClr val="C00000"/>
              </a:buClr>
            </a:pPr>
            <a:r>
              <a:rPr lang="es-CL" sz="1600" b="1" u="none" dirty="0" smtClean="0">
                <a:latin typeface="Arial" charset="0"/>
                <a:ea typeface="Times New Roman" pitchFamily="18" charset="0"/>
                <a:cs typeface="Arial" charset="0"/>
              </a:rPr>
              <a:t>PRIMERA ETAPA: mercado Región Metropolitana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600" u="none" dirty="0" smtClean="0">
                <a:latin typeface="+mj-lt"/>
              </a:rPr>
              <a:t>Acuerdo para entrega de muestras en restaurantes, tiendas gourmet y consumidores minoristas (cartera clientes “La Charcutería”).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600" u="none" dirty="0" smtClean="0">
                <a:latin typeface="+mj-lt"/>
              </a:rPr>
              <a:t>Retroalimentación inmediata: valoración de chefs, encargados comerciales, consumidores finales.</a:t>
            </a:r>
          </a:p>
        </p:txBody>
      </p:sp>
      <p:sp>
        <p:nvSpPr>
          <p:cNvPr id="12" name="11 Rectángulo"/>
          <p:cNvSpPr/>
          <p:nvPr/>
        </p:nvSpPr>
        <p:spPr bwMode="auto">
          <a:xfrm>
            <a:off x="279699" y="2851550"/>
            <a:ext cx="8649149" cy="226906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600"/>
              </a:spcAft>
              <a:buClr>
                <a:srgbClr val="C00000"/>
              </a:buClr>
            </a:pPr>
            <a:r>
              <a:rPr lang="es-CL" sz="1600" b="1" u="none" dirty="0" smtClean="0">
                <a:latin typeface="Arial" charset="0"/>
                <a:ea typeface="Times New Roman" pitchFamily="18" charset="0"/>
                <a:cs typeface="Arial" charset="0"/>
              </a:rPr>
              <a:t>SEGUNDA ETAPA: destinos turísticos relevantes a nivel nacional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600" u="none" dirty="0" smtClean="0">
                <a:latin typeface="+mj-lt"/>
              </a:rPr>
              <a:t>Contacto con hoteles, restaurantes y tiendas boutique en Arica, San Pedro de Atacama, Torres del </a:t>
            </a:r>
            <a:r>
              <a:rPr lang="es-CL" altLang="en-US" sz="1600" u="none" dirty="0" err="1" smtClean="0">
                <a:latin typeface="+mj-lt"/>
              </a:rPr>
              <a:t>Paine</a:t>
            </a:r>
            <a:r>
              <a:rPr lang="es-CL" altLang="en-US" sz="1600" u="none" dirty="0" smtClean="0">
                <a:latin typeface="+mj-lt"/>
              </a:rPr>
              <a:t>, aeropuerto de Santiago.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_tradnl" altLang="en-US" sz="1600" u="none" dirty="0" smtClean="0">
                <a:latin typeface="+mj-lt"/>
              </a:rPr>
              <a:t>Condiciones favorables para la colocación de productos: alto tráfico de turistas internacionales, con baja estacionalidad, alto nivel de gasto, interés por conocer y consumir productos de especialidad.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_tradnl" altLang="en-US" sz="1600" u="none" dirty="0" smtClean="0">
                <a:latin typeface="+mj-lt"/>
              </a:rPr>
              <a:t>Elementos de marketing: </a:t>
            </a:r>
            <a:r>
              <a:rPr lang="es-ES_tradnl" altLang="en-US" sz="1600" u="none" dirty="0" err="1" smtClean="0">
                <a:latin typeface="+mj-lt"/>
              </a:rPr>
              <a:t>packaging</a:t>
            </a:r>
            <a:r>
              <a:rPr lang="es-ES_tradnl" altLang="en-US" sz="1600" u="none" dirty="0" smtClean="0">
                <a:latin typeface="+mj-lt"/>
              </a:rPr>
              <a:t> innovador, atributos étnicos y naturales de su origen, carácter de producto “único”, calidad (nutricional, sensorial, sanitaria).</a:t>
            </a:r>
            <a:endParaRPr lang="es-CL" altLang="en-US" sz="1600" u="none" dirty="0" smtClean="0">
              <a:latin typeface="+mj-lt"/>
            </a:endParaRPr>
          </a:p>
        </p:txBody>
      </p:sp>
      <p:pic>
        <p:nvPicPr>
          <p:cNvPr id="13" name="Picture 2" descr="http://www.destinos-turisticos.com/wp-content/img/2009/08/san-pedro-ataca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17172" y="0"/>
            <a:ext cx="2226828" cy="1651939"/>
          </a:xfrm>
          <a:prstGeom prst="rect">
            <a:avLst/>
          </a:prstGeom>
          <a:noFill/>
        </p:spPr>
      </p:pic>
      <p:sp>
        <p:nvSpPr>
          <p:cNvPr id="14" name="13 Rectángulo"/>
          <p:cNvSpPr/>
          <p:nvPr/>
        </p:nvSpPr>
        <p:spPr bwMode="auto">
          <a:xfrm>
            <a:off x="2624862" y="5139672"/>
            <a:ext cx="6347015" cy="14149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_tradnl" altLang="en-US" sz="1600" u="none" dirty="0" smtClean="0">
                <a:latin typeface="+mj-lt"/>
              </a:rPr>
              <a:t>Oferta complementaria de productos: artesanías en fibra o cuero, reforzando el carácter de identidad cultural.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_tradnl" altLang="en-US" sz="1600" u="none" dirty="0" smtClean="0">
                <a:latin typeface="+mj-lt"/>
              </a:rPr>
              <a:t>Actividades de difusión: material visual, lanzamiento de productos, participación de chefs </a:t>
            </a:r>
            <a:r>
              <a:rPr lang="es-ES_tradnl" altLang="en-US" sz="1600" u="none" dirty="0" smtClean="0">
                <a:solidFill>
                  <a:srgbClr val="FF0000"/>
                </a:solidFill>
                <a:latin typeface="+mj-lt"/>
              </a:rPr>
              <a:t>(experiencia exitosa realizada en Arica)</a:t>
            </a:r>
            <a:endParaRPr lang="es-CL" altLang="en-US" sz="1600" u="none" dirty="0" smtClean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9218" name="Picture 2" descr="Comid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797" y="5152913"/>
            <a:ext cx="2052021" cy="1539016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2055"/>
          <p:cNvSpPr txBox="1">
            <a:spLocks noChangeArrowheads="1"/>
          </p:cNvSpPr>
          <p:nvPr/>
        </p:nvSpPr>
        <p:spPr bwMode="auto">
          <a:xfrm>
            <a:off x="686693" y="788802"/>
            <a:ext cx="48142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 eaLnBrk="0" hangingPunct="0">
              <a:defRPr/>
            </a:pPr>
            <a:r>
              <a:rPr lang="es-CL" altLang="en-US" sz="2800" b="1" i="1" u="none" dirty="0" smtClean="0">
                <a:solidFill>
                  <a:srgbClr val="006E50"/>
                </a:solidFill>
                <a:latin typeface="Arial" charset="0"/>
              </a:rPr>
              <a:t>Valoración </a:t>
            </a:r>
            <a:r>
              <a:rPr lang="es-CL" altLang="en-US" sz="2800" b="1" i="1" u="none" dirty="0" smtClean="0">
                <a:solidFill>
                  <a:srgbClr val="006E50"/>
                </a:solidFill>
                <a:latin typeface="Arial" charset="0"/>
              </a:rPr>
              <a:t>económica</a:t>
            </a:r>
            <a:endParaRPr lang="es-CL" altLang="en-US" sz="2800" b="1" i="1" u="none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307488" y="1871831"/>
          <a:ext cx="6390043" cy="4623595"/>
        </p:xfrm>
        <a:graphic>
          <a:graphicData uri="http://schemas.openxmlformats.org/drawingml/2006/table">
            <a:tbl>
              <a:tblPr/>
              <a:tblGrid>
                <a:gridCol w="4770190"/>
                <a:gridCol w="1619853"/>
              </a:tblGrid>
              <a:tr h="397871">
                <a:tc>
                  <a:txBody>
                    <a:bodyPr/>
                    <a:lstStyle/>
                    <a:p>
                      <a:pPr marL="268288" indent="0" algn="l" rtl="0" eaLnBrk="0" fontAlgn="base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Volumen faena animales (</a:t>
                      </a: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cabezas)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8288" lvl="0" indent="-268288" algn="r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60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216000" marT="9525" marB="0" anchor="ctr">
                    <a:lnL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71">
                <a:tc>
                  <a:txBody>
                    <a:bodyPr/>
                    <a:lstStyle/>
                    <a:p>
                      <a:pPr marL="268288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Volumen total carne para procesamiento (kg)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8288" lvl="0" indent="-268288" algn="r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1.500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216000" marT="9525" marB="0" anchor="ctr">
                    <a:lnL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71">
                <a:tc>
                  <a:txBody>
                    <a:bodyPr/>
                    <a:lstStyle/>
                    <a:p>
                      <a:pPr marL="268288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Volumen total producto elaborado (kg</a:t>
                      </a: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8288" lvl="0" indent="-268288" algn="r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750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216000" marT="9525" marB="0" anchor="ctr">
                    <a:lnL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71">
                <a:tc>
                  <a:txBody>
                    <a:bodyPr/>
                    <a:lstStyle/>
                    <a:p>
                      <a:pPr marL="268288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Costo unitario carne puesta en planta ($/kg)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8288" lvl="0" indent="-268288" algn="r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5.000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216000" marT="9525" marB="0" anchor="ctr">
                    <a:lnL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71">
                <a:tc>
                  <a:txBody>
                    <a:bodyPr/>
                    <a:lstStyle/>
                    <a:p>
                      <a:pPr marL="268288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Costo unitario elaboración ($/kg)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8288" lvl="0" indent="-268288" algn="r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6.000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216000" marT="9525" marB="0" anchor="ctr">
                    <a:lnL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71">
                <a:tc>
                  <a:txBody>
                    <a:bodyPr/>
                    <a:lstStyle/>
                    <a:p>
                      <a:pPr marL="268288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Costo unitario producto terminado ($/kg</a:t>
                      </a: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8288" lvl="0" indent="-268288" algn="r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16.000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216000" marT="9525" marB="0" anchor="ctr">
                    <a:lnL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71">
                <a:tc>
                  <a:txBody>
                    <a:bodyPr/>
                    <a:lstStyle/>
                    <a:p>
                      <a:pPr marL="268288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Precio promedio producto ($/kg)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8288" lvl="0" indent="-268288" algn="r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30.000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216000" marT="9525" marB="0" anchor="ctr">
                    <a:lnL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871">
                <a:tc>
                  <a:txBody>
                    <a:bodyPr/>
                    <a:lstStyle/>
                    <a:p>
                      <a:pPr marL="268288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Margen unitario </a:t>
                      </a: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($/ kg producto final</a:t>
                      </a: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8288" lvl="0" indent="-268288" algn="r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14.000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216000" marT="9525" marB="0" anchor="ctr">
                    <a:lnL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09">
                <a:tc>
                  <a:txBody>
                    <a:bodyPr/>
                    <a:lstStyle/>
                    <a:p>
                      <a:pPr marL="268288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Ingreso total ($) 22.500.000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8288" lvl="0" indent="-268288" algn="r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22.500.000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216000" marT="9525" marB="0" anchor="ctr">
                    <a:lnL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09">
                <a:tc>
                  <a:txBody>
                    <a:bodyPr/>
                    <a:lstStyle/>
                    <a:p>
                      <a:pPr marL="268288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tabLst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Costo total ($) </a:t>
                      </a:r>
                      <a:endParaRPr lang="es-CL" altLang="en-US" sz="1600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8288" lvl="0" indent="-268288" algn="r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CL" altLang="en-US" sz="160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12.000.000</a:t>
                      </a:r>
                    </a:p>
                  </a:txBody>
                  <a:tcPr marL="9525" marR="216000" marT="9525" marB="0" anchor="ctr">
                    <a:lnL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09">
                <a:tc>
                  <a:txBody>
                    <a:bodyPr/>
                    <a:lstStyle/>
                    <a:p>
                      <a:pPr marL="268288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ES_tradnl" altLang="en-US" sz="1600" b="1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Margen total del negocio ($)</a:t>
                      </a:r>
                      <a:endParaRPr lang="es-CL" altLang="en-US" sz="1600" b="1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68288" lvl="0" indent="-268288" algn="r" defTabSz="914400" rtl="0" eaLnBrk="0" fontAlgn="base" latinLnBrk="0" hangingPunct="0">
                        <a:spcBef>
                          <a:spcPct val="0"/>
                        </a:spcBef>
                        <a:spcAft>
                          <a:spcPts val="300"/>
                        </a:spcAft>
                        <a:buClr>
                          <a:srgbClr val="C00000"/>
                        </a:buClr>
                        <a:buSzPct val="85000"/>
                        <a:buFontTx/>
                        <a:buNone/>
                        <a:defRPr/>
                      </a:pPr>
                      <a:r>
                        <a:rPr lang="es-ES_tradnl" altLang="en-US" sz="1600" b="1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10.500.000</a:t>
                      </a:r>
                      <a:endParaRPr lang="es-CL" altLang="en-US" sz="1600" b="1" u="non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216000" marT="9525" marB="0" anchor="ctr">
                    <a:lnL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E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E5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1290660" y="1410786"/>
            <a:ext cx="389094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indent="-268288" algn="l">
              <a:spcAft>
                <a:spcPts val="600"/>
              </a:spcAft>
              <a:buClr>
                <a:srgbClr val="C00000"/>
              </a:buClr>
            </a:pPr>
            <a:r>
              <a:rPr lang="es-ES_tradnl" sz="1600" b="1" u="none" dirty="0" smtClean="0">
                <a:latin typeface="Arial" charset="0"/>
                <a:ea typeface="Times New Roman" pitchFamily="18" charset="0"/>
                <a:cs typeface="Arial" charset="0"/>
              </a:rPr>
              <a:t>Operación mensual</a:t>
            </a:r>
            <a:endParaRPr lang="es-CL" sz="1600" b="1" u="none" dirty="0" smtClean="0">
              <a:latin typeface="Arial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7169" name="Picture 1" descr="D:\Mis documentos\SERGIO LARA BTA\camélidos\desarrollo productos\expovyva\fotos\Copia de DSC044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3601" y="0"/>
            <a:ext cx="1930400" cy="1450372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2055"/>
          <p:cNvSpPr txBox="1">
            <a:spLocks noChangeArrowheads="1"/>
          </p:cNvSpPr>
          <p:nvPr/>
        </p:nvSpPr>
        <p:spPr bwMode="auto">
          <a:xfrm>
            <a:off x="280286" y="698471"/>
            <a:ext cx="75620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l" eaLnBrk="0" hangingPunct="0">
              <a:defRPr/>
            </a:pPr>
            <a:r>
              <a:rPr lang="es-CL" altLang="en-US" sz="2800" b="1" i="1" u="none" dirty="0" smtClean="0">
                <a:solidFill>
                  <a:srgbClr val="006E50"/>
                </a:solidFill>
                <a:latin typeface="Arial" charset="0"/>
              </a:rPr>
              <a:t>Síntesis del avance y proyecciones</a:t>
            </a:r>
            <a:endParaRPr lang="es-CL" altLang="en-US" sz="2800" b="1" i="1" u="none" dirty="0">
              <a:solidFill>
                <a:srgbClr val="006E50"/>
              </a:solidFill>
              <a:latin typeface="Arial" charset="0"/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290457" y="1288976"/>
            <a:ext cx="8649149" cy="171506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600"/>
              </a:spcAft>
              <a:buClr>
                <a:srgbClr val="C00000"/>
              </a:buClr>
            </a:pPr>
            <a:r>
              <a:rPr lang="es-CL" sz="2000" b="1" u="none" dirty="0" smtClean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LOGROS</a:t>
            </a:r>
            <a:endParaRPr lang="es-CL" sz="1600" b="1" u="none" dirty="0" smtClean="0">
              <a:solidFill>
                <a:srgbClr val="FF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_tradnl" altLang="en-US" sz="1800" u="none" dirty="0" smtClean="0">
                <a:latin typeface="+mj-lt"/>
              </a:rPr>
              <a:t>Articulación con empresa procesadora (factibilidad técnica para la elaboración)</a:t>
            </a:r>
            <a:endParaRPr lang="es-CL" altLang="en-US" sz="1800" u="none" dirty="0" smtClean="0">
              <a:latin typeface="+mj-lt"/>
            </a:endParaRP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800" u="none" dirty="0" smtClean="0">
                <a:latin typeface="+mj-lt"/>
              </a:rPr>
              <a:t>Productos comerciales desarrollados, con alto estándar de calidad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_tradnl" altLang="en-US" sz="1800" u="none" dirty="0" smtClean="0">
                <a:latin typeface="+mj-lt"/>
              </a:rPr>
              <a:t>Canales comerciales definidos para la colocación de productos (factibilidad comercial)</a:t>
            </a:r>
            <a:endParaRPr lang="es-CL" altLang="en-US" sz="1800" u="none" dirty="0" smtClean="0">
              <a:latin typeface="+mj-lt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279700" y="4711282"/>
            <a:ext cx="7046258" cy="199206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600"/>
              </a:spcAft>
              <a:buClr>
                <a:srgbClr val="C00000"/>
              </a:buClr>
            </a:pPr>
            <a:r>
              <a:rPr lang="es-CL" sz="2000" b="1" u="none" dirty="0" smtClean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PUNTOS CRÍTICOS</a:t>
            </a:r>
            <a:endParaRPr lang="es-CL" sz="1600" b="1" u="none" dirty="0" smtClean="0">
              <a:solidFill>
                <a:srgbClr val="FF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800" u="none" dirty="0" smtClean="0">
                <a:latin typeface="+mj-lt"/>
              </a:rPr>
              <a:t>Desarrollo de proveedores: volumen, calidad, estandarización.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800" u="none" dirty="0" smtClean="0">
                <a:latin typeface="+mj-lt"/>
              </a:rPr>
              <a:t>Organización logística para el abastecimiento de materia prima: compra ganado, faena, desposte, frigorífico, transporte.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800" u="none" dirty="0" smtClean="0">
                <a:latin typeface="+mj-lt"/>
              </a:rPr>
              <a:t>Modelo de transferencia de oportunidad de negocios a productores regionales.</a:t>
            </a:r>
          </a:p>
        </p:txBody>
      </p:sp>
      <p:sp>
        <p:nvSpPr>
          <p:cNvPr id="5" name="4 Rectángulo"/>
          <p:cNvSpPr/>
          <p:nvPr/>
        </p:nvSpPr>
        <p:spPr bwMode="auto">
          <a:xfrm>
            <a:off x="301214" y="3114150"/>
            <a:ext cx="8552330" cy="139959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72000" tIns="72000" rIns="72000" bIns="72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268288" indent="-268288" algn="l">
              <a:spcAft>
                <a:spcPts val="600"/>
              </a:spcAft>
              <a:buClr>
                <a:srgbClr val="C00000"/>
              </a:buClr>
            </a:pPr>
            <a:r>
              <a:rPr lang="es-CL" sz="2000" b="1" u="none" dirty="0" smtClean="0">
                <a:solidFill>
                  <a:srgbClr val="FF0000"/>
                </a:solidFill>
                <a:latin typeface="Arial" charset="0"/>
                <a:ea typeface="Times New Roman" pitchFamily="18" charset="0"/>
                <a:cs typeface="Arial" charset="0"/>
              </a:rPr>
              <a:t>DESAFÍOS</a:t>
            </a:r>
            <a:endParaRPr lang="es-CL" sz="1600" b="1" u="none" dirty="0" smtClean="0">
              <a:solidFill>
                <a:srgbClr val="FF0000"/>
              </a:solidFill>
              <a:latin typeface="Arial" charset="0"/>
              <a:ea typeface="Times New Roman" pitchFamily="18" charset="0"/>
              <a:cs typeface="Arial" charset="0"/>
            </a:endParaRP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CL" altLang="en-US" sz="1800" u="none" dirty="0" smtClean="0">
                <a:latin typeface="+mj-lt"/>
              </a:rPr>
              <a:t>Validación comercial del proyecto: nivel de ventas, precios, márgenes.</a:t>
            </a:r>
          </a:p>
          <a:p>
            <a:pPr marL="268288" indent="-268288" algn="l">
              <a:spcAft>
                <a:spcPts val="300"/>
              </a:spcAft>
              <a:buClr>
                <a:srgbClr val="C00000"/>
              </a:buClr>
              <a:buSzPct val="85000"/>
              <a:buFont typeface="Wingdings" pitchFamily="2" charset="2"/>
              <a:buChar char="§"/>
              <a:defRPr/>
            </a:pPr>
            <a:r>
              <a:rPr lang="es-ES_tradnl" altLang="en-US" sz="1800" u="none" dirty="0" smtClean="0">
                <a:latin typeface="+mj-lt"/>
              </a:rPr>
              <a:t>Escalamiento comercial: lograr volumen de operación (materias primas, elaboración) que permita sostener una oferta acorde al mercado objetivo. </a:t>
            </a:r>
            <a:endParaRPr lang="es-CL" altLang="en-US" sz="1800" u="none" dirty="0" smtClean="0">
              <a:latin typeface="+mj-lt"/>
            </a:endParaRPr>
          </a:p>
        </p:txBody>
      </p:sp>
      <p:pic>
        <p:nvPicPr>
          <p:cNvPr id="6" name="Picture 1" descr="D:\Mis documentos\SERGIO LARA BTA\camélidos\unidad de negocios\fotos cecinas\Copia de DSC064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39350" y="4625790"/>
            <a:ext cx="1661622" cy="2215496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</TotalTime>
  <Words>989</Words>
  <Application>Microsoft Office PowerPoint</Application>
  <PresentationFormat>Presentación en pantalla (4:3)</PresentationFormat>
  <Paragraphs>133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Diseño predeterminado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PMC PINACLE WORLD WIDE </dc:title>
  <dc:creator>*</dc:creator>
  <cp:lastModifiedBy>WindowsXP</cp:lastModifiedBy>
  <cp:revision>227</cp:revision>
  <cp:lastPrinted>2001-04-05T23:59:06Z</cp:lastPrinted>
  <dcterms:created xsi:type="dcterms:W3CDTF">2000-05-17T13:33:54Z</dcterms:created>
  <dcterms:modified xsi:type="dcterms:W3CDTF">2011-05-26T15:44:38Z</dcterms:modified>
</cp:coreProperties>
</file>