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6858000" cy="9144000" type="letter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2BA"/>
    <a:srgbClr val="E6E5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514" y="-3187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ABF5-D2E9-4C29-A318-F8D6E51319D7}" type="datetimeFigureOut">
              <a:rPr lang="es-CL" smtClean="0"/>
              <a:t>02-12-2020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E06A-9C89-4353-AB2C-493F11F117E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4979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ABF5-D2E9-4C29-A318-F8D6E51319D7}" type="datetimeFigureOut">
              <a:rPr lang="es-CL" smtClean="0"/>
              <a:t>02-12-2020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E06A-9C89-4353-AB2C-493F11F117E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8311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ABF5-D2E9-4C29-A318-F8D6E51319D7}" type="datetimeFigureOut">
              <a:rPr lang="es-CL" smtClean="0"/>
              <a:t>02-12-2020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E06A-9C89-4353-AB2C-493F11F117E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206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ABF5-D2E9-4C29-A318-F8D6E51319D7}" type="datetimeFigureOut">
              <a:rPr lang="es-CL" smtClean="0"/>
              <a:t>02-12-2020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E06A-9C89-4353-AB2C-493F11F117E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012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ABF5-D2E9-4C29-A318-F8D6E51319D7}" type="datetimeFigureOut">
              <a:rPr lang="es-CL" smtClean="0"/>
              <a:t>02-12-2020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E06A-9C89-4353-AB2C-493F11F117E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513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ABF5-D2E9-4C29-A318-F8D6E51319D7}" type="datetimeFigureOut">
              <a:rPr lang="es-CL" smtClean="0"/>
              <a:t>02-12-2020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E06A-9C89-4353-AB2C-493F11F117E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8699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ABF5-D2E9-4C29-A318-F8D6E51319D7}" type="datetimeFigureOut">
              <a:rPr lang="es-CL" smtClean="0"/>
              <a:t>02-12-2020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E06A-9C89-4353-AB2C-493F11F117E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0056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ABF5-D2E9-4C29-A318-F8D6E51319D7}" type="datetimeFigureOut">
              <a:rPr lang="es-CL" smtClean="0"/>
              <a:t>02-12-2020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E06A-9C89-4353-AB2C-493F11F117E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58958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ABF5-D2E9-4C29-A318-F8D6E51319D7}" type="datetimeFigureOut">
              <a:rPr lang="es-CL" smtClean="0"/>
              <a:t>02-12-2020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E06A-9C89-4353-AB2C-493F11F117E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2227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ABF5-D2E9-4C29-A318-F8D6E51319D7}" type="datetimeFigureOut">
              <a:rPr lang="es-CL" smtClean="0"/>
              <a:t>02-12-2020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E06A-9C89-4353-AB2C-493F11F117E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3099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ABF5-D2E9-4C29-A318-F8D6E51319D7}" type="datetimeFigureOut">
              <a:rPr lang="es-CL" smtClean="0"/>
              <a:t>02-12-2020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E06A-9C89-4353-AB2C-493F11F117E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5165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EABF5-D2E9-4C29-A318-F8D6E51319D7}" type="datetimeFigureOut">
              <a:rPr lang="es-CL" smtClean="0"/>
              <a:t>02-12-2020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FE06A-9C89-4353-AB2C-493F11F117E6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956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6262" y="4541862"/>
            <a:ext cx="6858000" cy="4602138"/>
          </a:xfrm>
          <a:prstGeom prst="rect">
            <a:avLst/>
          </a:prstGeom>
          <a:solidFill>
            <a:srgbClr val="E6E5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48680" y="323528"/>
            <a:ext cx="5829300" cy="1960033"/>
          </a:xfrm>
        </p:spPr>
        <p:txBody>
          <a:bodyPr>
            <a:normAutofit/>
          </a:bodyPr>
          <a:lstStyle/>
          <a:p>
            <a:r>
              <a:rPr lang="es-CL" sz="4800" b="1" dirty="0">
                <a:latin typeface="Josefin Sans" pitchFamily="2" charset="0"/>
                <a:ea typeface="Josefin Sans" pitchFamily="2" charset="0"/>
              </a:rPr>
              <a:t>VERTICAL CROP 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24744" y="251520"/>
            <a:ext cx="4800600" cy="2336800"/>
          </a:xfrm>
        </p:spPr>
        <p:txBody>
          <a:bodyPr>
            <a:normAutofit/>
          </a:bodyPr>
          <a:lstStyle/>
          <a:p>
            <a:r>
              <a:rPr lang="es-CL" sz="1400" dirty="0">
                <a:solidFill>
                  <a:schemeClr val="tx1"/>
                </a:solidFill>
                <a:latin typeface="Josefin Sans" pitchFamily="2" charset="0"/>
                <a:ea typeface="Josefin Sans" pitchFamily="2" charset="0"/>
              </a:rPr>
              <a:t>UNIVERSIDAD TECNOLOGICA DE CHILE – INACAP</a:t>
            </a:r>
          </a:p>
          <a:p>
            <a:endParaRPr lang="es-CL" sz="1400" dirty="0">
              <a:solidFill>
                <a:schemeClr val="tx1"/>
              </a:solidFill>
              <a:latin typeface="Josefin Sans" pitchFamily="2" charset="0"/>
              <a:ea typeface="Josefin Sans" pitchFamily="2" charset="0"/>
            </a:endParaRPr>
          </a:p>
          <a:p>
            <a:endParaRPr lang="es-CL" sz="1400" dirty="0">
              <a:solidFill>
                <a:schemeClr val="tx1"/>
              </a:solidFill>
              <a:latin typeface="Josefin Sans" pitchFamily="2" charset="0"/>
              <a:ea typeface="Josefin Sans" pitchFamily="2" charset="0"/>
            </a:endParaRPr>
          </a:p>
          <a:p>
            <a:endParaRPr lang="es-CL" sz="1400" dirty="0">
              <a:solidFill>
                <a:schemeClr val="tx1"/>
              </a:solidFill>
              <a:latin typeface="Josefin Sans" pitchFamily="2" charset="0"/>
              <a:ea typeface="Josefin Sans" pitchFamily="2" charset="0"/>
            </a:endParaRPr>
          </a:p>
          <a:p>
            <a:endParaRPr lang="es-CL" sz="1400" dirty="0">
              <a:solidFill>
                <a:schemeClr val="tx1"/>
              </a:solidFill>
              <a:latin typeface="Josefin Sans" pitchFamily="2" charset="0"/>
              <a:ea typeface="Josefin Sans" pitchFamily="2" charset="0"/>
            </a:endParaRPr>
          </a:p>
          <a:p>
            <a:endParaRPr lang="es-CL" sz="1400" dirty="0">
              <a:solidFill>
                <a:schemeClr val="tx1"/>
              </a:solidFill>
              <a:latin typeface="Josefin Sans" pitchFamily="2" charset="0"/>
              <a:ea typeface="Josefin Sans" pitchFamily="2" charset="0"/>
            </a:endParaRPr>
          </a:p>
          <a:p>
            <a:endParaRPr lang="es-CL" sz="1400" dirty="0">
              <a:solidFill>
                <a:schemeClr val="tx1"/>
              </a:solidFill>
              <a:latin typeface="Josefin Sans" pitchFamily="2" charset="0"/>
              <a:ea typeface="Josefin Sans" pitchFamily="2" charset="0"/>
            </a:endParaRPr>
          </a:p>
          <a:p>
            <a:pPr algn="l"/>
            <a:r>
              <a:rPr lang="es-CL" sz="1400" dirty="0">
                <a:solidFill>
                  <a:schemeClr val="tx1"/>
                </a:solidFill>
                <a:latin typeface="Josefin Sans" pitchFamily="2" charset="0"/>
                <a:ea typeface="Josefin Sans" pitchFamily="2" charset="0"/>
              </a:rPr>
              <a:t>DICIEMBRE 2020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912" y="2569058"/>
            <a:ext cx="2604813" cy="1728193"/>
          </a:xfrm>
          <a:prstGeom prst="rect">
            <a:avLst/>
          </a:prstGeom>
        </p:spPr>
      </p:pic>
      <p:cxnSp>
        <p:nvCxnSpPr>
          <p:cNvPr id="6" name="5 Conector recto"/>
          <p:cNvCxnSpPr/>
          <p:nvPr/>
        </p:nvCxnSpPr>
        <p:spPr>
          <a:xfrm>
            <a:off x="5982952" y="1680320"/>
            <a:ext cx="0" cy="424847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5589240" y="1764843"/>
            <a:ext cx="50405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>
                <a:solidFill>
                  <a:schemeClr val="tx1">
                    <a:lumMod val="95000"/>
                    <a:lumOff val="5000"/>
                  </a:schemeClr>
                </a:solidFill>
                <a:latin typeface="Josefin Sans" pitchFamily="2" charset="0"/>
                <a:ea typeface="Josefin Sans" pitchFamily="2" charset="0"/>
              </a:rPr>
              <a:t>G</a:t>
            </a:r>
          </a:p>
          <a:p>
            <a:r>
              <a:rPr lang="es-CL" dirty="0">
                <a:solidFill>
                  <a:schemeClr val="tx1">
                    <a:lumMod val="95000"/>
                    <a:lumOff val="5000"/>
                  </a:schemeClr>
                </a:solidFill>
                <a:latin typeface="Josefin Sans" pitchFamily="2" charset="0"/>
                <a:ea typeface="Josefin Sans" pitchFamily="2" charset="0"/>
              </a:rPr>
              <a:t> r</a:t>
            </a:r>
          </a:p>
          <a:p>
            <a:r>
              <a:rPr lang="es-CL" dirty="0">
                <a:solidFill>
                  <a:schemeClr val="tx1">
                    <a:lumMod val="95000"/>
                    <a:lumOff val="5000"/>
                  </a:schemeClr>
                </a:solidFill>
                <a:latin typeface="Josefin Sans" pitchFamily="2" charset="0"/>
                <a:ea typeface="Josefin Sans" pitchFamily="2" charset="0"/>
              </a:rPr>
              <a:t> a</a:t>
            </a:r>
          </a:p>
          <a:p>
            <a:r>
              <a:rPr lang="es-CL" dirty="0">
                <a:solidFill>
                  <a:schemeClr val="tx1">
                    <a:lumMod val="95000"/>
                    <a:lumOff val="5000"/>
                  </a:schemeClr>
                </a:solidFill>
                <a:latin typeface="Josefin Sans" pitchFamily="2" charset="0"/>
                <a:ea typeface="Josefin Sans" pitchFamily="2" charset="0"/>
              </a:rPr>
              <a:t> n</a:t>
            </a:r>
          </a:p>
          <a:p>
            <a:r>
              <a:rPr lang="es-CL" dirty="0">
                <a:solidFill>
                  <a:schemeClr val="tx1">
                    <a:lumMod val="95000"/>
                    <a:lumOff val="5000"/>
                  </a:schemeClr>
                </a:solidFill>
                <a:latin typeface="Josefin Sans" pitchFamily="2" charset="0"/>
                <a:ea typeface="Josefin Sans" pitchFamily="2" charset="0"/>
              </a:rPr>
              <a:t> j</a:t>
            </a:r>
          </a:p>
          <a:p>
            <a:r>
              <a:rPr lang="es-CL" dirty="0">
                <a:solidFill>
                  <a:schemeClr val="tx1">
                    <a:lumMod val="95000"/>
                    <a:lumOff val="5000"/>
                  </a:schemeClr>
                </a:solidFill>
                <a:latin typeface="Josefin Sans" pitchFamily="2" charset="0"/>
                <a:ea typeface="Josefin Sans" pitchFamily="2" charset="0"/>
              </a:rPr>
              <a:t> a</a:t>
            </a:r>
          </a:p>
          <a:p>
            <a:endParaRPr lang="es-CL" dirty="0">
              <a:solidFill>
                <a:schemeClr val="tx1">
                  <a:lumMod val="95000"/>
                  <a:lumOff val="5000"/>
                </a:schemeClr>
              </a:solidFill>
              <a:latin typeface="Josefin Sans" pitchFamily="2" charset="0"/>
              <a:ea typeface="Josefin Sans" pitchFamily="2" charset="0"/>
            </a:endParaRPr>
          </a:p>
          <a:p>
            <a:r>
              <a:rPr lang="es-CL" dirty="0">
                <a:solidFill>
                  <a:schemeClr val="tx1">
                    <a:lumMod val="95000"/>
                    <a:lumOff val="5000"/>
                  </a:schemeClr>
                </a:solidFill>
                <a:latin typeface="Josefin Sans" pitchFamily="2" charset="0"/>
                <a:ea typeface="Josefin Sans" pitchFamily="2" charset="0"/>
              </a:rPr>
              <a:t>V </a:t>
            </a:r>
          </a:p>
          <a:p>
            <a:r>
              <a:rPr lang="es-CL" dirty="0">
                <a:solidFill>
                  <a:schemeClr val="tx1">
                    <a:lumMod val="95000"/>
                    <a:lumOff val="5000"/>
                  </a:schemeClr>
                </a:solidFill>
                <a:latin typeface="Josefin Sans" pitchFamily="2" charset="0"/>
                <a:ea typeface="Josefin Sans" pitchFamily="2" charset="0"/>
              </a:rPr>
              <a:t> e</a:t>
            </a:r>
          </a:p>
          <a:p>
            <a:r>
              <a:rPr lang="es-CL" dirty="0">
                <a:solidFill>
                  <a:schemeClr val="tx1">
                    <a:lumMod val="95000"/>
                    <a:lumOff val="5000"/>
                  </a:schemeClr>
                </a:solidFill>
                <a:latin typeface="Josefin Sans" pitchFamily="2" charset="0"/>
                <a:ea typeface="Josefin Sans" pitchFamily="2" charset="0"/>
              </a:rPr>
              <a:t> r</a:t>
            </a:r>
          </a:p>
          <a:p>
            <a:r>
              <a:rPr lang="es-CL" dirty="0">
                <a:solidFill>
                  <a:schemeClr val="tx1">
                    <a:lumMod val="95000"/>
                    <a:lumOff val="5000"/>
                  </a:schemeClr>
                </a:solidFill>
                <a:latin typeface="Josefin Sans" pitchFamily="2" charset="0"/>
                <a:ea typeface="Josefin Sans" pitchFamily="2" charset="0"/>
              </a:rPr>
              <a:t> t</a:t>
            </a:r>
          </a:p>
          <a:p>
            <a:r>
              <a:rPr lang="es-CL" dirty="0">
                <a:solidFill>
                  <a:schemeClr val="tx1">
                    <a:lumMod val="95000"/>
                    <a:lumOff val="5000"/>
                  </a:schemeClr>
                </a:solidFill>
                <a:latin typeface="Josefin Sans" pitchFamily="2" charset="0"/>
                <a:ea typeface="Josefin Sans" pitchFamily="2" charset="0"/>
              </a:rPr>
              <a:t> i</a:t>
            </a:r>
          </a:p>
          <a:p>
            <a:r>
              <a:rPr lang="es-CL" dirty="0">
                <a:solidFill>
                  <a:schemeClr val="tx1">
                    <a:lumMod val="95000"/>
                    <a:lumOff val="5000"/>
                  </a:schemeClr>
                </a:solidFill>
                <a:latin typeface="Josefin Sans" pitchFamily="2" charset="0"/>
                <a:ea typeface="Josefin Sans" pitchFamily="2" charset="0"/>
              </a:rPr>
              <a:t> c</a:t>
            </a:r>
          </a:p>
          <a:p>
            <a:r>
              <a:rPr lang="es-CL" dirty="0">
                <a:solidFill>
                  <a:schemeClr val="tx1">
                    <a:lumMod val="95000"/>
                    <a:lumOff val="5000"/>
                  </a:schemeClr>
                </a:solidFill>
                <a:latin typeface="Josefin Sans" pitchFamily="2" charset="0"/>
                <a:ea typeface="Josefin Sans" pitchFamily="2" charset="0"/>
              </a:rPr>
              <a:t> a</a:t>
            </a:r>
          </a:p>
          <a:p>
            <a:r>
              <a:rPr lang="es-CL" dirty="0">
                <a:solidFill>
                  <a:schemeClr val="tx1">
                    <a:lumMod val="95000"/>
                    <a:lumOff val="5000"/>
                  </a:schemeClr>
                </a:solidFill>
                <a:latin typeface="Josefin Sans" pitchFamily="2" charset="0"/>
                <a:ea typeface="Josefin Sans" pitchFamily="2" charset="0"/>
              </a:rPr>
              <a:t> 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88640" y="2951821"/>
            <a:ext cx="21635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3200" b="1" dirty="0">
                <a:latin typeface="Josefin Sans" pitchFamily="2" charset="0"/>
                <a:ea typeface="Josefin Sans" pitchFamily="2" charset="0"/>
              </a:rPr>
              <a:t>PROTOTIPO MODULAR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476672" y="6300192"/>
            <a:ext cx="59013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000" b="1" dirty="0">
                <a:latin typeface="Josefin Sans" pitchFamily="2" charset="0"/>
                <a:ea typeface="Josefin Sans" pitchFamily="2" charset="0"/>
                <a:cs typeface="Calibri"/>
              </a:rPr>
              <a:t>VERTICAL CROP: Diseño, implementación y validación de Prototipo modular de cultivo vertical automatizado y autosustentable para la </a:t>
            </a:r>
            <a:r>
              <a:rPr lang="es-CL" sz="2000" b="1" dirty="0" err="1">
                <a:latin typeface="Josefin Sans" pitchFamily="2" charset="0"/>
                <a:ea typeface="Josefin Sans" pitchFamily="2" charset="0"/>
                <a:cs typeface="Calibri"/>
              </a:rPr>
              <a:t>PyMe</a:t>
            </a:r>
            <a:r>
              <a:rPr lang="es-CL" sz="2000" b="1" dirty="0">
                <a:latin typeface="Josefin Sans" pitchFamily="2" charset="0"/>
                <a:ea typeface="Josefin Sans" pitchFamily="2" charset="0"/>
                <a:cs typeface="Calibri"/>
              </a:rPr>
              <a:t> hortícola.</a:t>
            </a:r>
            <a:endParaRPr lang="es-CL" sz="2000" b="1" dirty="0">
              <a:latin typeface="Josefin Sans" pitchFamily="2" charset="0"/>
              <a:ea typeface="Josefin Sans" pitchFamily="2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568217" y="8045904"/>
            <a:ext cx="4293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b="1" dirty="0">
                <a:latin typeface="Josefin Sans" pitchFamily="2" charset="0"/>
                <a:ea typeface="Josefin Sans" pitchFamily="2" charset="0"/>
              </a:rPr>
              <a:t>Proyecto apoyado por </a:t>
            </a:r>
          </a:p>
          <a:p>
            <a:r>
              <a:rPr lang="es-CL" sz="1600" b="1" dirty="0">
                <a:latin typeface="Josefin Sans" pitchFamily="2" charset="0"/>
                <a:ea typeface="Josefin Sans" pitchFamily="2" charset="0"/>
              </a:rPr>
              <a:t>Fundación para la Innovación Agraria – FIA </a:t>
            </a:r>
          </a:p>
          <a:p>
            <a:r>
              <a:rPr lang="es-CL" sz="1600" b="1" dirty="0">
                <a:latin typeface="Josefin Sans" pitchFamily="2" charset="0"/>
                <a:ea typeface="Josefin Sans" pitchFamily="2" charset="0"/>
              </a:rPr>
              <a:t>Código: PYT-2019-0201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27" y="7881164"/>
            <a:ext cx="2232248" cy="114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307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21" r="21382"/>
          <a:stretch/>
        </p:blipFill>
        <p:spPr>
          <a:xfrm flipH="1">
            <a:off x="0" y="-36512"/>
            <a:ext cx="6858000" cy="9180512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2708920" y="-36512"/>
            <a:ext cx="3816424" cy="918051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CuadroTexto"/>
          <p:cNvSpPr txBox="1"/>
          <p:nvPr/>
        </p:nvSpPr>
        <p:spPr>
          <a:xfrm>
            <a:off x="2996952" y="326419"/>
            <a:ext cx="324036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i="1" cap="all" dirty="0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Problemática Regional</a:t>
            </a:r>
          </a:p>
          <a:p>
            <a:pPr algn="just"/>
            <a:r>
              <a:rPr lang="es-CL" sz="1600" i="1" dirty="0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Falta </a:t>
            </a:r>
            <a:r>
              <a:rPr lang="es-CL" sz="1600" i="1" dirty="0" err="1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tecnologización</a:t>
            </a:r>
            <a:r>
              <a:rPr lang="es-CL" sz="1600" i="1" dirty="0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 en producción primaria.</a:t>
            </a:r>
          </a:p>
          <a:p>
            <a:pPr algn="just"/>
            <a:r>
              <a:rPr lang="es-CL" sz="1600" i="1" dirty="0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Escasez de suelos cultivables (AFC).</a:t>
            </a:r>
          </a:p>
          <a:p>
            <a:pPr algn="just"/>
            <a:r>
              <a:rPr lang="es-CL" sz="1600" i="1" dirty="0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Limitado acceso a agua riego.</a:t>
            </a:r>
          </a:p>
          <a:p>
            <a:pPr algn="just"/>
            <a:r>
              <a:rPr lang="es-CL" sz="1600" i="1" dirty="0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Hortalizas el principal sustento de la AFC.</a:t>
            </a:r>
          </a:p>
          <a:p>
            <a:pPr algn="just"/>
            <a:r>
              <a:rPr lang="es-CL" sz="1600" i="1" dirty="0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Productos no diferenciados y calidad heterogénea.</a:t>
            </a:r>
          </a:p>
          <a:p>
            <a:pPr algn="ctr"/>
            <a:endParaRPr lang="es-CL" sz="1600" i="1" cap="all" dirty="0">
              <a:solidFill>
                <a:schemeClr val="bg1"/>
              </a:solidFill>
              <a:latin typeface="Josefin Sans" pitchFamily="2" charset="0"/>
              <a:ea typeface="Josefin Sans" pitchFamily="2" charset="0"/>
            </a:endParaRPr>
          </a:p>
          <a:p>
            <a:r>
              <a:rPr lang="es-CL" sz="1600" i="1" cap="all" dirty="0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Lineamiento Institucional</a:t>
            </a:r>
          </a:p>
          <a:p>
            <a:pPr algn="just"/>
            <a:r>
              <a:rPr lang="es-CL" sz="1600" i="1" dirty="0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Trabajo interdisciplinario Esc. Informática &amp; telecomunicaciones,  Electricidad &amp; electrónica, Agropecuaria &amp; Agroindustrial.</a:t>
            </a:r>
          </a:p>
          <a:p>
            <a:pPr algn="just"/>
            <a:r>
              <a:rPr lang="es-CL" sz="1600" i="1" dirty="0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Participación de alumnos y académicos vinculadas a problemáticas de la región (Maule).</a:t>
            </a:r>
          </a:p>
          <a:p>
            <a:pPr algn="ctr"/>
            <a:endParaRPr lang="es-CL" sz="1600" i="1" cap="all" dirty="0">
              <a:solidFill>
                <a:schemeClr val="bg1"/>
              </a:solidFill>
              <a:latin typeface="Josefin Sans" pitchFamily="2" charset="0"/>
              <a:ea typeface="Josefin Sans" pitchFamily="2" charset="0"/>
            </a:endParaRPr>
          </a:p>
          <a:p>
            <a:pPr algn="ctr"/>
            <a:endParaRPr lang="es-CL" sz="1600" i="1" cap="all" dirty="0">
              <a:solidFill>
                <a:schemeClr val="bg1"/>
              </a:solidFill>
              <a:latin typeface="Josefin Sans" pitchFamily="2" charset="0"/>
              <a:ea typeface="Josefin Sans" pitchFamily="2" charset="0"/>
            </a:endParaRPr>
          </a:p>
          <a:p>
            <a:r>
              <a:rPr lang="es-CL" sz="1600" i="1" cap="all" dirty="0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Vinculación con Ecosistema Regional</a:t>
            </a:r>
          </a:p>
          <a:p>
            <a:pPr algn="just"/>
            <a:r>
              <a:rPr lang="es-CL" sz="1600" i="1" dirty="0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Transferencia y extensión a productores de la provincia de Talca.</a:t>
            </a:r>
          </a:p>
          <a:p>
            <a:pPr algn="just"/>
            <a:r>
              <a:rPr lang="es-CL" sz="1600" i="1" dirty="0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Asistencia y difusión a través de INDAP y </a:t>
            </a:r>
            <a:r>
              <a:rPr lang="es-CL" sz="1600" i="1" dirty="0" err="1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Prodesal</a:t>
            </a:r>
            <a:r>
              <a:rPr lang="es-CL" sz="1600" i="1" dirty="0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.</a:t>
            </a:r>
          </a:p>
          <a:p>
            <a:pPr algn="just"/>
            <a:r>
              <a:rPr lang="es-CL" sz="1600" i="1" dirty="0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Prototipo escalable a nivel comercial.</a:t>
            </a:r>
          </a:p>
          <a:p>
            <a:pPr algn="just"/>
            <a:r>
              <a:rPr lang="es-CL" sz="1600" i="1" dirty="0">
                <a:solidFill>
                  <a:schemeClr val="bg1"/>
                </a:solidFill>
                <a:latin typeface="Josefin Sans" pitchFamily="2" charset="0"/>
                <a:ea typeface="Josefin Sans" pitchFamily="2" charset="0"/>
              </a:rPr>
              <a:t>Registro PI según desarrollo prototipo.</a:t>
            </a:r>
          </a:p>
          <a:p>
            <a:endParaRPr lang="es-CL" sz="1600" i="1" dirty="0"/>
          </a:p>
        </p:txBody>
      </p:sp>
    </p:spTree>
    <p:extLst>
      <p:ext uri="{BB962C8B-B14F-4D97-AF65-F5344CB8AC3E}">
        <p14:creationId xmlns:p14="http://schemas.microsoft.com/office/powerpoint/2010/main" val="802300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 rot="16200000">
            <a:off x="-882047" y="1087929"/>
            <a:ext cx="3258615" cy="1117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>
                <a:latin typeface="Century Gothic" panose="020B0502020202020204" pitchFamily="34" charset="0"/>
                <a:ea typeface="Josefin Sans" pitchFamily="2" charset="0"/>
              </a:rPr>
              <a:t>Equipo de Trabajo</a:t>
            </a:r>
          </a:p>
        </p:txBody>
      </p:sp>
      <p:sp>
        <p:nvSpPr>
          <p:cNvPr id="7" name="6 Rectángulo"/>
          <p:cNvSpPr/>
          <p:nvPr/>
        </p:nvSpPr>
        <p:spPr>
          <a:xfrm>
            <a:off x="3789040" y="0"/>
            <a:ext cx="2736304" cy="914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20" y="2675759"/>
            <a:ext cx="1608209" cy="1608209"/>
          </a:xfrm>
          <a:prstGeom prst="rect">
            <a:avLst/>
          </a:prstGeom>
          <a:ln>
            <a:noFill/>
          </a:ln>
          <a:effectLst>
            <a:outerShdw blurRad="292100" dist="1651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20" y="4927972"/>
            <a:ext cx="1608209" cy="1608209"/>
          </a:xfrm>
          <a:prstGeom prst="rect">
            <a:avLst/>
          </a:prstGeom>
          <a:ln>
            <a:noFill/>
          </a:ln>
          <a:effectLst>
            <a:outerShdw blurRad="292100" dist="1651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20" y="7241520"/>
            <a:ext cx="1609832" cy="1609832"/>
          </a:xfrm>
          <a:prstGeom prst="rect">
            <a:avLst/>
          </a:prstGeom>
          <a:ln>
            <a:noFill/>
          </a:ln>
          <a:effectLst>
            <a:outerShdw blurRad="292100" dist="1651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13 CuadroTexto"/>
          <p:cNvSpPr txBox="1"/>
          <p:nvPr/>
        </p:nvSpPr>
        <p:spPr>
          <a:xfrm>
            <a:off x="4318752" y="2642300"/>
            <a:ext cx="2206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BÁRBARA</a:t>
            </a:r>
          </a:p>
          <a:p>
            <a:r>
              <a:rPr lang="es-CL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Coordinadora general del proyecto / Investigador, Doctora en ciencias - Ingeniera </a:t>
            </a:r>
            <a:r>
              <a:rPr lang="es-CL" sz="12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Bioinformatica</a:t>
            </a:r>
            <a:r>
              <a:rPr lang="es-CL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, Responsable de la dirección general del proyecto.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4350353" y="4639940"/>
            <a:ext cx="2206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PAULA</a:t>
            </a:r>
          </a:p>
          <a:p>
            <a:r>
              <a:rPr lang="es-CL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Coordinadora alterna/ Ingeniero agrónomo. Responsable de realización de ensayos biológicos y evaluación del prototipo según los criterios productivos hortícola, así como de difusión, relacionamiento con el asociado y con INDAP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4350353" y="7025496"/>
            <a:ext cx="22065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SANDRA</a:t>
            </a:r>
          </a:p>
          <a:p>
            <a:r>
              <a:rPr lang="es-CL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Gestión contable y administrativa/ Licenciada en educación. Responsable de la administración y rendiciones del proyecto, control de compras, gastos y actividades asociadas al proyecto.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155154" y="3971543"/>
            <a:ext cx="223224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i="1" dirty="0">
                <a:latin typeface="Century Gothic" panose="020B0502020202020204" pitchFamily="34" charset="0"/>
              </a:rPr>
              <a:t>Nuestro equipo tiene como objetivo general</a:t>
            </a:r>
          </a:p>
          <a:p>
            <a:r>
              <a:rPr lang="es-CL" sz="1600" i="1" dirty="0">
                <a:latin typeface="Century Gothic" panose="020B0502020202020204" pitchFamily="34" charset="0"/>
              </a:rPr>
              <a:t>Desarrollar un sistema mecánico (rotatorio) y automatizado para la producción hortícola que permita una agricultura sustentable e intensiva a bajo costo e impacto medioambiental para la </a:t>
            </a:r>
            <a:r>
              <a:rPr lang="es-CL" sz="1600" i="1" dirty="0" err="1">
                <a:latin typeface="Century Gothic" panose="020B0502020202020204" pitchFamily="34" charset="0"/>
              </a:rPr>
              <a:t>PyMe</a:t>
            </a:r>
            <a:r>
              <a:rPr lang="es-CL" sz="1600" i="1" dirty="0">
                <a:latin typeface="Century Gothic" panose="020B0502020202020204" pitchFamily="34" charset="0"/>
              </a:rPr>
              <a:t> y AFC agrícola hortícola.</a:t>
            </a:r>
          </a:p>
          <a:p>
            <a:endParaRPr lang="es-CL" dirty="0"/>
          </a:p>
        </p:txBody>
      </p:sp>
      <p:pic>
        <p:nvPicPr>
          <p:cNvPr id="21" name="20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20" y="395536"/>
            <a:ext cx="1608209" cy="1608209"/>
          </a:xfrm>
          <a:prstGeom prst="rect">
            <a:avLst/>
          </a:prstGeom>
          <a:ln>
            <a:noFill/>
          </a:ln>
          <a:effectLst>
            <a:outerShdw blurRad="292100" dist="1651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21 CuadroTexto"/>
          <p:cNvSpPr txBox="1"/>
          <p:nvPr/>
        </p:nvSpPr>
        <p:spPr>
          <a:xfrm>
            <a:off x="4318752" y="410052"/>
            <a:ext cx="2206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INGRID</a:t>
            </a:r>
          </a:p>
          <a:p>
            <a:r>
              <a:rPr lang="es-CL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Coordinadora principal del proyecto / Químico Industrial – Magister en Gestión ambiental, Responsable de la transferencia y vinculación con FIA.</a:t>
            </a:r>
          </a:p>
        </p:txBody>
      </p:sp>
    </p:spTree>
    <p:extLst>
      <p:ext uri="{BB962C8B-B14F-4D97-AF65-F5344CB8AC3E}">
        <p14:creationId xmlns:p14="http://schemas.microsoft.com/office/powerpoint/2010/main" val="2125209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71"/>
          <a:stretch/>
        </p:blipFill>
        <p:spPr>
          <a:xfrm>
            <a:off x="404664" y="442796"/>
            <a:ext cx="2071552" cy="206129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0" name="19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518"/>
          <a:stretch/>
        </p:blipFill>
        <p:spPr>
          <a:xfrm>
            <a:off x="404664" y="2504090"/>
            <a:ext cx="2071552" cy="2058329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9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01" r="5215" b="18946"/>
          <a:stretch/>
        </p:blipFill>
        <p:spPr>
          <a:xfrm>
            <a:off x="404664" y="4557557"/>
            <a:ext cx="2078850" cy="207139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1" name="10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6" t="25475" r="34772" b="31290"/>
          <a:stretch/>
        </p:blipFill>
        <p:spPr>
          <a:xfrm>
            <a:off x="404664" y="6625859"/>
            <a:ext cx="2078850" cy="2083774"/>
          </a:xfrm>
          <a:prstGeom prst="rect">
            <a:avLst/>
          </a:prstGeom>
          <a:ln>
            <a:noFill/>
          </a:ln>
          <a:effectLst/>
        </p:spPr>
      </p:pic>
      <p:sp>
        <p:nvSpPr>
          <p:cNvPr id="13" name="12 Rectángulo"/>
          <p:cNvSpPr/>
          <p:nvPr/>
        </p:nvSpPr>
        <p:spPr>
          <a:xfrm>
            <a:off x="2950600" y="-12018"/>
            <a:ext cx="2736304" cy="915601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190" y="6780215"/>
            <a:ext cx="1608209" cy="1608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14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192" y="761850"/>
            <a:ext cx="1608209" cy="1608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15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191" y="3755879"/>
            <a:ext cx="1608209" cy="1608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16 CuadroTexto"/>
          <p:cNvSpPr txBox="1"/>
          <p:nvPr/>
        </p:nvSpPr>
        <p:spPr>
          <a:xfrm>
            <a:off x="2938225" y="504125"/>
            <a:ext cx="22065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LUIS</a:t>
            </a:r>
          </a:p>
          <a:p>
            <a:pPr algn="r"/>
            <a:r>
              <a:rPr lang="es-CL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Investigador/ Ingeniero en Control e Instrumentación. Responsable técnico del equipo de trabajo, así como del desarrollo de sistema de iluminación artificial con </a:t>
            </a:r>
            <a:r>
              <a:rPr lang="es-CL" sz="12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LEDs</a:t>
            </a:r>
            <a:r>
              <a:rPr lang="es-CL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 y dimensionamiento de sistema de paneles solares fotovoltaicos. 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950598" y="3491880"/>
            <a:ext cx="22065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RODRIGO</a:t>
            </a:r>
          </a:p>
          <a:p>
            <a:pPr algn="r"/>
            <a:r>
              <a:rPr lang="es-CL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Investigador/Magister en Ciencias de la Ingeniería - Ingeniero Mecatrónico. Responsable del desarrollo de sistema de control automatizado del prototipo y de la puesta en marcha.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2950600" y="6516216"/>
            <a:ext cx="2206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JORGE</a:t>
            </a:r>
          </a:p>
          <a:p>
            <a:pPr algn="r"/>
            <a:r>
              <a:rPr lang="es-CL" sz="1200" dirty="0">
                <a:solidFill>
                  <a:schemeClr val="bg1"/>
                </a:solidFill>
                <a:latin typeface="Century Gothic" panose="020B0502020202020204" pitchFamily="34" charset="0"/>
              </a:rPr>
              <a:t>Mecánico / Responsable de diseñar y montaje estructura mecánica sistema rotatorio y etapas de validación del prototipo en aspectos mecánicos.</a:t>
            </a:r>
          </a:p>
        </p:txBody>
      </p:sp>
    </p:spTree>
    <p:extLst>
      <p:ext uri="{BB962C8B-B14F-4D97-AF65-F5344CB8AC3E}">
        <p14:creationId xmlns:p14="http://schemas.microsoft.com/office/powerpoint/2010/main" val="2028906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260648" y="0"/>
            <a:ext cx="3384376" cy="914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332656" y="323528"/>
            <a:ext cx="2952329" cy="8640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L" sz="1800" dirty="0">
                <a:solidFill>
                  <a:schemeClr val="bg1"/>
                </a:solidFill>
                <a:latin typeface="Century Gothic" panose="020B0502020202020204" pitchFamily="34" charset="0"/>
              </a:rPr>
              <a:t>NUESTRA PROPUESTA DE PROTOTIPO MODULAR, AUTOMATIZADO Y AUTOSUSTENTABLE</a:t>
            </a:r>
          </a:p>
          <a:p>
            <a:pPr algn="just"/>
            <a:endParaRPr lang="es-MX" sz="18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just"/>
            <a:endParaRPr lang="es-MX" sz="18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just"/>
            <a:r>
              <a:rPr lang="es-MX" sz="1800" dirty="0">
                <a:solidFill>
                  <a:schemeClr val="bg1"/>
                </a:solidFill>
                <a:latin typeface="Century Gothic" panose="020B0502020202020204" pitchFamily="34" charset="0"/>
              </a:rPr>
              <a:t>Cultivo interior: no están influidos por las estaciones y pueden producir durante todo el año. </a:t>
            </a:r>
          </a:p>
          <a:p>
            <a:pPr algn="just"/>
            <a:endParaRPr lang="es-MX" sz="18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just"/>
            <a:r>
              <a:rPr lang="es-MX" sz="1800" dirty="0">
                <a:solidFill>
                  <a:schemeClr val="bg1"/>
                </a:solidFill>
                <a:latin typeface="Century Gothic" panose="020B0502020202020204" pitchFamily="34" charset="0"/>
              </a:rPr>
              <a:t>Sin uso de pesticidas. </a:t>
            </a:r>
          </a:p>
          <a:p>
            <a:pPr algn="just"/>
            <a:endParaRPr lang="es-MX" sz="18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just"/>
            <a:r>
              <a:rPr lang="es-MX" sz="1800" dirty="0">
                <a:solidFill>
                  <a:schemeClr val="bg1"/>
                </a:solidFill>
                <a:latin typeface="Century Gothic" panose="020B0502020202020204" pitchFamily="34" charset="0"/>
              </a:rPr>
              <a:t>Producción local con todas las ventajas que conlleva.</a:t>
            </a:r>
          </a:p>
          <a:p>
            <a:pPr algn="just"/>
            <a:endParaRPr lang="es-MX" sz="18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just"/>
            <a:r>
              <a:rPr lang="es-MX" sz="1800" dirty="0">
                <a:solidFill>
                  <a:schemeClr val="bg1"/>
                </a:solidFill>
                <a:latin typeface="Century Gothic" panose="020B0502020202020204" pitchFamily="34" charset="0"/>
              </a:rPr>
              <a:t>Reutilización de agua: 1/50 veces de agua en comparación con los métodos tradicionales.</a:t>
            </a:r>
          </a:p>
          <a:p>
            <a:pPr algn="just"/>
            <a:endParaRPr lang="es-MX" sz="18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just"/>
            <a:r>
              <a:rPr lang="es-MX" sz="1800" dirty="0">
                <a:solidFill>
                  <a:schemeClr val="bg1"/>
                </a:solidFill>
                <a:latin typeface="Century Gothic" panose="020B0502020202020204" pitchFamily="34" charset="0"/>
              </a:rPr>
              <a:t>Se utilizará una combinación de energía de la red eléctrica y solar.</a:t>
            </a:r>
            <a:endParaRPr lang="es-CL" sz="1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Picture 4" descr="Resultado de imagen para granja vertic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3458914" y="395536"/>
            <a:ext cx="3018002" cy="185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Resultado de imagen para granja vertic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3429000" y="2627784"/>
            <a:ext cx="3018002" cy="1853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sultado de imagen para granja vertic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701" y="6948264"/>
            <a:ext cx="3020301" cy="187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onoce la granja bajo techo más grande y ecológica del mund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8" r="12638" b="21694"/>
          <a:stretch/>
        </p:blipFill>
        <p:spPr bwMode="auto">
          <a:xfrm>
            <a:off x="3429000" y="4788024"/>
            <a:ext cx="3018001" cy="190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6983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903</TotalTime>
  <Words>488</Words>
  <Application>Microsoft Office PowerPoint</Application>
  <PresentationFormat>Carta (216 x 279 mm)</PresentationFormat>
  <Paragraphs>75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Gothic</vt:lpstr>
      <vt:lpstr>Josefin Sans</vt:lpstr>
      <vt:lpstr>Tema de Office</vt:lpstr>
      <vt:lpstr>VERTICAL CROP 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VERTICAL CROP</dc:title>
  <dc:creator>Usuario</dc:creator>
  <cp:lastModifiedBy>Licencia Dieciseis</cp:lastModifiedBy>
  <cp:revision>25</cp:revision>
  <dcterms:created xsi:type="dcterms:W3CDTF">2020-11-18T03:00:28Z</dcterms:created>
  <dcterms:modified xsi:type="dcterms:W3CDTF">2020-12-02T15:47:18Z</dcterms:modified>
</cp:coreProperties>
</file>