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9" r:id="rId3"/>
    <p:sldId id="260" r:id="rId4"/>
    <p:sldId id="268" r:id="rId5"/>
    <p:sldId id="258" r:id="rId6"/>
    <p:sldId id="261" r:id="rId7"/>
    <p:sldId id="264" r:id="rId8"/>
    <p:sldId id="265" r:id="rId9"/>
    <p:sldId id="266" r:id="rId10"/>
    <p:sldId id="267" r:id="rId11"/>
    <p:sldId id="269" r:id="rId12"/>
    <p:sldId id="272" r:id="rId13"/>
    <p:sldId id="273" r:id="rId14"/>
    <p:sldId id="274" r:id="rId15"/>
    <p:sldId id="275" r:id="rId16"/>
    <p:sldId id="262" r:id="rId17"/>
    <p:sldId id="270" r:id="rId18"/>
    <p:sldId id="271" r:id="rId19"/>
    <p:sldId id="277" r:id="rId20"/>
    <p:sldId id="276" r:id="rId21"/>
    <p:sldId id="278" r:id="rId22"/>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1F4C"/>
    <a:srgbClr val="3C1A56"/>
    <a:srgbClr val="1214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8" d="100"/>
          <a:sy n="68" d="100"/>
        </p:scale>
        <p:origin x="738"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5A5D09-4775-479B-B355-DBD41236620F}"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US"/>
        </a:p>
      </dgm:t>
    </dgm:pt>
    <dgm:pt modelId="{FA550FD3-6D85-41C9-9131-BD8CA1B8673F}">
      <dgm:prSet/>
      <dgm:spPr/>
      <dgm:t>
        <a:bodyPr/>
        <a:lstStyle/>
        <a:p>
          <a:r>
            <a:rPr lang="es-CL"/>
            <a:t>Dentro de la producción mundial de frutas, actualmente liderada por bananos, cítricos,</a:t>
          </a:r>
          <a:endParaRPr lang="en-US"/>
        </a:p>
      </dgm:t>
    </dgm:pt>
    <dgm:pt modelId="{1902BB05-1C3E-482C-923D-55EEFFEBE67D}" type="parTrans" cxnId="{AD978633-2D98-4E84-B573-3511DEE682AC}">
      <dgm:prSet/>
      <dgm:spPr/>
      <dgm:t>
        <a:bodyPr/>
        <a:lstStyle/>
        <a:p>
          <a:endParaRPr lang="en-US"/>
        </a:p>
      </dgm:t>
    </dgm:pt>
    <dgm:pt modelId="{6FDBF4F5-4C3F-41F3-AE6E-DE8A2D82C66F}" type="sibTrans" cxnId="{AD978633-2D98-4E84-B573-3511DEE682AC}">
      <dgm:prSet/>
      <dgm:spPr/>
      <dgm:t>
        <a:bodyPr/>
        <a:lstStyle/>
        <a:p>
          <a:endParaRPr lang="en-US"/>
        </a:p>
      </dgm:t>
    </dgm:pt>
    <dgm:pt modelId="{10FE39F5-4C1C-4B3E-9591-453A1807BB85}">
      <dgm:prSet/>
      <dgm:spPr/>
      <dgm:t>
        <a:bodyPr/>
        <a:lstStyle/>
        <a:p>
          <a:r>
            <a:rPr lang="es-CL"/>
            <a:t>manzanos y frutas tropicales, con un total de 150 millones de toneladas, los berries</a:t>
          </a:r>
          <a:endParaRPr lang="en-US"/>
        </a:p>
      </dgm:t>
    </dgm:pt>
    <dgm:pt modelId="{BF2FCA55-33E6-4B04-B3B3-6603AD0E9AC7}" type="parTrans" cxnId="{1A5E2E56-875E-4C00-8328-DD2E53D19E00}">
      <dgm:prSet/>
      <dgm:spPr/>
      <dgm:t>
        <a:bodyPr/>
        <a:lstStyle/>
        <a:p>
          <a:endParaRPr lang="en-US"/>
        </a:p>
      </dgm:t>
    </dgm:pt>
    <dgm:pt modelId="{BB8E7B17-D486-4F9B-9BBE-D124C44F37FC}" type="sibTrans" cxnId="{1A5E2E56-875E-4C00-8328-DD2E53D19E00}">
      <dgm:prSet/>
      <dgm:spPr/>
      <dgm:t>
        <a:bodyPr/>
        <a:lstStyle/>
        <a:p>
          <a:endParaRPr lang="en-US"/>
        </a:p>
      </dgm:t>
    </dgm:pt>
    <dgm:pt modelId="{919390FD-8FD2-42F3-B34B-12D46F3E487A}">
      <dgm:prSet/>
      <dgm:spPr/>
      <dgm:t>
        <a:bodyPr/>
        <a:lstStyle/>
        <a:p>
          <a:r>
            <a:rPr lang="es-CL"/>
            <a:t>representan un 2% de la producción mundial, con alrededor de 3 millones de toneladas.</a:t>
          </a:r>
          <a:endParaRPr lang="en-US"/>
        </a:p>
      </dgm:t>
    </dgm:pt>
    <dgm:pt modelId="{74811DCC-3551-4EB6-880C-F9906C0B086A}" type="parTrans" cxnId="{49D4AD4B-C6E8-4E40-8B18-1A98898B6708}">
      <dgm:prSet/>
      <dgm:spPr/>
      <dgm:t>
        <a:bodyPr/>
        <a:lstStyle/>
        <a:p>
          <a:endParaRPr lang="en-US"/>
        </a:p>
      </dgm:t>
    </dgm:pt>
    <dgm:pt modelId="{73104B66-90D7-4659-BC1E-857F5EBEA80A}" type="sibTrans" cxnId="{49D4AD4B-C6E8-4E40-8B18-1A98898B6708}">
      <dgm:prSet/>
      <dgm:spPr/>
      <dgm:t>
        <a:bodyPr/>
        <a:lstStyle/>
        <a:p>
          <a:endParaRPr lang="en-US"/>
        </a:p>
      </dgm:t>
    </dgm:pt>
    <dgm:pt modelId="{0ACE6EEF-2040-49AF-891F-0FF38732AF12}">
      <dgm:prSet/>
      <dgm:spPr/>
      <dgm:t>
        <a:bodyPr/>
        <a:lstStyle/>
        <a:p>
          <a:r>
            <a:rPr lang="es-CL"/>
            <a:t>De esta cifra, las frutillas abarcan más del 50% de la producción mundial de berries.</a:t>
          </a:r>
          <a:endParaRPr lang="en-US"/>
        </a:p>
      </dgm:t>
    </dgm:pt>
    <dgm:pt modelId="{E989E610-B143-4328-85D6-4604BDCC8593}" type="parTrans" cxnId="{4AA7D9F3-42EF-4F9C-BB7D-B08EA5637EF3}">
      <dgm:prSet/>
      <dgm:spPr/>
      <dgm:t>
        <a:bodyPr/>
        <a:lstStyle/>
        <a:p>
          <a:endParaRPr lang="en-US"/>
        </a:p>
      </dgm:t>
    </dgm:pt>
    <dgm:pt modelId="{E4A7B28C-BA4F-47DB-B0BD-DB47918D20E0}" type="sibTrans" cxnId="{4AA7D9F3-42EF-4F9C-BB7D-B08EA5637EF3}">
      <dgm:prSet/>
      <dgm:spPr/>
      <dgm:t>
        <a:bodyPr/>
        <a:lstStyle/>
        <a:p>
          <a:endParaRPr lang="en-US"/>
        </a:p>
      </dgm:t>
    </dgm:pt>
    <dgm:pt modelId="{34733894-05B0-47DB-97AB-BBF952096A09}" type="pres">
      <dgm:prSet presAssocID="{085A5D09-4775-479B-B355-DBD41236620F}" presName="linear" presStyleCnt="0">
        <dgm:presLayoutVars>
          <dgm:animLvl val="lvl"/>
          <dgm:resizeHandles val="exact"/>
        </dgm:presLayoutVars>
      </dgm:prSet>
      <dgm:spPr/>
    </dgm:pt>
    <dgm:pt modelId="{E4B1E686-38C7-46FB-AFF3-BADD4D98B8B0}" type="pres">
      <dgm:prSet presAssocID="{FA550FD3-6D85-41C9-9131-BD8CA1B8673F}" presName="parentText" presStyleLbl="node1" presStyleIdx="0" presStyleCnt="4">
        <dgm:presLayoutVars>
          <dgm:chMax val="0"/>
          <dgm:bulletEnabled val="1"/>
        </dgm:presLayoutVars>
      </dgm:prSet>
      <dgm:spPr/>
    </dgm:pt>
    <dgm:pt modelId="{8CED436A-4666-411F-8699-E8B2B368D6FC}" type="pres">
      <dgm:prSet presAssocID="{6FDBF4F5-4C3F-41F3-AE6E-DE8A2D82C66F}" presName="spacer" presStyleCnt="0"/>
      <dgm:spPr/>
    </dgm:pt>
    <dgm:pt modelId="{7185952D-959D-4E1A-B473-C0B7DE9D9B20}" type="pres">
      <dgm:prSet presAssocID="{10FE39F5-4C1C-4B3E-9591-453A1807BB85}" presName="parentText" presStyleLbl="node1" presStyleIdx="1" presStyleCnt="4">
        <dgm:presLayoutVars>
          <dgm:chMax val="0"/>
          <dgm:bulletEnabled val="1"/>
        </dgm:presLayoutVars>
      </dgm:prSet>
      <dgm:spPr/>
    </dgm:pt>
    <dgm:pt modelId="{56E90AA9-4EB9-4B75-A3A6-23049039373B}" type="pres">
      <dgm:prSet presAssocID="{BB8E7B17-D486-4F9B-9BBE-D124C44F37FC}" presName="spacer" presStyleCnt="0"/>
      <dgm:spPr/>
    </dgm:pt>
    <dgm:pt modelId="{F25F49AF-8AA3-451A-9126-B67D2F5845F0}" type="pres">
      <dgm:prSet presAssocID="{919390FD-8FD2-42F3-B34B-12D46F3E487A}" presName="parentText" presStyleLbl="node1" presStyleIdx="2" presStyleCnt="4">
        <dgm:presLayoutVars>
          <dgm:chMax val="0"/>
          <dgm:bulletEnabled val="1"/>
        </dgm:presLayoutVars>
      </dgm:prSet>
      <dgm:spPr/>
    </dgm:pt>
    <dgm:pt modelId="{DD85DD5D-DCEA-4249-BB92-C730CD96140E}" type="pres">
      <dgm:prSet presAssocID="{73104B66-90D7-4659-BC1E-857F5EBEA80A}" presName="spacer" presStyleCnt="0"/>
      <dgm:spPr/>
    </dgm:pt>
    <dgm:pt modelId="{E39C9DBB-026B-4743-92F1-A9A0F3178474}" type="pres">
      <dgm:prSet presAssocID="{0ACE6EEF-2040-49AF-891F-0FF38732AF12}" presName="parentText" presStyleLbl="node1" presStyleIdx="3" presStyleCnt="4">
        <dgm:presLayoutVars>
          <dgm:chMax val="0"/>
          <dgm:bulletEnabled val="1"/>
        </dgm:presLayoutVars>
      </dgm:prSet>
      <dgm:spPr/>
    </dgm:pt>
  </dgm:ptLst>
  <dgm:cxnLst>
    <dgm:cxn modelId="{06F92E2D-C587-4D73-9436-DF35DC817DB6}" type="presOf" srcId="{FA550FD3-6D85-41C9-9131-BD8CA1B8673F}" destId="{E4B1E686-38C7-46FB-AFF3-BADD4D98B8B0}" srcOrd="0" destOrd="0" presId="urn:microsoft.com/office/officeart/2005/8/layout/vList2"/>
    <dgm:cxn modelId="{AD978633-2D98-4E84-B573-3511DEE682AC}" srcId="{085A5D09-4775-479B-B355-DBD41236620F}" destId="{FA550FD3-6D85-41C9-9131-BD8CA1B8673F}" srcOrd="0" destOrd="0" parTransId="{1902BB05-1C3E-482C-923D-55EEFFEBE67D}" sibTransId="{6FDBF4F5-4C3F-41F3-AE6E-DE8A2D82C66F}"/>
    <dgm:cxn modelId="{D85DCB3B-A6B4-41FF-8CEB-3F3DDC06D0D9}" type="presOf" srcId="{0ACE6EEF-2040-49AF-891F-0FF38732AF12}" destId="{E39C9DBB-026B-4743-92F1-A9A0F3178474}" srcOrd="0" destOrd="0" presId="urn:microsoft.com/office/officeart/2005/8/layout/vList2"/>
    <dgm:cxn modelId="{BF84F466-C52B-4473-A224-4523F76463ED}" type="presOf" srcId="{085A5D09-4775-479B-B355-DBD41236620F}" destId="{34733894-05B0-47DB-97AB-BBF952096A09}" srcOrd="0" destOrd="0" presId="urn:microsoft.com/office/officeart/2005/8/layout/vList2"/>
    <dgm:cxn modelId="{49D4AD4B-C6E8-4E40-8B18-1A98898B6708}" srcId="{085A5D09-4775-479B-B355-DBD41236620F}" destId="{919390FD-8FD2-42F3-B34B-12D46F3E487A}" srcOrd="2" destOrd="0" parTransId="{74811DCC-3551-4EB6-880C-F9906C0B086A}" sibTransId="{73104B66-90D7-4659-BC1E-857F5EBEA80A}"/>
    <dgm:cxn modelId="{1A5E2E56-875E-4C00-8328-DD2E53D19E00}" srcId="{085A5D09-4775-479B-B355-DBD41236620F}" destId="{10FE39F5-4C1C-4B3E-9591-453A1807BB85}" srcOrd="1" destOrd="0" parTransId="{BF2FCA55-33E6-4B04-B3B3-6603AD0E9AC7}" sibTransId="{BB8E7B17-D486-4F9B-9BBE-D124C44F37FC}"/>
    <dgm:cxn modelId="{A8A99ABE-B6B7-4C13-92E2-EECB032F58DB}" type="presOf" srcId="{919390FD-8FD2-42F3-B34B-12D46F3E487A}" destId="{F25F49AF-8AA3-451A-9126-B67D2F5845F0}" srcOrd="0" destOrd="0" presId="urn:microsoft.com/office/officeart/2005/8/layout/vList2"/>
    <dgm:cxn modelId="{1D528EF2-3FAE-447F-AA34-F8741F632AFA}" type="presOf" srcId="{10FE39F5-4C1C-4B3E-9591-453A1807BB85}" destId="{7185952D-959D-4E1A-B473-C0B7DE9D9B20}" srcOrd="0" destOrd="0" presId="urn:microsoft.com/office/officeart/2005/8/layout/vList2"/>
    <dgm:cxn modelId="{4AA7D9F3-42EF-4F9C-BB7D-B08EA5637EF3}" srcId="{085A5D09-4775-479B-B355-DBD41236620F}" destId="{0ACE6EEF-2040-49AF-891F-0FF38732AF12}" srcOrd="3" destOrd="0" parTransId="{E989E610-B143-4328-85D6-4604BDCC8593}" sibTransId="{E4A7B28C-BA4F-47DB-B0BD-DB47918D20E0}"/>
    <dgm:cxn modelId="{4F001E65-4E00-4A0B-B26C-7C3FB8BBA996}" type="presParOf" srcId="{34733894-05B0-47DB-97AB-BBF952096A09}" destId="{E4B1E686-38C7-46FB-AFF3-BADD4D98B8B0}" srcOrd="0" destOrd="0" presId="urn:microsoft.com/office/officeart/2005/8/layout/vList2"/>
    <dgm:cxn modelId="{5F3D8E55-FEF0-4035-B6C7-C52A48B4F824}" type="presParOf" srcId="{34733894-05B0-47DB-97AB-BBF952096A09}" destId="{8CED436A-4666-411F-8699-E8B2B368D6FC}" srcOrd="1" destOrd="0" presId="urn:microsoft.com/office/officeart/2005/8/layout/vList2"/>
    <dgm:cxn modelId="{C8E516AE-AF4D-4D0E-8FA3-5C28737F6487}" type="presParOf" srcId="{34733894-05B0-47DB-97AB-BBF952096A09}" destId="{7185952D-959D-4E1A-B473-C0B7DE9D9B20}" srcOrd="2" destOrd="0" presId="urn:microsoft.com/office/officeart/2005/8/layout/vList2"/>
    <dgm:cxn modelId="{E0DE4808-CA24-4843-9FB9-9115C4C4400A}" type="presParOf" srcId="{34733894-05B0-47DB-97AB-BBF952096A09}" destId="{56E90AA9-4EB9-4B75-A3A6-23049039373B}" srcOrd="3" destOrd="0" presId="urn:microsoft.com/office/officeart/2005/8/layout/vList2"/>
    <dgm:cxn modelId="{EF1200A3-FABF-4AF5-BBD8-DE8156EBE967}" type="presParOf" srcId="{34733894-05B0-47DB-97AB-BBF952096A09}" destId="{F25F49AF-8AA3-451A-9126-B67D2F5845F0}" srcOrd="4" destOrd="0" presId="urn:microsoft.com/office/officeart/2005/8/layout/vList2"/>
    <dgm:cxn modelId="{0272F8ED-121C-4284-98A8-78BCBA52322D}" type="presParOf" srcId="{34733894-05B0-47DB-97AB-BBF952096A09}" destId="{DD85DD5D-DCEA-4249-BB92-C730CD96140E}" srcOrd="5" destOrd="0" presId="urn:microsoft.com/office/officeart/2005/8/layout/vList2"/>
    <dgm:cxn modelId="{ACC5CE0B-B112-4EE4-8737-2CC32AE8F0C2}" type="presParOf" srcId="{34733894-05B0-47DB-97AB-BBF952096A09}" destId="{E39C9DBB-026B-4743-92F1-A9A0F3178474}"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B1E686-38C7-46FB-AFF3-BADD4D98B8B0}">
      <dsp:nvSpPr>
        <dsp:cNvPr id="0" name=""/>
        <dsp:cNvSpPr/>
      </dsp:nvSpPr>
      <dsp:spPr>
        <a:xfrm>
          <a:off x="0" y="697673"/>
          <a:ext cx="6245265" cy="9945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CL" sz="2500" kern="1200"/>
            <a:t>Dentro de la producción mundial de frutas, actualmente liderada por bananos, cítricos,</a:t>
          </a:r>
          <a:endParaRPr lang="en-US" sz="2500" kern="1200"/>
        </a:p>
      </dsp:txBody>
      <dsp:txXfrm>
        <a:off x="48547" y="746220"/>
        <a:ext cx="6148171" cy="897406"/>
      </dsp:txXfrm>
    </dsp:sp>
    <dsp:sp modelId="{7185952D-959D-4E1A-B473-C0B7DE9D9B20}">
      <dsp:nvSpPr>
        <dsp:cNvPr id="0" name=""/>
        <dsp:cNvSpPr/>
      </dsp:nvSpPr>
      <dsp:spPr>
        <a:xfrm>
          <a:off x="0" y="1764173"/>
          <a:ext cx="6245265" cy="994500"/>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CL" sz="2500" kern="1200"/>
            <a:t>manzanos y frutas tropicales, con un total de 150 millones de toneladas, los berries</a:t>
          </a:r>
          <a:endParaRPr lang="en-US" sz="2500" kern="1200"/>
        </a:p>
      </dsp:txBody>
      <dsp:txXfrm>
        <a:off x="48547" y="1812720"/>
        <a:ext cx="6148171" cy="897406"/>
      </dsp:txXfrm>
    </dsp:sp>
    <dsp:sp modelId="{F25F49AF-8AA3-451A-9126-B67D2F5845F0}">
      <dsp:nvSpPr>
        <dsp:cNvPr id="0" name=""/>
        <dsp:cNvSpPr/>
      </dsp:nvSpPr>
      <dsp:spPr>
        <a:xfrm>
          <a:off x="0" y="2830673"/>
          <a:ext cx="6245265" cy="994500"/>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CL" sz="2500" kern="1200"/>
            <a:t>representan un 2% de la producción mundial, con alrededor de 3 millones de toneladas.</a:t>
          </a:r>
          <a:endParaRPr lang="en-US" sz="2500" kern="1200"/>
        </a:p>
      </dsp:txBody>
      <dsp:txXfrm>
        <a:off x="48547" y="2879220"/>
        <a:ext cx="6148171" cy="897406"/>
      </dsp:txXfrm>
    </dsp:sp>
    <dsp:sp modelId="{E39C9DBB-026B-4743-92F1-A9A0F3178474}">
      <dsp:nvSpPr>
        <dsp:cNvPr id="0" name=""/>
        <dsp:cNvSpPr/>
      </dsp:nvSpPr>
      <dsp:spPr>
        <a:xfrm>
          <a:off x="0" y="3897173"/>
          <a:ext cx="6245265" cy="99450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s-CL" sz="2500" kern="1200"/>
            <a:t>De esta cifra, las frutillas abarcan más del 50% de la producción mundial de berries.</a:t>
          </a:r>
          <a:endParaRPr lang="en-US" sz="2500" kern="1200"/>
        </a:p>
      </dsp:txBody>
      <dsp:txXfrm>
        <a:off x="48547" y="3945720"/>
        <a:ext cx="6148171" cy="89740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4F76D8-1C82-4291-AF4A-E17EA3CB82D1}" type="datetimeFigureOut">
              <a:rPr lang="es-ES" smtClean="0"/>
              <a:t>21/10/2023</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554741D-4009-4DDE-8C3F-0E03BC033CF4}" type="slidenum">
              <a:rPr lang="es-ES" smtClean="0"/>
              <a:t>‹Nº›</a:t>
            </a:fld>
            <a:endParaRPr lang="es-ES"/>
          </a:p>
        </p:txBody>
      </p:sp>
    </p:spTree>
    <p:extLst>
      <p:ext uri="{BB962C8B-B14F-4D97-AF65-F5344CB8AC3E}">
        <p14:creationId xmlns:p14="http://schemas.microsoft.com/office/powerpoint/2010/main" val="1661817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6555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065013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g35f391192_0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4" name="Google Shape;174;g35f391192_0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4555515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006720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6201042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16543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71049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45296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7384180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editar el estilo de subtítulo del patrón</a:t>
            </a:r>
          </a:p>
        </p:txBody>
      </p:sp>
      <p:sp>
        <p:nvSpPr>
          <p:cNvPr id="4" name="Marcador de fecha 3"/>
          <p:cNvSpPr>
            <a:spLocks noGrp="1"/>
          </p:cNvSpPr>
          <p:nvPr>
            <p:ph type="dt" sz="half" idx="10"/>
          </p:nvPr>
        </p:nvSpPr>
        <p:spPr/>
        <p:txBody>
          <a:bodyPr/>
          <a:lstStyle/>
          <a:p>
            <a:fld id="{CB34CB2C-D0ED-4433-9A9E-1BC05CA7513A}" type="datetimeFigureOut">
              <a:rPr lang="es-ES" smtClean="0"/>
              <a:t>21/10/2023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C44273-0D5E-4F2E-9D2E-EE06C76DF3DF}" type="slidenum">
              <a:rPr lang="es-ES" smtClean="0"/>
              <a:t>‹Nº›</a:t>
            </a:fld>
            <a:endParaRPr lang="es-ES"/>
          </a:p>
        </p:txBody>
      </p:sp>
    </p:spTree>
    <p:extLst>
      <p:ext uri="{BB962C8B-B14F-4D97-AF65-F5344CB8AC3E}">
        <p14:creationId xmlns:p14="http://schemas.microsoft.com/office/powerpoint/2010/main" val="1676798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texto vertical 2"/>
          <p:cNvSpPr>
            <a:spLocks noGrp="1"/>
          </p:cNvSpPr>
          <p:nvPr>
            <p:ph type="body" orient="vert" idx="1"/>
          </p:nvPr>
        </p:nvSpPr>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CB34CB2C-D0ED-4433-9A9E-1BC05CA7513A}" type="datetimeFigureOut">
              <a:rPr lang="es-ES" smtClean="0"/>
              <a:t>21/10/2023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C44273-0D5E-4F2E-9D2E-EE06C76DF3DF}" type="slidenum">
              <a:rPr lang="es-ES" smtClean="0"/>
              <a:t>‹Nº›</a:t>
            </a:fld>
            <a:endParaRPr lang="es-ES"/>
          </a:p>
        </p:txBody>
      </p:sp>
    </p:spTree>
    <p:extLst>
      <p:ext uri="{BB962C8B-B14F-4D97-AF65-F5344CB8AC3E}">
        <p14:creationId xmlns:p14="http://schemas.microsoft.com/office/powerpoint/2010/main" val="1277392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CB34CB2C-D0ED-4433-9A9E-1BC05CA7513A}" type="datetimeFigureOut">
              <a:rPr lang="es-ES" smtClean="0"/>
              <a:t>21/10/2023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C44273-0D5E-4F2E-9D2E-EE06C76DF3DF}" type="slidenum">
              <a:rPr lang="es-ES" smtClean="0"/>
              <a:t>‹Nº›</a:t>
            </a:fld>
            <a:endParaRPr lang="es-ES"/>
          </a:p>
        </p:txBody>
      </p:sp>
    </p:spTree>
    <p:extLst>
      <p:ext uri="{BB962C8B-B14F-4D97-AF65-F5344CB8AC3E}">
        <p14:creationId xmlns:p14="http://schemas.microsoft.com/office/powerpoint/2010/main" val="9785684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 1 column + image">
  <p:cSld name="Title + 1 column + image">
    <p:spTree>
      <p:nvGrpSpPr>
        <p:cNvPr id="1" name="Shape 34"/>
        <p:cNvGrpSpPr/>
        <p:nvPr/>
      </p:nvGrpSpPr>
      <p:grpSpPr>
        <a:xfrm>
          <a:off x="0" y="0"/>
          <a:ext cx="0" cy="0"/>
          <a:chOff x="0" y="0"/>
          <a:chExt cx="0" cy="0"/>
        </a:xfrm>
      </p:grpSpPr>
      <p:sp>
        <p:nvSpPr>
          <p:cNvPr id="35" name="Google Shape;35;p6"/>
          <p:cNvSpPr/>
          <p:nvPr/>
        </p:nvSpPr>
        <p:spPr>
          <a:xfrm>
            <a:off x="3581333" y="-12267"/>
            <a:ext cx="8610800" cy="3447600"/>
          </a:xfrm>
          <a:prstGeom prst="rect">
            <a:avLst/>
          </a:prstGeom>
          <a:gradFill>
            <a:gsLst>
              <a:gs pos="0">
                <a:srgbClr val="020F2B">
                  <a:alpha val="33725"/>
                </a:srgbClr>
              </a:gs>
              <a:gs pos="100000">
                <a:srgbClr val="010C16">
                  <a:alpha val="0"/>
                </a:srgbClr>
              </a:gs>
            </a:gsLst>
            <a:lin ang="5400012"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6" name="Google Shape;36;p6"/>
          <p:cNvSpPr/>
          <p:nvPr/>
        </p:nvSpPr>
        <p:spPr>
          <a:xfrm>
            <a:off x="-12267" y="-12267"/>
            <a:ext cx="6108400" cy="6870400"/>
          </a:xfrm>
          <a:prstGeom prst="rect">
            <a:avLst/>
          </a:prstGeom>
          <a:solidFill>
            <a:srgbClr val="FFFFFF"/>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latin typeface="IBM Plex Sans Condensed"/>
              <a:ea typeface="IBM Plex Sans Condensed"/>
              <a:cs typeface="IBM Plex Sans Condensed"/>
              <a:sym typeface="IBM Plex Sans Condensed"/>
            </a:endParaRPr>
          </a:p>
        </p:txBody>
      </p:sp>
      <p:pic>
        <p:nvPicPr>
          <p:cNvPr id="37" name="Google Shape;37;p6"/>
          <p:cNvPicPr preferRelativeResize="0"/>
          <p:nvPr/>
        </p:nvPicPr>
        <p:blipFill>
          <a:blip r:embed="rId2">
            <a:alphaModFix amt="60000"/>
          </a:blip>
          <a:stretch>
            <a:fillRect/>
          </a:stretch>
        </p:blipFill>
        <p:spPr>
          <a:xfrm rot="-5400000">
            <a:off x="2775000" y="3320985"/>
            <a:ext cx="6870267" cy="228296"/>
          </a:xfrm>
          <a:prstGeom prst="rect">
            <a:avLst/>
          </a:prstGeom>
          <a:noFill/>
          <a:ln>
            <a:noFill/>
          </a:ln>
        </p:spPr>
      </p:pic>
      <p:sp>
        <p:nvSpPr>
          <p:cNvPr id="38" name="Google Shape;38;p6"/>
          <p:cNvSpPr txBox="1">
            <a:spLocks noGrp="1"/>
          </p:cNvSpPr>
          <p:nvPr>
            <p:ph type="title"/>
          </p:nvPr>
        </p:nvSpPr>
        <p:spPr>
          <a:xfrm>
            <a:off x="408533" y="641400"/>
            <a:ext cx="5087600" cy="1391600"/>
          </a:xfrm>
          <a:prstGeom prst="rect">
            <a:avLst/>
          </a:prstGeom>
        </p:spPr>
        <p:txBody>
          <a:bodyPr spcFirstLastPara="1" wrap="square" lIns="0" tIns="0" rIns="0" bIns="0" anchor="b" anchorCtr="0">
            <a:noAutofit/>
          </a:bodyPr>
          <a:lstStyle>
            <a:lvl1pPr lvl="0" algn="l" rtl="0">
              <a:spcBef>
                <a:spcPts val="0"/>
              </a:spcBef>
              <a:spcAft>
                <a:spcPts val="0"/>
              </a:spcAft>
              <a:buClr>
                <a:srgbClr val="77588B"/>
              </a:buClr>
              <a:buSzPts val="3000"/>
              <a:buFont typeface="IBM Plex Sans Condensed"/>
              <a:buNone/>
              <a:defRPr>
                <a:solidFill>
                  <a:srgbClr val="77588B"/>
                </a:solidFill>
                <a:latin typeface="IBM Plex Sans Condensed"/>
                <a:ea typeface="IBM Plex Sans Condensed"/>
                <a:cs typeface="IBM Plex Sans Condensed"/>
                <a:sym typeface="IBM Plex Sans Condensed"/>
              </a:defRPr>
            </a:lvl1pPr>
            <a:lvl2pPr lvl="1" algn="l" rtl="0">
              <a:spcBef>
                <a:spcPts val="0"/>
              </a:spcBef>
              <a:spcAft>
                <a:spcPts val="0"/>
              </a:spcAft>
              <a:buClr>
                <a:srgbClr val="77588B"/>
              </a:buClr>
              <a:buSzPts val="3000"/>
              <a:buFont typeface="IBM Plex Sans Condensed"/>
              <a:buNone/>
              <a:defRPr>
                <a:solidFill>
                  <a:srgbClr val="77588B"/>
                </a:solidFill>
                <a:latin typeface="IBM Plex Sans Condensed"/>
                <a:ea typeface="IBM Plex Sans Condensed"/>
                <a:cs typeface="IBM Plex Sans Condensed"/>
                <a:sym typeface="IBM Plex Sans Condensed"/>
              </a:defRPr>
            </a:lvl2pPr>
            <a:lvl3pPr lvl="2" algn="l" rtl="0">
              <a:spcBef>
                <a:spcPts val="0"/>
              </a:spcBef>
              <a:spcAft>
                <a:spcPts val="0"/>
              </a:spcAft>
              <a:buClr>
                <a:srgbClr val="77588B"/>
              </a:buClr>
              <a:buSzPts val="3000"/>
              <a:buFont typeface="IBM Plex Sans Condensed"/>
              <a:buNone/>
              <a:defRPr>
                <a:solidFill>
                  <a:srgbClr val="77588B"/>
                </a:solidFill>
                <a:latin typeface="IBM Plex Sans Condensed"/>
                <a:ea typeface="IBM Plex Sans Condensed"/>
                <a:cs typeface="IBM Plex Sans Condensed"/>
                <a:sym typeface="IBM Plex Sans Condensed"/>
              </a:defRPr>
            </a:lvl3pPr>
            <a:lvl4pPr lvl="3" algn="l" rtl="0">
              <a:spcBef>
                <a:spcPts val="0"/>
              </a:spcBef>
              <a:spcAft>
                <a:spcPts val="0"/>
              </a:spcAft>
              <a:buClr>
                <a:srgbClr val="77588B"/>
              </a:buClr>
              <a:buSzPts val="3000"/>
              <a:buFont typeface="IBM Plex Sans Condensed"/>
              <a:buNone/>
              <a:defRPr>
                <a:solidFill>
                  <a:srgbClr val="77588B"/>
                </a:solidFill>
                <a:latin typeface="IBM Plex Sans Condensed"/>
                <a:ea typeface="IBM Plex Sans Condensed"/>
                <a:cs typeface="IBM Plex Sans Condensed"/>
                <a:sym typeface="IBM Plex Sans Condensed"/>
              </a:defRPr>
            </a:lvl4pPr>
            <a:lvl5pPr lvl="4" algn="l" rtl="0">
              <a:spcBef>
                <a:spcPts val="0"/>
              </a:spcBef>
              <a:spcAft>
                <a:spcPts val="0"/>
              </a:spcAft>
              <a:buClr>
                <a:srgbClr val="77588B"/>
              </a:buClr>
              <a:buSzPts val="3000"/>
              <a:buFont typeface="IBM Plex Sans Condensed"/>
              <a:buNone/>
              <a:defRPr>
                <a:solidFill>
                  <a:srgbClr val="77588B"/>
                </a:solidFill>
                <a:latin typeface="IBM Plex Sans Condensed"/>
                <a:ea typeface="IBM Plex Sans Condensed"/>
                <a:cs typeface="IBM Plex Sans Condensed"/>
                <a:sym typeface="IBM Plex Sans Condensed"/>
              </a:defRPr>
            </a:lvl5pPr>
            <a:lvl6pPr lvl="5" algn="l" rtl="0">
              <a:spcBef>
                <a:spcPts val="0"/>
              </a:spcBef>
              <a:spcAft>
                <a:spcPts val="0"/>
              </a:spcAft>
              <a:buClr>
                <a:srgbClr val="77588B"/>
              </a:buClr>
              <a:buSzPts val="3000"/>
              <a:buFont typeface="IBM Plex Sans Condensed"/>
              <a:buNone/>
              <a:defRPr>
                <a:solidFill>
                  <a:srgbClr val="77588B"/>
                </a:solidFill>
                <a:latin typeface="IBM Plex Sans Condensed"/>
                <a:ea typeface="IBM Plex Sans Condensed"/>
                <a:cs typeface="IBM Plex Sans Condensed"/>
                <a:sym typeface="IBM Plex Sans Condensed"/>
              </a:defRPr>
            </a:lvl6pPr>
            <a:lvl7pPr lvl="6" algn="l" rtl="0">
              <a:spcBef>
                <a:spcPts val="0"/>
              </a:spcBef>
              <a:spcAft>
                <a:spcPts val="0"/>
              </a:spcAft>
              <a:buClr>
                <a:srgbClr val="77588B"/>
              </a:buClr>
              <a:buSzPts val="3000"/>
              <a:buFont typeface="IBM Plex Sans Condensed"/>
              <a:buNone/>
              <a:defRPr>
                <a:solidFill>
                  <a:srgbClr val="77588B"/>
                </a:solidFill>
                <a:latin typeface="IBM Plex Sans Condensed"/>
                <a:ea typeface="IBM Plex Sans Condensed"/>
                <a:cs typeface="IBM Plex Sans Condensed"/>
                <a:sym typeface="IBM Plex Sans Condensed"/>
              </a:defRPr>
            </a:lvl7pPr>
            <a:lvl8pPr lvl="7" algn="l" rtl="0">
              <a:spcBef>
                <a:spcPts val="0"/>
              </a:spcBef>
              <a:spcAft>
                <a:spcPts val="0"/>
              </a:spcAft>
              <a:buClr>
                <a:srgbClr val="77588B"/>
              </a:buClr>
              <a:buSzPts val="3000"/>
              <a:buFont typeface="IBM Plex Sans Condensed"/>
              <a:buNone/>
              <a:defRPr>
                <a:solidFill>
                  <a:srgbClr val="77588B"/>
                </a:solidFill>
                <a:latin typeface="IBM Plex Sans Condensed"/>
                <a:ea typeface="IBM Plex Sans Condensed"/>
                <a:cs typeface="IBM Plex Sans Condensed"/>
                <a:sym typeface="IBM Plex Sans Condensed"/>
              </a:defRPr>
            </a:lvl8pPr>
            <a:lvl9pPr lvl="8" algn="l" rtl="0">
              <a:spcBef>
                <a:spcPts val="0"/>
              </a:spcBef>
              <a:spcAft>
                <a:spcPts val="0"/>
              </a:spcAft>
              <a:buClr>
                <a:srgbClr val="77588B"/>
              </a:buClr>
              <a:buSzPts val="3000"/>
              <a:buFont typeface="IBM Plex Sans Condensed"/>
              <a:buNone/>
              <a:defRPr>
                <a:solidFill>
                  <a:srgbClr val="77588B"/>
                </a:solidFill>
                <a:latin typeface="IBM Plex Sans Condensed"/>
                <a:ea typeface="IBM Plex Sans Condensed"/>
                <a:cs typeface="IBM Plex Sans Condensed"/>
                <a:sym typeface="IBM Plex Sans Condensed"/>
              </a:defRPr>
            </a:lvl9pPr>
          </a:lstStyle>
          <a:p>
            <a:endParaRPr/>
          </a:p>
        </p:txBody>
      </p:sp>
      <p:sp>
        <p:nvSpPr>
          <p:cNvPr id="39" name="Google Shape;39;p6"/>
          <p:cNvSpPr txBox="1">
            <a:spLocks noGrp="1"/>
          </p:cNvSpPr>
          <p:nvPr>
            <p:ph type="body" idx="1"/>
          </p:nvPr>
        </p:nvSpPr>
        <p:spPr>
          <a:xfrm>
            <a:off x="408533" y="2134600"/>
            <a:ext cx="5087600" cy="4024000"/>
          </a:xfrm>
          <a:prstGeom prst="rect">
            <a:avLst/>
          </a:prstGeom>
        </p:spPr>
        <p:txBody>
          <a:bodyPr spcFirstLastPara="1" wrap="square" lIns="0" tIns="0" rIns="0" bIns="0" anchor="t" anchorCtr="0">
            <a:noAutofit/>
          </a:bodyPr>
          <a:lstStyle>
            <a:lvl1pPr marL="609585" lvl="0" indent="-491054" rtl="0">
              <a:spcBef>
                <a:spcPts val="800"/>
              </a:spcBef>
              <a:spcAft>
                <a:spcPts val="0"/>
              </a:spcAft>
              <a:buClr>
                <a:srgbClr val="77588B"/>
              </a:buClr>
              <a:buSzPts val="2200"/>
              <a:buChar char="▫"/>
              <a:defRPr sz="2933">
                <a:solidFill>
                  <a:srgbClr val="77588B"/>
                </a:solidFill>
              </a:defRPr>
            </a:lvl1pPr>
            <a:lvl2pPr marL="1219170" lvl="1" indent="-491054" rtl="0">
              <a:spcBef>
                <a:spcPts val="0"/>
              </a:spcBef>
              <a:spcAft>
                <a:spcPts val="0"/>
              </a:spcAft>
              <a:buClr>
                <a:srgbClr val="77588B"/>
              </a:buClr>
              <a:buSzPts val="2200"/>
              <a:buChar char="▫"/>
              <a:defRPr sz="2933">
                <a:solidFill>
                  <a:srgbClr val="77588B"/>
                </a:solidFill>
              </a:defRPr>
            </a:lvl2pPr>
            <a:lvl3pPr marL="1828754" lvl="2" indent="-491054" rtl="0">
              <a:spcBef>
                <a:spcPts val="0"/>
              </a:spcBef>
              <a:spcAft>
                <a:spcPts val="0"/>
              </a:spcAft>
              <a:buClr>
                <a:srgbClr val="77588B"/>
              </a:buClr>
              <a:buSzPts val="2200"/>
              <a:buChar char="▫"/>
              <a:defRPr sz="2933">
                <a:solidFill>
                  <a:srgbClr val="77588B"/>
                </a:solidFill>
              </a:defRPr>
            </a:lvl3pPr>
            <a:lvl4pPr marL="2438339" lvl="3" indent="-491054" rtl="0">
              <a:spcBef>
                <a:spcPts val="0"/>
              </a:spcBef>
              <a:spcAft>
                <a:spcPts val="0"/>
              </a:spcAft>
              <a:buClr>
                <a:srgbClr val="77588B"/>
              </a:buClr>
              <a:buSzPts val="2200"/>
              <a:buChar char="▫"/>
              <a:defRPr sz="2933">
                <a:solidFill>
                  <a:srgbClr val="77588B"/>
                </a:solidFill>
              </a:defRPr>
            </a:lvl4pPr>
            <a:lvl5pPr marL="3047924" lvl="4" indent="-491054" rtl="0">
              <a:spcBef>
                <a:spcPts val="0"/>
              </a:spcBef>
              <a:spcAft>
                <a:spcPts val="0"/>
              </a:spcAft>
              <a:buClr>
                <a:srgbClr val="77588B"/>
              </a:buClr>
              <a:buSzPts val="2200"/>
              <a:buChar char="▫"/>
              <a:defRPr sz="2933">
                <a:solidFill>
                  <a:srgbClr val="77588B"/>
                </a:solidFill>
              </a:defRPr>
            </a:lvl5pPr>
            <a:lvl6pPr marL="3657509" lvl="5" indent="-491054" rtl="0">
              <a:spcBef>
                <a:spcPts val="0"/>
              </a:spcBef>
              <a:spcAft>
                <a:spcPts val="0"/>
              </a:spcAft>
              <a:buClr>
                <a:srgbClr val="77588B"/>
              </a:buClr>
              <a:buSzPts val="2200"/>
              <a:buChar char="▫"/>
              <a:defRPr sz="2933">
                <a:solidFill>
                  <a:srgbClr val="77588B"/>
                </a:solidFill>
              </a:defRPr>
            </a:lvl6pPr>
            <a:lvl7pPr marL="4267093" lvl="6" indent="-491054" rtl="0">
              <a:spcBef>
                <a:spcPts val="0"/>
              </a:spcBef>
              <a:spcAft>
                <a:spcPts val="0"/>
              </a:spcAft>
              <a:buClr>
                <a:srgbClr val="77588B"/>
              </a:buClr>
              <a:buSzPts val="2200"/>
              <a:buChar char="▫"/>
              <a:defRPr sz="2933">
                <a:solidFill>
                  <a:srgbClr val="77588B"/>
                </a:solidFill>
              </a:defRPr>
            </a:lvl7pPr>
            <a:lvl8pPr marL="4876678" lvl="7" indent="-491054" rtl="0">
              <a:spcBef>
                <a:spcPts val="0"/>
              </a:spcBef>
              <a:spcAft>
                <a:spcPts val="0"/>
              </a:spcAft>
              <a:buClr>
                <a:srgbClr val="77588B"/>
              </a:buClr>
              <a:buSzPts val="2200"/>
              <a:buChar char="▫"/>
              <a:defRPr sz="2933">
                <a:solidFill>
                  <a:srgbClr val="77588B"/>
                </a:solidFill>
              </a:defRPr>
            </a:lvl8pPr>
            <a:lvl9pPr marL="5486263" lvl="8" indent="-491054" rtl="0">
              <a:spcBef>
                <a:spcPts val="0"/>
              </a:spcBef>
              <a:spcAft>
                <a:spcPts val="0"/>
              </a:spcAft>
              <a:buClr>
                <a:srgbClr val="77588B"/>
              </a:buClr>
              <a:buSzPts val="2200"/>
              <a:buChar char="▫"/>
              <a:defRPr sz="2933">
                <a:solidFill>
                  <a:srgbClr val="77588B"/>
                </a:solidFill>
              </a:defRPr>
            </a:lvl9pPr>
          </a:lstStyle>
          <a:p>
            <a:endParaRPr/>
          </a:p>
        </p:txBody>
      </p:sp>
      <p:sp>
        <p:nvSpPr>
          <p:cNvPr id="40" name="Google Shape;40;p6"/>
          <p:cNvSpPr txBox="1">
            <a:spLocks noGrp="1"/>
          </p:cNvSpPr>
          <p:nvPr>
            <p:ph type="sldNum" idx="12"/>
          </p:nvPr>
        </p:nvSpPr>
        <p:spPr>
          <a:xfrm>
            <a:off x="11307445" y="6333135"/>
            <a:ext cx="731600" cy="5248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38284942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27"/>
        <p:cNvGrpSpPr/>
        <p:nvPr/>
      </p:nvGrpSpPr>
      <p:grpSpPr>
        <a:xfrm>
          <a:off x="0" y="0"/>
          <a:ext cx="0" cy="0"/>
          <a:chOff x="0" y="0"/>
          <a:chExt cx="0" cy="0"/>
        </a:xfrm>
      </p:grpSpPr>
      <p:sp>
        <p:nvSpPr>
          <p:cNvPr id="28" name="Google Shape;28;p5"/>
          <p:cNvSpPr/>
          <p:nvPr/>
        </p:nvSpPr>
        <p:spPr>
          <a:xfrm>
            <a:off x="3784533" y="-12267"/>
            <a:ext cx="8407600" cy="6870400"/>
          </a:xfrm>
          <a:prstGeom prst="rect">
            <a:avLst/>
          </a:prstGeom>
          <a:gradFill>
            <a:gsLst>
              <a:gs pos="0">
                <a:srgbClr val="020F2B">
                  <a:alpha val="33725"/>
                </a:srgbClr>
              </a:gs>
              <a:gs pos="100000">
                <a:srgbClr val="010C16">
                  <a:alpha val="0"/>
                </a:srgbClr>
              </a:gs>
            </a:gsLst>
            <a:lin ang="5400012"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29" name="Google Shape;29;p5"/>
          <p:cNvSpPr/>
          <p:nvPr/>
        </p:nvSpPr>
        <p:spPr>
          <a:xfrm>
            <a:off x="-12267" y="-12267"/>
            <a:ext cx="3796800" cy="3447600"/>
          </a:xfrm>
          <a:prstGeom prst="rect">
            <a:avLst/>
          </a:prstGeom>
          <a:gradFill>
            <a:gsLst>
              <a:gs pos="0">
                <a:srgbClr val="FFFFFF">
                  <a:alpha val="19215"/>
                </a:srgbClr>
              </a:gs>
              <a:gs pos="100000">
                <a:srgbClr val="FFFFFF">
                  <a:alpha val="0"/>
                </a:srgbClr>
              </a:gs>
            </a:gsLst>
            <a:lin ang="5400012" scaled="0"/>
          </a:gra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latin typeface="IBM Plex Sans Condensed"/>
              <a:ea typeface="IBM Plex Sans Condensed"/>
              <a:cs typeface="IBM Plex Sans Condensed"/>
              <a:sym typeface="IBM Plex Sans Condensed"/>
            </a:endParaRPr>
          </a:p>
        </p:txBody>
      </p:sp>
      <p:pic>
        <p:nvPicPr>
          <p:cNvPr id="30" name="Google Shape;30;p5"/>
          <p:cNvPicPr preferRelativeResize="0"/>
          <p:nvPr/>
        </p:nvPicPr>
        <p:blipFill>
          <a:blip r:embed="rId2">
            <a:alphaModFix amt="60000"/>
          </a:blip>
          <a:stretch>
            <a:fillRect/>
          </a:stretch>
        </p:blipFill>
        <p:spPr>
          <a:xfrm rot="-5400000">
            <a:off x="463515" y="3320985"/>
            <a:ext cx="6870267" cy="228296"/>
          </a:xfrm>
          <a:prstGeom prst="rect">
            <a:avLst/>
          </a:prstGeom>
          <a:noFill/>
          <a:ln>
            <a:noFill/>
          </a:ln>
        </p:spPr>
      </p:pic>
      <p:sp>
        <p:nvSpPr>
          <p:cNvPr id="31" name="Google Shape;31;p5"/>
          <p:cNvSpPr txBox="1">
            <a:spLocks noGrp="1"/>
          </p:cNvSpPr>
          <p:nvPr>
            <p:ph type="title"/>
          </p:nvPr>
        </p:nvSpPr>
        <p:spPr>
          <a:xfrm>
            <a:off x="600333" y="743000"/>
            <a:ext cx="2571600" cy="5415600"/>
          </a:xfrm>
          <a:prstGeom prst="rect">
            <a:avLst/>
          </a:prstGeom>
        </p:spPr>
        <p:txBody>
          <a:bodyPr spcFirstLastPara="1" wrap="square" lIns="0" tIns="0" rIns="0" bIns="0" anchor="t" anchorCtr="0">
            <a:noAutofit/>
          </a:bodyPr>
          <a:lstStyle>
            <a:lvl1pPr lvl="0">
              <a:spcBef>
                <a:spcPts val="0"/>
              </a:spcBef>
              <a:spcAft>
                <a:spcPts val="0"/>
              </a:spcAft>
              <a:buSzPts val="3000"/>
              <a:buFont typeface="IBM Plex Sans Condensed"/>
              <a:buNone/>
              <a:defRPr>
                <a:latin typeface="IBM Plex Sans Condensed"/>
                <a:ea typeface="IBM Plex Sans Condensed"/>
                <a:cs typeface="IBM Plex Sans Condensed"/>
                <a:sym typeface="IBM Plex Sans Condensed"/>
              </a:defRPr>
            </a:lvl1pPr>
            <a:lvl2pPr lvl="1">
              <a:spcBef>
                <a:spcPts val="0"/>
              </a:spcBef>
              <a:spcAft>
                <a:spcPts val="0"/>
              </a:spcAft>
              <a:buSzPts val="3000"/>
              <a:buFont typeface="IBM Plex Sans Condensed"/>
              <a:buNone/>
              <a:defRPr>
                <a:latin typeface="IBM Plex Sans Condensed"/>
                <a:ea typeface="IBM Plex Sans Condensed"/>
                <a:cs typeface="IBM Plex Sans Condensed"/>
                <a:sym typeface="IBM Plex Sans Condensed"/>
              </a:defRPr>
            </a:lvl2pPr>
            <a:lvl3pPr lvl="2">
              <a:spcBef>
                <a:spcPts val="0"/>
              </a:spcBef>
              <a:spcAft>
                <a:spcPts val="0"/>
              </a:spcAft>
              <a:buSzPts val="3000"/>
              <a:buFont typeface="IBM Plex Sans Condensed"/>
              <a:buNone/>
              <a:defRPr>
                <a:latin typeface="IBM Plex Sans Condensed"/>
                <a:ea typeface="IBM Plex Sans Condensed"/>
                <a:cs typeface="IBM Plex Sans Condensed"/>
                <a:sym typeface="IBM Plex Sans Condensed"/>
              </a:defRPr>
            </a:lvl3pPr>
            <a:lvl4pPr lvl="3">
              <a:spcBef>
                <a:spcPts val="0"/>
              </a:spcBef>
              <a:spcAft>
                <a:spcPts val="0"/>
              </a:spcAft>
              <a:buSzPts val="3000"/>
              <a:buFont typeface="IBM Plex Sans Condensed"/>
              <a:buNone/>
              <a:defRPr>
                <a:latin typeface="IBM Plex Sans Condensed"/>
                <a:ea typeface="IBM Plex Sans Condensed"/>
                <a:cs typeface="IBM Plex Sans Condensed"/>
                <a:sym typeface="IBM Plex Sans Condensed"/>
              </a:defRPr>
            </a:lvl4pPr>
            <a:lvl5pPr lvl="4">
              <a:spcBef>
                <a:spcPts val="0"/>
              </a:spcBef>
              <a:spcAft>
                <a:spcPts val="0"/>
              </a:spcAft>
              <a:buSzPts val="3000"/>
              <a:buFont typeface="IBM Plex Sans Condensed"/>
              <a:buNone/>
              <a:defRPr>
                <a:latin typeface="IBM Plex Sans Condensed"/>
                <a:ea typeface="IBM Plex Sans Condensed"/>
                <a:cs typeface="IBM Plex Sans Condensed"/>
                <a:sym typeface="IBM Plex Sans Condensed"/>
              </a:defRPr>
            </a:lvl5pPr>
            <a:lvl6pPr lvl="5">
              <a:spcBef>
                <a:spcPts val="0"/>
              </a:spcBef>
              <a:spcAft>
                <a:spcPts val="0"/>
              </a:spcAft>
              <a:buSzPts val="3000"/>
              <a:buFont typeface="IBM Plex Sans Condensed"/>
              <a:buNone/>
              <a:defRPr>
                <a:latin typeface="IBM Plex Sans Condensed"/>
                <a:ea typeface="IBM Plex Sans Condensed"/>
                <a:cs typeface="IBM Plex Sans Condensed"/>
                <a:sym typeface="IBM Plex Sans Condensed"/>
              </a:defRPr>
            </a:lvl6pPr>
            <a:lvl7pPr lvl="6">
              <a:spcBef>
                <a:spcPts val="0"/>
              </a:spcBef>
              <a:spcAft>
                <a:spcPts val="0"/>
              </a:spcAft>
              <a:buSzPts val="3000"/>
              <a:buFont typeface="IBM Plex Sans Condensed"/>
              <a:buNone/>
              <a:defRPr>
                <a:latin typeface="IBM Plex Sans Condensed"/>
                <a:ea typeface="IBM Plex Sans Condensed"/>
                <a:cs typeface="IBM Plex Sans Condensed"/>
                <a:sym typeface="IBM Plex Sans Condensed"/>
              </a:defRPr>
            </a:lvl7pPr>
            <a:lvl8pPr lvl="7">
              <a:spcBef>
                <a:spcPts val="0"/>
              </a:spcBef>
              <a:spcAft>
                <a:spcPts val="0"/>
              </a:spcAft>
              <a:buSzPts val="3000"/>
              <a:buFont typeface="IBM Plex Sans Condensed"/>
              <a:buNone/>
              <a:defRPr>
                <a:latin typeface="IBM Plex Sans Condensed"/>
                <a:ea typeface="IBM Plex Sans Condensed"/>
                <a:cs typeface="IBM Plex Sans Condensed"/>
                <a:sym typeface="IBM Plex Sans Condensed"/>
              </a:defRPr>
            </a:lvl8pPr>
            <a:lvl9pPr lvl="8">
              <a:spcBef>
                <a:spcPts val="0"/>
              </a:spcBef>
              <a:spcAft>
                <a:spcPts val="0"/>
              </a:spcAft>
              <a:buSzPts val="3000"/>
              <a:buFont typeface="IBM Plex Sans Condensed"/>
              <a:buNone/>
              <a:defRPr>
                <a:latin typeface="IBM Plex Sans Condensed"/>
                <a:ea typeface="IBM Plex Sans Condensed"/>
                <a:cs typeface="IBM Plex Sans Condensed"/>
                <a:sym typeface="IBM Plex Sans Condensed"/>
              </a:defRPr>
            </a:lvl9pPr>
          </a:lstStyle>
          <a:p>
            <a:endParaRPr/>
          </a:p>
        </p:txBody>
      </p:sp>
      <p:sp>
        <p:nvSpPr>
          <p:cNvPr id="32" name="Google Shape;32;p5"/>
          <p:cNvSpPr txBox="1">
            <a:spLocks noGrp="1"/>
          </p:cNvSpPr>
          <p:nvPr>
            <p:ph type="body" idx="1"/>
          </p:nvPr>
        </p:nvSpPr>
        <p:spPr>
          <a:xfrm>
            <a:off x="4232567" y="743000"/>
            <a:ext cx="7350000" cy="5415600"/>
          </a:xfrm>
          <a:prstGeom prst="rect">
            <a:avLst/>
          </a:prstGeom>
        </p:spPr>
        <p:txBody>
          <a:bodyPr spcFirstLastPara="1" wrap="square" lIns="0" tIns="0" rIns="0" bIns="0" anchor="t" anchorCtr="0">
            <a:noAutofit/>
          </a:bodyPr>
          <a:lstStyle>
            <a:lvl1pPr marL="609585" lvl="0" indent="-524920">
              <a:spcBef>
                <a:spcPts val="800"/>
              </a:spcBef>
              <a:spcAft>
                <a:spcPts val="0"/>
              </a:spcAft>
              <a:buSzPts val="2600"/>
              <a:buChar char="▫"/>
              <a:defRPr/>
            </a:lvl1pPr>
            <a:lvl2pPr marL="1219170" lvl="1" indent="-524920">
              <a:spcBef>
                <a:spcPts val="0"/>
              </a:spcBef>
              <a:spcAft>
                <a:spcPts val="0"/>
              </a:spcAft>
              <a:buSzPts val="2600"/>
              <a:buChar char="▫"/>
              <a:defRPr/>
            </a:lvl2pPr>
            <a:lvl3pPr marL="1828754" lvl="2" indent="-524920">
              <a:spcBef>
                <a:spcPts val="0"/>
              </a:spcBef>
              <a:spcAft>
                <a:spcPts val="0"/>
              </a:spcAft>
              <a:buSzPts val="2600"/>
              <a:buChar char="▫"/>
              <a:defRPr/>
            </a:lvl3pPr>
            <a:lvl4pPr marL="2438339" lvl="3" indent="-524920">
              <a:spcBef>
                <a:spcPts val="0"/>
              </a:spcBef>
              <a:spcAft>
                <a:spcPts val="0"/>
              </a:spcAft>
              <a:buSzPts val="2600"/>
              <a:buChar char="▫"/>
              <a:defRPr/>
            </a:lvl4pPr>
            <a:lvl5pPr marL="3047924" lvl="4" indent="-524920">
              <a:spcBef>
                <a:spcPts val="0"/>
              </a:spcBef>
              <a:spcAft>
                <a:spcPts val="0"/>
              </a:spcAft>
              <a:buSzPts val="2600"/>
              <a:buChar char="▫"/>
              <a:defRPr/>
            </a:lvl5pPr>
            <a:lvl6pPr marL="3657509" lvl="5" indent="-524920">
              <a:spcBef>
                <a:spcPts val="0"/>
              </a:spcBef>
              <a:spcAft>
                <a:spcPts val="0"/>
              </a:spcAft>
              <a:buSzPts val="2600"/>
              <a:buChar char="▫"/>
              <a:defRPr/>
            </a:lvl6pPr>
            <a:lvl7pPr marL="4267093" lvl="6" indent="-524920">
              <a:spcBef>
                <a:spcPts val="0"/>
              </a:spcBef>
              <a:spcAft>
                <a:spcPts val="0"/>
              </a:spcAft>
              <a:buSzPts val="2600"/>
              <a:buChar char="▫"/>
              <a:defRPr/>
            </a:lvl7pPr>
            <a:lvl8pPr marL="4876678" lvl="7" indent="-524920">
              <a:spcBef>
                <a:spcPts val="0"/>
              </a:spcBef>
              <a:spcAft>
                <a:spcPts val="0"/>
              </a:spcAft>
              <a:buSzPts val="2600"/>
              <a:buChar char="▫"/>
              <a:defRPr/>
            </a:lvl8pPr>
            <a:lvl9pPr marL="5486263" lvl="8" indent="-524920">
              <a:spcBef>
                <a:spcPts val="0"/>
              </a:spcBef>
              <a:spcAft>
                <a:spcPts val="0"/>
              </a:spcAft>
              <a:buSzPts val="2600"/>
              <a:buChar char="▫"/>
              <a:defRPr/>
            </a:lvl9pPr>
          </a:lstStyle>
          <a:p>
            <a:endParaRPr/>
          </a:p>
        </p:txBody>
      </p:sp>
      <p:sp>
        <p:nvSpPr>
          <p:cNvPr id="33" name="Google Shape;33;p5"/>
          <p:cNvSpPr txBox="1">
            <a:spLocks noGrp="1"/>
          </p:cNvSpPr>
          <p:nvPr>
            <p:ph type="sldNum" idx="12"/>
          </p:nvPr>
        </p:nvSpPr>
        <p:spPr>
          <a:xfrm>
            <a:off x="11307445" y="6333135"/>
            <a:ext cx="731600" cy="524800"/>
          </a:xfrm>
          <a:prstGeom prst="rect">
            <a:avLst/>
          </a:prstGeom>
        </p:spPr>
        <p:txBody>
          <a:bodyPr spcFirstLastPara="1" wrap="square" lIns="0" tIns="0" rIns="0" bIns="0"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s-ES" smtClean="0"/>
              <a:pPr/>
              <a:t>‹Nº›</a:t>
            </a:fld>
            <a:endParaRPr lang="es-ES"/>
          </a:p>
        </p:txBody>
      </p:sp>
    </p:spTree>
    <p:extLst>
      <p:ext uri="{BB962C8B-B14F-4D97-AF65-F5344CB8AC3E}">
        <p14:creationId xmlns:p14="http://schemas.microsoft.com/office/powerpoint/2010/main" val="2962893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idx="1"/>
          </p:nvPr>
        </p:nvSpPr>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10"/>
          </p:nvPr>
        </p:nvSpPr>
        <p:spPr/>
        <p:txBody>
          <a:bodyPr/>
          <a:lstStyle/>
          <a:p>
            <a:fld id="{CB34CB2C-D0ED-4433-9A9E-1BC05CA7513A}" type="datetimeFigureOut">
              <a:rPr lang="es-ES" smtClean="0"/>
              <a:t>21/10/2023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C44273-0D5E-4F2E-9D2E-EE06C76DF3DF}" type="slidenum">
              <a:rPr lang="es-ES" smtClean="0"/>
              <a:t>‹Nº›</a:t>
            </a:fld>
            <a:endParaRPr lang="es-ES"/>
          </a:p>
        </p:txBody>
      </p:sp>
    </p:spTree>
    <p:extLst>
      <p:ext uri="{BB962C8B-B14F-4D97-AF65-F5344CB8AC3E}">
        <p14:creationId xmlns:p14="http://schemas.microsoft.com/office/powerpoint/2010/main" val="2371722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Editar el estilo de texto del patrón</a:t>
            </a:r>
          </a:p>
        </p:txBody>
      </p:sp>
      <p:sp>
        <p:nvSpPr>
          <p:cNvPr id="4" name="Marcador de fecha 3"/>
          <p:cNvSpPr>
            <a:spLocks noGrp="1"/>
          </p:cNvSpPr>
          <p:nvPr>
            <p:ph type="dt" sz="half" idx="10"/>
          </p:nvPr>
        </p:nvSpPr>
        <p:spPr/>
        <p:txBody>
          <a:bodyPr/>
          <a:lstStyle/>
          <a:p>
            <a:fld id="{CB34CB2C-D0ED-4433-9A9E-1BC05CA7513A}" type="datetimeFigureOut">
              <a:rPr lang="es-ES" smtClean="0"/>
              <a:t>21/10/2023</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31C44273-0D5E-4F2E-9D2E-EE06C76DF3DF}" type="slidenum">
              <a:rPr lang="es-ES" smtClean="0"/>
              <a:t>‹Nº›</a:t>
            </a:fld>
            <a:endParaRPr lang="es-ES"/>
          </a:p>
        </p:txBody>
      </p:sp>
    </p:spTree>
    <p:extLst>
      <p:ext uri="{BB962C8B-B14F-4D97-AF65-F5344CB8AC3E}">
        <p14:creationId xmlns:p14="http://schemas.microsoft.com/office/powerpoint/2010/main" val="32665870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contenido 2"/>
          <p:cNvSpPr>
            <a:spLocks noGrp="1"/>
          </p:cNvSpPr>
          <p:nvPr>
            <p:ph sz="half" idx="1"/>
          </p:nvPr>
        </p:nvSpPr>
        <p:spPr>
          <a:xfrm>
            <a:off x="838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p:cNvSpPr>
            <a:spLocks noGrp="1"/>
          </p:cNvSpPr>
          <p:nvPr>
            <p:ph sz="half" idx="2"/>
          </p:nvPr>
        </p:nvSpPr>
        <p:spPr>
          <a:xfrm>
            <a:off x="6172200" y="1825625"/>
            <a:ext cx="5181600" cy="435133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p:cNvSpPr>
            <a:spLocks noGrp="1"/>
          </p:cNvSpPr>
          <p:nvPr>
            <p:ph type="dt" sz="half" idx="10"/>
          </p:nvPr>
        </p:nvSpPr>
        <p:spPr/>
        <p:txBody>
          <a:bodyPr/>
          <a:lstStyle/>
          <a:p>
            <a:fld id="{CB34CB2C-D0ED-4433-9A9E-1BC05CA7513A}" type="datetimeFigureOut">
              <a:rPr lang="es-ES" smtClean="0"/>
              <a:t>21/10/2023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C44273-0D5E-4F2E-9D2E-EE06C76DF3DF}" type="slidenum">
              <a:rPr lang="es-ES" smtClean="0"/>
              <a:t>‹Nº›</a:t>
            </a:fld>
            <a:endParaRPr lang="es-ES"/>
          </a:p>
        </p:txBody>
      </p:sp>
    </p:spTree>
    <p:extLst>
      <p:ext uri="{BB962C8B-B14F-4D97-AF65-F5344CB8AC3E}">
        <p14:creationId xmlns:p14="http://schemas.microsoft.com/office/powerpoint/2010/main" val="21614309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p:cNvSpPr>
            <a:spLocks noGrp="1"/>
          </p:cNvSpPr>
          <p:nvPr>
            <p:ph type="dt" sz="half" idx="10"/>
          </p:nvPr>
        </p:nvSpPr>
        <p:spPr/>
        <p:txBody>
          <a:bodyPr/>
          <a:lstStyle/>
          <a:p>
            <a:fld id="{CB34CB2C-D0ED-4433-9A9E-1BC05CA7513A}" type="datetimeFigureOut">
              <a:rPr lang="es-ES" smtClean="0"/>
              <a:t>21/10/2023</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31C44273-0D5E-4F2E-9D2E-EE06C76DF3DF}" type="slidenum">
              <a:rPr lang="es-ES" smtClean="0"/>
              <a:t>‹Nº›</a:t>
            </a:fld>
            <a:endParaRPr lang="es-ES"/>
          </a:p>
        </p:txBody>
      </p:sp>
    </p:spTree>
    <p:extLst>
      <p:ext uri="{BB962C8B-B14F-4D97-AF65-F5344CB8AC3E}">
        <p14:creationId xmlns:p14="http://schemas.microsoft.com/office/powerpoint/2010/main" val="1464069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a:t>Haga clic para modificar el estilo de título del patrón</a:t>
            </a:r>
          </a:p>
        </p:txBody>
      </p:sp>
      <p:sp>
        <p:nvSpPr>
          <p:cNvPr id="3" name="Marcador de fecha 2"/>
          <p:cNvSpPr>
            <a:spLocks noGrp="1"/>
          </p:cNvSpPr>
          <p:nvPr>
            <p:ph type="dt" sz="half" idx="10"/>
          </p:nvPr>
        </p:nvSpPr>
        <p:spPr/>
        <p:txBody>
          <a:bodyPr/>
          <a:lstStyle/>
          <a:p>
            <a:fld id="{CB34CB2C-D0ED-4433-9A9E-1BC05CA7513A}" type="datetimeFigureOut">
              <a:rPr lang="es-ES" smtClean="0"/>
              <a:t>21/10/2023</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31C44273-0D5E-4F2E-9D2E-EE06C76DF3DF}" type="slidenum">
              <a:rPr lang="es-ES" smtClean="0"/>
              <a:t>‹Nº›</a:t>
            </a:fld>
            <a:endParaRPr lang="es-ES"/>
          </a:p>
        </p:txBody>
      </p:sp>
    </p:spTree>
    <p:extLst>
      <p:ext uri="{BB962C8B-B14F-4D97-AF65-F5344CB8AC3E}">
        <p14:creationId xmlns:p14="http://schemas.microsoft.com/office/powerpoint/2010/main" val="3411293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B34CB2C-D0ED-4433-9A9E-1BC05CA7513A}" type="datetimeFigureOut">
              <a:rPr lang="es-ES" smtClean="0"/>
              <a:t>21/10/2023</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31C44273-0D5E-4F2E-9D2E-EE06C76DF3DF}" type="slidenum">
              <a:rPr lang="es-ES" smtClean="0"/>
              <a:t>‹Nº›</a:t>
            </a:fld>
            <a:endParaRPr lang="es-ES"/>
          </a:p>
        </p:txBody>
      </p:sp>
    </p:spTree>
    <p:extLst>
      <p:ext uri="{BB962C8B-B14F-4D97-AF65-F5344CB8AC3E}">
        <p14:creationId xmlns:p14="http://schemas.microsoft.com/office/powerpoint/2010/main" val="30607843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CB34CB2C-D0ED-4433-9A9E-1BC05CA7513A}" type="datetimeFigureOut">
              <a:rPr lang="es-ES" smtClean="0"/>
              <a:t>21/10/2023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C44273-0D5E-4F2E-9D2E-EE06C76DF3DF}" type="slidenum">
              <a:rPr lang="es-ES" smtClean="0"/>
              <a:t>‹Nº›</a:t>
            </a:fld>
            <a:endParaRPr lang="es-ES"/>
          </a:p>
        </p:txBody>
      </p:sp>
    </p:spTree>
    <p:extLst>
      <p:ext uri="{BB962C8B-B14F-4D97-AF65-F5344CB8AC3E}">
        <p14:creationId xmlns:p14="http://schemas.microsoft.com/office/powerpoint/2010/main" val="3933665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Editar el estilo de texto del patrón</a:t>
            </a:r>
          </a:p>
        </p:txBody>
      </p:sp>
      <p:sp>
        <p:nvSpPr>
          <p:cNvPr id="5" name="Marcador de fecha 4"/>
          <p:cNvSpPr>
            <a:spLocks noGrp="1"/>
          </p:cNvSpPr>
          <p:nvPr>
            <p:ph type="dt" sz="half" idx="10"/>
          </p:nvPr>
        </p:nvSpPr>
        <p:spPr/>
        <p:txBody>
          <a:bodyPr/>
          <a:lstStyle/>
          <a:p>
            <a:fld id="{CB34CB2C-D0ED-4433-9A9E-1BC05CA7513A}" type="datetimeFigureOut">
              <a:rPr lang="es-ES" smtClean="0"/>
              <a:t>21/10/2023</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31C44273-0D5E-4F2E-9D2E-EE06C76DF3DF}" type="slidenum">
              <a:rPr lang="es-ES" smtClean="0"/>
              <a:t>‹Nº›</a:t>
            </a:fld>
            <a:endParaRPr lang="es-ES"/>
          </a:p>
        </p:txBody>
      </p:sp>
    </p:spTree>
    <p:extLst>
      <p:ext uri="{BB962C8B-B14F-4D97-AF65-F5344CB8AC3E}">
        <p14:creationId xmlns:p14="http://schemas.microsoft.com/office/powerpoint/2010/main" val="20565109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21F4C"/>
        </a:solid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34CB2C-D0ED-4433-9A9E-1BC05CA7513A}" type="datetimeFigureOut">
              <a:rPr lang="es-ES" smtClean="0"/>
              <a:t>21/10/2023</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C44273-0D5E-4F2E-9D2E-EE06C76DF3DF}" type="slidenum">
              <a:rPr lang="es-ES" smtClean="0"/>
              <a:t>‹Nº›</a:t>
            </a:fld>
            <a:endParaRPr lang="es-ES"/>
          </a:p>
        </p:txBody>
      </p:sp>
    </p:spTree>
    <p:extLst>
      <p:ext uri="{BB962C8B-B14F-4D97-AF65-F5344CB8AC3E}">
        <p14:creationId xmlns:p14="http://schemas.microsoft.com/office/powerpoint/2010/main" val="1828026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3.png"/><Relationship Id="rId1" Type="http://schemas.openxmlformats.org/officeDocument/2006/relationships/slideLayout" Target="../slideLayouts/slideLayout1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7.png"/><Relationship Id="rId1" Type="http://schemas.openxmlformats.org/officeDocument/2006/relationships/slideLayout" Target="../slideLayouts/slideLayout12.xml"/><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2.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3.xml"/><Relationship Id="rId5" Type="http://schemas.openxmlformats.org/officeDocument/2006/relationships/image" Target="../media/image33.pn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3.xm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8.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Layout" Target="../slideLayouts/slideLayout1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1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12.xml"/><Relationship Id="rId5" Type="http://schemas.openxmlformats.org/officeDocument/2006/relationships/image" Target="../media/image17.jpeg"/><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3.png"/><Relationship Id="rId1" Type="http://schemas.openxmlformats.org/officeDocument/2006/relationships/slideLayout" Target="../slideLayouts/slideLayout12.xml"/><Relationship Id="rId5" Type="http://schemas.openxmlformats.org/officeDocument/2006/relationships/image" Target="../media/image17.jpeg"/><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p:cNvPicPr>
            <a:picLocks noChangeAspect="1"/>
          </p:cNvPicPr>
          <p:nvPr/>
        </p:nvPicPr>
        <p:blipFill>
          <a:blip r:embed="rId2"/>
          <a:stretch>
            <a:fillRect/>
          </a:stretch>
        </p:blipFill>
        <p:spPr>
          <a:xfrm>
            <a:off x="1146250" y="0"/>
            <a:ext cx="11045750" cy="6858000"/>
          </a:xfrm>
          <a:prstGeom prst="rect">
            <a:avLst/>
          </a:prstGeom>
        </p:spPr>
      </p:pic>
    </p:spTree>
    <p:extLst>
      <p:ext uri="{BB962C8B-B14F-4D97-AF65-F5344CB8AC3E}">
        <p14:creationId xmlns:p14="http://schemas.microsoft.com/office/powerpoint/2010/main" val="10127311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21F4C">
            <a:alpha val="84000"/>
          </a:srgbClr>
        </a:solidFill>
        <a:effectLst/>
      </p:bgPr>
    </p:bg>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59008" y="2579254"/>
            <a:ext cx="5770880" cy="3934088"/>
          </a:xfrm>
        </p:spPr>
        <p:txBody>
          <a:bodyPr/>
          <a:lstStyle/>
          <a:p>
            <a:pPr marL="118531" indent="0">
              <a:lnSpc>
                <a:spcPct val="107000"/>
              </a:lnSpc>
              <a:spcAft>
                <a:spcPts val="800"/>
              </a:spcAft>
              <a:buNone/>
            </a:pPr>
            <a:r>
              <a:rPr lang="es-MX"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a:t>
            </a: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  Principales usos en la industria alimentaria:</a:t>
            </a:r>
          </a:p>
          <a:p>
            <a:pPr marL="118531" indent="0">
              <a:lnSpc>
                <a:spcPct val="107000"/>
              </a:lnSpc>
              <a:spcAft>
                <a:spcPts val="800"/>
              </a:spcAft>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 Mermeladas</a:t>
            </a:r>
          </a:p>
          <a:p>
            <a:pPr marL="118531" indent="0">
              <a:lnSpc>
                <a:spcPct val="107000"/>
              </a:lnSpc>
              <a:spcAft>
                <a:spcPts val="800"/>
              </a:spcAft>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a:t>
            </a: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 Pulpas</a:t>
            </a:r>
          </a:p>
          <a:p>
            <a:pPr marL="118531" indent="0">
              <a:lnSpc>
                <a:spcPct val="107000"/>
              </a:lnSpc>
              <a:spcAft>
                <a:spcPts val="800"/>
              </a:spcAft>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Jugos</a:t>
            </a:r>
          </a:p>
          <a:p>
            <a:pPr marL="118531" indent="0">
              <a:lnSpc>
                <a:spcPct val="107000"/>
              </a:lnSpc>
              <a:spcAft>
                <a:spcPts val="800"/>
              </a:spcAft>
              <a:buNone/>
            </a:pP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	* Harinas (polvo corte fino)</a:t>
            </a:r>
          </a:p>
          <a:p>
            <a:pPr marL="118531" indent="0">
              <a:lnSpc>
                <a:spcPct val="107000"/>
              </a:lnSpc>
              <a:spcAft>
                <a:spcPts val="800"/>
              </a:spcAft>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Co</a:t>
            </a: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ncentrados</a:t>
            </a:r>
          </a:p>
          <a:p>
            <a:pPr marL="118531" indent="0">
              <a:lnSpc>
                <a:spcPct val="107000"/>
              </a:lnSpc>
              <a:spcAft>
                <a:spcPts val="800"/>
              </a:spcAft>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Snacks</a:t>
            </a:r>
          </a:p>
          <a:p>
            <a:pPr marL="118531" indent="0">
              <a:lnSpc>
                <a:spcPct val="107000"/>
              </a:lnSpc>
              <a:spcAft>
                <a:spcPts val="800"/>
              </a:spcAft>
              <a:buNone/>
            </a:pP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	* Industria del Te</a:t>
            </a:r>
            <a:endPar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Imagen 4"/>
          <p:cNvPicPr>
            <a:picLocks noChangeAspect="1"/>
          </p:cNvPicPr>
          <p:nvPr/>
        </p:nvPicPr>
        <p:blipFill>
          <a:blip r:embed="rId2"/>
          <a:stretch>
            <a:fillRect/>
          </a:stretch>
        </p:blipFill>
        <p:spPr>
          <a:xfrm>
            <a:off x="325120" y="0"/>
            <a:ext cx="3451997" cy="1117600"/>
          </a:xfrm>
          <a:prstGeom prst="rect">
            <a:avLst/>
          </a:prstGeom>
        </p:spPr>
      </p:pic>
      <p:sp>
        <p:nvSpPr>
          <p:cNvPr id="6" name="CuadroTexto 5">
            <a:extLst>
              <a:ext uri="{FF2B5EF4-FFF2-40B4-BE49-F238E27FC236}">
                <a16:creationId xmlns:a16="http://schemas.microsoft.com/office/drawing/2014/main" id="{99D102DA-3D11-8AB0-18E4-04024F5CBB59}"/>
              </a:ext>
            </a:extLst>
          </p:cNvPr>
          <p:cNvSpPr txBox="1"/>
          <p:nvPr/>
        </p:nvSpPr>
        <p:spPr>
          <a:xfrm>
            <a:off x="422747" y="1063597"/>
            <a:ext cx="5311176" cy="1569660"/>
          </a:xfrm>
          <a:prstGeom prst="rect">
            <a:avLst/>
          </a:prstGeom>
          <a:noFill/>
        </p:spPr>
        <p:txBody>
          <a:bodyPr wrap="square">
            <a:spAutoFit/>
          </a:bodyPr>
          <a:lstStyle/>
          <a:p>
            <a:r>
              <a:rPr lang="es-MX" sz="3200" dirty="0"/>
              <a:t>PROCESAMIENTO DE BERRIES A PARTIR DE DESCARTES Y MATERIAS PRIMAS DEDICADAS</a:t>
            </a:r>
            <a:endParaRPr lang="es-CL" sz="3200" dirty="0"/>
          </a:p>
        </p:txBody>
      </p:sp>
      <p:pic>
        <p:nvPicPr>
          <p:cNvPr id="4" name="Imagen 3">
            <a:extLst>
              <a:ext uri="{FF2B5EF4-FFF2-40B4-BE49-F238E27FC236}">
                <a16:creationId xmlns:a16="http://schemas.microsoft.com/office/drawing/2014/main" id="{BAE005C9-D159-E2C1-FAFC-6853DF13E235}"/>
              </a:ext>
            </a:extLst>
          </p:cNvPr>
          <p:cNvPicPr>
            <a:picLocks noChangeAspect="1"/>
          </p:cNvPicPr>
          <p:nvPr/>
        </p:nvPicPr>
        <p:blipFill>
          <a:blip r:embed="rId3"/>
          <a:stretch>
            <a:fillRect/>
          </a:stretch>
        </p:blipFill>
        <p:spPr>
          <a:xfrm>
            <a:off x="6248072" y="273340"/>
            <a:ext cx="1686107" cy="2241828"/>
          </a:xfrm>
          <a:prstGeom prst="rect">
            <a:avLst/>
          </a:prstGeom>
        </p:spPr>
      </p:pic>
      <p:pic>
        <p:nvPicPr>
          <p:cNvPr id="7" name="Imagen 6">
            <a:extLst>
              <a:ext uri="{FF2B5EF4-FFF2-40B4-BE49-F238E27FC236}">
                <a16:creationId xmlns:a16="http://schemas.microsoft.com/office/drawing/2014/main" id="{D3B24A34-7F4C-7FB4-587C-38E07628A85C}"/>
              </a:ext>
            </a:extLst>
          </p:cNvPr>
          <p:cNvPicPr>
            <a:picLocks noChangeAspect="1"/>
          </p:cNvPicPr>
          <p:nvPr/>
        </p:nvPicPr>
        <p:blipFill>
          <a:blip r:embed="rId4"/>
          <a:stretch>
            <a:fillRect/>
          </a:stretch>
        </p:blipFill>
        <p:spPr>
          <a:xfrm>
            <a:off x="8312716" y="273340"/>
            <a:ext cx="2712955" cy="2030144"/>
          </a:xfrm>
          <a:prstGeom prst="rect">
            <a:avLst/>
          </a:prstGeom>
        </p:spPr>
      </p:pic>
      <p:pic>
        <p:nvPicPr>
          <p:cNvPr id="8" name="Imagen 7">
            <a:extLst>
              <a:ext uri="{FF2B5EF4-FFF2-40B4-BE49-F238E27FC236}">
                <a16:creationId xmlns:a16="http://schemas.microsoft.com/office/drawing/2014/main" id="{3F6817ED-FAA5-4533-2A6A-F49D0CB2A0BC}"/>
              </a:ext>
            </a:extLst>
          </p:cNvPr>
          <p:cNvPicPr>
            <a:picLocks noChangeAspect="1"/>
          </p:cNvPicPr>
          <p:nvPr/>
        </p:nvPicPr>
        <p:blipFill>
          <a:blip r:embed="rId5"/>
          <a:stretch>
            <a:fillRect/>
          </a:stretch>
        </p:blipFill>
        <p:spPr>
          <a:xfrm>
            <a:off x="6248072" y="3019768"/>
            <a:ext cx="1686107" cy="2987520"/>
          </a:xfrm>
          <a:prstGeom prst="rect">
            <a:avLst/>
          </a:prstGeom>
        </p:spPr>
      </p:pic>
      <p:pic>
        <p:nvPicPr>
          <p:cNvPr id="9" name="Imagen 8">
            <a:extLst>
              <a:ext uri="{FF2B5EF4-FFF2-40B4-BE49-F238E27FC236}">
                <a16:creationId xmlns:a16="http://schemas.microsoft.com/office/drawing/2014/main" id="{1CF72674-1C32-79ED-D0AA-17997E414717}"/>
              </a:ext>
            </a:extLst>
          </p:cNvPr>
          <p:cNvPicPr>
            <a:picLocks noChangeAspect="1"/>
          </p:cNvPicPr>
          <p:nvPr/>
        </p:nvPicPr>
        <p:blipFill>
          <a:blip r:embed="rId6"/>
          <a:stretch>
            <a:fillRect/>
          </a:stretch>
        </p:blipFill>
        <p:spPr>
          <a:xfrm>
            <a:off x="8118461" y="2633257"/>
            <a:ext cx="2907210" cy="1446374"/>
          </a:xfrm>
          <a:prstGeom prst="rect">
            <a:avLst/>
          </a:prstGeom>
        </p:spPr>
      </p:pic>
      <p:pic>
        <p:nvPicPr>
          <p:cNvPr id="10" name="Imagen 9">
            <a:extLst>
              <a:ext uri="{FF2B5EF4-FFF2-40B4-BE49-F238E27FC236}">
                <a16:creationId xmlns:a16="http://schemas.microsoft.com/office/drawing/2014/main" id="{7F95BA90-6CBE-D7C6-A11A-33BFDF6AFE41}"/>
              </a:ext>
            </a:extLst>
          </p:cNvPr>
          <p:cNvPicPr>
            <a:picLocks noChangeAspect="1"/>
          </p:cNvPicPr>
          <p:nvPr/>
        </p:nvPicPr>
        <p:blipFill rotWithShape="1">
          <a:blip r:embed="rId7"/>
          <a:srcRect t="23432" r="11933"/>
          <a:stretch/>
        </p:blipFill>
        <p:spPr>
          <a:xfrm>
            <a:off x="8558865" y="4079631"/>
            <a:ext cx="2220656" cy="2574258"/>
          </a:xfrm>
          <a:prstGeom prst="rect">
            <a:avLst/>
          </a:prstGeom>
        </p:spPr>
      </p:pic>
    </p:spTree>
    <p:extLst>
      <p:ext uri="{BB962C8B-B14F-4D97-AF65-F5344CB8AC3E}">
        <p14:creationId xmlns:p14="http://schemas.microsoft.com/office/powerpoint/2010/main" val="10903018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3">
            <a:extLst>
              <a:ext uri="{FF2B5EF4-FFF2-40B4-BE49-F238E27FC236}">
                <a16:creationId xmlns:a16="http://schemas.microsoft.com/office/drawing/2014/main" id="{9716D72B-0D25-43A5-8554-C535E5118D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adroTexto 5">
            <a:extLst>
              <a:ext uri="{FF2B5EF4-FFF2-40B4-BE49-F238E27FC236}">
                <a16:creationId xmlns:a16="http://schemas.microsoft.com/office/drawing/2014/main" id="{99D102DA-3D11-8AB0-18E4-04024F5CBB59}"/>
              </a:ext>
            </a:extLst>
          </p:cNvPr>
          <p:cNvSpPr txBox="1"/>
          <p:nvPr/>
        </p:nvSpPr>
        <p:spPr>
          <a:xfrm>
            <a:off x="7477997" y="262546"/>
            <a:ext cx="3988536" cy="1356112"/>
          </a:xfrm>
          <a:prstGeom prst="rect">
            <a:avLst/>
          </a:prstGeom>
        </p:spPr>
        <p:txBody>
          <a:bodyPr vert="horz" lIns="91440" tIns="45720" rIns="91440" bIns="45720" rtlCol="0" anchor="b">
            <a:normAutofit/>
          </a:bodyPr>
          <a:lstStyle/>
          <a:p>
            <a:pPr>
              <a:lnSpc>
                <a:spcPct val="90000"/>
              </a:lnSpc>
              <a:spcBef>
                <a:spcPct val="0"/>
              </a:spcBef>
              <a:spcAft>
                <a:spcPts val="600"/>
              </a:spcAft>
            </a:pPr>
            <a:r>
              <a:rPr lang="es-CL" sz="2600" kern="1200" dirty="0">
                <a:solidFill>
                  <a:schemeClr val="tx1"/>
                </a:solidFill>
                <a:latin typeface="+mj-lt"/>
                <a:ea typeface="+mj-ea"/>
                <a:cs typeface="+mj-cs"/>
              </a:rPr>
              <a:t>NUEVAS TECNOLOGIAS APLICADAS PARA PRODUCCIONES </a:t>
            </a:r>
            <a:r>
              <a:rPr lang="es-CL" sz="2600" dirty="0">
                <a:latin typeface="+mj-lt"/>
                <a:ea typeface="+mj-ea"/>
                <a:cs typeface="+mj-cs"/>
              </a:rPr>
              <a:t>A</a:t>
            </a:r>
            <a:r>
              <a:rPr lang="es-CL" sz="2600" kern="1200" dirty="0">
                <a:solidFill>
                  <a:schemeClr val="tx1"/>
                </a:solidFill>
                <a:latin typeface="+mj-lt"/>
                <a:ea typeface="+mj-ea"/>
                <a:cs typeface="+mj-cs"/>
              </a:rPr>
              <a:t> ESCALA</a:t>
            </a:r>
          </a:p>
        </p:txBody>
      </p:sp>
      <p:pic>
        <p:nvPicPr>
          <p:cNvPr id="14" name="Imagen 13">
            <a:extLst>
              <a:ext uri="{FF2B5EF4-FFF2-40B4-BE49-F238E27FC236}">
                <a16:creationId xmlns:a16="http://schemas.microsoft.com/office/drawing/2014/main" id="{0767D629-5FC2-341C-08CD-89DEB217D9D2}"/>
              </a:ext>
            </a:extLst>
          </p:cNvPr>
          <p:cNvPicPr>
            <a:picLocks noChangeAspect="1"/>
          </p:cNvPicPr>
          <p:nvPr/>
        </p:nvPicPr>
        <p:blipFill rotWithShape="1">
          <a:blip r:embed="rId2"/>
          <a:srcRect t="31650" r="1" b="6507"/>
          <a:stretch/>
        </p:blipFill>
        <p:spPr>
          <a:xfrm>
            <a:off x="289433" y="432877"/>
            <a:ext cx="3334093" cy="3524656"/>
          </a:xfrm>
          <a:custGeom>
            <a:avLst/>
            <a:gdLst/>
            <a:ahLst/>
            <a:cxnLst/>
            <a:rect l="l" t="t" r="r" b="b"/>
            <a:pathLst>
              <a:path w="3919476" h="4143507">
                <a:moveTo>
                  <a:pt x="0" y="0"/>
                </a:moveTo>
                <a:lnTo>
                  <a:pt x="3903116" y="0"/>
                </a:lnTo>
                <a:lnTo>
                  <a:pt x="3899307" y="150213"/>
                </a:lnTo>
                <a:cubicBezTo>
                  <a:pt x="3899870" y="322276"/>
                  <a:pt x="3912280" y="494071"/>
                  <a:pt x="3910163" y="665222"/>
                </a:cubicBezTo>
                <a:cubicBezTo>
                  <a:pt x="3909034" y="760465"/>
                  <a:pt x="3887866" y="855454"/>
                  <a:pt x="3891817" y="950951"/>
                </a:cubicBezTo>
                <a:cubicBezTo>
                  <a:pt x="3903389" y="1240363"/>
                  <a:pt x="3899579" y="1529902"/>
                  <a:pt x="3914679" y="1819187"/>
                </a:cubicBezTo>
                <a:cubicBezTo>
                  <a:pt x="3924446" y="1960184"/>
                  <a:pt x="3919293" y="2101691"/>
                  <a:pt x="3899297" y="2241812"/>
                </a:cubicBezTo>
                <a:cubicBezTo>
                  <a:pt x="3882644" y="2346833"/>
                  <a:pt x="3892946" y="2452744"/>
                  <a:pt x="3900002" y="2558273"/>
                </a:cubicBezTo>
                <a:cubicBezTo>
                  <a:pt x="3908611" y="2686026"/>
                  <a:pt x="3913268" y="2813652"/>
                  <a:pt x="3899155" y="2941659"/>
                </a:cubicBezTo>
                <a:cubicBezTo>
                  <a:pt x="3888995" y="3032710"/>
                  <a:pt x="3898449" y="3124270"/>
                  <a:pt x="3904095" y="3215577"/>
                </a:cubicBezTo>
                <a:cubicBezTo>
                  <a:pt x="3911433" y="3310871"/>
                  <a:pt x="3911433" y="3406520"/>
                  <a:pt x="3904095" y="3501814"/>
                </a:cubicBezTo>
                <a:cubicBezTo>
                  <a:pt x="3896728" y="3588930"/>
                  <a:pt x="3898478" y="3676464"/>
                  <a:pt x="3909317" y="3763288"/>
                </a:cubicBezTo>
                <a:cubicBezTo>
                  <a:pt x="3921171" y="3864881"/>
                  <a:pt x="3911998" y="3966473"/>
                  <a:pt x="3903389" y="4068066"/>
                </a:cubicBezTo>
                <a:lnTo>
                  <a:pt x="3899890" y="4129496"/>
                </a:lnTo>
                <a:lnTo>
                  <a:pt x="3856837" y="4131079"/>
                </a:lnTo>
                <a:cubicBezTo>
                  <a:pt x="3690565" y="4131562"/>
                  <a:pt x="3524292" y="4118803"/>
                  <a:pt x="3358020" y="4125635"/>
                </a:cubicBezTo>
                <a:cubicBezTo>
                  <a:pt x="3138339" y="4134610"/>
                  <a:pt x="2918661" y="4144924"/>
                  <a:pt x="2699106" y="4130457"/>
                </a:cubicBezTo>
                <a:cubicBezTo>
                  <a:pt x="2548620" y="4120546"/>
                  <a:pt x="2397378" y="4107552"/>
                  <a:pt x="2246135" y="4111571"/>
                </a:cubicBezTo>
                <a:cubicBezTo>
                  <a:pt x="2090859" y="4115857"/>
                  <a:pt x="1936213" y="4129921"/>
                  <a:pt x="1781316" y="4140235"/>
                </a:cubicBezTo>
                <a:cubicBezTo>
                  <a:pt x="1667682" y="4147695"/>
                  <a:pt x="1553608" y="4142392"/>
                  <a:pt x="1441020" y="4124430"/>
                </a:cubicBezTo>
                <a:cubicBezTo>
                  <a:pt x="1360735" y="4111704"/>
                  <a:pt x="1279946" y="4117196"/>
                  <a:pt x="1199535" y="4121751"/>
                </a:cubicBezTo>
                <a:cubicBezTo>
                  <a:pt x="1054343" y="4130324"/>
                  <a:pt x="909653" y="4143718"/>
                  <a:pt x="764462" y="4130324"/>
                </a:cubicBezTo>
                <a:cubicBezTo>
                  <a:pt x="634770" y="4118267"/>
                  <a:pt x="503820" y="4108490"/>
                  <a:pt x="375137" y="4118267"/>
                </a:cubicBezTo>
                <a:cubicBezTo>
                  <a:pt x="278626" y="4125601"/>
                  <a:pt x="182043" y="4132935"/>
                  <a:pt x="85336" y="4130493"/>
                </a:cubicBezTo>
                <a:lnTo>
                  <a:pt x="0" y="4125145"/>
                </a:lnTo>
                <a:close/>
              </a:path>
            </a:pathLst>
          </a:custGeom>
        </p:spPr>
      </p:pic>
      <p:pic>
        <p:nvPicPr>
          <p:cNvPr id="13" name="Imagen 12">
            <a:extLst>
              <a:ext uri="{FF2B5EF4-FFF2-40B4-BE49-F238E27FC236}">
                <a16:creationId xmlns:a16="http://schemas.microsoft.com/office/drawing/2014/main" id="{8E211E7C-1FA7-55EE-EBB7-453BAF4B25D4}"/>
              </a:ext>
            </a:extLst>
          </p:cNvPr>
          <p:cNvPicPr>
            <a:picLocks noChangeAspect="1"/>
          </p:cNvPicPr>
          <p:nvPr/>
        </p:nvPicPr>
        <p:blipFill rotWithShape="1">
          <a:blip r:embed="rId3"/>
          <a:srcRect r="-4" b="11786"/>
          <a:stretch/>
        </p:blipFill>
        <p:spPr>
          <a:xfrm>
            <a:off x="4115400" y="10"/>
            <a:ext cx="3058323" cy="3597029"/>
          </a:xfrm>
          <a:custGeom>
            <a:avLst/>
            <a:gdLst/>
            <a:ahLst/>
            <a:cxnLst/>
            <a:rect l="l" t="t" r="r" b="b"/>
            <a:pathLst>
              <a:path w="3058323" h="3597039">
                <a:moveTo>
                  <a:pt x="15411" y="0"/>
                </a:moveTo>
                <a:lnTo>
                  <a:pt x="3031762" y="0"/>
                </a:lnTo>
                <a:lnTo>
                  <a:pt x="3046461" y="132146"/>
                </a:lnTo>
                <a:cubicBezTo>
                  <a:pt x="3048338" y="180004"/>
                  <a:pt x="3046791" y="227996"/>
                  <a:pt x="3041802" y="275754"/>
                </a:cubicBezTo>
                <a:cubicBezTo>
                  <a:pt x="3027897" y="401800"/>
                  <a:pt x="3049074" y="530780"/>
                  <a:pt x="3008505" y="654529"/>
                </a:cubicBezTo>
                <a:cubicBezTo>
                  <a:pt x="3005571" y="667491"/>
                  <a:pt x="3004614" y="680823"/>
                  <a:pt x="3005698" y="694078"/>
                </a:cubicBezTo>
                <a:cubicBezTo>
                  <a:pt x="3005188" y="761821"/>
                  <a:pt x="3019349" y="827651"/>
                  <a:pt x="3033127" y="893608"/>
                </a:cubicBezTo>
                <a:cubicBezTo>
                  <a:pt x="3048309" y="966327"/>
                  <a:pt x="3067190" y="1038663"/>
                  <a:pt x="3044226" y="1113933"/>
                </a:cubicBezTo>
                <a:cubicBezTo>
                  <a:pt x="3037911" y="1137802"/>
                  <a:pt x="3037911" y="1162909"/>
                  <a:pt x="3044226" y="1186779"/>
                </a:cubicBezTo>
                <a:cubicBezTo>
                  <a:pt x="3050414" y="1219872"/>
                  <a:pt x="3050414" y="1253833"/>
                  <a:pt x="3044226" y="1286927"/>
                </a:cubicBezTo>
                <a:cubicBezTo>
                  <a:pt x="3034913" y="1357732"/>
                  <a:pt x="3025345" y="1428920"/>
                  <a:pt x="3030448" y="1500363"/>
                </a:cubicBezTo>
                <a:cubicBezTo>
                  <a:pt x="3038001" y="1625694"/>
                  <a:pt x="3036164" y="1751408"/>
                  <a:pt x="3024962" y="1876459"/>
                </a:cubicBezTo>
                <a:cubicBezTo>
                  <a:pt x="3020242" y="1937185"/>
                  <a:pt x="3013991" y="1998805"/>
                  <a:pt x="3036572" y="2058128"/>
                </a:cubicBezTo>
                <a:cubicBezTo>
                  <a:pt x="3039761" y="2065719"/>
                  <a:pt x="3039761" y="2074267"/>
                  <a:pt x="3036572" y="2081857"/>
                </a:cubicBezTo>
                <a:cubicBezTo>
                  <a:pt x="2993834" y="2180984"/>
                  <a:pt x="3005826" y="2282153"/>
                  <a:pt x="3027897" y="2382556"/>
                </a:cubicBezTo>
                <a:cubicBezTo>
                  <a:pt x="3059523" y="2516907"/>
                  <a:pt x="3066565" y="2655863"/>
                  <a:pt x="3048691" y="2792715"/>
                </a:cubicBezTo>
                <a:cubicBezTo>
                  <a:pt x="3037337" y="2873471"/>
                  <a:pt x="3023687" y="2954354"/>
                  <a:pt x="3031596" y="3036386"/>
                </a:cubicBezTo>
                <a:cubicBezTo>
                  <a:pt x="3037490" y="3100417"/>
                  <a:pt x="3039736" y="3164741"/>
                  <a:pt x="3038358" y="3229027"/>
                </a:cubicBezTo>
                <a:cubicBezTo>
                  <a:pt x="3036891" y="3311633"/>
                  <a:pt x="3031788" y="3394080"/>
                  <a:pt x="3028535" y="3476606"/>
                </a:cubicBezTo>
                <a:lnTo>
                  <a:pt x="3026145" y="3582089"/>
                </a:lnTo>
                <a:lnTo>
                  <a:pt x="2837742" y="3576169"/>
                </a:lnTo>
                <a:cubicBezTo>
                  <a:pt x="2749601" y="3575123"/>
                  <a:pt x="2661428" y="3575842"/>
                  <a:pt x="2573255" y="3578457"/>
                </a:cubicBezTo>
                <a:cubicBezTo>
                  <a:pt x="2415279" y="3583558"/>
                  <a:pt x="2257302" y="3585390"/>
                  <a:pt x="2099327" y="3578457"/>
                </a:cubicBezTo>
                <a:cubicBezTo>
                  <a:pt x="1926907" y="3570479"/>
                  <a:pt x="1754870" y="3579504"/>
                  <a:pt x="1582958" y="3591536"/>
                </a:cubicBezTo>
                <a:cubicBezTo>
                  <a:pt x="1416747" y="3603177"/>
                  <a:pt x="1250917" y="3594544"/>
                  <a:pt x="1084959" y="3582381"/>
                </a:cubicBezTo>
                <a:cubicBezTo>
                  <a:pt x="910095" y="3569328"/>
                  <a:pt x="734510" y="3570585"/>
                  <a:pt x="559849" y="3586174"/>
                </a:cubicBezTo>
                <a:cubicBezTo>
                  <a:pt x="445325" y="3596376"/>
                  <a:pt x="330549" y="3581074"/>
                  <a:pt x="216532" y="3582119"/>
                </a:cubicBezTo>
                <a:lnTo>
                  <a:pt x="3784" y="3583799"/>
                </a:lnTo>
                <a:lnTo>
                  <a:pt x="23102" y="3304343"/>
                </a:lnTo>
                <a:cubicBezTo>
                  <a:pt x="27378" y="3232352"/>
                  <a:pt x="25445" y="3160183"/>
                  <a:pt x="17316" y="3088458"/>
                </a:cubicBezTo>
                <a:cubicBezTo>
                  <a:pt x="9187" y="3007476"/>
                  <a:pt x="12024" y="2925898"/>
                  <a:pt x="25783" y="2845525"/>
                </a:cubicBezTo>
                <a:cubicBezTo>
                  <a:pt x="43141" y="2750282"/>
                  <a:pt x="35379" y="2655039"/>
                  <a:pt x="29029" y="2559796"/>
                </a:cubicBezTo>
                <a:cubicBezTo>
                  <a:pt x="11671" y="2298322"/>
                  <a:pt x="-9498" y="2036848"/>
                  <a:pt x="4615" y="1774485"/>
                </a:cubicBezTo>
                <a:cubicBezTo>
                  <a:pt x="7578" y="1718482"/>
                  <a:pt x="20561" y="1663876"/>
                  <a:pt x="25925" y="1608255"/>
                </a:cubicBezTo>
                <a:cubicBezTo>
                  <a:pt x="41590" y="1446595"/>
                  <a:pt x="23242" y="1285571"/>
                  <a:pt x="15763" y="1124293"/>
                </a:cubicBezTo>
                <a:cubicBezTo>
                  <a:pt x="5010" y="945807"/>
                  <a:pt x="7183" y="766877"/>
                  <a:pt x="22255" y="588646"/>
                </a:cubicBezTo>
                <a:cubicBezTo>
                  <a:pt x="41165" y="395112"/>
                  <a:pt x="35097" y="201070"/>
                  <a:pt x="19010" y="7282"/>
                </a:cubicBezTo>
                <a:close/>
              </a:path>
            </a:pathLst>
          </a:custGeom>
        </p:spPr>
      </p:pic>
      <p:sp>
        <p:nvSpPr>
          <p:cNvPr id="29"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6484" y="2424319"/>
            <a:ext cx="3851563" cy="18288"/>
          </a:xfrm>
          <a:custGeom>
            <a:avLst/>
            <a:gdLst>
              <a:gd name="connsiteX0" fmla="*/ 0 w 3851563"/>
              <a:gd name="connsiteY0" fmla="*/ 0 h 18288"/>
              <a:gd name="connsiteX1" fmla="*/ 718958 w 3851563"/>
              <a:gd name="connsiteY1" fmla="*/ 0 h 18288"/>
              <a:gd name="connsiteX2" fmla="*/ 1437917 w 3851563"/>
              <a:gd name="connsiteY2" fmla="*/ 0 h 18288"/>
              <a:gd name="connsiteX3" fmla="*/ 1964297 w 3851563"/>
              <a:gd name="connsiteY3" fmla="*/ 0 h 18288"/>
              <a:gd name="connsiteX4" fmla="*/ 2606224 w 3851563"/>
              <a:gd name="connsiteY4" fmla="*/ 0 h 18288"/>
              <a:gd name="connsiteX5" fmla="*/ 3171120 w 3851563"/>
              <a:gd name="connsiteY5" fmla="*/ 0 h 18288"/>
              <a:gd name="connsiteX6" fmla="*/ 3851563 w 3851563"/>
              <a:gd name="connsiteY6" fmla="*/ 0 h 18288"/>
              <a:gd name="connsiteX7" fmla="*/ 3851563 w 3851563"/>
              <a:gd name="connsiteY7" fmla="*/ 18288 h 18288"/>
              <a:gd name="connsiteX8" fmla="*/ 3209636 w 3851563"/>
              <a:gd name="connsiteY8" fmla="*/ 18288 h 18288"/>
              <a:gd name="connsiteX9" fmla="*/ 2644740 w 3851563"/>
              <a:gd name="connsiteY9" fmla="*/ 18288 h 18288"/>
              <a:gd name="connsiteX10" fmla="*/ 2002813 w 3851563"/>
              <a:gd name="connsiteY10" fmla="*/ 18288 h 18288"/>
              <a:gd name="connsiteX11" fmla="*/ 1399401 w 3851563"/>
              <a:gd name="connsiteY11" fmla="*/ 18288 h 18288"/>
              <a:gd name="connsiteX12" fmla="*/ 834505 w 3851563"/>
              <a:gd name="connsiteY12" fmla="*/ 18288 h 18288"/>
              <a:gd name="connsiteX13" fmla="*/ 0 w 3851563"/>
              <a:gd name="connsiteY13" fmla="*/ 18288 h 18288"/>
              <a:gd name="connsiteX14" fmla="*/ 0 w 3851563"/>
              <a:gd name="connsiteY14"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51563" h="18288" fill="none" extrusionOk="0">
                <a:moveTo>
                  <a:pt x="0" y="0"/>
                </a:moveTo>
                <a:cubicBezTo>
                  <a:pt x="195934" y="10403"/>
                  <a:pt x="550513" y="-3379"/>
                  <a:pt x="718958" y="0"/>
                </a:cubicBezTo>
                <a:cubicBezTo>
                  <a:pt x="887403" y="3379"/>
                  <a:pt x="1238155" y="34184"/>
                  <a:pt x="1437917" y="0"/>
                </a:cubicBezTo>
                <a:cubicBezTo>
                  <a:pt x="1637679" y="-34184"/>
                  <a:pt x="1735575" y="21633"/>
                  <a:pt x="1964297" y="0"/>
                </a:cubicBezTo>
                <a:cubicBezTo>
                  <a:pt x="2193019" y="-21633"/>
                  <a:pt x="2398398" y="-18127"/>
                  <a:pt x="2606224" y="0"/>
                </a:cubicBezTo>
                <a:cubicBezTo>
                  <a:pt x="2814050" y="18127"/>
                  <a:pt x="3010763" y="-3923"/>
                  <a:pt x="3171120" y="0"/>
                </a:cubicBezTo>
                <a:cubicBezTo>
                  <a:pt x="3331477" y="3923"/>
                  <a:pt x="3662318" y="22618"/>
                  <a:pt x="3851563" y="0"/>
                </a:cubicBezTo>
                <a:cubicBezTo>
                  <a:pt x="3851602" y="7328"/>
                  <a:pt x="3852182" y="9982"/>
                  <a:pt x="3851563" y="18288"/>
                </a:cubicBezTo>
                <a:cubicBezTo>
                  <a:pt x="3539697" y="8623"/>
                  <a:pt x="3360357" y="-7186"/>
                  <a:pt x="3209636" y="18288"/>
                </a:cubicBezTo>
                <a:cubicBezTo>
                  <a:pt x="3058915" y="43762"/>
                  <a:pt x="2810322" y="8087"/>
                  <a:pt x="2644740" y="18288"/>
                </a:cubicBezTo>
                <a:cubicBezTo>
                  <a:pt x="2479158" y="28489"/>
                  <a:pt x="2131941" y="44882"/>
                  <a:pt x="2002813" y="18288"/>
                </a:cubicBezTo>
                <a:cubicBezTo>
                  <a:pt x="1873685" y="-8306"/>
                  <a:pt x="1675560" y="30966"/>
                  <a:pt x="1399401" y="18288"/>
                </a:cubicBezTo>
                <a:cubicBezTo>
                  <a:pt x="1123242" y="5610"/>
                  <a:pt x="1065368" y="33824"/>
                  <a:pt x="834505" y="18288"/>
                </a:cubicBezTo>
                <a:cubicBezTo>
                  <a:pt x="603642" y="2752"/>
                  <a:pt x="191505" y="58863"/>
                  <a:pt x="0" y="18288"/>
                </a:cubicBezTo>
                <a:cubicBezTo>
                  <a:pt x="-593" y="9736"/>
                  <a:pt x="244" y="6610"/>
                  <a:pt x="0" y="0"/>
                </a:cubicBezTo>
                <a:close/>
              </a:path>
              <a:path w="3851563" h="18288" stroke="0" extrusionOk="0">
                <a:moveTo>
                  <a:pt x="0" y="0"/>
                </a:moveTo>
                <a:cubicBezTo>
                  <a:pt x="289752" y="13020"/>
                  <a:pt x="480313" y="17689"/>
                  <a:pt x="641927" y="0"/>
                </a:cubicBezTo>
                <a:cubicBezTo>
                  <a:pt x="803541" y="-17689"/>
                  <a:pt x="1025789" y="14289"/>
                  <a:pt x="1322370" y="0"/>
                </a:cubicBezTo>
                <a:cubicBezTo>
                  <a:pt x="1618951" y="-14289"/>
                  <a:pt x="1675364" y="4422"/>
                  <a:pt x="1925782" y="0"/>
                </a:cubicBezTo>
                <a:cubicBezTo>
                  <a:pt x="2176200" y="-4422"/>
                  <a:pt x="2354648" y="21578"/>
                  <a:pt x="2644740" y="0"/>
                </a:cubicBezTo>
                <a:cubicBezTo>
                  <a:pt x="2934832" y="-21578"/>
                  <a:pt x="2992732" y="-4264"/>
                  <a:pt x="3286667" y="0"/>
                </a:cubicBezTo>
                <a:cubicBezTo>
                  <a:pt x="3580602" y="4264"/>
                  <a:pt x="3638704" y="20914"/>
                  <a:pt x="3851563" y="0"/>
                </a:cubicBezTo>
                <a:cubicBezTo>
                  <a:pt x="3851890" y="8595"/>
                  <a:pt x="3851491" y="13110"/>
                  <a:pt x="3851563" y="18288"/>
                </a:cubicBezTo>
                <a:cubicBezTo>
                  <a:pt x="3681588" y="-9641"/>
                  <a:pt x="3414286" y="12858"/>
                  <a:pt x="3209636" y="18288"/>
                </a:cubicBezTo>
                <a:cubicBezTo>
                  <a:pt x="3004986" y="23718"/>
                  <a:pt x="2777102" y="31540"/>
                  <a:pt x="2490677" y="18288"/>
                </a:cubicBezTo>
                <a:cubicBezTo>
                  <a:pt x="2204252" y="5036"/>
                  <a:pt x="2142029" y="45834"/>
                  <a:pt x="1810235" y="18288"/>
                </a:cubicBezTo>
                <a:cubicBezTo>
                  <a:pt x="1478441" y="-9258"/>
                  <a:pt x="1432135" y="21272"/>
                  <a:pt x="1245339" y="18288"/>
                </a:cubicBezTo>
                <a:cubicBezTo>
                  <a:pt x="1058543" y="15304"/>
                  <a:pt x="886298" y="9998"/>
                  <a:pt x="718958" y="18288"/>
                </a:cubicBezTo>
                <a:cubicBezTo>
                  <a:pt x="551618" y="26578"/>
                  <a:pt x="308263" y="-12886"/>
                  <a:pt x="0" y="18288"/>
                </a:cubicBezTo>
                <a:cubicBezTo>
                  <a:pt x="822" y="10564"/>
                  <a:pt x="-23" y="4571"/>
                  <a:pt x="0" y="0"/>
                </a:cubicBezTo>
                <a:close/>
              </a:path>
            </a:pathLst>
          </a:custGeom>
          <a:solidFill>
            <a:schemeClr val="accent2"/>
          </a:solidFill>
          <a:ln w="41275" cap="rnd">
            <a:solidFill>
              <a:schemeClr val="accent2"/>
            </a:solidFill>
            <a:round/>
            <a:extLst>
              <a:ext uri="{C807C97D-BFC1-408E-A445-0C87EB9F89A2}">
                <ask:lineSketchStyleProps xmlns="" xmlns:ask="http://schemas.microsoft.com/office/drawing/2018/sketchyshapes" sd="2448976505">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a:extLst>
              <a:ext uri="{FF2B5EF4-FFF2-40B4-BE49-F238E27FC236}">
                <a16:creationId xmlns:a16="http://schemas.microsoft.com/office/drawing/2014/main" id="{8C818B61-5DA4-FD00-D3B3-BF1179D9513C}"/>
              </a:ext>
            </a:extLst>
          </p:cNvPr>
          <p:cNvPicPr>
            <a:picLocks noChangeAspect="1"/>
          </p:cNvPicPr>
          <p:nvPr/>
        </p:nvPicPr>
        <p:blipFill rotWithShape="1">
          <a:blip r:embed="rId4"/>
          <a:srcRect t="29678" r="-3" b="17068"/>
          <a:stretch/>
        </p:blipFill>
        <p:spPr>
          <a:xfrm>
            <a:off x="4" y="4328340"/>
            <a:ext cx="3912953" cy="2529660"/>
          </a:xfrm>
          <a:custGeom>
            <a:avLst/>
            <a:gdLst/>
            <a:ahLst/>
            <a:cxnLst/>
            <a:rect l="l" t="t" r="r" b="b"/>
            <a:pathLst>
              <a:path w="3912953" h="2529660">
                <a:moveTo>
                  <a:pt x="936025" y="662"/>
                </a:moveTo>
                <a:cubicBezTo>
                  <a:pt x="1035236" y="-744"/>
                  <a:pt x="1134457" y="93"/>
                  <a:pt x="1233691" y="3173"/>
                </a:cubicBezTo>
                <a:cubicBezTo>
                  <a:pt x="1304145" y="5316"/>
                  <a:pt x="1373087" y="24605"/>
                  <a:pt x="1443792" y="29025"/>
                </a:cubicBezTo>
                <a:cubicBezTo>
                  <a:pt x="1628434" y="40276"/>
                  <a:pt x="1812824" y="30901"/>
                  <a:pt x="1996836" y="18310"/>
                </a:cubicBezTo>
                <a:cubicBezTo>
                  <a:pt x="2245239" y="628"/>
                  <a:pt x="2494513" y="2101"/>
                  <a:pt x="2742715" y="22730"/>
                </a:cubicBezTo>
                <a:cubicBezTo>
                  <a:pt x="2962786" y="43947"/>
                  <a:pt x="3184369" y="39942"/>
                  <a:pt x="3403645" y="10808"/>
                </a:cubicBezTo>
                <a:cubicBezTo>
                  <a:pt x="3527916" y="-7007"/>
                  <a:pt x="3653321" y="9067"/>
                  <a:pt x="3778223" y="10808"/>
                </a:cubicBezTo>
                <a:lnTo>
                  <a:pt x="3895044" y="13590"/>
                </a:lnTo>
                <a:lnTo>
                  <a:pt x="3906212" y="275626"/>
                </a:lnTo>
                <a:cubicBezTo>
                  <a:pt x="3913438" y="398465"/>
                  <a:pt x="3909471" y="521632"/>
                  <a:pt x="3894358" y="643899"/>
                </a:cubicBezTo>
                <a:cubicBezTo>
                  <a:pt x="3888995" y="692536"/>
                  <a:pt x="3889982" y="741301"/>
                  <a:pt x="3888995" y="790066"/>
                </a:cubicBezTo>
                <a:cubicBezTo>
                  <a:pt x="3888712" y="799463"/>
                  <a:pt x="3895063" y="810383"/>
                  <a:pt x="3883632" y="818257"/>
                </a:cubicBezTo>
                <a:lnTo>
                  <a:pt x="3883632" y="830956"/>
                </a:lnTo>
                <a:cubicBezTo>
                  <a:pt x="3896192" y="837941"/>
                  <a:pt x="3889701" y="849370"/>
                  <a:pt x="3890688" y="858514"/>
                </a:cubicBezTo>
                <a:cubicBezTo>
                  <a:pt x="3907355" y="1033621"/>
                  <a:pt x="3909867" y="1209579"/>
                  <a:pt x="3898168" y="1385017"/>
                </a:cubicBezTo>
                <a:cubicBezTo>
                  <a:pt x="3889559" y="1546549"/>
                  <a:pt x="3898449" y="1707827"/>
                  <a:pt x="3908893" y="1869233"/>
                </a:cubicBezTo>
                <a:cubicBezTo>
                  <a:pt x="3921312" y="2061116"/>
                  <a:pt x="3901555" y="2252872"/>
                  <a:pt x="3898591" y="2444754"/>
                </a:cubicBezTo>
                <a:cubicBezTo>
                  <a:pt x="3898309" y="2461962"/>
                  <a:pt x="3899367" y="2479201"/>
                  <a:pt x="3900673" y="2496440"/>
                </a:cubicBezTo>
                <a:lnTo>
                  <a:pt x="3902963" y="2529660"/>
                </a:lnTo>
                <a:lnTo>
                  <a:pt x="0" y="2529660"/>
                </a:lnTo>
                <a:lnTo>
                  <a:pt x="0" y="15736"/>
                </a:lnTo>
                <a:lnTo>
                  <a:pt x="938" y="16032"/>
                </a:lnTo>
                <a:cubicBezTo>
                  <a:pt x="213686" y="39741"/>
                  <a:pt x="426055" y="24338"/>
                  <a:pt x="638426" y="11612"/>
                </a:cubicBezTo>
                <a:cubicBezTo>
                  <a:pt x="737616" y="5719"/>
                  <a:pt x="836815" y="2069"/>
                  <a:pt x="936025" y="662"/>
                </a:cubicBezTo>
                <a:close/>
              </a:path>
            </a:pathLst>
          </a:custGeom>
        </p:spPr>
      </p:pic>
      <p:pic>
        <p:nvPicPr>
          <p:cNvPr id="11" name="Imagen 10">
            <a:extLst>
              <a:ext uri="{FF2B5EF4-FFF2-40B4-BE49-F238E27FC236}">
                <a16:creationId xmlns:a16="http://schemas.microsoft.com/office/drawing/2014/main" id="{BBE25B84-2E20-0796-41EF-D2AF3E54F7A0}"/>
              </a:ext>
            </a:extLst>
          </p:cNvPr>
          <p:cNvPicPr>
            <a:picLocks noChangeAspect="1"/>
          </p:cNvPicPr>
          <p:nvPr/>
        </p:nvPicPr>
        <p:blipFill rotWithShape="1">
          <a:blip r:embed="rId5"/>
          <a:srcRect l="4558" r="4428" b="-3"/>
          <a:stretch/>
        </p:blipFill>
        <p:spPr>
          <a:xfrm>
            <a:off x="4110923" y="3791169"/>
            <a:ext cx="3058821" cy="3066831"/>
          </a:xfrm>
          <a:custGeom>
            <a:avLst/>
            <a:gdLst/>
            <a:ahLst/>
            <a:cxnLst/>
            <a:rect l="l" t="t" r="r" b="b"/>
            <a:pathLst>
              <a:path w="3058821" h="3066831">
                <a:moveTo>
                  <a:pt x="2787020" y="1261"/>
                </a:moveTo>
                <a:cubicBezTo>
                  <a:pt x="2839709" y="-518"/>
                  <a:pt x="2892422" y="-414"/>
                  <a:pt x="2945069" y="1571"/>
                </a:cubicBezTo>
                <a:lnTo>
                  <a:pt x="3038769" y="8460"/>
                </a:lnTo>
                <a:lnTo>
                  <a:pt x="3040494" y="37341"/>
                </a:lnTo>
                <a:cubicBezTo>
                  <a:pt x="3041244" y="71882"/>
                  <a:pt x="3039776" y="106360"/>
                  <a:pt x="3033397" y="140806"/>
                </a:cubicBezTo>
                <a:cubicBezTo>
                  <a:pt x="3014006" y="247842"/>
                  <a:pt x="3013240" y="353093"/>
                  <a:pt x="3049089" y="457834"/>
                </a:cubicBezTo>
                <a:cubicBezTo>
                  <a:pt x="3061974" y="495214"/>
                  <a:pt x="3059933" y="536166"/>
                  <a:pt x="3055085" y="576225"/>
                </a:cubicBezTo>
                <a:cubicBezTo>
                  <a:pt x="3043731" y="670377"/>
                  <a:pt x="3028167" y="764784"/>
                  <a:pt x="3035311" y="859828"/>
                </a:cubicBezTo>
                <a:cubicBezTo>
                  <a:pt x="3053554" y="1099545"/>
                  <a:pt x="3026891" y="1339261"/>
                  <a:pt x="3038883" y="1578850"/>
                </a:cubicBezTo>
                <a:cubicBezTo>
                  <a:pt x="3039113" y="1594185"/>
                  <a:pt x="3038526" y="1609507"/>
                  <a:pt x="3037097" y="1624778"/>
                </a:cubicBezTo>
                <a:cubicBezTo>
                  <a:pt x="3032504" y="1713061"/>
                  <a:pt x="3017960" y="1801599"/>
                  <a:pt x="3043476" y="1889499"/>
                </a:cubicBezTo>
                <a:cubicBezTo>
                  <a:pt x="3046015" y="1904618"/>
                  <a:pt x="3045632" y="1920080"/>
                  <a:pt x="3042328" y="1935044"/>
                </a:cubicBezTo>
                <a:cubicBezTo>
                  <a:pt x="3031394" y="2011884"/>
                  <a:pt x="3028524" y="2089667"/>
                  <a:pt x="3033780" y="2167106"/>
                </a:cubicBezTo>
                <a:cubicBezTo>
                  <a:pt x="3048962" y="2335903"/>
                  <a:pt x="3051130" y="2505606"/>
                  <a:pt x="3040286" y="2674734"/>
                </a:cubicBezTo>
                <a:cubicBezTo>
                  <a:pt x="3036459" y="2750260"/>
                  <a:pt x="3031611" y="2825530"/>
                  <a:pt x="3028294" y="2900035"/>
                </a:cubicBezTo>
                <a:cubicBezTo>
                  <a:pt x="3027210" y="2934608"/>
                  <a:pt x="3025392" y="2969245"/>
                  <a:pt x="3026078" y="3003803"/>
                </a:cubicBezTo>
                <a:lnTo>
                  <a:pt x="3033892" y="3066831"/>
                </a:lnTo>
                <a:lnTo>
                  <a:pt x="23851" y="3066831"/>
                </a:lnTo>
                <a:lnTo>
                  <a:pt x="42401" y="2704831"/>
                </a:lnTo>
                <a:cubicBezTo>
                  <a:pt x="45364" y="2461136"/>
                  <a:pt x="53409" y="2216933"/>
                  <a:pt x="28288" y="1974000"/>
                </a:cubicBezTo>
                <a:cubicBezTo>
                  <a:pt x="11213" y="1809420"/>
                  <a:pt x="17986" y="1645602"/>
                  <a:pt x="21091" y="1481150"/>
                </a:cubicBezTo>
                <a:cubicBezTo>
                  <a:pt x="24619" y="1296377"/>
                  <a:pt x="22926" y="1111480"/>
                  <a:pt x="22926" y="926707"/>
                </a:cubicBezTo>
                <a:cubicBezTo>
                  <a:pt x="22643" y="846322"/>
                  <a:pt x="27442" y="766445"/>
                  <a:pt x="35627" y="686441"/>
                </a:cubicBezTo>
                <a:cubicBezTo>
                  <a:pt x="47340" y="570372"/>
                  <a:pt x="33228" y="454937"/>
                  <a:pt x="14458" y="340646"/>
                </a:cubicBezTo>
                <a:cubicBezTo>
                  <a:pt x="3337" y="261010"/>
                  <a:pt x="-1375" y="180751"/>
                  <a:pt x="346" y="100506"/>
                </a:cubicBezTo>
                <a:lnTo>
                  <a:pt x="2424" y="12627"/>
                </a:lnTo>
                <a:lnTo>
                  <a:pt x="3495" y="12901"/>
                </a:lnTo>
                <a:cubicBezTo>
                  <a:pt x="343898" y="-3971"/>
                  <a:pt x="684174" y="17086"/>
                  <a:pt x="1024451" y="18263"/>
                </a:cubicBezTo>
                <a:cubicBezTo>
                  <a:pt x="1134033" y="18655"/>
                  <a:pt x="1243235" y="13685"/>
                  <a:pt x="1352564" y="9238"/>
                </a:cubicBezTo>
                <a:cubicBezTo>
                  <a:pt x="1493565" y="3614"/>
                  <a:pt x="1634312" y="14731"/>
                  <a:pt x="1775060" y="12508"/>
                </a:cubicBezTo>
                <a:cubicBezTo>
                  <a:pt x="2008160" y="8846"/>
                  <a:pt x="2241134" y="19571"/>
                  <a:pt x="2474235" y="12508"/>
                </a:cubicBezTo>
                <a:cubicBezTo>
                  <a:pt x="2578497" y="9238"/>
                  <a:pt x="2682758" y="4268"/>
                  <a:pt x="2787020" y="1261"/>
                </a:cubicBezTo>
                <a:close/>
              </a:path>
            </a:pathLst>
          </a:custGeom>
        </p:spPr>
      </p:pic>
      <p:sp>
        <p:nvSpPr>
          <p:cNvPr id="3" name="Marcador de texto 2"/>
          <p:cNvSpPr>
            <a:spLocks noGrp="1"/>
          </p:cNvSpPr>
          <p:nvPr>
            <p:ph type="body" idx="1"/>
          </p:nvPr>
        </p:nvSpPr>
        <p:spPr>
          <a:xfrm>
            <a:off x="7543618" y="2704407"/>
            <a:ext cx="3997805" cy="3489159"/>
          </a:xfrm>
        </p:spPr>
        <p:txBody>
          <a:bodyPr vert="horz" lIns="91440" tIns="45720" rIns="91440" bIns="45720" rtlCol="0">
            <a:normAutofit fontScale="92500" lnSpcReduction="10000"/>
          </a:bodyPr>
          <a:lstStyle/>
          <a:p>
            <a:pPr marL="118531" indent="-228600">
              <a:spcAft>
                <a:spcPts val="800"/>
              </a:spcAft>
              <a:buFont typeface="Arial" panose="020B0604020202020204" pitchFamily="34" charset="0"/>
              <a:buChar char="•"/>
            </a:pPr>
            <a:r>
              <a:rPr lang="es-CL" sz="1700" dirty="0">
                <a:solidFill>
                  <a:schemeClr val="tx1"/>
                </a:solidFill>
              </a:rPr>
              <a:t>Últimamente se han desarrollado nuevas tecnologías con variadas aplicaciones en la industria de transformación semi industrial de materias primas para convertirlas en productos terminados y en tránsito como aditivos e ingredientes:</a:t>
            </a:r>
          </a:p>
          <a:p>
            <a:pPr marL="118531" indent="-228600">
              <a:spcAft>
                <a:spcPts val="800"/>
              </a:spcAft>
              <a:buFont typeface="Arial" panose="020B0604020202020204" pitchFamily="34" charset="0"/>
              <a:buChar char="•"/>
            </a:pPr>
            <a:r>
              <a:rPr lang="es-CL" sz="1700" dirty="0">
                <a:solidFill>
                  <a:schemeClr val="tx1"/>
                </a:solidFill>
              </a:rPr>
              <a:t>- Deshidratados</a:t>
            </a:r>
          </a:p>
          <a:p>
            <a:pPr marL="118531" indent="-228600">
              <a:spcAft>
                <a:spcPts val="800"/>
              </a:spcAft>
              <a:buFont typeface="Arial" panose="020B0604020202020204" pitchFamily="34" charset="0"/>
              <a:buChar char="•"/>
            </a:pPr>
            <a:r>
              <a:rPr lang="es-CL" sz="1700" dirty="0">
                <a:solidFill>
                  <a:schemeClr val="tx1"/>
                </a:solidFill>
              </a:rPr>
              <a:t>- concentraciones</a:t>
            </a:r>
          </a:p>
          <a:p>
            <a:pPr marL="118531" indent="-228600">
              <a:spcAft>
                <a:spcPts val="800"/>
              </a:spcAft>
              <a:buFont typeface="Arial" panose="020B0604020202020204" pitchFamily="34" charset="0"/>
              <a:buChar char="•"/>
            </a:pPr>
            <a:r>
              <a:rPr lang="es-CL" sz="1700" dirty="0">
                <a:solidFill>
                  <a:schemeClr val="tx1"/>
                </a:solidFill>
              </a:rPr>
              <a:t>- Moliendas húmedas y secas</a:t>
            </a:r>
          </a:p>
          <a:p>
            <a:pPr marL="118531" indent="-228600">
              <a:spcAft>
                <a:spcPts val="800"/>
              </a:spcAft>
              <a:buFont typeface="Arial" panose="020B0604020202020204" pitchFamily="34" charset="0"/>
              <a:buChar char="•"/>
            </a:pPr>
            <a:r>
              <a:rPr lang="es-CL" sz="1700" dirty="0">
                <a:solidFill>
                  <a:schemeClr val="tx1"/>
                </a:solidFill>
              </a:rPr>
              <a:t>- Extracciones en frio y por arrastre</a:t>
            </a:r>
          </a:p>
          <a:p>
            <a:pPr marL="118531" indent="-228600">
              <a:spcAft>
                <a:spcPts val="800"/>
              </a:spcAft>
              <a:buFont typeface="Arial" panose="020B0604020202020204" pitchFamily="34" charset="0"/>
              <a:buChar char="•"/>
            </a:pPr>
            <a:r>
              <a:rPr lang="es-CL" sz="1700" dirty="0">
                <a:solidFill>
                  <a:schemeClr val="tx1"/>
                </a:solidFill>
              </a:rPr>
              <a:t>- Homogenización y estandarizado</a:t>
            </a:r>
          </a:p>
        </p:txBody>
      </p:sp>
    </p:spTree>
    <p:extLst>
      <p:ext uri="{BB962C8B-B14F-4D97-AF65-F5344CB8AC3E}">
        <p14:creationId xmlns:p14="http://schemas.microsoft.com/office/powerpoint/2010/main" val="3101231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398F3DEE-0E56-499F-AFAE-C2DA7C2C8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E85CCF60-79A2-440A-86A2-1A64A59F7B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3F2162BA-EECD-43E0-99D9-C00B19482E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7200" y="8482"/>
            <a:ext cx="3568276" cy="6858000"/>
          </a:xfrm>
          <a:prstGeom prst="rect">
            <a:avLst/>
          </a:prstGeom>
          <a:gradFill>
            <a:gsLst>
              <a:gs pos="0">
                <a:schemeClr val="accent1">
                  <a:alpha val="32000"/>
                </a:schemeClr>
              </a:gs>
              <a:gs pos="70000">
                <a:srgbClr val="000000">
                  <a:alpha val="0"/>
                </a:srgb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160DB805-F71F-46BB-A8CC-74F6D8306F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2" name="Rectangle 41">
            <a:extLst>
              <a:ext uri="{FF2B5EF4-FFF2-40B4-BE49-F238E27FC236}">
                <a16:creationId xmlns:a16="http://schemas.microsoft.com/office/drawing/2014/main" id="{6F91054C-3439-420E-88EB-F0A5637EC5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24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adroTexto 5">
            <a:extLst>
              <a:ext uri="{FF2B5EF4-FFF2-40B4-BE49-F238E27FC236}">
                <a16:creationId xmlns:a16="http://schemas.microsoft.com/office/drawing/2014/main" id="{99D102DA-3D11-8AB0-18E4-04024F5CBB59}"/>
              </a:ext>
            </a:extLst>
          </p:cNvPr>
          <p:cNvSpPr txBox="1"/>
          <p:nvPr/>
        </p:nvSpPr>
        <p:spPr>
          <a:xfrm>
            <a:off x="673740" y="2759383"/>
            <a:ext cx="2895573" cy="2834223"/>
          </a:xfrm>
          <a:prstGeom prst="rect">
            <a:avLst/>
          </a:prstGeom>
        </p:spPr>
        <p:txBody>
          <a:bodyPr vert="horz" lIns="91440" tIns="45720" rIns="91440" bIns="45720" rtlCol="0" anchor="t">
            <a:normAutofit/>
          </a:bodyPr>
          <a:lstStyle/>
          <a:p>
            <a:pPr>
              <a:lnSpc>
                <a:spcPct val="90000"/>
              </a:lnSpc>
              <a:spcBef>
                <a:spcPct val="0"/>
              </a:spcBef>
              <a:spcAft>
                <a:spcPts val="600"/>
              </a:spcAft>
            </a:pPr>
            <a:r>
              <a:rPr lang="es-CL" sz="3100" dirty="0">
                <a:solidFill>
                  <a:srgbClr val="FFFFFF"/>
                </a:solidFill>
                <a:latin typeface="+mj-lt"/>
                <a:ea typeface="+mj-ea"/>
                <a:cs typeface="+mj-cs"/>
              </a:rPr>
              <a:t>NUEVAS TECNOLOGIAS APLICADAS PARA PRODUCCIONES A ESCALA</a:t>
            </a:r>
          </a:p>
        </p:txBody>
      </p:sp>
      <p:pic>
        <p:nvPicPr>
          <p:cNvPr id="9" name="Imagen 8">
            <a:extLst>
              <a:ext uri="{FF2B5EF4-FFF2-40B4-BE49-F238E27FC236}">
                <a16:creationId xmlns:a16="http://schemas.microsoft.com/office/drawing/2014/main" id="{4D081C28-8B79-F1B9-29AE-D21B9F6019C9}"/>
              </a:ext>
            </a:extLst>
          </p:cNvPr>
          <p:cNvPicPr>
            <a:picLocks noChangeAspect="1"/>
          </p:cNvPicPr>
          <p:nvPr/>
        </p:nvPicPr>
        <p:blipFill>
          <a:blip r:embed="rId2"/>
          <a:stretch>
            <a:fillRect/>
          </a:stretch>
        </p:blipFill>
        <p:spPr>
          <a:xfrm>
            <a:off x="4866711" y="218124"/>
            <a:ext cx="2740097" cy="3975828"/>
          </a:xfrm>
          <a:prstGeom prst="rect">
            <a:avLst/>
          </a:prstGeom>
        </p:spPr>
      </p:pic>
      <p:pic>
        <p:nvPicPr>
          <p:cNvPr id="11" name="Imagen 10">
            <a:extLst>
              <a:ext uri="{FF2B5EF4-FFF2-40B4-BE49-F238E27FC236}">
                <a16:creationId xmlns:a16="http://schemas.microsoft.com/office/drawing/2014/main" id="{BBE25B84-2E20-0796-41EF-D2AF3E54F7A0}"/>
              </a:ext>
            </a:extLst>
          </p:cNvPr>
          <p:cNvPicPr>
            <a:picLocks noChangeAspect="1"/>
          </p:cNvPicPr>
          <p:nvPr/>
        </p:nvPicPr>
        <p:blipFill rotWithShape="1">
          <a:blip r:embed="rId3"/>
          <a:srcRect l="4558" r="4428" b="-3"/>
          <a:stretch/>
        </p:blipFill>
        <p:spPr>
          <a:xfrm>
            <a:off x="8686805" y="478712"/>
            <a:ext cx="2885047" cy="2892615"/>
          </a:xfrm>
          <a:prstGeom prst="rect">
            <a:avLst/>
          </a:prstGeom>
        </p:spPr>
      </p:pic>
      <p:pic>
        <p:nvPicPr>
          <p:cNvPr id="5" name="Imagen 4">
            <a:extLst>
              <a:ext uri="{FF2B5EF4-FFF2-40B4-BE49-F238E27FC236}">
                <a16:creationId xmlns:a16="http://schemas.microsoft.com/office/drawing/2014/main" id="{ACFE0AEB-49D4-942B-56ED-E6C1D3AA4FAB}"/>
              </a:ext>
            </a:extLst>
          </p:cNvPr>
          <p:cNvPicPr>
            <a:picLocks noChangeAspect="1"/>
          </p:cNvPicPr>
          <p:nvPr/>
        </p:nvPicPr>
        <p:blipFill>
          <a:blip r:embed="rId4"/>
          <a:stretch>
            <a:fillRect/>
          </a:stretch>
        </p:blipFill>
        <p:spPr>
          <a:xfrm>
            <a:off x="4730563" y="4232231"/>
            <a:ext cx="3249957" cy="2161222"/>
          </a:xfrm>
          <a:prstGeom prst="rect">
            <a:avLst/>
          </a:prstGeom>
        </p:spPr>
      </p:pic>
      <p:pic>
        <p:nvPicPr>
          <p:cNvPr id="4" name="Imagen 3">
            <a:extLst>
              <a:ext uri="{FF2B5EF4-FFF2-40B4-BE49-F238E27FC236}">
                <a16:creationId xmlns:a16="http://schemas.microsoft.com/office/drawing/2014/main" id="{CD115AB0-9F99-9B13-B86C-C9ADE7937498}"/>
              </a:ext>
            </a:extLst>
          </p:cNvPr>
          <p:cNvPicPr>
            <a:picLocks noChangeAspect="1"/>
          </p:cNvPicPr>
          <p:nvPr/>
        </p:nvPicPr>
        <p:blipFill>
          <a:blip r:embed="rId5"/>
          <a:stretch>
            <a:fillRect/>
          </a:stretch>
        </p:blipFill>
        <p:spPr>
          <a:xfrm>
            <a:off x="8298767" y="3673425"/>
            <a:ext cx="3636225" cy="2572630"/>
          </a:xfrm>
          <a:prstGeom prst="rect">
            <a:avLst/>
          </a:prstGeom>
        </p:spPr>
      </p:pic>
    </p:spTree>
    <p:extLst>
      <p:ext uri="{BB962C8B-B14F-4D97-AF65-F5344CB8AC3E}">
        <p14:creationId xmlns:p14="http://schemas.microsoft.com/office/powerpoint/2010/main" val="18851596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398F3DEE-0E56-499F-AFAE-C2DA7C2C8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E85CCF60-79A2-440A-86A2-1A64A59F7B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3F2162BA-EECD-43E0-99D9-C00B19482E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7200" y="8482"/>
            <a:ext cx="3568276" cy="6858000"/>
          </a:xfrm>
          <a:prstGeom prst="rect">
            <a:avLst/>
          </a:prstGeom>
          <a:gradFill>
            <a:gsLst>
              <a:gs pos="0">
                <a:schemeClr val="accent1">
                  <a:alpha val="32000"/>
                </a:schemeClr>
              </a:gs>
              <a:gs pos="70000">
                <a:srgbClr val="000000">
                  <a:alpha val="0"/>
                </a:srgb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160DB805-F71F-46BB-A8CC-74F6D8306F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2" name="Rectangle 41">
            <a:extLst>
              <a:ext uri="{FF2B5EF4-FFF2-40B4-BE49-F238E27FC236}">
                <a16:creationId xmlns:a16="http://schemas.microsoft.com/office/drawing/2014/main" id="{6F91054C-3439-420E-88EB-F0A5637EC5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24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adroTexto 5">
            <a:extLst>
              <a:ext uri="{FF2B5EF4-FFF2-40B4-BE49-F238E27FC236}">
                <a16:creationId xmlns:a16="http://schemas.microsoft.com/office/drawing/2014/main" id="{99D102DA-3D11-8AB0-18E4-04024F5CBB59}"/>
              </a:ext>
            </a:extLst>
          </p:cNvPr>
          <p:cNvSpPr txBox="1"/>
          <p:nvPr/>
        </p:nvSpPr>
        <p:spPr>
          <a:xfrm>
            <a:off x="673740" y="2759383"/>
            <a:ext cx="2895573" cy="2834223"/>
          </a:xfrm>
          <a:prstGeom prst="rect">
            <a:avLst/>
          </a:prstGeom>
        </p:spPr>
        <p:txBody>
          <a:bodyPr vert="horz" lIns="91440" tIns="45720" rIns="91440" bIns="45720" rtlCol="0" anchor="t">
            <a:normAutofit/>
          </a:bodyPr>
          <a:lstStyle/>
          <a:p>
            <a:pPr>
              <a:lnSpc>
                <a:spcPct val="90000"/>
              </a:lnSpc>
              <a:spcBef>
                <a:spcPct val="0"/>
              </a:spcBef>
              <a:spcAft>
                <a:spcPts val="600"/>
              </a:spcAft>
            </a:pPr>
            <a:r>
              <a:rPr lang="es-CL" sz="3100">
                <a:solidFill>
                  <a:srgbClr val="FFFFFF"/>
                </a:solidFill>
                <a:latin typeface="+mj-lt"/>
                <a:ea typeface="+mj-ea"/>
                <a:cs typeface="+mj-cs"/>
              </a:rPr>
              <a:t>NUEVAS TECNOLOGIAS APLICADAS PARA PRODUCCIONES A ESCALA</a:t>
            </a:r>
            <a:endParaRPr lang="es-CL" sz="3100" dirty="0">
              <a:solidFill>
                <a:srgbClr val="FFFFFF"/>
              </a:solidFill>
              <a:latin typeface="+mj-lt"/>
              <a:ea typeface="+mj-ea"/>
              <a:cs typeface="+mj-cs"/>
            </a:endParaRPr>
          </a:p>
        </p:txBody>
      </p:sp>
      <p:pic>
        <p:nvPicPr>
          <p:cNvPr id="8" name="Imagen 7">
            <a:extLst>
              <a:ext uri="{FF2B5EF4-FFF2-40B4-BE49-F238E27FC236}">
                <a16:creationId xmlns:a16="http://schemas.microsoft.com/office/drawing/2014/main" id="{6E8879B2-FAD8-054B-8FA6-89D737914040}"/>
              </a:ext>
            </a:extLst>
          </p:cNvPr>
          <p:cNvPicPr>
            <a:picLocks noChangeAspect="1"/>
          </p:cNvPicPr>
          <p:nvPr/>
        </p:nvPicPr>
        <p:blipFill>
          <a:blip r:embed="rId2"/>
          <a:stretch>
            <a:fillRect/>
          </a:stretch>
        </p:blipFill>
        <p:spPr>
          <a:xfrm>
            <a:off x="7691698" y="1969476"/>
            <a:ext cx="4043101" cy="4262512"/>
          </a:xfrm>
          <a:prstGeom prst="rect">
            <a:avLst/>
          </a:prstGeom>
        </p:spPr>
      </p:pic>
      <p:sp>
        <p:nvSpPr>
          <p:cNvPr id="17" name="CuadroTexto 16">
            <a:extLst>
              <a:ext uri="{FF2B5EF4-FFF2-40B4-BE49-F238E27FC236}">
                <a16:creationId xmlns:a16="http://schemas.microsoft.com/office/drawing/2014/main" id="{AF6243A9-4296-C56D-0DEA-9AD1485A549F}"/>
              </a:ext>
            </a:extLst>
          </p:cNvPr>
          <p:cNvSpPr txBox="1"/>
          <p:nvPr/>
        </p:nvSpPr>
        <p:spPr>
          <a:xfrm>
            <a:off x="4482676" y="1101145"/>
            <a:ext cx="3447122" cy="3840731"/>
          </a:xfrm>
          <a:prstGeom prst="rect">
            <a:avLst/>
          </a:prstGeom>
          <a:noFill/>
        </p:spPr>
        <p:txBody>
          <a:bodyPr wrap="square">
            <a:spAutoFit/>
          </a:bodyPr>
          <a:lstStyle/>
          <a:p>
            <a:pPr>
              <a:lnSpc>
                <a:spcPct val="107000"/>
              </a:lnSpc>
              <a:spcAft>
                <a:spcPts val="800"/>
              </a:spcAft>
            </a:pPr>
            <a:r>
              <a:rPr lang="es-CL"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CL" sz="1800" kern="100" dirty="0">
                <a:effectLst/>
                <a:latin typeface="Calibri" panose="020F0502020204030204" pitchFamily="34" charset="0"/>
                <a:ea typeface="Calibri" panose="020F0502020204030204" pitchFamily="34" charset="0"/>
                <a:cs typeface="Times New Roman" panose="02020603050405020304" pitchFamily="18" charset="0"/>
              </a:rPr>
              <a:t>               	HOMOGENIZADOR DE     	PISTONES</a:t>
            </a:r>
          </a:p>
          <a:p>
            <a:pPr marL="342900" lvl="0" indent="-342900">
              <a:lnSpc>
                <a:spcPct val="107000"/>
              </a:lnSpc>
              <a:spcAft>
                <a:spcPts val="800"/>
              </a:spcAft>
              <a:buFont typeface="Calibri" panose="020F0502020204030204" pitchFamily="34" charset="0"/>
              <a:buChar char="-"/>
            </a:pPr>
            <a:r>
              <a:rPr lang="es-CL" sz="1800" kern="100" dirty="0">
                <a:effectLst/>
                <a:latin typeface="Calibri" panose="020F0502020204030204" pitchFamily="34" charset="0"/>
                <a:ea typeface="Calibri" panose="020F0502020204030204" pitchFamily="34" charset="0"/>
                <a:cs typeface="Times New Roman" panose="02020603050405020304" pitchFamily="18" charset="0"/>
              </a:rPr>
              <a:t>Emplea la presión para subdividir las partículas de líquido lo más pequeñas posibles, a nivel de submicrones, creando emulsiones estables, ideales para su posterior procesamiento o entrega de producto.</a:t>
            </a:r>
          </a:p>
        </p:txBody>
      </p:sp>
    </p:spTree>
    <p:extLst>
      <p:ext uri="{BB962C8B-B14F-4D97-AF65-F5344CB8AC3E}">
        <p14:creationId xmlns:p14="http://schemas.microsoft.com/office/powerpoint/2010/main" val="33039827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398F3DEE-0E56-499F-AFAE-C2DA7C2C8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E85CCF60-79A2-440A-86A2-1A64A59F7B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3F2162BA-EECD-43E0-99D9-C00B19482E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7200" y="8482"/>
            <a:ext cx="3568276" cy="6858000"/>
          </a:xfrm>
          <a:prstGeom prst="rect">
            <a:avLst/>
          </a:prstGeom>
          <a:gradFill>
            <a:gsLst>
              <a:gs pos="0">
                <a:schemeClr val="accent1">
                  <a:alpha val="32000"/>
                </a:schemeClr>
              </a:gs>
              <a:gs pos="70000">
                <a:srgbClr val="000000">
                  <a:alpha val="0"/>
                </a:srgb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160DB805-F71F-46BB-A8CC-74F6D8306F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2" name="Rectangle 41">
            <a:extLst>
              <a:ext uri="{FF2B5EF4-FFF2-40B4-BE49-F238E27FC236}">
                <a16:creationId xmlns:a16="http://schemas.microsoft.com/office/drawing/2014/main" id="{6F91054C-3439-420E-88EB-F0A5637EC5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24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adroTexto 5">
            <a:extLst>
              <a:ext uri="{FF2B5EF4-FFF2-40B4-BE49-F238E27FC236}">
                <a16:creationId xmlns:a16="http://schemas.microsoft.com/office/drawing/2014/main" id="{99D102DA-3D11-8AB0-18E4-04024F5CBB59}"/>
              </a:ext>
            </a:extLst>
          </p:cNvPr>
          <p:cNvSpPr txBox="1"/>
          <p:nvPr/>
        </p:nvSpPr>
        <p:spPr>
          <a:xfrm>
            <a:off x="673740" y="2759383"/>
            <a:ext cx="2895573" cy="2834223"/>
          </a:xfrm>
          <a:prstGeom prst="rect">
            <a:avLst/>
          </a:prstGeom>
        </p:spPr>
        <p:txBody>
          <a:bodyPr vert="horz" lIns="91440" tIns="45720" rIns="91440" bIns="45720" rtlCol="0" anchor="t">
            <a:normAutofit/>
          </a:bodyPr>
          <a:lstStyle/>
          <a:p>
            <a:pPr>
              <a:lnSpc>
                <a:spcPct val="90000"/>
              </a:lnSpc>
              <a:spcBef>
                <a:spcPct val="0"/>
              </a:spcBef>
              <a:spcAft>
                <a:spcPts val="600"/>
              </a:spcAft>
            </a:pPr>
            <a:r>
              <a:rPr lang="es-CL" sz="3100" dirty="0">
                <a:solidFill>
                  <a:srgbClr val="FFFFFF"/>
                </a:solidFill>
                <a:latin typeface="+mj-lt"/>
                <a:ea typeface="+mj-ea"/>
                <a:cs typeface="+mj-cs"/>
              </a:rPr>
              <a:t>NUEVAS TECNOLOGIAS APLICADAS PARA PRODUCCIONES A ESCALA</a:t>
            </a:r>
          </a:p>
        </p:txBody>
      </p:sp>
      <p:sp>
        <p:nvSpPr>
          <p:cNvPr id="17" name="CuadroTexto 16">
            <a:extLst>
              <a:ext uri="{FF2B5EF4-FFF2-40B4-BE49-F238E27FC236}">
                <a16:creationId xmlns:a16="http://schemas.microsoft.com/office/drawing/2014/main" id="{AF6243A9-4296-C56D-0DEA-9AD1485A549F}"/>
              </a:ext>
            </a:extLst>
          </p:cNvPr>
          <p:cNvSpPr txBox="1"/>
          <p:nvPr/>
        </p:nvSpPr>
        <p:spPr>
          <a:xfrm>
            <a:off x="4372439" y="1160148"/>
            <a:ext cx="3447122" cy="4433458"/>
          </a:xfrm>
          <a:prstGeom prst="rect">
            <a:avLst/>
          </a:prstGeom>
          <a:noFill/>
        </p:spPr>
        <p:txBody>
          <a:bodyPr wrap="square">
            <a:spAutoFit/>
          </a:bodyPr>
          <a:lstStyle/>
          <a:p>
            <a:pPr>
              <a:lnSpc>
                <a:spcPct val="107000"/>
              </a:lnSpc>
              <a:spcAft>
                <a:spcPts val="800"/>
              </a:spcAft>
            </a:pPr>
            <a:r>
              <a:rPr lang="es-CL"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s-CL" sz="1800" kern="100" dirty="0">
                <a:effectLst/>
                <a:latin typeface="Calibri" panose="020F0502020204030204" pitchFamily="34" charset="0"/>
                <a:ea typeface="Calibri" panose="020F0502020204030204" pitchFamily="34" charset="0"/>
                <a:cs typeface="Times New Roman" panose="02020603050405020304" pitchFamily="18" charset="0"/>
              </a:rPr>
              <a:t>       BURBUJA DE CONCENTRACION</a:t>
            </a:r>
            <a:endParaRPr lang="es-CL" kern="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s-MX" sz="1800" kern="100" dirty="0">
                <a:effectLst/>
                <a:latin typeface="Calibri" panose="020F0502020204030204" pitchFamily="34" charset="0"/>
                <a:ea typeface="Calibri" panose="020F0502020204030204" pitchFamily="34" charset="0"/>
                <a:cs typeface="Times New Roman" panose="02020603050405020304" pitchFamily="18" charset="0"/>
              </a:rPr>
              <a:t>El evaporador concentrador de simple efecto es útil para la concentración de materiales en la industria química, alimentos y producción de leche, etc. Además, sirve para la recuperación de solventes orgánicos como el alcohol. Este es útil en la concentración de material sensible a cambios de temperatura a la baja y en condiciones de vacío es útil para diferentes usos.</a:t>
            </a:r>
            <a:endParaRPr lang="es-CL"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 name="Imagen 1" descr="Diagrama&#10;&#10;Descripción generada automáticamente con confianza baja">
            <a:extLst>
              <a:ext uri="{FF2B5EF4-FFF2-40B4-BE49-F238E27FC236}">
                <a16:creationId xmlns:a16="http://schemas.microsoft.com/office/drawing/2014/main" id="{DE5BB323-68FA-CED6-90A2-47753F3DA124}"/>
              </a:ext>
            </a:extLst>
          </p:cNvPr>
          <p:cNvPicPr>
            <a:picLocks noChangeAspect="1"/>
          </p:cNvPicPr>
          <p:nvPr/>
        </p:nvPicPr>
        <p:blipFill>
          <a:blip r:embed="rId2"/>
          <a:stretch>
            <a:fillRect/>
          </a:stretch>
        </p:blipFill>
        <p:spPr>
          <a:xfrm>
            <a:off x="7929798" y="1441792"/>
            <a:ext cx="3823078" cy="4151814"/>
          </a:xfrm>
          <a:prstGeom prst="rect">
            <a:avLst/>
          </a:prstGeom>
        </p:spPr>
      </p:pic>
    </p:spTree>
    <p:extLst>
      <p:ext uri="{BB962C8B-B14F-4D97-AF65-F5344CB8AC3E}">
        <p14:creationId xmlns:p14="http://schemas.microsoft.com/office/powerpoint/2010/main" val="3435229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4" name="Rectangle 33">
            <a:extLst>
              <a:ext uri="{FF2B5EF4-FFF2-40B4-BE49-F238E27FC236}">
                <a16:creationId xmlns:a16="http://schemas.microsoft.com/office/drawing/2014/main" id="{398F3DEE-0E56-499F-AFAE-C2DA7C2C81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E85CCF60-79A2-440A-86A2-1A64A59F7B5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7539" y="1417538"/>
            <a:ext cx="6875818" cy="4040744"/>
          </a:xfrm>
          <a:prstGeom prst="rect">
            <a:avLst/>
          </a:prstGeom>
          <a:gradFill>
            <a:gsLst>
              <a:gs pos="11000">
                <a:srgbClr val="000000"/>
              </a:gs>
              <a:gs pos="100000">
                <a:schemeClr val="accent1">
                  <a:lumMod val="75000"/>
                </a:schemeClr>
              </a:gs>
            </a:gsLst>
            <a:lin ang="18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3F2162BA-EECD-43E0-99D9-C00B19482E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57200" y="8482"/>
            <a:ext cx="3568276" cy="6858000"/>
          </a:xfrm>
          <a:prstGeom prst="rect">
            <a:avLst/>
          </a:prstGeom>
          <a:gradFill>
            <a:gsLst>
              <a:gs pos="0">
                <a:schemeClr val="accent1">
                  <a:alpha val="32000"/>
                </a:schemeClr>
              </a:gs>
              <a:gs pos="70000">
                <a:srgbClr val="000000">
                  <a:alpha val="0"/>
                </a:srgb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Freeform: Shape 39">
            <a:extLst>
              <a:ext uri="{FF2B5EF4-FFF2-40B4-BE49-F238E27FC236}">
                <a16:creationId xmlns:a16="http://schemas.microsoft.com/office/drawing/2014/main" id="{160DB805-F71F-46BB-A8CC-74F6D8306F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6097846">
            <a:off x="-747355" y="1201312"/>
            <a:ext cx="4808302" cy="4088666"/>
          </a:xfrm>
          <a:custGeom>
            <a:avLst/>
            <a:gdLst>
              <a:gd name="connsiteX0" fmla="*/ 48844 w 4808302"/>
              <a:gd name="connsiteY0" fmla="*/ 2888671 h 4088666"/>
              <a:gd name="connsiteX1" fmla="*/ 0 w 4808302"/>
              <a:gd name="connsiteY1" fmla="*/ 2404151 h 4088666"/>
              <a:gd name="connsiteX2" fmla="*/ 2404151 w 4808302"/>
              <a:gd name="connsiteY2" fmla="*/ 0 h 4088666"/>
              <a:gd name="connsiteX3" fmla="*/ 4808302 w 4808302"/>
              <a:gd name="connsiteY3" fmla="*/ 2404151 h 4088666"/>
              <a:gd name="connsiteX4" fmla="*/ 4700216 w 4808302"/>
              <a:gd name="connsiteY4" fmla="*/ 3119072 h 4088666"/>
              <a:gd name="connsiteX5" fmla="*/ 4643143 w 4808302"/>
              <a:gd name="connsiteY5" fmla="*/ 3275009 h 4088666"/>
              <a:gd name="connsiteX6" fmla="*/ 690093 w 4808302"/>
              <a:gd name="connsiteY6" fmla="*/ 4088666 h 4088666"/>
              <a:gd name="connsiteX7" fmla="*/ 548991 w 4808302"/>
              <a:gd name="connsiteY7" fmla="*/ 3933414 h 4088666"/>
              <a:gd name="connsiteX8" fmla="*/ 48844 w 4808302"/>
              <a:gd name="connsiteY8" fmla="*/ 2888671 h 4088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08302" h="4088666">
                <a:moveTo>
                  <a:pt x="48844" y="2888671"/>
                </a:moveTo>
                <a:cubicBezTo>
                  <a:pt x="16818" y="2732167"/>
                  <a:pt x="0" y="2570123"/>
                  <a:pt x="0" y="2404151"/>
                </a:cubicBezTo>
                <a:cubicBezTo>
                  <a:pt x="0" y="1076375"/>
                  <a:pt x="1076375" y="0"/>
                  <a:pt x="2404151" y="0"/>
                </a:cubicBezTo>
                <a:cubicBezTo>
                  <a:pt x="3731927" y="0"/>
                  <a:pt x="4808302" y="1076375"/>
                  <a:pt x="4808302" y="2404151"/>
                </a:cubicBezTo>
                <a:cubicBezTo>
                  <a:pt x="4808302" y="2653109"/>
                  <a:pt x="4770461" y="2893229"/>
                  <a:pt x="4700216" y="3119072"/>
                </a:cubicBezTo>
                <a:lnTo>
                  <a:pt x="4643143" y="3275009"/>
                </a:lnTo>
                <a:lnTo>
                  <a:pt x="690093" y="4088666"/>
                </a:lnTo>
                <a:lnTo>
                  <a:pt x="548991" y="3933414"/>
                </a:lnTo>
                <a:cubicBezTo>
                  <a:pt x="304015" y="3636572"/>
                  <a:pt x="128908" y="3279932"/>
                  <a:pt x="48844" y="2888671"/>
                </a:cubicBezTo>
                <a:close/>
              </a:path>
            </a:pathLst>
          </a:custGeom>
          <a:gradFill>
            <a:gsLst>
              <a:gs pos="39000">
                <a:schemeClr val="accent1">
                  <a:lumMod val="60000"/>
                  <a:lumOff val="40000"/>
                  <a:alpha val="0"/>
                </a:schemeClr>
              </a:gs>
              <a:gs pos="100000">
                <a:schemeClr val="accent1">
                  <a:lumMod val="75000"/>
                  <a:alpha val="26000"/>
                </a:schemeClr>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42" name="Rectangle 41">
            <a:extLst>
              <a:ext uri="{FF2B5EF4-FFF2-40B4-BE49-F238E27FC236}">
                <a16:creationId xmlns:a16="http://schemas.microsoft.com/office/drawing/2014/main" id="{6F91054C-3439-420E-88EB-F0A5637EC5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59565" y="2659404"/>
            <a:ext cx="4355594" cy="4040742"/>
          </a:xfrm>
          <a:prstGeom prst="rect">
            <a:avLst/>
          </a:prstGeom>
          <a:gradFill>
            <a:gsLst>
              <a:gs pos="0">
                <a:schemeClr val="accent1">
                  <a:alpha val="24000"/>
                </a:schemeClr>
              </a:gs>
              <a:gs pos="100000">
                <a:schemeClr val="accent1">
                  <a:lumMod val="50000"/>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uadroTexto 5">
            <a:extLst>
              <a:ext uri="{FF2B5EF4-FFF2-40B4-BE49-F238E27FC236}">
                <a16:creationId xmlns:a16="http://schemas.microsoft.com/office/drawing/2014/main" id="{99D102DA-3D11-8AB0-18E4-04024F5CBB59}"/>
              </a:ext>
            </a:extLst>
          </p:cNvPr>
          <p:cNvSpPr txBox="1"/>
          <p:nvPr/>
        </p:nvSpPr>
        <p:spPr>
          <a:xfrm>
            <a:off x="673740" y="2759383"/>
            <a:ext cx="2895573" cy="2834223"/>
          </a:xfrm>
          <a:prstGeom prst="rect">
            <a:avLst/>
          </a:prstGeom>
        </p:spPr>
        <p:txBody>
          <a:bodyPr vert="horz" lIns="91440" tIns="45720" rIns="91440" bIns="45720" rtlCol="0" anchor="t">
            <a:normAutofit/>
          </a:bodyPr>
          <a:lstStyle/>
          <a:p>
            <a:pPr>
              <a:lnSpc>
                <a:spcPct val="90000"/>
              </a:lnSpc>
              <a:spcBef>
                <a:spcPct val="0"/>
              </a:spcBef>
              <a:spcAft>
                <a:spcPts val="600"/>
              </a:spcAft>
            </a:pPr>
            <a:r>
              <a:rPr lang="es-CL" sz="3100" dirty="0">
                <a:solidFill>
                  <a:srgbClr val="FFFFFF"/>
                </a:solidFill>
                <a:latin typeface="+mj-lt"/>
                <a:ea typeface="+mj-ea"/>
                <a:cs typeface="+mj-cs"/>
              </a:rPr>
              <a:t>NUEVAS TECNOLOGIAS APLICADAS PARA PRODUCCIONES A ESCALA</a:t>
            </a:r>
          </a:p>
        </p:txBody>
      </p:sp>
      <p:sp>
        <p:nvSpPr>
          <p:cNvPr id="17" name="CuadroTexto 16">
            <a:extLst>
              <a:ext uri="{FF2B5EF4-FFF2-40B4-BE49-F238E27FC236}">
                <a16:creationId xmlns:a16="http://schemas.microsoft.com/office/drawing/2014/main" id="{AF6243A9-4296-C56D-0DEA-9AD1485A549F}"/>
              </a:ext>
            </a:extLst>
          </p:cNvPr>
          <p:cNvSpPr txBox="1"/>
          <p:nvPr/>
        </p:nvSpPr>
        <p:spPr>
          <a:xfrm>
            <a:off x="4088267" y="436114"/>
            <a:ext cx="4058300" cy="5425140"/>
          </a:xfrm>
          <a:prstGeom prst="rect">
            <a:avLst/>
          </a:prstGeom>
          <a:noFill/>
        </p:spPr>
        <p:txBody>
          <a:bodyPr wrap="square">
            <a:spAutoFit/>
          </a:bodyPr>
          <a:lstStyle/>
          <a:p>
            <a:pPr>
              <a:lnSpc>
                <a:spcPct val="107000"/>
              </a:lnSpc>
              <a:spcAft>
                <a:spcPts val="800"/>
              </a:spcAft>
            </a:pPr>
            <a:r>
              <a:rPr lang="es-CL" sz="1800" kern="100" dirty="0">
                <a:effectLst/>
                <a:latin typeface="Calibri" panose="020F0502020204030204" pitchFamily="34" charset="0"/>
                <a:ea typeface="Calibri" panose="020F0502020204030204" pitchFamily="34" charset="0"/>
                <a:cs typeface="Times New Roman" panose="02020603050405020304" pitchFamily="18" charset="0"/>
              </a:rPr>
              <a:t> MOLIENDAS SECAS Y HUMEDAS</a:t>
            </a:r>
          </a:p>
          <a:p>
            <a:pPr>
              <a:lnSpc>
                <a:spcPct val="107000"/>
              </a:lnSpc>
              <a:spcAft>
                <a:spcPts val="800"/>
              </a:spcAft>
            </a:pPr>
            <a:r>
              <a:rPr lang="es-MX" kern="100" dirty="0">
                <a:latin typeface="Calibri" panose="020F0502020204030204" pitchFamily="34" charset="0"/>
                <a:ea typeface="Calibri" panose="020F0502020204030204" pitchFamily="34" charset="0"/>
                <a:cs typeface="Times New Roman" panose="02020603050405020304" pitchFamily="18" charset="0"/>
              </a:rPr>
              <a:t>- El molino pulverizador o de pines se encarga de la transformación de diversos materiales en fragmentos o gránulos más finos, dependiendo de la finalidad, y pueden operar en procesos de molienda de condiciones húmedo, pastoso, grasoso y seco.</a:t>
            </a:r>
          </a:p>
          <a:p>
            <a:pPr>
              <a:lnSpc>
                <a:spcPct val="107000"/>
              </a:lnSpc>
              <a:spcAft>
                <a:spcPts val="800"/>
              </a:spcAft>
            </a:pPr>
            <a:r>
              <a:rPr lang="es-MX" kern="100" dirty="0">
                <a:latin typeface="Calibri" panose="020F0502020204030204" pitchFamily="34" charset="0"/>
                <a:ea typeface="Calibri" panose="020F0502020204030204" pitchFamily="34" charset="0"/>
                <a:cs typeface="Times New Roman" panose="02020603050405020304" pitchFamily="18" charset="0"/>
              </a:rPr>
              <a:t>- Un molino coloidal es una máquina ideal para llevar a cabo una micro trituración, mezcla, emulsión, homogenización y dispersión. Y es que en el momento en que el molino se pone en marcha, este genera unas vibraciones de alta frecuencia que generan efectos de cavitación en el producto introducido.</a:t>
            </a:r>
          </a:p>
          <a:p>
            <a:pPr>
              <a:lnSpc>
                <a:spcPct val="107000"/>
              </a:lnSpc>
              <a:spcAft>
                <a:spcPts val="800"/>
              </a:spcAft>
            </a:pPr>
            <a:endParaRPr lang="es-CL" kern="1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Imagen 2">
            <a:extLst>
              <a:ext uri="{FF2B5EF4-FFF2-40B4-BE49-F238E27FC236}">
                <a16:creationId xmlns:a16="http://schemas.microsoft.com/office/drawing/2014/main" id="{3A321365-6634-05D1-03C5-DE62B76384D7}"/>
              </a:ext>
            </a:extLst>
          </p:cNvPr>
          <p:cNvPicPr>
            <a:picLocks noChangeAspect="1"/>
          </p:cNvPicPr>
          <p:nvPr/>
        </p:nvPicPr>
        <p:blipFill>
          <a:blip r:embed="rId2"/>
          <a:stretch>
            <a:fillRect/>
          </a:stretch>
        </p:blipFill>
        <p:spPr>
          <a:xfrm>
            <a:off x="8320505" y="740753"/>
            <a:ext cx="3639378" cy="2833137"/>
          </a:xfrm>
          <a:prstGeom prst="rect">
            <a:avLst/>
          </a:prstGeom>
        </p:spPr>
      </p:pic>
      <p:pic>
        <p:nvPicPr>
          <p:cNvPr id="4" name="Imagen 3">
            <a:extLst>
              <a:ext uri="{FF2B5EF4-FFF2-40B4-BE49-F238E27FC236}">
                <a16:creationId xmlns:a16="http://schemas.microsoft.com/office/drawing/2014/main" id="{D63BE3AC-576E-A37F-E67D-7E3D3E28C21F}"/>
              </a:ext>
            </a:extLst>
          </p:cNvPr>
          <p:cNvPicPr>
            <a:picLocks noChangeAspect="1"/>
          </p:cNvPicPr>
          <p:nvPr/>
        </p:nvPicPr>
        <p:blipFill>
          <a:blip r:embed="rId3"/>
          <a:stretch>
            <a:fillRect/>
          </a:stretch>
        </p:blipFill>
        <p:spPr>
          <a:xfrm>
            <a:off x="8919338" y="3592709"/>
            <a:ext cx="2441712" cy="3246472"/>
          </a:xfrm>
          <a:prstGeom prst="rect">
            <a:avLst/>
          </a:prstGeom>
        </p:spPr>
      </p:pic>
    </p:spTree>
    <p:extLst>
      <p:ext uri="{BB962C8B-B14F-4D97-AF65-F5344CB8AC3E}">
        <p14:creationId xmlns:p14="http://schemas.microsoft.com/office/powerpoint/2010/main" val="11463870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84000"/>
          </a:schemeClr>
        </a:solidFill>
        <a:effectLst/>
      </p:bgPr>
    </p:bg>
    <p:spTree>
      <p:nvGrpSpPr>
        <p:cNvPr id="1" name="Shape 131"/>
        <p:cNvGrpSpPr/>
        <p:nvPr/>
      </p:nvGrpSpPr>
      <p:grpSpPr>
        <a:xfrm>
          <a:off x="0" y="0"/>
          <a:ext cx="0" cy="0"/>
          <a:chOff x="0" y="0"/>
          <a:chExt cx="0" cy="0"/>
        </a:xfrm>
      </p:grpSpPr>
      <p:sp>
        <p:nvSpPr>
          <p:cNvPr id="132" name="Google Shape;132;p19"/>
          <p:cNvSpPr txBox="1">
            <a:spLocks noGrp="1"/>
          </p:cNvSpPr>
          <p:nvPr>
            <p:ph type="title"/>
          </p:nvPr>
        </p:nvSpPr>
        <p:spPr>
          <a:xfrm>
            <a:off x="600333" y="1442720"/>
            <a:ext cx="2571600" cy="4715880"/>
          </a:xfrm>
          <a:prstGeom prst="rect">
            <a:avLst/>
          </a:prstGeom>
        </p:spPr>
        <p:txBody>
          <a:bodyPr spcFirstLastPara="1" vert="horz" wrap="square" lIns="0" tIns="0" rIns="0" bIns="0" rtlCol="0" anchor="t" anchorCtr="0">
            <a:noAutofit/>
          </a:bodyPr>
          <a:lstStyle/>
          <a:p>
            <a:pPr algn="r"/>
            <a:r>
              <a:rPr lang="en" dirty="0">
                <a:solidFill>
                  <a:schemeClr val="bg1"/>
                </a:solidFill>
              </a:rPr>
              <a:t>This is a slide title</a:t>
            </a:r>
            <a:endParaRPr dirty="0">
              <a:solidFill>
                <a:schemeClr val="bg1"/>
              </a:solidFill>
            </a:endParaRPr>
          </a:p>
        </p:txBody>
      </p:sp>
      <p:sp>
        <p:nvSpPr>
          <p:cNvPr id="134" name="Google Shape;134;p19"/>
          <p:cNvSpPr txBox="1">
            <a:spLocks noGrp="1"/>
          </p:cNvSpPr>
          <p:nvPr>
            <p:ph type="sldNum" idx="12"/>
          </p:nvPr>
        </p:nvSpPr>
        <p:spPr>
          <a:xfrm>
            <a:off x="11307445" y="6333135"/>
            <a:ext cx="731600" cy="524800"/>
          </a:xfrm>
          <a:prstGeom prst="rect">
            <a:avLst/>
          </a:prstGeom>
        </p:spPr>
        <p:txBody>
          <a:bodyPr spcFirstLastPara="1" vert="horz" wrap="square" lIns="0" tIns="0" rIns="0" bIns="0" rtlCol="0" anchor="ctr" anchorCtr="0">
            <a:noAutofit/>
          </a:bodyPr>
          <a:lstStyle/>
          <a:p>
            <a:fld id="{00000000-1234-1234-1234-123412341234}" type="slidenum">
              <a:rPr lang="en"/>
              <a:pPr/>
              <a:t>16</a:t>
            </a:fld>
            <a:endParaRPr/>
          </a:p>
        </p:txBody>
      </p:sp>
      <p:pic>
        <p:nvPicPr>
          <p:cNvPr id="5" name="Imagen 4"/>
          <p:cNvPicPr>
            <a:picLocks noChangeAspect="1"/>
          </p:cNvPicPr>
          <p:nvPr/>
        </p:nvPicPr>
        <p:blipFill>
          <a:blip r:embed="rId3"/>
          <a:stretch>
            <a:fillRect/>
          </a:stretch>
        </p:blipFill>
        <p:spPr>
          <a:xfrm>
            <a:off x="325120" y="0"/>
            <a:ext cx="3451997" cy="1117600"/>
          </a:xfrm>
          <a:prstGeom prst="rect">
            <a:avLst/>
          </a:prstGeom>
        </p:spPr>
      </p:pic>
      <p:pic>
        <p:nvPicPr>
          <p:cNvPr id="6" name="Imagen 5"/>
          <p:cNvPicPr>
            <a:picLocks noChangeAspect="1"/>
          </p:cNvPicPr>
          <p:nvPr/>
        </p:nvPicPr>
        <p:blipFill>
          <a:blip r:embed="rId4"/>
          <a:stretch>
            <a:fillRect/>
          </a:stretch>
        </p:blipFill>
        <p:spPr>
          <a:xfrm>
            <a:off x="9062720" y="6082665"/>
            <a:ext cx="3129280" cy="775335"/>
          </a:xfrm>
          <a:prstGeom prst="rect">
            <a:avLst/>
          </a:prstGeom>
        </p:spPr>
      </p:pic>
      <p:sp>
        <p:nvSpPr>
          <p:cNvPr id="3" name="Marcador de texto 2">
            <a:extLst>
              <a:ext uri="{FF2B5EF4-FFF2-40B4-BE49-F238E27FC236}">
                <a16:creationId xmlns:a16="http://schemas.microsoft.com/office/drawing/2014/main" id="{2EB5083C-5143-0467-4258-4BB43E183F28}"/>
              </a:ext>
            </a:extLst>
          </p:cNvPr>
          <p:cNvSpPr>
            <a:spLocks noGrp="1"/>
          </p:cNvSpPr>
          <p:nvPr>
            <p:ph type="body" idx="1"/>
          </p:nvPr>
        </p:nvSpPr>
        <p:spPr/>
        <p:txBody>
          <a:bodyPr/>
          <a:lstStyle/>
          <a:p>
            <a:pPr marL="84665" indent="0">
              <a:buNone/>
            </a:pPr>
            <a:r>
              <a:rPr lang="es-MX" dirty="0"/>
              <a:t>     PRODUCCION DE JUGO COOPERATIVA REWE</a:t>
            </a:r>
          </a:p>
          <a:p>
            <a:endParaRPr lang="es-MX" dirty="0"/>
          </a:p>
          <a:p>
            <a:r>
              <a:rPr lang="es-MX" sz="1800" dirty="0"/>
              <a:t>“Cooperativa campesina de productores frutícolas mapuche </a:t>
            </a:r>
            <a:r>
              <a:rPr lang="es-CL" sz="1800" dirty="0"/>
              <a:t>Rewe</a:t>
            </a:r>
            <a:r>
              <a:rPr lang="es-MX" sz="1800" dirty="0"/>
              <a:t> Limitada” </a:t>
            </a:r>
          </a:p>
          <a:p>
            <a:r>
              <a:rPr lang="es-MX" sz="1800" dirty="0"/>
              <a:t>encargada de la elaboración de jugos naturales de frutas y vegetales, sin conservantes, sin aditivos.</a:t>
            </a:r>
          </a:p>
          <a:p>
            <a:r>
              <a:rPr lang="es-MX" sz="1800" dirty="0"/>
              <a:t>Sin agua añadida, a partir del método de prensado en frío. Con el objetivo de maximizar la cantidad de nutrientes en sus jugos y de garantizar las propiedades originales de las frutas y de los vegetales.</a:t>
            </a:r>
          </a:p>
          <a:p>
            <a:r>
              <a:rPr lang="es-MX" sz="1800" dirty="0"/>
              <a:t>Dirigido al mercado regional y resto del país, personas que laboran y viven en la ciudad.</a:t>
            </a:r>
          </a:p>
          <a:p>
            <a:r>
              <a:rPr lang="es-MX" sz="1800" dirty="0"/>
              <a:t>Para personas que deseen consumir bebidas naturales, adaptadas a su estilo de vida y/o necesidad.</a:t>
            </a:r>
          </a:p>
          <a:p>
            <a:r>
              <a:rPr lang="es-MX" sz="1800" dirty="0"/>
              <a:t>Impulsando un estilo de vida sano y generando bienestar en los clientes.</a:t>
            </a:r>
            <a:endParaRPr lang="es-CL" sz="1800" dirty="0"/>
          </a:p>
        </p:txBody>
      </p:sp>
      <p:pic>
        <p:nvPicPr>
          <p:cNvPr id="4" name="Imagen 3">
            <a:extLst>
              <a:ext uri="{FF2B5EF4-FFF2-40B4-BE49-F238E27FC236}">
                <a16:creationId xmlns:a16="http://schemas.microsoft.com/office/drawing/2014/main" id="{3D4A96FF-3EBF-AAF2-9C0A-76A4664BCD0A}"/>
              </a:ext>
            </a:extLst>
          </p:cNvPr>
          <p:cNvPicPr>
            <a:picLocks noChangeAspect="1"/>
          </p:cNvPicPr>
          <p:nvPr/>
        </p:nvPicPr>
        <p:blipFill>
          <a:blip r:embed="rId5"/>
          <a:stretch>
            <a:fillRect/>
          </a:stretch>
        </p:blipFill>
        <p:spPr>
          <a:xfrm>
            <a:off x="325120" y="1442720"/>
            <a:ext cx="2846813" cy="5054544"/>
          </a:xfrm>
          <a:prstGeom prst="rect">
            <a:avLst/>
          </a:prstGeom>
        </p:spPr>
      </p:pic>
    </p:spTree>
    <p:extLst>
      <p:ext uri="{BB962C8B-B14F-4D97-AF65-F5344CB8AC3E}">
        <p14:creationId xmlns:p14="http://schemas.microsoft.com/office/powerpoint/2010/main" val="14172141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84000"/>
          </a:schemeClr>
        </a:solidFill>
        <a:effectLst/>
      </p:bgPr>
    </p:bg>
    <p:spTree>
      <p:nvGrpSpPr>
        <p:cNvPr id="1" name="Shape 131"/>
        <p:cNvGrpSpPr/>
        <p:nvPr/>
      </p:nvGrpSpPr>
      <p:grpSpPr>
        <a:xfrm>
          <a:off x="0" y="0"/>
          <a:ext cx="0" cy="0"/>
          <a:chOff x="0" y="0"/>
          <a:chExt cx="0" cy="0"/>
        </a:xfrm>
      </p:grpSpPr>
      <p:pic>
        <p:nvPicPr>
          <p:cNvPr id="7" name="Imagen 6">
            <a:extLst>
              <a:ext uri="{FF2B5EF4-FFF2-40B4-BE49-F238E27FC236}">
                <a16:creationId xmlns:a16="http://schemas.microsoft.com/office/drawing/2014/main" id="{19007DC6-7BA8-0EB8-62EF-88BDFFD31452}"/>
              </a:ext>
            </a:extLst>
          </p:cNvPr>
          <p:cNvPicPr>
            <a:picLocks noChangeAspect="1"/>
          </p:cNvPicPr>
          <p:nvPr/>
        </p:nvPicPr>
        <p:blipFill>
          <a:blip r:embed="rId3"/>
          <a:stretch>
            <a:fillRect/>
          </a:stretch>
        </p:blipFill>
        <p:spPr>
          <a:xfrm>
            <a:off x="5004819" y="232463"/>
            <a:ext cx="5813235" cy="6625472"/>
          </a:xfrm>
          <a:prstGeom prst="rect">
            <a:avLst/>
          </a:prstGeom>
        </p:spPr>
      </p:pic>
      <p:sp>
        <p:nvSpPr>
          <p:cNvPr id="134" name="Google Shape;134;p19"/>
          <p:cNvSpPr txBox="1">
            <a:spLocks noGrp="1"/>
          </p:cNvSpPr>
          <p:nvPr>
            <p:ph type="sldNum" idx="12"/>
          </p:nvPr>
        </p:nvSpPr>
        <p:spPr>
          <a:xfrm>
            <a:off x="11307445" y="6333135"/>
            <a:ext cx="731600" cy="524800"/>
          </a:xfrm>
          <a:prstGeom prst="rect">
            <a:avLst/>
          </a:prstGeom>
        </p:spPr>
        <p:txBody>
          <a:bodyPr spcFirstLastPara="1" vert="horz" wrap="square" lIns="0" tIns="0" rIns="0" bIns="0" rtlCol="0" anchor="ctr" anchorCtr="0">
            <a:noAutofit/>
          </a:bodyPr>
          <a:lstStyle/>
          <a:p>
            <a:fld id="{00000000-1234-1234-1234-123412341234}" type="slidenum">
              <a:rPr lang="en"/>
              <a:pPr/>
              <a:t>17</a:t>
            </a:fld>
            <a:endParaRPr/>
          </a:p>
        </p:txBody>
      </p:sp>
      <p:pic>
        <p:nvPicPr>
          <p:cNvPr id="5" name="Imagen 4"/>
          <p:cNvPicPr>
            <a:picLocks noChangeAspect="1"/>
          </p:cNvPicPr>
          <p:nvPr/>
        </p:nvPicPr>
        <p:blipFill>
          <a:blip r:embed="rId4"/>
          <a:stretch>
            <a:fillRect/>
          </a:stretch>
        </p:blipFill>
        <p:spPr>
          <a:xfrm>
            <a:off x="325120" y="0"/>
            <a:ext cx="3451997" cy="1117600"/>
          </a:xfrm>
          <a:prstGeom prst="rect">
            <a:avLst/>
          </a:prstGeom>
        </p:spPr>
      </p:pic>
      <p:sp>
        <p:nvSpPr>
          <p:cNvPr id="3" name="Marcador de texto 2">
            <a:extLst>
              <a:ext uri="{FF2B5EF4-FFF2-40B4-BE49-F238E27FC236}">
                <a16:creationId xmlns:a16="http://schemas.microsoft.com/office/drawing/2014/main" id="{2EB5083C-5143-0467-4258-4BB43E183F28}"/>
              </a:ext>
            </a:extLst>
          </p:cNvPr>
          <p:cNvSpPr>
            <a:spLocks noGrp="1"/>
          </p:cNvSpPr>
          <p:nvPr>
            <p:ph type="body" idx="1"/>
          </p:nvPr>
        </p:nvSpPr>
        <p:spPr/>
        <p:txBody>
          <a:bodyPr/>
          <a:lstStyle/>
          <a:p>
            <a:pPr marL="84665" indent="0">
              <a:buNone/>
            </a:pPr>
            <a:r>
              <a:rPr lang="es-MX" dirty="0"/>
              <a:t>   </a:t>
            </a:r>
          </a:p>
          <a:p>
            <a:pPr marL="84665" indent="0">
              <a:buNone/>
            </a:pPr>
            <a:endParaRPr lang="es-MX" dirty="0"/>
          </a:p>
        </p:txBody>
      </p:sp>
      <p:sp>
        <p:nvSpPr>
          <p:cNvPr id="9" name="Título 8">
            <a:extLst>
              <a:ext uri="{FF2B5EF4-FFF2-40B4-BE49-F238E27FC236}">
                <a16:creationId xmlns:a16="http://schemas.microsoft.com/office/drawing/2014/main" id="{516F3421-E280-B01E-0511-AB9ECA273A5F}"/>
              </a:ext>
            </a:extLst>
          </p:cNvPr>
          <p:cNvSpPr>
            <a:spLocks noGrp="1"/>
          </p:cNvSpPr>
          <p:nvPr>
            <p:ph type="title"/>
          </p:nvPr>
        </p:nvSpPr>
        <p:spPr>
          <a:xfrm>
            <a:off x="166718" y="1115012"/>
            <a:ext cx="3451997" cy="5218123"/>
          </a:xfrm>
        </p:spPr>
        <p:txBody>
          <a:bodyPr/>
          <a:lstStyle/>
          <a:p>
            <a:r>
              <a:rPr lang="es-MX" sz="3600" dirty="0"/>
              <a:t>Diagrama de flujo de la producción de jugo con ensamblaje frambuesa/maqui optimizado</a:t>
            </a:r>
            <a:endParaRPr lang="es-CL" sz="3600" dirty="0"/>
          </a:p>
        </p:txBody>
      </p:sp>
    </p:spTree>
    <p:extLst>
      <p:ext uri="{BB962C8B-B14F-4D97-AF65-F5344CB8AC3E}">
        <p14:creationId xmlns:p14="http://schemas.microsoft.com/office/powerpoint/2010/main" val="3071560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84000"/>
          </a:schemeClr>
        </a:solidFill>
        <a:effectLst/>
      </p:bgPr>
    </p:bg>
    <p:spTree>
      <p:nvGrpSpPr>
        <p:cNvPr id="1" name="Shape 131"/>
        <p:cNvGrpSpPr/>
        <p:nvPr/>
      </p:nvGrpSpPr>
      <p:grpSpPr>
        <a:xfrm>
          <a:off x="0" y="0"/>
          <a:ext cx="0" cy="0"/>
          <a:chOff x="0" y="0"/>
          <a:chExt cx="0" cy="0"/>
        </a:xfrm>
      </p:grpSpPr>
      <p:sp>
        <p:nvSpPr>
          <p:cNvPr id="134" name="Google Shape;134;p19"/>
          <p:cNvSpPr txBox="1">
            <a:spLocks noGrp="1"/>
          </p:cNvSpPr>
          <p:nvPr>
            <p:ph type="sldNum" idx="12"/>
          </p:nvPr>
        </p:nvSpPr>
        <p:spPr>
          <a:xfrm>
            <a:off x="11307445" y="6333135"/>
            <a:ext cx="731600" cy="524800"/>
          </a:xfrm>
          <a:prstGeom prst="rect">
            <a:avLst/>
          </a:prstGeom>
        </p:spPr>
        <p:txBody>
          <a:bodyPr spcFirstLastPara="1" vert="horz" wrap="square" lIns="0" tIns="0" rIns="0" bIns="0" rtlCol="0" anchor="ctr" anchorCtr="0">
            <a:noAutofit/>
          </a:bodyPr>
          <a:lstStyle/>
          <a:p>
            <a:fld id="{00000000-1234-1234-1234-123412341234}" type="slidenum">
              <a:rPr lang="en" smtClean="0"/>
              <a:pPr/>
              <a:t>18</a:t>
            </a:fld>
            <a:endParaRPr lang="en"/>
          </a:p>
        </p:txBody>
      </p:sp>
      <p:pic>
        <p:nvPicPr>
          <p:cNvPr id="5" name="Imagen 4"/>
          <p:cNvPicPr>
            <a:picLocks noChangeAspect="1"/>
          </p:cNvPicPr>
          <p:nvPr/>
        </p:nvPicPr>
        <p:blipFill>
          <a:blip r:embed="rId3"/>
          <a:stretch>
            <a:fillRect/>
          </a:stretch>
        </p:blipFill>
        <p:spPr>
          <a:xfrm>
            <a:off x="325120" y="0"/>
            <a:ext cx="3451997" cy="1117600"/>
          </a:xfrm>
          <a:prstGeom prst="rect">
            <a:avLst/>
          </a:prstGeom>
        </p:spPr>
      </p:pic>
      <p:sp>
        <p:nvSpPr>
          <p:cNvPr id="3" name="Marcador de texto 2">
            <a:extLst>
              <a:ext uri="{FF2B5EF4-FFF2-40B4-BE49-F238E27FC236}">
                <a16:creationId xmlns:a16="http://schemas.microsoft.com/office/drawing/2014/main" id="{2EB5083C-5143-0467-4258-4BB43E183F28}"/>
              </a:ext>
            </a:extLst>
          </p:cNvPr>
          <p:cNvSpPr>
            <a:spLocks noGrp="1"/>
          </p:cNvSpPr>
          <p:nvPr>
            <p:ph type="body" idx="1"/>
          </p:nvPr>
        </p:nvSpPr>
        <p:spPr/>
        <p:txBody>
          <a:bodyPr/>
          <a:lstStyle/>
          <a:p>
            <a:pPr marL="84665" indent="0">
              <a:buNone/>
            </a:pPr>
            <a:r>
              <a:rPr lang="es-MX" dirty="0"/>
              <a:t>   </a:t>
            </a:r>
          </a:p>
          <a:p>
            <a:pPr marL="84665" indent="0">
              <a:buNone/>
            </a:pPr>
            <a:endParaRPr lang="es-MX" dirty="0"/>
          </a:p>
        </p:txBody>
      </p:sp>
      <p:sp>
        <p:nvSpPr>
          <p:cNvPr id="9" name="Título 8">
            <a:extLst>
              <a:ext uri="{FF2B5EF4-FFF2-40B4-BE49-F238E27FC236}">
                <a16:creationId xmlns:a16="http://schemas.microsoft.com/office/drawing/2014/main" id="{516F3421-E280-B01E-0511-AB9ECA273A5F}"/>
              </a:ext>
            </a:extLst>
          </p:cNvPr>
          <p:cNvSpPr>
            <a:spLocks noGrp="1"/>
          </p:cNvSpPr>
          <p:nvPr>
            <p:ph type="title"/>
          </p:nvPr>
        </p:nvSpPr>
        <p:spPr>
          <a:xfrm>
            <a:off x="166718" y="1115012"/>
            <a:ext cx="3451997" cy="1117601"/>
          </a:xfrm>
        </p:spPr>
        <p:txBody>
          <a:bodyPr/>
          <a:lstStyle/>
          <a:p>
            <a:r>
              <a:rPr lang="es-MX" sz="3600" dirty="0"/>
              <a:t>RECUPERACION DE LA TORTA</a:t>
            </a:r>
            <a:br>
              <a:rPr lang="es-MX" sz="3600" dirty="0"/>
            </a:br>
            <a:br>
              <a:rPr lang="es-MX" sz="3600" dirty="0"/>
            </a:br>
            <a:endParaRPr lang="es-CL" sz="3600" dirty="0"/>
          </a:p>
        </p:txBody>
      </p:sp>
      <p:sp>
        <p:nvSpPr>
          <p:cNvPr id="8" name="CuadroTexto 7">
            <a:extLst>
              <a:ext uri="{FF2B5EF4-FFF2-40B4-BE49-F238E27FC236}">
                <a16:creationId xmlns:a16="http://schemas.microsoft.com/office/drawing/2014/main" id="{D590D122-706C-191E-7167-461BB9A28BED}"/>
              </a:ext>
            </a:extLst>
          </p:cNvPr>
          <p:cNvSpPr txBox="1"/>
          <p:nvPr/>
        </p:nvSpPr>
        <p:spPr>
          <a:xfrm>
            <a:off x="4925664" y="558800"/>
            <a:ext cx="6154056" cy="6186309"/>
          </a:xfrm>
          <a:prstGeom prst="rect">
            <a:avLst/>
          </a:prstGeom>
          <a:noFill/>
        </p:spPr>
        <p:txBody>
          <a:bodyPr wrap="square">
            <a:spAutoFit/>
          </a:bodyPr>
          <a:lstStyle/>
          <a:p>
            <a:r>
              <a:rPr lang="es-MX" dirty="0"/>
              <a:t>Las posibles aplicaciones de los polvos de frutas.</a:t>
            </a:r>
          </a:p>
          <a:p>
            <a:endParaRPr lang="es-MX" dirty="0"/>
          </a:p>
          <a:p>
            <a:r>
              <a:rPr lang="es-MX" dirty="0"/>
              <a:t>- Hay diferentes maneras de utilizar los polvos de fruta. No sólo en términos de sabor, sino también visualmente, la fruta en polvo es un elemento destacado en todos los aspectos. Los polvos de fruta pueden utilizarse de diversas maneras en productos de panadería. Tanto en repostería, como en magdalenas, rellenos de tartas, cremas e infusiones, como en panes y masas, los polvos de frutas son un absoluto protagonista.</a:t>
            </a:r>
          </a:p>
          <a:p>
            <a:r>
              <a:rPr lang="es-MX" dirty="0"/>
              <a:t> </a:t>
            </a:r>
          </a:p>
          <a:p>
            <a:r>
              <a:rPr lang="es-MX" dirty="0"/>
              <a:t>- Los polvos de frutas también son ideales como decoración o como ingrediente adicional.</a:t>
            </a:r>
          </a:p>
          <a:p>
            <a:r>
              <a:rPr lang="es-MX" dirty="0"/>
              <a:t>sabor en las barritas de chocolate, proteínas y muesli o en los helados. También se pueden utilizar los polvos de fruta como aditivo en las bebidas. El sabor y el color crean una experiencia especial. Por qué nuestros polvos de fruta son la opción ideal para sus productos alimenticios.</a:t>
            </a:r>
          </a:p>
          <a:p>
            <a:endParaRPr lang="es-MX" dirty="0"/>
          </a:p>
          <a:p>
            <a:r>
              <a:rPr lang="es-MX" dirty="0"/>
              <a:t>- Los polvos de fruta están hechos de 100% de fruta y son 100% naturales. Debido a su fácil aplicación, le ofrecen innumerables posibilidades de uso.</a:t>
            </a:r>
          </a:p>
        </p:txBody>
      </p:sp>
      <p:pic>
        <p:nvPicPr>
          <p:cNvPr id="10" name="Imagen 9">
            <a:extLst>
              <a:ext uri="{FF2B5EF4-FFF2-40B4-BE49-F238E27FC236}">
                <a16:creationId xmlns:a16="http://schemas.microsoft.com/office/drawing/2014/main" id="{1097CC91-27BA-2917-2D49-1C11D7EE4ACE}"/>
              </a:ext>
            </a:extLst>
          </p:cNvPr>
          <p:cNvPicPr>
            <a:picLocks noChangeAspect="1"/>
          </p:cNvPicPr>
          <p:nvPr/>
        </p:nvPicPr>
        <p:blipFill>
          <a:blip r:embed="rId4"/>
          <a:stretch>
            <a:fillRect/>
          </a:stretch>
        </p:blipFill>
        <p:spPr>
          <a:xfrm>
            <a:off x="166718" y="2382982"/>
            <a:ext cx="3235584" cy="4184844"/>
          </a:xfrm>
          <a:prstGeom prst="rect">
            <a:avLst/>
          </a:prstGeom>
        </p:spPr>
      </p:pic>
    </p:spTree>
    <p:extLst>
      <p:ext uri="{BB962C8B-B14F-4D97-AF65-F5344CB8AC3E}">
        <p14:creationId xmlns:p14="http://schemas.microsoft.com/office/powerpoint/2010/main" val="20606742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84000"/>
          </a:schemeClr>
        </a:solidFill>
        <a:effectLst/>
      </p:bgPr>
    </p:bg>
    <p:spTree>
      <p:nvGrpSpPr>
        <p:cNvPr id="1" name="Shape 131"/>
        <p:cNvGrpSpPr/>
        <p:nvPr/>
      </p:nvGrpSpPr>
      <p:grpSpPr>
        <a:xfrm>
          <a:off x="0" y="0"/>
          <a:ext cx="0" cy="0"/>
          <a:chOff x="0" y="0"/>
          <a:chExt cx="0" cy="0"/>
        </a:xfrm>
      </p:grpSpPr>
      <p:sp>
        <p:nvSpPr>
          <p:cNvPr id="134" name="Google Shape;134;p19"/>
          <p:cNvSpPr txBox="1">
            <a:spLocks noGrp="1"/>
          </p:cNvSpPr>
          <p:nvPr>
            <p:ph type="sldNum" idx="12"/>
          </p:nvPr>
        </p:nvSpPr>
        <p:spPr>
          <a:xfrm>
            <a:off x="11307445" y="6333135"/>
            <a:ext cx="731600" cy="524800"/>
          </a:xfrm>
          <a:prstGeom prst="rect">
            <a:avLst/>
          </a:prstGeom>
        </p:spPr>
        <p:txBody>
          <a:bodyPr spcFirstLastPara="1" vert="horz" wrap="square" lIns="0" tIns="0" rIns="0" bIns="0" rtlCol="0" anchor="ctr" anchorCtr="0">
            <a:noAutofit/>
          </a:bodyPr>
          <a:lstStyle/>
          <a:p>
            <a:fld id="{00000000-1234-1234-1234-123412341234}" type="slidenum">
              <a:rPr lang="en" smtClean="0"/>
              <a:pPr/>
              <a:t>19</a:t>
            </a:fld>
            <a:endParaRPr lang="en"/>
          </a:p>
        </p:txBody>
      </p:sp>
      <p:pic>
        <p:nvPicPr>
          <p:cNvPr id="5" name="Imagen 4"/>
          <p:cNvPicPr>
            <a:picLocks noChangeAspect="1"/>
          </p:cNvPicPr>
          <p:nvPr/>
        </p:nvPicPr>
        <p:blipFill>
          <a:blip r:embed="rId3"/>
          <a:stretch>
            <a:fillRect/>
          </a:stretch>
        </p:blipFill>
        <p:spPr>
          <a:xfrm>
            <a:off x="325120" y="0"/>
            <a:ext cx="3451997" cy="1117600"/>
          </a:xfrm>
          <a:prstGeom prst="rect">
            <a:avLst/>
          </a:prstGeom>
        </p:spPr>
      </p:pic>
      <p:sp>
        <p:nvSpPr>
          <p:cNvPr id="3" name="Marcador de texto 2">
            <a:extLst>
              <a:ext uri="{FF2B5EF4-FFF2-40B4-BE49-F238E27FC236}">
                <a16:creationId xmlns:a16="http://schemas.microsoft.com/office/drawing/2014/main" id="{2EB5083C-5143-0467-4258-4BB43E183F28}"/>
              </a:ext>
            </a:extLst>
          </p:cNvPr>
          <p:cNvSpPr>
            <a:spLocks noGrp="1"/>
          </p:cNvSpPr>
          <p:nvPr>
            <p:ph type="body" idx="1"/>
          </p:nvPr>
        </p:nvSpPr>
        <p:spPr/>
        <p:txBody>
          <a:bodyPr/>
          <a:lstStyle/>
          <a:p>
            <a:pPr marL="84665" indent="0">
              <a:buNone/>
            </a:pPr>
            <a:r>
              <a:rPr lang="es-MX" dirty="0"/>
              <a:t>   </a:t>
            </a:r>
          </a:p>
          <a:p>
            <a:pPr marL="84665" indent="0">
              <a:buNone/>
            </a:pPr>
            <a:endParaRPr lang="es-MX" dirty="0"/>
          </a:p>
        </p:txBody>
      </p:sp>
      <p:sp>
        <p:nvSpPr>
          <p:cNvPr id="9" name="Título 8">
            <a:extLst>
              <a:ext uri="{FF2B5EF4-FFF2-40B4-BE49-F238E27FC236}">
                <a16:creationId xmlns:a16="http://schemas.microsoft.com/office/drawing/2014/main" id="{516F3421-E280-B01E-0511-AB9ECA273A5F}"/>
              </a:ext>
            </a:extLst>
          </p:cNvPr>
          <p:cNvSpPr>
            <a:spLocks noGrp="1"/>
          </p:cNvSpPr>
          <p:nvPr>
            <p:ph type="title"/>
          </p:nvPr>
        </p:nvSpPr>
        <p:spPr>
          <a:xfrm>
            <a:off x="166718" y="1115012"/>
            <a:ext cx="3451997" cy="1117601"/>
          </a:xfrm>
        </p:spPr>
        <p:txBody>
          <a:bodyPr/>
          <a:lstStyle/>
          <a:p>
            <a:r>
              <a:rPr lang="es-MX" sz="3600" dirty="0"/>
              <a:t>HARINA DE BERRIES</a:t>
            </a:r>
            <a:br>
              <a:rPr lang="es-MX" sz="3600" dirty="0"/>
            </a:br>
            <a:br>
              <a:rPr lang="es-MX" sz="3600" dirty="0"/>
            </a:br>
            <a:endParaRPr lang="es-CL" sz="3600" dirty="0"/>
          </a:p>
        </p:txBody>
      </p:sp>
      <p:sp>
        <p:nvSpPr>
          <p:cNvPr id="6" name="CuadroTexto 5">
            <a:extLst>
              <a:ext uri="{FF2B5EF4-FFF2-40B4-BE49-F238E27FC236}">
                <a16:creationId xmlns:a16="http://schemas.microsoft.com/office/drawing/2014/main" id="{FAA52940-3AE2-7A6E-CD2D-BD2F4F51310D}"/>
              </a:ext>
            </a:extLst>
          </p:cNvPr>
          <p:cNvSpPr txBox="1"/>
          <p:nvPr/>
        </p:nvSpPr>
        <p:spPr>
          <a:xfrm>
            <a:off x="4447201" y="699400"/>
            <a:ext cx="7135366" cy="3693319"/>
          </a:xfrm>
          <a:prstGeom prst="rect">
            <a:avLst/>
          </a:prstGeom>
          <a:noFill/>
        </p:spPr>
        <p:txBody>
          <a:bodyPr wrap="square">
            <a:spAutoFit/>
          </a:bodyPr>
          <a:lstStyle/>
          <a:p>
            <a:r>
              <a:rPr lang="es-MX" dirty="0"/>
              <a:t>Posibilidades de procesamiento posterior:</a:t>
            </a:r>
          </a:p>
          <a:p>
            <a:endParaRPr lang="es-MX" dirty="0"/>
          </a:p>
          <a:p>
            <a:r>
              <a:rPr lang="es-MX" dirty="0"/>
              <a:t>*Productos de Horno</a:t>
            </a:r>
          </a:p>
          <a:p>
            <a:r>
              <a:rPr lang="es-MX" dirty="0"/>
              <a:t>La fruta en polvo es una forma natural de optimizar los productos horneados con un plus de sabor, color y contenido nutricional. Ya sea en la masa, en el relleno o en el soporte de la crema, no hay límites para la imaginación.</a:t>
            </a:r>
          </a:p>
          <a:p>
            <a:endParaRPr lang="es-MX" dirty="0"/>
          </a:p>
          <a:p>
            <a:r>
              <a:rPr lang="es-MX" dirty="0"/>
              <a:t>*¿Qué beneficios tiene la fruta deshidratada</a:t>
            </a:r>
          </a:p>
          <a:p>
            <a:r>
              <a:rPr lang="es-MX" dirty="0"/>
              <a:t>Las frutas deshidratadas son una rica fuente de vitaminas y minerales. Es decir, calcio, hierro, potasio y magnesio, por ejemplo. Además, también vitaminas A, E y B, capaces de regular nuestro organismo y fortalecer nuestro sistema inmunológico, ahora más importante que nunca.</a:t>
            </a:r>
          </a:p>
        </p:txBody>
      </p:sp>
      <p:pic>
        <p:nvPicPr>
          <p:cNvPr id="7" name="Imagen 6">
            <a:extLst>
              <a:ext uri="{FF2B5EF4-FFF2-40B4-BE49-F238E27FC236}">
                <a16:creationId xmlns:a16="http://schemas.microsoft.com/office/drawing/2014/main" id="{366E4A81-0A5C-C3D0-2518-77C058D69555}"/>
              </a:ext>
            </a:extLst>
          </p:cNvPr>
          <p:cNvPicPr>
            <a:picLocks noChangeAspect="1"/>
          </p:cNvPicPr>
          <p:nvPr/>
        </p:nvPicPr>
        <p:blipFill rotWithShape="1">
          <a:blip r:embed="rId4"/>
          <a:srcRect r="5803"/>
          <a:stretch/>
        </p:blipFill>
        <p:spPr>
          <a:xfrm>
            <a:off x="233647" y="2521527"/>
            <a:ext cx="3318137" cy="3402119"/>
          </a:xfrm>
          <a:prstGeom prst="rect">
            <a:avLst/>
          </a:prstGeom>
        </p:spPr>
      </p:pic>
    </p:spTree>
    <p:extLst>
      <p:ext uri="{BB962C8B-B14F-4D97-AF65-F5344CB8AC3E}">
        <p14:creationId xmlns:p14="http://schemas.microsoft.com/office/powerpoint/2010/main" val="32209798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E18F6E8B-15ED-43C7-94BA-91549A651C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ítulo 2">
            <a:extLst>
              <a:ext uri="{FF2B5EF4-FFF2-40B4-BE49-F238E27FC236}">
                <a16:creationId xmlns:a16="http://schemas.microsoft.com/office/drawing/2014/main" id="{AFA2A7BF-A5D4-92F1-5C2E-8210247BB116}"/>
              </a:ext>
            </a:extLst>
          </p:cNvPr>
          <p:cNvSpPr>
            <a:spLocks noGrp="1"/>
          </p:cNvSpPr>
          <p:nvPr>
            <p:ph type="subTitle" idx="1"/>
          </p:nvPr>
        </p:nvSpPr>
        <p:spPr>
          <a:xfrm>
            <a:off x="1113809" y="1016076"/>
            <a:ext cx="4900143" cy="1709849"/>
          </a:xfrm>
        </p:spPr>
        <p:txBody>
          <a:bodyPr anchor="b">
            <a:normAutofit fontScale="92500" lnSpcReduction="10000"/>
          </a:bodyPr>
          <a:lstStyle/>
          <a:p>
            <a:pPr algn="l"/>
            <a:r>
              <a:rPr lang="es-MX" sz="3200" dirty="0"/>
              <a:t>“INDUSTRIALIZACION DE BERRIES, UNA MIRADA DESDE PLANTAS AGROINDUSTRIALES CAMPESINAS”</a:t>
            </a:r>
          </a:p>
        </p:txBody>
      </p:sp>
      <p:grpSp>
        <p:nvGrpSpPr>
          <p:cNvPr id="14" name="Group 13">
            <a:extLst>
              <a:ext uri="{FF2B5EF4-FFF2-40B4-BE49-F238E27FC236}">
                <a16:creationId xmlns:a16="http://schemas.microsoft.com/office/drawing/2014/main" id="{032D8612-31EB-44CF-A1D0-14FD4C70542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048031"/>
            <a:ext cx="731521" cy="673460"/>
            <a:chOff x="3940602" y="308034"/>
            <a:chExt cx="2116791" cy="3428999"/>
          </a:xfrm>
          <a:solidFill>
            <a:schemeClr val="accent4"/>
          </a:solidFill>
        </p:grpSpPr>
        <p:sp>
          <p:nvSpPr>
            <p:cNvPr id="15" name="Rectangle 14">
              <a:extLst>
                <a:ext uri="{FF2B5EF4-FFF2-40B4-BE49-F238E27FC236}">
                  <a16:creationId xmlns:a16="http://schemas.microsoft.com/office/drawing/2014/main" id="{F19A4A0F-1B59-4DB0-9764-D10936E987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Rectangle 18">
            <a:extLst>
              <a:ext uri="{FF2B5EF4-FFF2-40B4-BE49-F238E27FC236}">
                <a16:creationId xmlns:a16="http://schemas.microsoft.com/office/drawing/2014/main" id="{B81933D1-5615-42C7-9C0B-4EB7105CCE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089A89A-1E9C-4761-9DFF-53C275FBF8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0" y="257770"/>
            <a:ext cx="4837176" cy="297996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p:cNvPicPr>
            <a:picLocks noChangeAspect="1"/>
          </p:cNvPicPr>
          <p:nvPr/>
        </p:nvPicPr>
        <p:blipFill>
          <a:blip r:embed="rId2"/>
          <a:stretch>
            <a:fillRect/>
          </a:stretch>
        </p:blipFill>
        <p:spPr>
          <a:xfrm>
            <a:off x="7114162" y="1082390"/>
            <a:ext cx="4324849" cy="1330722"/>
          </a:xfrm>
          <a:prstGeom prst="rect">
            <a:avLst/>
          </a:prstGeom>
        </p:spPr>
      </p:pic>
      <p:sp>
        <p:nvSpPr>
          <p:cNvPr id="23" name="Rectangle 22">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58000" y="3462252"/>
            <a:ext cx="4837176" cy="2979964"/>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n 3"/>
          <p:cNvPicPr>
            <a:picLocks noChangeAspect="1"/>
          </p:cNvPicPr>
          <p:nvPr/>
        </p:nvPicPr>
        <p:blipFill>
          <a:blip r:embed="rId3"/>
          <a:stretch>
            <a:fillRect/>
          </a:stretch>
        </p:blipFill>
        <p:spPr>
          <a:xfrm>
            <a:off x="7114162" y="4417033"/>
            <a:ext cx="4324849" cy="1070400"/>
          </a:xfrm>
          <a:prstGeom prst="rect">
            <a:avLst/>
          </a:prstGeom>
        </p:spPr>
      </p:pic>
      <p:pic>
        <p:nvPicPr>
          <p:cNvPr id="6" name="Imagen 5"/>
          <p:cNvPicPr>
            <a:picLocks noChangeAspect="1"/>
          </p:cNvPicPr>
          <p:nvPr/>
        </p:nvPicPr>
        <p:blipFill>
          <a:blip r:embed="rId2"/>
          <a:stretch>
            <a:fillRect/>
          </a:stretch>
        </p:blipFill>
        <p:spPr>
          <a:xfrm>
            <a:off x="0" y="0"/>
            <a:ext cx="20" cy="6"/>
          </a:xfrm>
          <a:prstGeom prst="rect">
            <a:avLst/>
          </a:prstGeom>
        </p:spPr>
      </p:pic>
      <p:pic>
        <p:nvPicPr>
          <p:cNvPr id="5" name="Marcador de contenido 4"/>
          <p:cNvPicPr>
            <a:picLocks noGrp="1" noChangeAspect="1"/>
          </p:cNvPicPr>
          <p:nvPr>
            <p:ph idx="4294967295"/>
          </p:nvPr>
        </p:nvPicPr>
        <p:blipFill>
          <a:blip r:embed="rId2"/>
          <a:stretch>
            <a:fillRect/>
          </a:stretch>
        </p:blipFill>
        <p:spPr>
          <a:xfrm>
            <a:off x="0" y="4001294"/>
            <a:ext cx="0" cy="0"/>
          </a:xfrm>
          <a:prstGeom prst="rect">
            <a:avLst/>
          </a:prstGeom>
        </p:spPr>
      </p:pic>
      <p:pic>
        <p:nvPicPr>
          <p:cNvPr id="18" name="Imagen 17">
            <a:extLst>
              <a:ext uri="{FF2B5EF4-FFF2-40B4-BE49-F238E27FC236}">
                <a16:creationId xmlns:a16="http://schemas.microsoft.com/office/drawing/2014/main" id="{3485F3EC-E1EF-32E9-F8DE-18E74B9DEC42}"/>
              </a:ext>
            </a:extLst>
          </p:cNvPr>
          <p:cNvPicPr>
            <a:picLocks noChangeAspect="1"/>
          </p:cNvPicPr>
          <p:nvPr/>
        </p:nvPicPr>
        <p:blipFill>
          <a:blip r:embed="rId4"/>
          <a:stretch>
            <a:fillRect/>
          </a:stretch>
        </p:blipFill>
        <p:spPr>
          <a:xfrm>
            <a:off x="1176886" y="2922851"/>
            <a:ext cx="2031260" cy="1709849"/>
          </a:xfrm>
          <a:prstGeom prst="rect">
            <a:avLst/>
          </a:prstGeom>
        </p:spPr>
      </p:pic>
      <p:pic>
        <p:nvPicPr>
          <p:cNvPr id="20" name="Imagen 19">
            <a:extLst>
              <a:ext uri="{FF2B5EF4-FFF2-40B4-BE49-F238E27FC236}">
                <a16:creationId xmlns:a16="http://schemas.microsoft.com/office/drawing/2014/main" id="{3F2582A5-656D-1E05-0DAC-D6C3F20BEE81}"/>
              </a:ext>
            </a:extLst>
          </p:cNvPr>
          <p:cNvPicPr>
            <a:picLocks noChangeAspect="1"/>
          </p:cNvPicPr>
          <p:nvPr/>
        </p:nvPicPr>
        <p:blipFill rotWithShape="1">
          <a:blip r:embed="rId5"/>
          <a:srcRect l="13970" t="27378" r="12481" b="12244"/>
          <a:stretch/>
        </p:blipFill>
        <p:spPr>
          <a:xfrm>
            <a:off x="3587262" y="2901918"/>
            <a:ext cx="2082828" cy="1709849"/>
          </a:xfrm>
          <a:prstGeom prst="rect">
            <a:avLst/>
          </a:prstGeom>
        </p:spPr>
      </p:pic>
      <p:pic>
        <p:nvPicPr>
          <p:cNvPr id="22" name="Imagen 21">
            <a:extLst>
              <a:ext uri="{FF2B5EF4-FFF2-40B4-BE49-F238E27FC236}">
                <a16:creationId xmlns:a16="http://schemas.microsoft.com/office/drawing/2014/main" id="{D10AB6EE-A471-251F-9DEC-88F85A9DA845}"/>
              </a:ext>
            </a:extLst>
          </p:cNvPr>
          <p:cNvPicPr>
            <a:picLocks noChangeAspect="1"/>
          </p:cNvPicPr>
          <p:nvPr/>
        </p:nvPicPr>
        <p:blipFill>
          <a:blip r:embed="rId6"/>
          <a:stretch>
            <a:fillRect/>
          </a:stretch>
        </p:blipFill>
        <p:spPr>
          <a:xfrm>
            <a:off x="3675258" y="4632700"/>
            <a:ext cx="1906835" cy="1906835"/>
          </a:xfrm>
          <a:prstGeom prst="rect">
            <a:avLst/>
          </a:prstGeom>
        </p:spPr>
      </p:pic>
    </p:spTree>
    <p:extLst>
      <p:ext uri="{BB962C8B-B14F-4D97-AF65-F5344CB8AC3E}">
        <p14:creationId xmlns:p14="http://schemas.microsoft.com/office/powerpoint/2010/main" val="40463067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84000"/>
          </a:schemeClr>
        </a:solidFill>
        <a:effectLst/>
      </p:bgPr>
    </p:bg>
    <p:spTree>
      <p:nvGrpSpPr>
        <p:cNvPr id="1" name="Shape 131"/>
        <p:cNvGrpSpPr/>
        <p:nvPr/>
      </p:nvGrpSpPr>
      <p:grpSpPr>
        <a:xfrm>
          <a:off x="0" y="0"/>
          <a:ext cx="0" cy="0"/>
          <a:chOff x="0" y="0"/>
          <a:chExt cx="0" cy="0"/>
        </a:xfrm>
      </p:grpSpPr>
      <p:sp>
        <p:nvSpPr>
          <p:cNvPr id="134" name="Google Shape;134;p19"/>
          <p:cNvSpPr txBox="1">
            <a:spLocks noGrp="1"/>
          </p:cNvSpPr>
          <p:nvPr>
            <p:ph type="sldNum" idx="12"/>
          </p:nvPr>
        </p:nvSpPr>
        <p:spPr>
          <a:xfrm>
            <a:off x="11307445" y="6333135"/>
            <a:ext cx="731600" cy="524800"/>
          </a:xfrm>
          <a:prstGeom prst="rect">
            <a:avLst/>
          </a:prstGeom>
        </p:spPr>
        <p:txBody>
          <a:bodyPr spcFirstLastPara="1" vert="horz" wrap="square" lIns="0" tIns="0" rIns="0" bIns="0" rtlCol="0" anchor="ctr" anchorCtr="0">
            <a:noAutofit/>
          </a:bodyPr>
          <a:lstStyle/>
          <a:p>
            <a:fld id="{00000000-1234-1234-1234-123412341234}" type="slidenum">
              <a:rPr lang="en" smtClean="0"/>
              <a:pPr/>
              <a:t>20</a:t>
            </a:fld>
            <a:endParaRPr lang="en"/>
          </a:p>
        </p:txBody>
      </p:sp>
      <p:pic>
        <p:nvPicPr>
          <p:cNvPr id="5" name="Imagen 4"/>
          <p:cNvPicPr>
            <a:picLocks noChangeAspect="1"/>
          </p:cNvPicPr>
          <p:nvPr/>
        </p:nvPicPr>
        <p:blipFill>
          <a:blip r:embed="rId3"/>
          <a:stretch>
            <a:fillRect/>
          </a:stretch>
        </p:blipFill>
        <p:spPr>
          <a:xfrm>
            <a:off x="325120" y="0"/>
            <a:ext cx="3451997" cy="1117600"/>
          </a:xfrm>
          <a:prstGeom prst="rect">
            <a:avLst/>
          </a:prstGeom>
        </p:spPr>
      </p:pic>
      <p:sp>
        <p:nvSpPr>
          <p:cNvPr id="3" name="Marcador de texto 2">
            <a:extLst>
              <a:ext uri="{FF2B5EF4-FFF2-40B4-BE49-F238E27FC236}">
                <a16:creationId xmlns:a16="http://schemas.microsoft.com/office/drawing/2014/main" id="{2EB5083C-5143-0467-4258-4BB43E183F28}"/>
              </a:ext>
            </a:extLst>
          </p:cNvPr>
          <p:cNvSpPr>
            <a:spLocks noGrp="1"/>
          </p:cNvSpPr>
          <p:nvPr>
            <p:ph type="body" idx="1"/>
          </p:nvPr>
        </p:nvSpPr>
        <p:spPr>
          <a:xfrm>
            <a:off x="4228897" y="743000"/>
            <a:ext cx="7350000" cy="5415600"/>
          </a:xfrm>
        </p:spPr>
        <p:txBody>
          <a:bodyPr/>
          <a:lstStyle/>
          <a:p>
            <a:pPr marL="84665" indent="0">
              <a:buNone/>
            </a:pPr>
            <a:r>
              <a:rPr lang="es-MX" dirty="0"/>
              <a:t>   </a:t>
            </a:r>
          </a:p>
          <a:p>
            <a:pPr marL="84665" indent="0">
              <a:buNone/>
            </a:pPr>
            <a:endParaRPr lang="es-MX" dirty="0"/>
          </a:p>
        </p:txBody>
      </p:sp>
      <p:sp>
        <p:nvSpPr>
          <p:cNvPr id="9" name="Título 8">
            <a:extLst>
              <a:ext uri="{FF2B5EF4-FFF2-40B4-BE49-F238E27FC236}">
                <a16:creationId xmlns:a16="http://schemas.microsoft.com/office/drawing/2014/main" id="{516F3421-E280-B01E-0511-AB9ECA273A5F}"/>
              </a:ext>
            </a:extLst>
          </p:cNvPr>
          <p:cNvSpPr>
            <a:spLocks noGrp="1"/>
          </p:cNvSpPr>
          <p:nvPr>
            <p:ph type="title"/>
          </p:nvPr>
        </p:nvSpPr>
        <p:spPr>
          <a:xfrm>
            <a:off x="166718" y="1115012"/>
            <a:ext cx="3451997" cy="5218123"/>
          </a:xfrm>
        </p:spPr>
        <p:txBody>
          <a:bodyPr/>
          <a:lstStyle/>
          <a:p>
            <a:r>
              <a:rPr lang="es-MX" sz="3600" dirty="0"/>
              <a:t>RESULTADOS DEL PROCESO:</a:t>
            </a:r>
            <a:br>
              <a:rPr lang="es-MX" sz="3600" dirty="0"/>
            </a:br>
            <a:r>
              <a:rPr lang="es-MX" sz="2000" dirty="0"/>
              <a:t>- Menor tiempo de Pasteurizado</a:t>
            </a:r>
            <a:br>
              <a:rPr lang="es-MX" sz="2000" dirty="0"/>
            </a:br>
            <a:r>
              <a:rPr lang="es-MX" sz="2000" dirty="0"/>
              <a:t>- Mejoramiento en la   palatabilidad del producto</a:t>
            </a:r>
            <a:br>
              <a:rPr lang="es-MX" sz="2000" dirty="0"/>
            </a:br>
            <a:r>
              <a:rPr lang="es-MX" sz="2000" dirty="0"/>
              <a:t>- Mejor aprovechamiento de los desechos (tortas)</a:t>
            </a:r>
            <a:br>
              <a:rPr lang="es-MX" sz="2000" dirty="0"/>
            </a:br>
            <a:r>
              <a:rPr lang="es-MX" sz="2000" dirty="0"/>
              <a:t>- Aumento sustancial de las unidades producidas/mes</a:t>
            </a:r>
            <a:br>
              <a:rPr lang="es-MX" sz="2000" dirty="0"/>
            </a:br>
            <a:r>
              <a:rPr lang="es-MX" sz="2000" dirty="0"/>
              <a:t>- Mejoramiento en la capacitación del personal en la línea de proceso</a:t>
            </a:r>
            <a:br>
              <a:rPr lang="es-MX" sz="3600" dirty="0"/>
            </a:br>
            <a:br>
              <a:rPr lang="es-MX" sz="3600" dirty="0"/>
            </a:br>
            <a:endParaRPr lang="es-CL" sz="3600" dirty="0"/>
          </a:p>
        </p:txBody>
      </p:sp>
      <p:pic>
        <p:nvPicPr>
          <p:cNvPr id="2" name="Imagen 1">
            <a:extLst>
              <a:ext uri="{FF2B5EF4-FFF2-40B4-BE49-F238E27FC236}">
                <a16:creationId xmlns:a16="http://schemas.microsoft.com/office/drawing/2014/main" id="{0A50DC55-00ED-9646-0B58-BCF0C7F0A121}"/>
              </a:ext>
            </a:extLst>
          </p:cNvPr>
          <p:cNvPicPr>
            <a:picLocks noChangeAspect="1"/>
          </p:cNvPicPr>
          <p:nvPr/>
        </p:nvPicPr>
        <p:blipFill>
          <a:blip r:embed="rId4"/>
          <a:stretch>
            <a:fillRect/>
          </a:stretch>
        </p:blipFill>
        <p:spPr>
          <a:xfrm>
            <a:off x="8960290" y="3173709"/>
            <a:ext cx="2712955" cy="2594171"/>
          </a:xfrm>
          <a:prstGeom prst="rect">
            <a:avLst/>
          </a:prstGeom>
        </p:spPr>
      </p:pic>
      <p:pic>
        <p:nvPicPr>
          <p:cNvPr id="4" name="Imagen 3">
            <a:extLst>
              <a:ext uri="{FF2B5EF4-FFF2-40B4-BE49-F238E27FC236}">
                <a16:creationId xmlns:a16="http://schemas.microsoft.com/office/drawing/2014/main" id="{19D9CF2D-FDF9-B75B-8325-44A7A622F259}"/>
              </a:ext>
            </a:extLst>
          </p:cNvPr>
          <p:cNvPicPr>
            <a:picLocks noChangeAspect="1"/>
          </p:cNvPicPr>
          <p:nvPr/>
        </p:nvPicPr>
        <p:blipFill>
          <a:blip r:embed="rId5"/>
          <a:stretch>
            <a:fillRect/>
          </a:stretch>
        </p:blipFill>
        <p:spPr>
          <a:xfrm>
            <a:off x="4074165" y="422031"/>
            <a:ext cx="2704749" cy="1690468"/>
          </a:xfrm>
          <a:prstGeom prst="rect">
            <a:avLst/>
          </a:prstGeom>
        </p:spPr>
      </p:pic>
      <p:pic>
        <p:nvPicPr>
          <p:cNvPr id="7" name="Imagen 6">
            <a:extLst>
              <a:ext uri="{FF2B5EF4-FFF2-40B4-BE49-F238E27FC236}">
                <a16:creationId xmlns:a16="http://schemas.microsoft.com/office/drawing/2014/main" id="{740BB172-213E-36C2-F681-327A3A60F2CC}"/>
              </a:ext>
            </a:extLst>
          </p:cNvPr>
          <p:cNvPicPr>
            <a:picLocks noChangeAspect="1"/>
          </p:cNvPicPr>
          <p:nvPr/>
        </p:nvPicPr>
        <p:blipFill>
          <a:blip r:embed="rId6"/>
          <a:stretch>
            <a:fillRect/>
          </a:stretch>
        </p:blipFill>
        <p:spPr>
          <a:xfrm>
            <a:off x="7392766" y="414571"/>
            <a:ext cx="1636113" cy="1636113"/>
          </a:xfrm>
          <a:prstGeom prst="rect">
            <a:avLst/>
          </a:prstGeom>
        </p:spPr>
      </p:pic>
      <p:sp>
        <p:nvSpPr>
          <p:cNvPr id="8" name="Signo más 7">
            <a:extLst>
              <a:ext uri="{FF2B5EF4-FFF2-40B4-BE49-F238E27FC236}">
                <a16:creationId xmlns:a16="http://schemas.microsoft.com/office/drawing/2014/main" id="{0C830182-CE33-9C95-5554-75CF4881E670}"/>
              </a:ext>
            </a:extLst>
          </p:cNvPr>
          <p:cNvSpPr/>
          <p:nvPr/>
        </p:nvSpPr>
        <p:spPr>
          <a:xfrm>
            <a:off x="6778914" y="743000"/>
            <a:ext cx="817417" cy="842328"/>
          </a:xfrm>
          <a:prstGeom prst="mathPlu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0" name="Flecha: doblada 9">
            <a:extLst>
              <a:ext uri="{FF2B5EF4-FFF2-40B4-BE49-F238E27FC236}">
                <a16:creationId xmlns:a16="http://schemas.microsoft.com/office/drawing/2014/main" id="{5F3B432B-BC77-6E9C-85A6-9612E6EC67C6}"/>
              </a:ext>
            </a:extLst>
          </p:cNvPr>
          <p:cNvSpPr/>
          <p:nvPr/>
        </p:nvSpPr>
        <p:spPr>
          <a:xfrm rot="5400000">
            <a:off x="9510604" y="1296291"/>
            <a:ext cx="1029391" cy="765137"/>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L">
              <a:solidFill>
                <a:schemeClr val="tx1"/>
              </a:solidFill>
            </a:endParaRPr>
          </a:p>
        </p:txBody>
      </p:sp>
      <p:sp>
        <p:nvSpPr>
          <p:cNvPr id="11" name="Flecha: a la derecha 10">
            <a:extLst>
              <a:ext uri="{FF2B5EF4-FFF2-40B4-BE49-F238E27FC236}">
                <a16:creationId xmlns:a16="http://schemas.microsoft.com/office/drawing/2014/main" id="{AB7DAEB2-F6CA-C35C-78C0-BB482312980E}"/>
              </a:ext>
            </a:extLst>
          </p:cNvPr>
          <p:cNvSpPr/>
          <p:nvPr/>
        </p:nvSpPr>
        <p:spPr>
          <a:xfrm>
            <a:off x="7782363" y="4233188"/>
            <a:ext cx="872836" cy="475210"/>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13" name="Imagen 12">
            <a:extLst>
              <a:ext uri="{FF2B5EF4-FFF2-40B4-BE49-F238E27FC236}">
                <a16:creationId xmlns:a16="http://schemas.microsoft.com/office/drawing/2014/main" id="{BCA1E7F7-3549-F330-6EE5-B8540BFE3D7B}"/>
              </a:ext>
            </a:extLst>
          </p:cNvPr>
          <p:cNvPicPr>
            <a:picLocks noChangeAspect="1"/>
          </p:cNvPicPr>
          <p:nvPr/>
        </p:nvPicPr>
        <p:blipFill rotWithShape="1">
          <a:blip r:embed="rId7">
            <a:alphaModFix/>
          </a:blip>
          <a:srcRect l="10606" t="20976" r="7234" b="7653"/>
          <a:stretch/>
        </p:blipFill>
        <p:spPr>
          <a:xfrm>
            <a:off x="5921313" y="3941052"/>
            <a:ext cx="1766702" cy="1534691"/>
          </a:xfrm>
          <a:prstGeom prst="rect">
            <a:avLst/>
          </a:prstGeom>
        </p:spPr>
      </p:pic>
      <p:pic>
        <p:nvPicPr>
          <p:cNvPr id="14" name="Imagen 13">
            <a:extLst>
              <a:ext uri="{FF2B5EF4-FFF2-40B4-BE49-F238E27FC236}">
                <a16:creationId xmlns:a16="http://schemas.microsoft.com/office/drawing/2014/main" id="{B9CCC135-9DE4-5FDB-DE27-AF0D719E7D66}"/>
              </a:ext>
            </a:extLst>
          </p:cNvPr>
          <p:cNvPicPr>
            <a:picLocks noChangeAspect="1"/>
          </p:cNvPicPr>
          <p:nvPr/>
        </p:nvPicPr>
        <p:blipFill rotWithShape="1">
          <a:blip r:embed="rId8"/>
          <a:srcRect l="12688" t="20092" r="10000" b="13632"/>
          <a:stretch/>
        </p:blipFill>
        <p:spPr>
          <a:xfrm>
            <a:off x="4074164" y="3941053"/>
            <a:ext cx="1790253" cy="1534690"/>
          </a:xfrm>
          <a:prstGeom prst="rect">
            <a:avLst/>
          </a:prstGeom>
        </p:spPr>
      </p:pic>
    </p:spTree>
    <p:extLst>
      <p:ext uri="{BB962C8B-B14F-4D97-AF65-F5344CB8AC3E}">
        <p14:creationId xmlns:p14="http://schemas.microsoft.com/office/powerpoint/2010/main" val="28546214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84000"/>
          </a:schemeClr>
        </a:solidFill>
        <a:effectLst/>
      </p:bgPr>
    </p:bg>
    <p:spTree>
      <p:nvGrpSpPr>
        <p:cNvPr id="1" name="Shape 131"/>
        <p:cNvGrpSpPr/>
        <p:nvPr/>
      </p:nvGrpSpPr>
      <p:grpSpPr>
        <a:xfrm>
          <a:off x="0" y="0"/>
          <a:ext cx="0" cy="0"/>
          <a:chOff x="0" y="0"/>
          <a:chExt cx="0" cy="0"/>
        </a:xfrm>
      </p:grpSpPr>
      <p:sp>
        <p:nvSpPr>
          <p:cNvPr id="134" name="Google Shape;134;p19"/>
          <p:cNvSpPr txBox="1">
            <a:spLocks noGrp="1"/>
          </p:cNvSpPr>
          <p:nvPr>
            <p:ph type="sldNum" idx="12"/>
          </p:nvPr>
        </p:nvSpPr>
        <p:spPr>
          <a:xfrm>
            <a:off x="11307445" y="6333135"/>
            <a:ext cx="731600" cy="524800"/>
          </a:xfrm>
          <a:prstGeom prst="rect">
            <a:avLst/>
          </a:prstGeom>
        </p:spPr>
        <p:txBody>
          <a:bodyPr spcFirstLastPara="1" vert="horz" wrap="square" lIns="0" tIns="0" rIns="0" bIns="0" rtlCol="0" anchor="ctr" anchorCtr="0">
            <a:noAutofit/>
          </a:bodyPr>
          <a:lstStyle/>
          <a:p>
            <a:fld id="{00000000-1234-1234-1234-123412341234}" type="slidenum">
              <a:rPr lang="en" smtClean="0"/>
              <a:pPr/>
              <a:t>21</a:t>
            </a:fld>
            <a:endParaRPr lang="en"/>
          </a:p>
        </p:txBody>
      </p:sp>
      <p:pic>
        <p:nvPicPr>
          <p:cNvPr id="5" name="Imagen 4"/>
          <p:cNvPicPr>
            <a:picLocks noChangeAspect="1"/>
          </p:cNvPicPr>
          <p:nvPr/>
        </p:nvPicPr>
        <p:blipFill>
          <a:blip r:embed="rId3"/>
          <a:stretch>
            <a:fillRect/>
          </a:stretch>
        </p:blipFill>
        <p:spPr>
          <a:xfrm>
            <a:off x="325120" y="0"/>
            <a:ext cx="3451997" cy="1117600"/>
          </a:xfrm>
          <a:prstGeom prst="rect">
            <a:avLst/>
          </a:prstGeom>
        </p:spPr>
      </p:pic>
      <p:sp>
        <p:nvSpPr>
          <p:cNvPr id="3" name="Marcador de texto 2">
            <a:extLst>
              <a:ext uri="{FF2B5EF4-FFF2-40B4-BE49-F238E27FC236}">
                <a16:creationId xmlns:a16="http://schemas.microsoft.com/office/drawing/2014/main" id="{2EB5083C-5143-0467-4258-4BB43E183F28}"/>
              </a:ext>
            </a:extLst>
          </p:cNvPr>
          <p:cNvSpPr>
            <a:spLocks noGrp="1"/>
          </p:cNvSpPr>
          <p:nvPr>
            <p:ph type="body" idx="1"/>
          </p:nvPr>
        </p:nvSpPr>
        <p:spPr>
          <a:xfrm>
            <a:off x="4228897" y="743000"/>
            <a:ext cx="7350000" cy="5415600"/>
          </a:xfrm>
        </p:spPr>
        <p:txBody>
          <a:bodyPr/>
          <a:lstStyle/>
          <a:p>
            <a:pPr marL="84665" indent="0">
              <a:buNone/>
            </a:pPr>
            <a:r>
              <a:rPr lang="es-MX" dirty="0"/>
              <a:t>   </a:t>
            </a:r>
          </a:p>
          <a:p>
            <a:pPr marL="84665" indent="0">
              <a:buNone/>
            </a:pPr>
            <a:endParaRPr lang="es-MX" dirty="0"/>
          </a:p>
        </p:txBody>
      </p:sp>
      <p:sp>
        <p:nvSpPr>
          <p:cNvPr id="9" name="Título 8">
            <a:extLst>
              <a:ext uri="{FF2B5EF4-FFF2-40B4-BE49-F238E27FC236}">
                <a16:creationId xmlns:a16="http://schemas.microsoft.com/office/drawing/2014/main" id="{516F3421-E280-B01E-0511-AB9ECA273A5F}"/>
              </a:ext>
            </a:extLst>
          </p:cNvPr>
          <p:cNvSpPr>
            <a:spLocks noGrp="1"/>
          </p:cNvSpPr>
          <p:nvPr>
            <p:ph type="title"/>
          </p:nvPr>
        </p:nvSpPr>
        <p:spPr>
          <a:xfrm>
            <a:off x="629026" y="3368331"/>
            <a:ext cx="2736418" cy="1078542"/>
          </a:xfrm>
        </p:spPr>
        <p:txBody>
          <a:bodyPr/>
          <a:lstStyle/>
          <a:p>
            <a:r>
              <a:rPr lang="es-MX" sz="5400" b="1" dirty="0">
                <a:latin typeface="+mn-lt"/>
              </a:rPr>
              <a:t>GRACIAS</a:t>
            </a:r>
            <a:br>
              <a:rPr lang="es-MX" sz="3600" dirty="0"/>
            </a:br>
            <a:br>
              <a:rPr lang="es-MX" sz="3600" dirty="0"/>
            </a:br>
            <a:endParaRPr lang="es-CL" sz="3600" dirty="0"/>
          </a:p>
        </p:txBody>
      </p:sp>
      <p:pic>
        <p:nvPicPr>
          <p:cNvPr id="6" name="Imagen 5">
            <a:extLst>
              <a:ext uri="{FF2B5EF4-FFF2-40B4-BE49-F238E27FC236}">
                <a16:creationId xmlns:a16="http://schemas.microsoft.com/office/drawing/2014/main" id="{C2FEADFF-1C66-1209-27FA-A5CFB59EDAE4}"/>
              </a:ext>
            </a:extLst>
          </p:cNvPr>
          <p:cNvPicPr>
            <a:picLocks noChangeAspect="1"/>
          </p:cNvPicPr>
          <p:nvPr/>
        </p:nvPicPr>
        <p:blipFill>
          <a:blip r:embed="rId4">
            <a:alphaModFix amt="70000"/>
          </a:blip>
          <a:stretch>
            <a:fillRect/>
          </a:stretch>
        </p:blipFill>
        <p:spPr>
          <a:xfrm>
            <a:off x="5694867" y="385186"/>
            <a:ext cx="3453901" cy="6131228"/>
          </a:xfrm>
          <a:prstGeom prst="rect">
            <a:avLst/>
          </a:prstGeom>
        </p:spPr>
      </p:pic>
    </p:spTree>
    <p:extLst>
      <p:ext uri="{BB962C8B-B14F-4D97-AF65-F5344CB8AC3E}">
        <p14:creationId xmlns:p14="http://schemas.microsoft.com/office/powerpoint/2010/main" val="31028709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31"/>
        <p:cNvGrpSpPr/>
        <p:nvPr/>
      </p:nvGrpSpPr>
      <p:grpSpPr>
        <a:xfrm>
          <a:off x="0" y="0"/>
          <a:ext cx="0" cy="0"/>
          <a:chOff x="0" y="0"/>
          <a:chExt cx="0" cy="0"/>
        </a:xfrm>
      </p:grpSpPr>
      <p:sp>
        <p:nvSpPr>
          <p:cNvPr id="132" name="Google Shape;132;p19"/>
          <p:cNvSpPr txBox="1">
            <a:spLocks noGrp="1"/>
          </p:cNvSpPr>
          <p:nvPr>
            <p:ph type="title"/>
          </p:nvPr>
        </p:nvSpPr>
        <p:spPr>
          <a:xfrm>
            <a:off x="4945303" y="295489"/>
            <a:ext cx="3105179" cy="1669360"/>
          </a:xfrm>
          <a:prstGeom prst="rect">
            <a:avLst/>
          </a:prstGeom>
        </p:spPr>
        <p:txBody>
          <a:bodyPr spcFirstLastPara="1" vert="horz" lIns="91440" tIns="45720" rIns="91440" bIns="45720" rtlCol="0" anchor="t" anchorCtr="0">
            <a:normAutofit/>
          </a:bodyPr>
          <a:lstStyle/>
          <a:p>
            <a:pPr>
              <a:spcBef>
                <a:spcPct val="0"/>
              </a:spcBef>
            </a:pPr>
            <a:br>
              <a:rPr lang="en-US" sz="4000" b="1" dirty="0">
                <a:latin typeface="+mj-lt"/>
                <a:ea typeface="+mj-ea"/>
                <a:cs typeface="+mj-cs"/>
              </a:rPr>
            </a:br>
            <a:r>
              <a:rPr lang="en-US" sz="4000" b="1" dirty="0">
                <a:latin typeface="+mj-lt"/>
                <a:ea typeface="+mj-ea"/>
                <a:cs typeface="+mj-cs"/>
              </a:rPr>
              <a:t>Los berries</a:t>
            </a:r>
          </a:p>
        </p:txBody>
      </p:sp>
      <p:sp>
        <p:nvSpPr>
          <p:cNvPr id="139" name="Rectangle 138">
            <a:extLst>
              <a:ext uri="{FF2B5EF4-FFF2-40B4-BE49-F238E27FC236}">
                <a16:creationId xmlns:a16="http://schemas.microsoft.com/office/drawing/2014/main" id="{6F209EA8-3A96-D3E7-D7E9-CC5422FBCE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385187" cy="6857999"/>
          </a:xfrm>
          <a:prstGeom prst="rect">
            <a:avLst/>
          </a:prstGeom>
          <a:solidFill>
            <a:schemeClr val="bg1">
              <a:lumMod val="95000"/>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p:cNvPicPr>
            <a:picLocks noChangeAspect="1"/>
          </p:cNvPicPr>
          <p:nvPr/>
        </p:nvPicPr>
        <p:blipFill>
          <a:blip r:embed="rId3"/>
          <a:stretch>
            <a:fillRect/>
          </a:stretch>
        </p:blipFill>
        <p:spPr>
          <a:xfrm>
            <a:off x="449478" y="248032"/>
            <a:ext cx="2798619" cy="861113"/>
          </a:xfrm>
          <a:prstGeom prst="rect">
            <a:avLst/>
          </a:prstGeom>
        </p:spPr>
      </p:pic>
      <p:cxnSp>
        <p:nvCxnSpPr>
          <p:cNvPr id="141" name="Straight Connector 140">
            <a:extLst>
              <a:ext uri="{FF2B5EF4-FFF2-40B4-BE49-F238E27FC236}">
                <a16:creationId xmlns:a16="http://schemas.microsoft.com/office/drawing/2014/main" id="{1503BFE4-729B-D9D0-C17B-501E6AF112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15170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6" name="Imagen 5"/>
          <p:cNvPicPr>
            <a:picLocks noChangeAspect="1"/>
          </p:cNvPicPr>
          <p:nvPr/>
        </p:nvPicPr>
        <p:blipFill>
          <a:blip r:embed="rId4"/>
          <a:stretch>
            <a:fillRect/>
          </a:stretch>
        </p:blipFill>
        <p:spPr>
          <a:xfrm>
            <a:off x="423462" y="1539701"/>
            <a:ext cx="2798619" cy="692658"/>
          </a:xfrm>
          <a:prstGeom prst="rect">
            <a:avLst/>
          </a:prstGeom>
        </p:spPr>
      </p:pic>
      <p:pic>
        <p:nvPicPr>
          <p:cNvPr id="4" name="Imagen 3">
            <a:extLst>
              <a:ext uri="{FF2B5EF4-FFF2-40B4-BE49-F238E27FC236}">
                <a16:creationId xmlns:a16="http://schemas.microsoft.com/office/drawing/2014/main" id="{4D06C663-0981-C266-E53B-9B23E99DD9DA}"/>
              </a:ext>
            </a:extLst>
          </p:cNvPr>
          <p:cNvPicPr>
            <a:picLocks noChangeAspect="1"/>
          </p:cNvPicPr>
          <p:nvPr/>
        </p:nvPicPr>
        <p:blipFill>
          <a:blip r:embed="rId5"/>
          <a:stretch>
            <a:fillRect/>
          </a:stretch>
        </p:blipFill>
        <p:spPr>
          <a:xfrm>
            <a:off x="191766" y="3266949"/>
            <a:ext cx="3564308" cy="2717386"/>
          </a:xfrm>
          <a:prstGeom prst="rect">
            <a:avLst/>
          </a:prstGeom>
        </p:spPr>
      </p:pic>
      <p:sp>
        <p:nvSpPr>
          <p:cNvPr id="3" name="Marcador de texto 2">
            <a:extLst>
              <a:ext uri="{FF2B5EF4-FFF2-40B4-BE49-F238E27FC236}">
                <a16:creationId xmlns:a16="http://schemas.microsoft.com/office/drawing/2014/main" id="{E1E9AB02-0997-1326-0FF6-BC4D1AD7C1AD}"/>
              </a:ext>
            </a:extLst>
          </p:cNvPr>
          <p:cNvSpPr>
            <a:spLocks noGrp="1"/>
          </p:cNvSpPr>
          <p:nvPr>
            <p:ph type="body" idx="1"/>
          </p:nvPr>
        </p:nvSpPr>
        <p:spPr>
          <a:xfrm>
            <a:off x="4888939" y="1539700"/>
            <a:ext cx="6879600" cy="4551609"/>
          </a:xfrm>
        </p:spPr>
        <p:txBody>
          <a:bodyPr vert="horz" lIns="91440" tIns="45720" rIns="91440" bIns="45720" rtlCol="0">
            <a:normAutofit fontScale="77500" lnSpcReduction="20000"/>
          </a:bodyPr>
          <a:lstStyle/>
          <a:p>
            <a:pPr indent="-228600">
              <a:spcAft>
                <a:spcPts val="800"/>
              </a:spcAft>
              <a:buFont typeface="Arial" panose="020B0604020202020204" pitchFamily="34" charset="0"/>
              <a:buChar char="•"/>
            </a:pPr>
            <a:r>
              <a:rPr lang="en-US" sz="3100" dirty="0">
                <a:effectLst/>
              </a:rPr>
              <a:t>El </a:t>
            </a:r>
            <a:r>
              <a:rPr lang="es-CL" sz="3100" dirty="0">
                <a:effectLst/>
              </a:rPr>
              <a:t>grupo</a:t>
            </a:r>
            <a:r>
              <a:rPr lang="en-US" sz="3100" dirty="0">
                <a:effectLst/>
              </a:rPr>
              <a:t> de </a:t>
            </a:r>
            <a:r>
              <a:rPr lang="es-CL" sz="3100" dirty="0">
                <a:effectLst/>
              </a:rPr>
              <a:t>los frutales </a:t>
            </a:r>
            <a:r>
              <a:rPr lang="es-CL" sz="3100" dirty="0"/>
              <a:t>d</a:t>
            </a:r>
            <a:r>
              <a:rPr lang="es-CL" sz="3100" dirty="0">
                <a:effectLst/>
              </a:rPr>
              <a:t>enominados berries (palabra que deriva del inglés </a:t>
            </a:r>
            <a:r>
              <a:rPr lang="en-US" sz="3100" dirty="0">
                <a:effectLst/>
              </a:rPr>
              <a:t>"berry" o baya) </a:t>
            </a:r>
            <a:r>
              <a:rPr lang="es-CL" sz="3100" dirty="0">
                <a:effectLst/>
              </a:rPr>
              <a:t>incluye especies conocidas en Chile.     Estas comprenden, principalmente, especies de cinco géneros botánicos y constituyen </a:t>
            </a:r>
            <a:r>
              <a:rPr lang="en-US" sz="3100" dirty="0">
                <a:effectLst/>
              </a:rPr>
              <a:t>la mayor </a:t>
            </a:r>
            <a:r>
              <a:rPr lang="es-CL" sz="3100" dirty="0">
                <a:effectLst/>
              </a:rPr>
              <a:t>parte</a:t>
            </a:r>
            <a:r>
              <a:rPr lang="en-US" sz="3100" dirty="0">
                <a:effectLst/>
              </a:rPr>
              <a:t> de </a:t>
            </a:r>
            <a:r>
              <a:rPr lang="es-CL" sz="3100" dirty="0">
                <a:effectLst/>
              </a:rPr>
              <a:t>los</a:t>
            </a:r>
            <a:r>
              <a:rPr lang="en-US" sz="3100" dirty="0">
                <a:effectLst/>
              </a:rPr>
              <a:t> </a:t>
            </a:r>
            <a:r>
              <a:rPr lang="es-CL" sz="3100" dirty="0">
                <a:effectLst/>
              </a:rPr>
              <a:t>comúnmente</a:t>
            </a:r>
            <a:r>
              <a:rPr lang="en-US" sz="3100" dirty="0">
                <a:effectLst/>
              </a:rPr>
              <a:t> </a:t>
            </a:r>
            <a:r>
              <a:rPr lang="es-CL" sz="3100" dirty="0">
                <a:effectLst/>
              </a:rPr>
              <a:t>llamados frutales menores</a:t>
            </a:r>
            <a:r>
              <a:rPr lang="en-US" sz="3100" dirty="0">
                <a:effectLst/>
              </a:rPr>
              <a:t>.</a:t>
            </a:r>
          </a:p>
          <a:p>
            <a:pPr marL="84665" indent="-228600">
              <a:spcAft>
                <a:spcPts val="800"/>
              </a:spcAft>
              <a:buFont typeface="Arial" panose="020B0604020202020204" pitchFamily="34" charset="0"/>
              <a:buChar char="•"/>
            </a:pPr>
            <a:r>
              <a:rPr lang="en-US" sz="3100" dirty="0">
                <a:effectLst/>
              </a:rPr>
              <a:t>- </a:t>
            </a:r>
            <a:r>
              <a:rPr lang="es-CL" sz="3100" dirty="0">
                <a:effectLst/>
              </a:rPr>
              <a:t>Estos géneros son:</a:t>
            </a:r>
          </a:p>
          <a:p>
            <a:pPr marL="342900" lvl="0" indent="-228600">
              <a:buFont typeface="Arial" panose="020B0604020202020204" pitchFamily="34" charset="0"/>
              <a:buChar char="•"/>
            </a:pPr>
            <a:r>
              <a:rPr lang="es-CL" sz="3100" dirty="0">
                <a:effectLst/>
              </a:rPr>
              <a:t>Fragaria		frutilla</a:t>
            </a:r>
          </a:p>
          <a:p>
            <a:pPr marL="342900" lvl="0" indent="-228600">
              <a:buFont typeface="Arial" panose="020B0604020202020204" pitchFamily="34" charset="0"/>
              <a:buChar char="•"/>
            </a:pPr>
            <a:r>
              <a:rPr lang="en-US" sz="3100" dirty="0">
                <a:effectLst/>
              </a:rPr>
              <a:t>Rubus		</a:t>
            </a:r>
            <a:r>
              <a:rPr lang="es-CL" sz="3100" dirty="0">
                <a:effectLst/>
              </a:rPr>
              <a:t>Frambuesas, moras e híbridos</a:t>
            </a:r>
          </a:p>
          <a:p>
            <a:pPr marL="342900" lvl="0" indent="-228600">
              <a:buFont typeface="Arial" panose="020B0604020202020204" pitchFamily="34" charset="0"/>
              <a:buChar char="•"/>
            </a:pPr>
            <a:r>
              <a:rPr lang="es-CL" sz="3100" dirty="0">
                <a:effectLst/>
              </a:rPr>
              <a:t>Ribes		Grosellas y zarzaparrilla</a:t>
            </a:r>
          </a:p>
          <a:p>
            <a:pPr marL="342900" lvl="0" indent="-228600">
              <a:buFont typeface="Arial" panose="020B0604020202020204" pitchFamily="34" charset="0"/>
              <a:buChar char="•"/>
            </a:pPr>
            <a:r>
              <a:rPr lang="es-CL" sz="3100" dirty="0">
                <a:effectLst/>
              </a:rPr>
              <a:t>Vaccinium		Arándanos y cranberries</a:t>
            </a:r>
          </a:p>
          <a:p>
            <a:pPr marL="342900" lvl="0" indent="-228600">
              <a:spcAft>
                <a:spcPts val="800"/>
              </a:spcAft>
              <a:buFont typeface="Arial" panose="020B0604020202020204" pitchFamily="34" charset="0"/>
              <a:buChar char="•"/>
            </a:pPr>
            <a:r>
              <a:rPr lang="es-CL" sz="3100" dirty="0">
                <a:effectLst/>
              </a:rPr>
              <a:t>Ugni			Murtas</a:t>
            </a:r>
          </a:p>
          <a:p>
            <a:pPr indent="-228600">
              <a:buFont typeface="Arial" panose="020B0604020202020204" pitchFamily="34" charset="0"/>
              <a:buChar char="•"/>
            </a:pPr>
            <a:endParaRPr lang="en-US" sz="1600" dirty="0"/>
          </a:p>
        </p:txBody>
      </p:sp>
      <p:sp>
        <p:nvSpPr>
          <p:cNvPr id="134" name="Google Shape;134;p19"/>
          <p:cNvSpPr txBox="1">
            <a:spLocks noGrp="1"/>
          </p:cNvSpPr>
          <p:nvPr>
            <p:ph type="sldNum" idx="12"/>
          </p:nvPr>
        </p:nvSpPr>
        <p:spPr>
          <a:xfrm>
            <a:off x="8610600" y="6356350"/>
            <a:ext cx="2743200" cy="365125"/>
          </a:xfrm>
          <a:prstGeom prst="rect">
            <a:avLst/>
          </a:prstGeom>
        </p:spPr>
        <p:txBody>
          <a:bodyPr spcFirstLastPara="1" vert="horz" lIns="91440" tIns="45720" rIns="91440" bIns="45720" rtlCol="0" anchor="ctr" anchorCtr="0">
            <a:normAutofit/>
          </a:bodyPr>
          <a:lstStyle/>
          <a:p>
            <a:pPr>
              <a:spcAft>
                <a:spcPts val="600"/>
              </a:spcAft>
            </a:pPr>
            <a:fld id="{00000000-1234-1234-1234-123412341234}" type="slidenum">
              <a:rPr lang="en-US"/>
              <a:pPr>
                <a:spcAft>
                  <a:spcPts val="600"/>
                </a:spcAft>
              </a:pPr>
              <a:t>3</a:t>
            </a:fld>
            <a:endParaRPr lang="en-US"/>
          </a:p>
        </p:txBody>
      </p:sp>
    </p:spTree>
    <p:extLst>
      <p:ext uri="{BB962C8B-B14F-4D97-AF65-F5344CB8AC3E}">
        <p14:creationId xmlns:p14="http://schemas.microsoft.com/office/powerpoint/2010/main" val="4268697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31"/>
        <p:cNvGrpSpPr/>
        <p:nvPr/>
      </p:nvGrpSpPr>
      <p:grpSpPr>
        <a:xfrm>
          <a:off x="0" y="0"/>
          <a:ext cx="0" cy="0"/>
          <a:chOff x="0" y="0"/>
          <a:chExt cx="0" cy="0"/>
        </a:xfrm>
      </p:grpSpPr>
      <p:sp useBgFill="1">
        <p:nvSpPr>
          <p:cNvPr id="146" name="Rectangle 145">
            <a:extLst>
              <a:ext uri="{FF2B5EF4-FFF2-40B4-BE49-F238E27FC236}">
                <a16:creationId xmlns:a16="http://schemas.microsoft.com/office/drawing/2014/main" id="{53B475F8-50AE-46A0-9943-B2B63183D5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2" name="Google Shape;132;p19"/>
          <p:cNvSpPr txBox="1">
            <a:spLocks noGrp="1"/>
          </p:cNvSpPr>
          <p:nvPr>
            <p:ph type="title"/>
          </p:nvPr>
        </p:nvSpPr>
        <p:spPr>
          <a:xfrm>
            <a:off x="612648" y="365125"/>
            <a:ext cx="6986015" cy="1776484"/>
          </a:xfrm>
          <a:prstGeom prst="rect">
            <a:avLst/>
          </a:prstGeom>
        </p:spPr>
        <p:txBody>
          <a:bodyPr spcFirstLastPara="1" vert="horz" lIns="91440" tIns="45720" rIns="91440" bIns="45720" rtlCol="0" anchor="b" anchorCtr="0">
            <a:normAutofit/>
          </a:bodyPr>
          <a:lstStyle/>
          <a:p>
            <a:pPr>
              <a:spcBef>
                <a:spcPct val="0"/>
              </a:spcBef>
            </a:pPr>
            <a:r>
              <a:rPr lang="en-US" sz="5400" b="1">
                <a:latin typeface="+mj-lt"/>
                <a:ea typeface="+mj-ea"/>
                <a:cs typeface="+mj-cs"/>
              </a:rPr>
              <a:t>LA AGROINDUSTRIA</a:t>
            </a:r>
          </a:p>
        </p:txBody>
      </p:sp>
      <p:pic>
        <p:nvPicPr>
          <p:cNvPr id="6" name="Imagen 5"/>
          <p:cNvPicPr>
            <a:picLocks noChangeAspect="1"/>
          </p:cNvPicPr>
          <p:nvPr/>
        </p:nvPicPr>
        <p:blipFill>
          <a:blip r:embed="rId3"/>
          <a:stretch>
            <a:fillRect/>
          </a:stretch>
        </p:blipFill>
        <p:spPr>
          <a:xfrm>
            <a:off x="8379410" y="365125"/>
            <a:ext cx="3532036" cy="874179"/>
          </a:xfrm>
          <a:prstGeom prst="rect">
            <a:avLst/>
          </a:prstGeom>
        </p:spPr>
      </p:pic>
      <p:sp>
        <p:nvSpPr>
          <p:cNvPr id="148" name="sketch line">
            <a:extLst>
              <a:ext uri="{FF2B5EF4-FFF2-40B4-BE49-F238E27FC236}">
                <a16:creationId xmlns:a16="http://schemas.microsoft.com/office/drawing/2014/main" id="{75F6FDB4-2351-48C2-A863-2364A02343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200" y="2315691"/>
            <a:ext cx="4343400" cy="18288"/>
          </a:xfrm>
          <a:custGeom>
            <a:avLst/>
            <a:gdLst>
              <a:gd name="connsiteX0" fmla="*/ 0 w 4343400"/>
              <a:gd name="connsiteY0" fmla="*/ 0 h 18288"/>
              <a:gd name="connsiteX1" fmla="*/ 577052 w 4343400"/>
              <a:gd name="connsiteY1" fmla="*/ 0 h 18288"/>
              <a:gd name="connsiteX2" fmla="*/ 1067235 w 4343400"/>
              <a:gd name="connsiteY2" fmla="*/ 0 h 18288"/>
              <a:gd name="connsiteX3" fmla="*/ 1600853 w 4343400"/>
              <a:gd name="connsiteY3" fmla="*/ 0 h 18288"/>
              <a:gd name="connsiteX4" fmla="*/ 2264773 w 4343400"/>
              <a:gd name="connsiteY4" fmla="*/ 0 h 18288"/>
              <a:gd name="connsiteX5" fmla="*/ 2841825 w 4343400"/>
              <a:gd name="connsiteY5" fmla="*/ 0 h 18288"/>
              <a:gd name="connsiteX6" fmla="*/ 3375442 w 4343400"/>
              <a:gd name="connsiteY6" fmla="*/ 0 h 18288"/>
              <a:gd name="connsiteX7" fmla="*/ 4343400 w 4343400"/>
              <a:gd name="connsiteY7" fmla="*/ 0 h 18288"/>
              <a:gd name="connsiteX8" fmla="*/ 4343400 w 4343400"/>
              <a:gd name="connsiteY8" fmla="*/ 18288 h 18288"/>
              <a:gd name="connsiteX9" fmla="*/ 3722914 w 4343400"/>
              <a:gd name="connsiteY9" fmla="*/ 18288 h 18288"/>
              <a:gd name="connsiteX10" fmla="*/ 3189297 w 4343400"/>
              <a:gd name="connsiteY10" fmla="*/ 18288 h 18288"/>
              <a:gd name="connsiteX11" fmla="*/ 2481943 w 4343400"/>
              <a:gd name="connsiteY11" fmla="*/ 18288 h 18288"/>
              <a:gd name="connsiteX12" fmla="*/ 1904891 w 4343400"/>
              <a:gd name="connsiteY12" fmla="*/ 18288 h 18288"/>
              <a:gd name="connsiteX13" fmla="*/ 1414707 w 4343400"/>
              <a:gd name="connsiteY13" fmla="*/ 18288 h 18288"/>
              <a:gd name="connsiteX14" fmla="*/ 750788 w 4343400"/>
              <a:gd name="connsiteY14" fmla="*/ 18288 h 18288"/>
              <a:gd name="connsiteX15" fmla="*/ 0 w 4343400"/>
              <a:gd name="connsiteY15" fmla="*/ 18288 h 18288"/>
              <a:gd name="connsiteX16" fmla="*/ 0 w 43434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343400" h="18288" fill="none" extrusionOk="0">
                <a:moveTo>
                  <a:pt x="0" y="0"/>
                </a:moveTo>
                <a:cubicBezTo>
                  <a:pt x="233209" y="-19550"/>
                  <a:pt x="330816" y="19068"/>
                  <a:pt x="577052" y="0"/>
                </a:cubicBezTo>
                <a:cubicBezTo>
                  <a:pt x="823288" y="-19068"/>
                  <a:pt x="875077" y="10360"/>
                  <a:pt x="1067235" y="0"/>
                </a:cubicBezTo>
                <a:cubicBezTo>
                  <a:pt x="1259393" y="-10360"/>
                  <a:pt x="1410699" y="2939"/>
                  <a:pt x="1600853" y="0"/>
                </a:cubicBezTo>
                <a:cubicBezTo>
                  <a:pt x="1791007" y="-2939"/>
                  <a:pt x="2101644" y="-26225"/>
                  <a:pt x="2264773" y="0"/>
                </a:cubicBezTo>
                <a:cubicBezTo>
                  <a:pt x="2427902" y="26225"/>
                  <a:pt x="2690426" y="-27726"/>
                  <a:pt x="2841825" y="0"/>
                </a:cubicBezTo>
                <a:cubicBezTo>
                  <a:pt x="2993224" y="27726"/>
                  <a:pt x="3172320" y="-18569"/>
                  <a:pt x="3375442" y="0"/>
                </a:cubicBezTo>
                <a:cubicBezTo>
                  <a:pt x="3578564" y="18569"/>
                  <a:pt x="4003119" y="21909"/>
                  <a:pt x="4343400" y="0"/>
                </a:cubicBezTo>
                <a:cubicBezTo>
                  <a:pt x="4343798" y="7429"/>
                  <a:pt x="4343380" y="10822"/>
                  <a:pt x="4343400" y="18288"/>
                </a:cubicBezTo>
                <a:cubicBezTo>
                  <a:pt x="4109047" y="14709"/>
                  <a:pt x="3996986" y="7919"/>
                  <a:pt x="3722914" y="18288"/>
                </a:cubicBezTo>
                <a:cubicBezTo>
                  <a:pt x="3448842" y="28657"/>
                  <a:pt x="3340973" y="29252"/>
                  <a:pt x="3189297" y="18288"/>
                </a:cubicBezTo>
                <a:cubicBezTo>
                  <a:pt x="3037621" y="7324"/>
                  <a:pt x="2636891" y="-9539"/>
                  <a:pt x="2481943" y="18288"/>
                </a:cubicBezTo>
                <a:cubicBezTo>
                  <a:pt x="2326995" y="46115"/>
                  <a:pt x="2131632" y="740"/>
                  <a:pt x="1904891" y="18288"/>
                </a:cubicBezTo>
                <a:cubicBezTo>
                  <a:pt x="1678150" y="35836"/>
                  <a:pt x="1575362" y="-3381"/>
                  <a:pt x="1414707" y="18288"/>
                </a:cubicBezTo>
                <a:cubicBezTo>
                  <a:pt x="1254052" y="39957"/>
                  <a:pt x="1051093" y="-335"/>
                  <a:pt x="750788" y="18288"/>
                </a:cubicBezTo>
                <a:cubicBezTo>
                  <a:pt x="450483" y="36911"/>
                  <a:pt x="293781" y="22900"/>
                  <a:pt x="0" y="18288"/>
                </a:cubicBezTo>
                <a:cubicBezTo>
                  <a:pt x="-591" y="13205"/>
                  <a:pt x="-663" y="6329"/>
                  <a:pt x="0" y="0"/>
                </a:cubicBezTo>
                <a:close/>
              </a:path>
              <a:path w="4343400" h="18288" stroke="0" extrusionOk="0">
                <a:moveTo>
                  <a:pt x="0" y="0"/>
                </a:moveTo>
                <a:cubicBezTo>
                  <a:pt x="212719" y="-28531"/>
                  <a:pt x="340561" y="-1164"/>
                  <a:pt x="577052" y="0"/>
                </a:cubicBezTo>
                <a:cubicBezTo>
                  <a:pt x="813543" y="1164"/>
                  <a:pt x="866967" y="-9376"/>
                  <a:pt x="1067235" y="0"/>
                </a:cubicBezTo>
                <a:cubicBezTo>
                  <a:pt x="1267503" y="9376"/>
                  <a:pt x="1485778" y="-20470"/>
                  <a:pt x="1774589" y="0"/>
                </a:cubicBezTo>
                <a:cubicBezTo>
                  <a:pt x="2063400" y="20470"/>
                  <a:pt x="2090152" y="-14502"/>
                  <a:pt x="2351641" y="0"/>
                </a:cubicBezTo>
                <a:cubicBezTo>
                  <a:pt x="2613130" y="14502"/>
                  <a:pt x="2802864" y="19125"/>
                  <a:pt x="2928693" y="0"/>
                </a:cubicBezTo>
                <a:cubicBezTo>
                  <a:pt x="3054522" y="-19125"/>
                  <a:pt x="3482611" y="-2038"/>
                  <a:pt x="3636046" y="0"/>
                </a:cubicBezTo>
                <a:cubicBezTo>
                  <a:pt x="3789481" y="2038"/>
                  <a:pt x="4012363" y="973"/>
                  <a:pt x="4343400" y="0"/>
                </a:cubicBezTo>
                <a:cubicBezTo>
                  <a:pt x="4342514" y="5429"/>
                  <a:pt x="4344221" y="14046"/>
                  <a:pt x="4343400" y="18288"/>
                </a:cubicBezTo>
                <a:cubicBezTo>
                  <a:pt x="4078870" y="-6138"/>
                  <a:pt x="4015967" y="29658"/>
                  <a:pt x="3809782" y="18288"/>
                </a:cubicBezTo>
                <a:cubicBezTo>
                  <a:pt x="3603597" y="6918"/>
                  <a:pt x="3495552" y="24439"/>
                  <a:pt x="3189297" y="18288"/>
                </a:cubicBezTo>
                <a:cubicBezTo>
                  <a:pt x="2883042" y="12137"/>
                  <a:pt x="2850610" y="32583"/>
                  <a:pt x="2568811" y="18288"/>
                </a:cubicBezTo>
                <a:cubicBezTo>
                  <a:pt x="2287012" y="3993"/>
                  <a:pt x="2279820" y="23580"/>
                  <a:pt x="1991759" y="18288"/>
                </a:cubicBezTo>
                <a:cubicBezTo>
                  <a:pt x="1703698" y="12996"/>
                  <a:pt x="1616455" y="23157"/>
                  <a:pt x="1284405" y="18288"/>
                </a:cubicBezTo>
                <a:cubicBezTo>
                  <a:pt x="952355" y="13419"/>
                  <a:pt x="783530" y="16053"/>
                  <a:pt x="577052" y="18288"/>
                </a:cubicBezTo>
                <a:cubicBezTo>
                  <a:pt x="370574" y="20523"/>
                  <a:pt x="173929" y="5195"/>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texto 2">
            <a:extLst>
              <a:ext uri="{FF2B5EF4-FFF2-40B4-BE49-F238E27FC236}">
                <a16:creationId xmlns:a16="http://schemas.microsoft.com/office/drawing/2014/main" id="{E1E9AB02-0997-1326-0FF6-BC4D1AD7C1AD}"/>
              </a:ext>
            </a:extLst>
          </p:cNvPr>
          <p:cNvSpPr>
            <a:spLocks noGrp="1"/>
          </p:cNvSpPr>
          <p:nvPr>
            <p:ph type="body" idx="1"/>
          </p:nvPr>
        </p:nvSpPr>
        <p:spPr>
          <a:xfrm>
            <a:off x="612648" y="2504819"/>
            <a:ext cx="6986016" cy="3672144"/>
          </a:xfrm>
        </p:spPr>
        <p:txBody>
          <a:bodyPr vert="horz" lIns="91440" tIns="45720" rIns="91440" bIns="45720" rtlCol="0">
            <a:normAutofit/>
          </a:bodyPr>
          <a:lstStyle/>
          <a:p>
            <a:pPr marL="380985" indent="-228600">
              <a:spcAft>
                <a:spcPts val="800"/>
              </a:spcAft>
              <a:buFont typeface="Arial" panose="020B0604020202020204" pitchFamily="34" charset="0"/>
              <a:buChar char="•"/>
            </a:pPr>
            <a:r>
              <a:rPr lang="en-US" sz="1500" i="1">
                <a:effectLst/>
              </a:rPr>
              <a:t>La ´´agroindustria´´ es la actividad económica que comprende la producción, industrialización y comercialización de productos agropecuarios, forestales y otros recursos naturales biológicos. </a:t>
            </a:r>
          </a:p>
          <a:p>
            <a:pPr marL="84665" indent="-228600">
              <a:spcAft>
                <a:spcPts val="800"/>
              </a:spcAft>
              <a:buFont typeface="Arial" panose="020B0604020202020204" pitchFamily="34" charset="0"/>
              <a:buChar char="•"/>
            </a:pPr>
            <a:r>
              <a:rPr lang="en-US" sz="1500">
                <a:effectLst/>
              </a:rPr>
              <a:t>CLASIFICACIÓN DE LA AGROINDUSTRIA: </a:t>
            </a:r>
          </a:p>
          <a:p>
            <a:pPr marL="84665" indent="-228600">
              <a:spcAft>
                <a:spcPts val="800"/>
              </a:spcAft>
              <a:buFont typeface="Arial" panose="020B0604020202020204" pitchFamily="34" charset="0"/>
              <a:buChar char="•"/>
            </a:pPr>
            <a:r>
              <a:rPr lang="en-US" sz="1500">
                <a:effectLst/>
              </a:rPr>
              <a:t>AGROINDUSTRIA ALIMENTARIA </a:t>
            </a:r>
          </a:p>
          <a:p>
            <a:pPr marL="84665" indent="-228600">
              <a:spcAft>
                <a:spcPts val="800"/>
              </a:spcAft>
              <a:buFont typeface="Arial" panose="020B0604020202020204" pitchFamily="34" charset="0"/>
              <a:buChar char="•"/>
            </a:pPr>
            <a:r>
              <a:rPr lang="en-US" sz="1500">
                <a:effectLst/>
              </a:rPr>
              <a:t>Se define Agroindustria como la rama de industrias que transforman los productos de la agricultura, ganadería, riqueza forestal y pesca, en productos elaborados. </a:t>
            </a:r>
          </a:p>
          <a:p>
            <a:pPr marL="84665" indent="-228600">
              <a:spcAft>
                <a:spcPts val="800"/>
              </a:spcAft>
              <a:buFont typeface="Arial" panose="020B0604020202020204" pitchFamily="34" charset="0"/>
              <a:buChar char="•"/>
            </a:pPr>
            <a:r>
              <a:rPr lang="en-US" sz="1500">
                <a:effectLst/>
              </a:rPr>
              <a:t>* Procesos de selección de calidad, clasificación (por tamaño), embalaje-empaque y almacenamiento de la producción agrícola, a pesar de que no haya transformación, </a:t>
            </a:r>
          </a:p>
          <a:p>
            <a:pPr marL="84665" indent="-228600">
              <a:spcAft>
                <a:spcPts val="800"/>
              </a:spcAft>
              <a:buFont typeface="Arial" panose="020B0604020202020204" pitchFamily="34" charset="0"/>
              <a:buChar char="•"/>
            </a:pPr>
            <a:r>
              <a:rPr lang="en-US" sz="1500">
                <a:effectLst/>
              </a:rPr>
              <a:t>* Transformaciones posteriores de los productos y subproductos obtenidos de la primera transformación de la materia prima agrícola.</a:t>
            </a:r>
          </a:p>
          <a:p>
            <a:pPr marL="84665" indent="-228600">
              <a:spcAft>
                <a:spcPts val="800"/>
              </a:spcAft>
              <a:buFont typeface="Arial" panose="020B0604020202020204" pitchFamily="34" charset="0"/>
              <a:buChar char="•"/>
            </a:pPr>
            <a:endParaRPr lang="en-US" sz="1500">
              <a:effectLst/>
            </a:endParaRPr>
          </a:p>
          <a:p>
            <a:pPr marL="380985" indent="-228600">
              <a:spcAft>
                <a:spcPts val="800"/>
              </a:spcAft>
              <a:buFont typeface="Arial" panose="020B0604020202020204" pitchFamily="34" charset="0"/>
              <a:buChar char="•"/>
            </a:pPr>
            <a:endParaRPr lang="en-US" sz="1500">
              <a:effectLst/>
            </a:endParaRPr>
          </a:p>
          <a:p>
            <a:pPr indent="-228600">
              <a:buFont typeface="Arial" panose="020B0604020202020204" pitchFamily="34" charset="0"/>
              <a:buChar char="•"/>
            </a:pPr>
            <a:endParaRPr lang="en-US" sz="1500"/>
          </a:p>
        </p:txBody>
      </p:sp>
      <p:pic>
        <p:nvPicPr>
          <p:cNvPr id="5" name="Imagen 4"/>
          <p:cNvPicPr>
            <a:picLocks noChangeAspect="1"/>
          </p:cNvPicPr>
          <p:nvPr/>
        </p:nvPicPr>
        <p:blipFill>
          <a:blip r:embed="rId4"/>
          <a:stretch>
            <a:fillRect/>
          </a:stretch>
        </p:blipFill>
        <p:spPr>
          <a:xfrm>
            <a:off x="8436863" y="1418571"/>
            <a:ext cx="3530309" cy="1086248"/>
          </a:xfrm>
          <a:prstGeom prst="rect">
            <a:avLst/>
          </a:prstGeom>
        </p:spPr>
      </p:pic>
      <p:pic>
        <p:nvPicPr>
          <p:cNvPr id="11" name="Imagen 10">
            <a:extLst>
              <a:ext uri="{FF2B5EF4-FFF2-40B4-BE49-F238E27FC236}">
                <a16:creationId xmlns:a16="http://schemas.microsoft.com/office/drawing/2014/main" id="{87F98525-26DB-CE29-8A10-C453A40831E1}"/>
              </a:ext>
            </a:extLst>
          </p:cNvPr>
          <p:cNvPicPr>
            <a:picLocks noChangeAspect="1"/>
          </p:cNvPicPr>
          <p:nvPr/>
        </p:nvPicPr>
        <p:blipFill>
          <a:blip r:embed="rId5"/>
          <a:stretch>
            <a:fillRect/>
          </a:stretch>
        </p:blipFill>
        <p:spPr>
          <a:xfrm>
            <a:off x="7598663" y="3276600"/>
            <a:ext cx="4483159" cy="1604140"/>
          </a:xfrm>
          <a:prstGeom prst="rect">
            <a:avLst/>
          </a:prstGeom>
        </p:spPr>
      </p:pic>
      <p:sp>
        <p:nvSpPr>
          <p:cNvPr id="134" name="Google Shape;134;p19"/>
          <p:cNvSpPr txBox="1">
            <a:spLocks noGrp="1"/>
          </p:cNvSpPr>
          <p:nvPr>
            <p:ph type="sldNum" idx="12"/>
          </p:nvPr>
        </p:nvSpPr>
        <p:spPr>
          <a:xfrm>
            <a:off x="8610600" y="6356350"/>
            <a:ext cx="2743200" cy="365125"/>
          </a:xfrm>
          <a:prstGeom prst="rect">
            <a:avLst/>
          </a:prstGeom>
        </p:spPr>
        <p:txBody>
          <a:bodyPr spcFirstLastPara="1" vert="horz" lIns="91440" tIns="45720" rIns="91440" bIns="45720" rtlCol="0" anchor="ctr" anchorCtr="0">
            <a:normAutofit/>
          </a:bodyPr>
          <a:lstStyle/>
          <a:p>
            <a:pPr>
              <a:spcAft>
                <a:spcPts val="600"/>
              </a:spcAft>
            </a:pPr>
            <a:fld id="{00000000-1234-1234-1234-123412341234}" type="slidenum">
              <a:rPr lang="en-US"/>
              <a:pPr>
                <a:spcAft>
                  <a:spcPts val="600"/>
                </a:spcAft>
              </a:pPr>
              <a:t>4</a:t>
            </a:fld>
            <a:endParaRPr lang="en-US"/>
          </a:p>
        </p:txBody>
      </p:sp>
      <p:sp>
        <p:nvSpPr>
          <p:cNvPr id="8" name="AutoShape 6" descr="header">
            <a:extLst>
              <a:ext uri="{FF2B5EF4-FFF2-40B4-BE49-F238E27FC236}">
                <a16:creationId xmlns:a16="http://schemas.microsoft.com/office/drawing/2014/main" id="{848B1D6D-CC98-13CB-8D51-88EE8347E6D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Tree>
    <p:extLst>
      <p:ext uri="{BB962C8B-B14F-4D97-AF65-F5344CB8AC3E}">
        <p14:creationId xmlns:p14="http://schemas.microsoft.com/office/powerpoint/2010/main" val="665163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Shape 175"/>
        <p:cNvGrpSpPr/>
        <p:nvPr/>
      </p:nvGrpSpPr>
      <p:grpSpPr>
        <a:xfrm>
          <a:off x="0" y="0"/>
          <a:ext cx="0" cy="0"/>
          <a:chOff x="0" y="0"/>
          <a:chExt cx="0" cy="0"/>
        </a:xfrm>
      </p:grpSpPr>
      <p:sp useBgFill="1">
        <p:nvSpPr>
          <p:cNvPr id="184" name="Rectangle 183">
            <a:extLst>
              <a:ext uri="{FF2B5EF4-FFF2-40B4-BE49-F238E27FC236}">
                <a16:creationId xmlns:a16="http://schemas.microsoft.com/office/drawing/2014/main" id="{2659FDB4-FCBE-4A89-B46D-43D4FA54464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8313"/>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Título 4">
            <a:extLst>
              <a:ext uri="{FF2B5EF4-FFF2-40B4-BE49-F238E27FC236}">
                <a16:creationId xmlns:a16="http://schemas.microsoft.com/office/drawing/2014/main" id="{2DDCB13D-0E28-8A1A-B7C2-3215A5CC6916}"/>
              </a:ext>
            </a:extLst>
          </p:cNvPr>
          <p:cNvSpPr>
            <a:spLocks noGrp="1"/>
          </p:cNvSpPr>
          <p:nvPr>
            <p:ph type="title"/>
          </p:nvPr>
        </p:nvSpPr>
        <p:spPr>
          <a:xfrm>
            <a:off x="479394" y="1070800"/>
            <a:ext cx="3939688" cy="5583126"/>
          </a:xfrm>
        </p:spPr>
        <p:txBody>
          <a:bodyPr vert="horz" lIns="91440" tIns="45720" rIns="91440" bIns="45720" rtlCol="0" anchor="ctr">
            <a:normAutofit/>
          </a:bodyPr>
          <a:lstStyle/>
          <a:p>
            <a:pPr algn="r">
              <a:spcBef>
                <a:spcPct val="0"/>
              </a:spcBef>
            </a:pPr>
            <a:r>
              <a:rPr lang="en-US" sz="8000" kern="1200">
                <a:solidFill>
                  <a:schemeClr val="tx1"/>
                </a:solidFill>
                <a:latin typeface="+mj-lt"/>
                <a:ea typeface="+mj-ea"/>
                <a:cs typeface="+mj-cs"/>
              </a:rPr>
              <a:t>Berries en el mundo</a:t>
            </a:r>
          </a:p>
        </p:txBody>
      </p:sp>
      <p:sp>
        <p:nvSpPr>
          <p:cNvPr id="178" name="Google Shape;178;p23"/>
          <p:cNvSpPr txBox="1">
            <a:spLocks noGrp="1"/>
          </p:cNvSpPr>
          <p:nvPr>
            <p:ph type="sldNum" idx="12"/>
          </p:nvPr>
        </p:nvSpPr>
        <p:spPr>
          <a:xfrm>
            <a:off x="8610600" y="320400"/>
            <a:ext cx="2743200" cy="365125"/>
          </a:xfrm>
          <a:prstGeom prst="rect">
            <a:avLst/>
          </a:prstGeom>
        </p:spPr>
        <p:txBody>
          <a:bodyPr spcFirstLastPara="1" vert="horz" lIns="91440" tIns="45720" rIns="91440" bIns="45720" rtlCol="0" anchor="ctr" anchorCtr="0">
            <a:normAutofit/>
          </a:bodyPr>
          <a:lstStyle/>
          <a:p>
            <a:pPr>
              <a:spcAft>
                <a:spcPts val="600"/>
              </a:spcAft>
            </a:pPr>
            <a:fld id="{00000000-1234-1234-1234-123412341234}" type="slidenum">
              <a:rPr lang="en-US">
                <a:solidFill>
                  <a:schemeClr val="tx1">
                    <a:alpha val="60000"/>
                  </a:schemeClr>
                </a:solidFill>
              </a:rPr>
              <a:pPr>
                <a:spcAft>
                  <a:spcPts val="600"/>
                </a:spcAft>
              </a:pPr>
              <a:t>5</a:t>
            </a:fld>
            <a:endParaRPr lang="en-US">
              <a:solidFill>
                <a:schemeClr val="tx1">
                  <a:alpha val="60000"/>
                </a:schemeClr>
              </a:solidFill>
            </a:endParaRPr>
          </a:p>
        </p:txBody>
      </p:sp>
      <p:cxnSp>
        <p:nvCxnSpPr>
          <p:cNvPr id="186" name="Straight Connector 185">
            <a:extLst>
              <a:ext uri="{FF2B5EF4-FFF2-40B4-BE49-F238E27FC236}">
                <a16:creationId xmlns:a16="http://schemas.microsoft.com/office/drawing/2014/main" id="{C8F51B3F-8331-4E4A-AE96-D47B1006EEA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728053" y="1132114"/>
            <a:ext cx="0" cy="5717573"/>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graphicFrame>
        <p:nvGraphicFramePr>
          <p:cNvPr id="180" name="Marcador de texto 2">
            <a:extLst>
              <a:ext uri="{FF2B5EF4-FFF2-40B4-BE49-F238E27FC236}">
                <a16:creationId xmlns:a16="http://schemas.microsoft.com/office/drawing/2014/main" id="{E7E57A55-8A77-9C50-CC32-15BD0C7C98A0}"/>
              </a:ext>
            </a:extLst>
          </p:cNvPr>
          <p:cNvGraphicFramePr/>
          <p:nvPr>
            <p:extLst>
              <p:ext uri="{D42A27DB-BD31-4B8C-83A1-F6EECF244321}">
                <p14:modId xmlns:p14="http://schemas.microsoft.com/office/powerpoint/2010/main" val="2848586777"/>
              </p:ext>
            </p:extLst>
          </p:nvPr>
        </p:nvGraphicFramePr>
        <p:xfrm>
          <a:off x="5108535" y="1070800"/>
          <a:ext cx="6245265" cy="55893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53739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21F4C">
            <a:alpha val="84000"/>
          </a:srgbClr>
        </a:solidFill>
        <a:effectLst/>
      </p:bgPr>
    </p:bg>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2A26DA9A-F983-1466-9B52-481514BBD16A}"/>
              </a:ext>
            </a:extLst>
          </p:cNvPr>
          <p:cNvPicPr>
            <a:picLocks noChangeAspect="1"/>
          </p:cNvPicPr>
          <p:nvPr/>
        </p:nvPicPr>
        <p:blipFill>
          <a:blip r:embed="rId2"/>
          <a:stretch>
            <a:fillRect/>
          </a:stretch>
        </p:blipFill>
        <p:spPr>
          <a:xfrm>
            <a:off x="6592274" y="172661"/>
            <a:ext cx="4940892" cy="6583738"/>
          </a:xfrm>
          <a:prstGeom prst="rect">
            <a:avLst/>
          </a:prstGeom>
        </p:spPr>
      </p:pic>
      <p:sp>
        <p:nvSpPr>
          <p:cNvPr id="3" name="Marcador de texto 2"/>
          <p:cNvSpPr>
            <a:spLocks noGrp="1"/>
          </p:cNvSpPr>
          <p:nvPr>
            <p:ph type="body" idx="1"/>
          </p:nvPr>
        </p:nvSpPr>
        <p:spPr>
          <a:xfrm>
            <a:off x="243841" y="1117600"/>
            <a:ext cx="5770880" cy="5638799"/>
          </a:xfrm>
        </p:spPr>
        <p:txBody>
          <a:bodyPr/>
          <a:lstStyle/>
          <a:p>
            <a:pPr algn="just"/>
            <a:r>
              <a:rPr lang="es-MX" sz="2000" dirty="0">
                <a:solidFill>
                  <a:schemeClr val="tx1"/>
                </a:solidFill>
              </a:rPr>
              <a:t>Históricamente, Chile ha sido un importante productor y exportador de frambuesas, inicialmente como fruta fresca enviada por vía aérea en temporada baja a Estados Unidos. Posteriormente, debido al aumento de los costos de transporte y a la entrada de otros países más cercanos, el destino de las frambuesas en Chile se desplazó hacia el mercado de exportación congelado (producto IQF). De hecho, se estima que la superficie de frambuesas chilenas alcanzó las 12.000 hectáreas en el momento de mayor desarrollo del cultivo (2007), lo que lo convertía en el tercer país exportador de frambuesas del mundo.</a:t>
            </a:r>
            <a:endParaRPr lang="es-ES" sz="2000" dirty="0">
              <a:solidFill>
                <a:schemeClr val="tx1"/>
              </a:solidFill>
            </a:endParaRPr>
          </a:p>
        </p:txBody>
      </p:sp>
      <p:pic>
        <p:nvPicPr>
          <p:cNvPr id="4" name="Imagen 3"/>
          <p:cNvPicPr>
            <a:picLocks noChangeAspect="1"/>
          </p:cNvPicPr>
          <p:nvPr/>
        </p:nvPicPr>
        <p:blipFill>
          <a:blip r:embed="rId3"/>
          <a:stretch>
            <a:fillRect/>
          </a:stretch>
        </p:blipFill>
        <p:spPr>
          <a:xfrm>
            <a:off x="9062720" y="6082665"/>
            <a:ext cx="3129280" cy="775335"/>
          </a:xfrm>
          <a:prstGeom prst="rect">
            <a:avLst/>
          </a:prstGeom>
        </p:spPr>
      </p:pic>
      <p:pic>
        <p:nvPicPr>
          <p:cNvPr id="5" name="Imagen 4"/>
          <p:cNvPicPr>
            <a:picLocks noChangeAspect="1"/>
          </p:cNvPicPr>
          <p:nvPr/>
        </p:nvPicPr>
        <p:blipFill>
          <a:blip r:embed="rId4"/>
          <a:stretch>
            <a:fillRect/>
          </a:stretch>
        </p:blipFill>
        <p:spPr>
          <a:xfrm>
            <a:off x="325120" y="0"/>
            <a:ext cx="3451997" cy="1117600"/>
          </a:xfrm>
          <a:prstGeom prst="rect">
            <a:avLst/>
          </a:prstGeom>
        </p:spPr>
      </p:pic>
    </p:spTree>
    <p:extLst>
      <p:ext uri="{BB962C8B-B14F-4D97-AF65-F5344CB8AC3E}">
        <p14:creationId xmlns:p14="http://schemas.microsoft.com/office/powerpoint/2010/main" val="4219335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221F4C">
            <a:alpha val="84000"/>
          </a:srgbClr>
        </a:solidFill>
        <a:effectLst/>
      </p:bgPr>
    </p:bg>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62560" y="1140691"/>
            <a:ext cx="5770880" cy="5638799"/>
          </a:xfrm>
        </p:spPr>
        <p:txBody>
          <a:bodyPr/>
          <a:lstStyle/>
          <a:p>
            <a:pPr marL="118531" indent="0" algn="just">
              <a:buNone/>
            </a:pPr>
            <a:r>
              <a:rPr lang="es-ES" sz="2000" dirty="0">
                <a:solidFill>
                  <a:schemeClr val="tx1"/>
                </a:solidFill>
              </a:rPr>
              <a:t>DESTINOS DE LA PRODUCCION DE BERRIES EN CHILE:</a:t>
            </a:r>
          </a:p>
          <a:p>
            <a:pPr marL="118531" indent="0" algn="just">
              <a:lnSpc>
                <a:spcPct val="107000"/>
              </a:lnSpc>
              <a:spcAft>
                <a:spcPts val="800"/>
              </a:spcAft>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Del total de la producción de berries nacionales un porcentaje significativo, que varía </a:t>
            </a:r>
            <a:r>
              <a:rPr lang="es-CL"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según la especie, se destina a la producción de congelados. </a:t>
            </a:r>
          </a:p>
          <a:p>
            <a:pPr marL="118531" indent="0" algn="just">
              <a:lnSpc>
                <a:spcPct val="107000"/>
              </a:lnSpc>
              <a:spcAft>
                <a:spcPts val="800"/>
              </a:spcAft>
              <a:buNone/>
            </a:pPr>
            <a:r>
              <a:rPr lang="es-CL"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IQF: nombre originado del inglés Individual Quick Frozen.   (calidades A,B y C)</a:t>
            </a:r>
          </a:p>
          <a:p>
            <a:pPr marL="118531" indent="0" algn="just">
              <a:lnSpc>
                <a:spcPct val="107000"/>
              </a:lnSpc>
              <a:spcAft>
                <a:spcPts val="800"/>
              </a:spcAft>
              <a:buNone/>
            </a:pPr>
            <a:r>
              <a:rPr lang="es-CL"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W &amp; F: nombre proveniente de la expresión en inglés Whole and Broken, que significa enteros y quebrados. Corresponde a una calidad inferior a IQF.</a:t>
            </a:r>
          </a:p>
          <a:p>
            <a:pPr marL="118531" indent="0" algn="just">
              <a:lnSpc>
                <a:spcPct val="107000"/>
              </a:lnSpc>
              <a:spcAft>
                <a:spcPts val="800"/>
              </a:spcAft>
              <a:buNone/>
            </a:pPr>
            <a:r>
              <a:rPr lang="es-CL"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Crumble: se denomina con este término al producto molido, que se presenta en forma de gránulos.</a:t>
            </a:r>
          </a:p>
          <a:p>
            <a:pPr marL="0" lvl="0" indent="0" algn="just">
              <a:lnSpc>
                <a:spcPct val="107000"/>
              </a:lnSpc>
              <a:spcAft>
                <a:spcPts val="800"/>
              </a:spcAft>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Block o Bloque: corresponde al producto aglutinado en el que no se puede identificar </a:t>
            </a:r>
            <a:r>
              <a:rPr lang="es-CL"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claramente la forma de la fruta congelada.</a:t>
            </a:r>
          </a:p>
          <a:p>
            <a:pPr marL="118531" indent="0" algn="just">
              <a:lnSpc>
                <a:spcPct val="107000"/>
              </a:lnSpc>
              <a:spcAft>
                <a:spcPts val="800"/>
              </a:spcAft>
              <a:buNone/>
            </a:pPr>
            <a:r>
              <a:rPr lang="es-CL" sz="1800" dirty="0">
                <a:effectLst/>
                <a:latin typeface="Calibri" panose="020F0502020204030204" pitchFamily="34" charset="0"/>
                <a:ea typeface="Calibri" panose="020F0502020204030204" pitchFamily="34" charset="0"/>
                <a:cs typeface="Times New Roman" panose="02020603050405020304" pitchFamily="18" charset="0"/>
              </a:rPr>
              <a:t> </a:t>
            </a:r>
          </a:p>
          <a:p>
            <a:pPr marL="118531" indent="0" algn="just">
              <a:lnSpc>
                <a:spcPct val="107000"/>
              </a:lnSpc>
              <a:spcAft>
                <a:spcPts val="800"/>
              </a:spcAft>
              <a:buNone/>
            </a:pPr>
            <a:endParaRPr lang="es-ES" sz="2000" dirty="0">
              <a:solidFill>
                <a:schemeClr val="tx1"/>
              </a:solidFill>
            </a:endParaRPr>
          </a:p>
        </p:txBody>
      </p:sp>
      <p:pic>
        <p:nvPicPr>
          <p:cNvPr id="4" name="Imagen 3"/>
          <p:cNvPicPr>
            <a:picLocks noChangeAspect="1"/>
          </p:cNvPicPr>
          <p:nvPr/>
        </p:nvPicPr>
        <p:blipFill>
          <a:blip r:embed="rId2"/>
          <a:stretch>
            <a:fillRect/>
          </a:stretch>
        </p:blipFill>
        <p:spPr>
          <a:xfrm>
            <a:off x="9062720" y="6082665"/>
            <a:ext cx="3129280" cy="775335"/>
          </a:xfrm>
          <a:prstGeom prst="rect">
            <a:avLst/>
          </a:prstGeom>
        </p:spPr>
      </p:pic>
      <p:pic>
        <p:nvPicPr>
          <p:cNvPr id="5" name="Imagen 4"/>
          <p:cNvPicPr>
            <a:picLocks noChangeAspect="1"/>
          </p:cNvPicPr>
          <p:nvPr/>
        </p:nvPicPr>
        <p:blipFill>
          <a:blip r:embed="rId3"/>
          <a:stretch>
            <a:fillRect/>
          </a:stretch>
        </p:blipFill>
        <p:spPr>
          <a:xfrm>
            <a:off x="325120" y="0"/>
            <a:ext cx="3451997" cy="1117600"/>
          </a:xfrm>
          <a:prstGeom prst="rect">
            <a:avLst/>
          </a:prstGeom>
        </p:spPr>
      </p:pic>
      <p:pic>
        <p:nvPicPr>
          <p:cNvPr id="1026" name="Picture 2" descr="1 Kg de Frambuesa Entera IQF | Berries del Huerto">
            <a:extLst>
              <a:ext uri="{FF2B5EF4-FFF2-40B4-BE49-F238E27FC236}">
                <a16:creationId xmlns:a16="http://schemas.microsoft.com/office/drawing/2014/main" id="{D5FA7551-FFC3-D112-2780-63B6143D02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2097" y="558800"/>
            <a:ext cx="2655455" cy="265545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1 Kg de Frambuesa Crumble IQF | Berries del Huerto">
            <a:extLst>
              <a:ext uri="{FF2B5EF4-FFF2-40B4-BE49-F238E27FC236}">
                <a16:creationId xmlns:a16="http://schemas.microsoft.com/office/drawing/2014/main" id="{D21E3D4F-A1B9-5D8A-3DE0-A6C9817C92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48496" y="558800"/>
            <a:ext cx="2614036" cy="261403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RAMBUESA - Fruroma">
            <a:extLst>
              <a:ext uri="{FF2B5EF4-FFF2-40B4-BE49-F238E27FC236}">
                <a16:creationId xmlns:a16="http://schemas.microsoft.com/office/drawing/2014/main" id="{D7E929A5-AC16-C859-317C-FDFD513BF42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8385" y="3214255"/>
            <a:ext cx="2655455" cy="329714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Descripción de las calidades de las frambuesas congeladas -  PortalFruticola.com">
            <a:extLst>
              <a:ext uri="{FF2B5EF4-FFF2-40B4-BE49-F238E27FC236}">
                <a16:creationId xmlns:a16="http://schemas.microsoft.com/office/drawing/2014/main" id="{582A9D35-74CE-12FA-7DA6-899CDB28C48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193365" y="3214255"/>
            <a:ext cx="2655455" cy="2424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4598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21F4C">
            <a:alpha val="84000"/>
          </a:srgbClr>
        </a:solidFill>
        <a:effectLst/>
      </p:bgPr>
    </p:bg>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59008" y="2579254"/>
            <a:ext cx="5770880" cy="3694545"/>
          </a:xfrm>
        </p:spPr>
        <p:txBody>
          <a:bodyPr/>
          <a:lstStyle/>
          <a:p>
            <a:pPr marL="118531" indent="0" algn="just">
              <a:buNone/>
            </a:pPr>
            <a:endParaRPr lang="es-CL"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118531" indent="0">
              <a:lnSpc>
                <a:spcPct val="107000"/>
              </a:lnSpc>
              <a:spcAft>
                <a:spcPts val="800"/>
              </a:spcAft>
              <a:buNone/>
            </a:pPr>
            <a:r>
              <a:rPr lang="es-CL" sz="1800" dirty="0">
                <a:effectLst/>
                <a:latin typeface="Calibri" panose="020F0502020204030204" pitchFamily="34" charset="0"/>
                <a:ea typeface="Calibri" panose="020F0502020204030204" pitchFamily="34" charset="0"/>
                <a:cs typeface="Times New Roman" panose="02020603050405020304" pitchFamily="18" charset="0"/>
              </a:rPr>
              <a:t> </a:t>
            </a: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Se trata de productos delicatessen o exquisiteces</a:t>
            </a:r>
          </a:p>
          <a:p>
            <a:pPr marL="118531" indent="0">
              <a:lnSpc>
                <a:spcPct val="107000"/>
              </a:lnSpc>
              <a:spcAft>
                <a:spcPts val="800"/>
              </a:spcAft>
              <a:buNone/>
            </a:pP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  </a:t>
            </a: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Son atractivos a la vista</a:t>
            </a:r>
          </a:p>
          <a:p>
            <a:pPr marL="0" lvl="0" indent="0">
              <a:lnSpc>
                <a:spcPct val="107000"/>
              </a:lnSpc>
              <a:buNone/>
            </a:pP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   - </a:t>
            </a: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Tienen variadas alternativas de industrialización</a:t>
            </a:r>
          </a:p>
          <a:p>
            <a:pPr marL="0" lvl="0" indent="0">
              <a:lnSpc>
                <a:spcPct val="107000"/>
              </a:lnSpc>
              <a:spcAft>
                <a:spcPts val="800"/>
              </a:spcAft>
              <a:buNone/>
            </a:pP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    - </a:t>
            </a: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Poseen propiedades benéficas para la salud:</a:t>
            </a:r>
          </a:p>
          <a:p>
            <a:pPr marL="0" lvl="0" indent="0">
              <a:lnSpc>
                <a:spcPct val="107000"/>
              </a:lnSpc>
              <a:spcAft>
                <a:spcPts val="800"/>
              </a:spcAft>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Alta concentración de componentes antioxidantes </a:t>
            </a:r>
          </a:p>
          <a:p>
            <a:pPr marL="0" lvl="0" indent="0">
              <a:lnSpc>
                <a:spcPct val="107000"/>
              </a:lnSpc>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Mejoran la vista</a:t>
            </a:r>
          </a:p>
          <a:p>
            <a:pPr marL="0" lvl="0" indent="0">
              <a:lnSpc>
                <a:spcPct val="107000"/>
              </a:lnSpc>
              <a:spcAft>
                <a:spcPts val="800"/>
              </a:spcAft>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 disminuyen el deterioro de las neuronas (envejecimiento)</a:t>
            </a:r>
          </a:p>
          <a:p>
            <a:pPr marL="118531" indent="0" algn="just">
              <a:lnSpc>
                <a:spcPct val="107000"/>
              </a:lnSpc>
              <a:spcAft>
                <a:spcPts val="800"/>
              </a:spcAft>
              <a:buNone/>
            </a:pP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a:p>
            <a:pPr marL="118531" indent="0" algn="just">
              <a:lnSpc>
                <a:spcPct val="107000"/>
              </a:lnSpc>
              <a:spcAft>
                <a:spcPts val="800"/>
              </a:spcAft>
              <a:buNone/>
            </a:pPr>
            <a:endParaRPr lang="es-ES" sz="2000" dirty="0">
              <a:solidFill>
                <a:schemeClr val="tx1"/>
              </a:solidFill>
            </a:endParaRPr>
          </a:p>
        </p:txBody>
      </p:sp>
      <p:pic>
        <p:nvPicPr>
          <p:cNvPr id="5" name="Imagen 4"/>
          <p:cNvPicPr>
            <a:picLocks noChangeAspect="1"/>
          </p:cNvPicPr>
          <p:nvPr/>
        </p:nvPicPr>
        <p:blipFill>
          <a:blip r:embed="rId2"/>
          <a:stretch>
            <a:fillRect/>
          </a:stretch>
        </p:blipFill>
        <p:spPr>
          <a:xfrm>
            <a:off x="325120" y="0"/>
            <a:ext cx="3451997" cy="1117600"/>
          </a:xfrm>
          <a:prstGeom prst="rect">
            <a:avLst/>
          </a:prstGeom>
        </p:spPr>
      </p:pic>
      <p:sp>
        <p:nvSpPr>
          <p:cNvPr id="6" name="CuadroTexto 5">
            <a:extLst>
              <a:ext uri="{FF2B5EF4-FFF2-40B4-BE49-F238E27FC236}">
                <a16:creationId xmlns:a16="http://schemas.microsoft.com/office/drawing/2014/main" id="{99D102DA-3D11-8AB0-18E4-04024F5CBB59}"/>
              </a:ext>
            </a:extLst>
          </p:cNvPr>
          <p:cNvSpPr txBox="1"/>
          <p:nvPr/>
        </p:nvSpPr>
        <p:spPr>
          <a:xfrm>
            <a:off x="381183" y="1347918"/>
            <a:ext cx="4526973" cy="1077218"/>
          </a:xfrm>
          <a:prstGeom prst="rect">
            <a:avLst/>
          </a:prstGeom>
          <a:noFill/>
        </p:spPr>
        <p:txBody>
          <a:bodyPr wrap="square">
            <a:spAutoFit/>
          </a:bodyPr>
          <a:lstStyle/>
          <a:p>
            <a:r>
              <a:rPr lang="es-MX" sz="3200" dirty="0">
                <a:solidFill>
                  <a:schemeClr val="tx1"/>
                </a:solidFill>
              </a:rPr>
              <a:t>CARACTERISTICAS DE LOS BERRIES</a:t>
            </a:r>
            <a:endParaRPr lang="es-CL" sz="3200" dirty="0"/>
          </a:p>
        </p:txBody>
      </p:sp>
      <p:pic>
        <p:nvPicPr>
          <p:cNvPr id="2050" name="Picture 2" descr="Chef Acai Berries Personaje De Caricatura Para La Salud Ilustración del  Vector - Ilustración de alimento, pasteles: 158387296">
            <a:extLst>
              <a:ext uri="{FF2B5EF4-FFF2-40B4-BE49-F238E27FC236}">
                <a16:creationId xmlns:a16="http://schemas.microsoft.com/office/drawing/2014/main" id="{87F60B30-F1D1-D57B-DCE0-9496BA22AF4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6657"/>
          <a:stretch/>
        </p:blipFill>
        <p:spPr bwMode="auto">
          <a:xfrm>
            <a:off x="6458078" y="786389"/>
            <a:ext cx="2604641" cy="257622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eneficios de los frutos rojos - Bekia Belleza">
            <a:extLst>
              <a:ext uri="{FF2B5EF4-FFF2-40B4-BE49-F238E27FC236}">
                <a16:creationId xmlns:a16="http://schemas.microsoft.com/office/drawing/2014/main" id="{36A90D48-F3AE-DA2A-D2E9-B1C12266BA8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11" y="3574622"/>
            <a:ext cx="5237018" cy="224414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adicales Libres Antioxidantes Vectores, Ilustraciones y Gráficos - 123RF">
            <a:extLst>
              <a:ext uri="{FF2B5EF4-FFF2-40B4-BE49-F238E27FC236}">
                <a16:creationId xmlns:a16="http://schemas.microsoft.com/office/drawing/2014/main" id="{CDC7D3BC-7999-3FFE-6A64-50E5DD8543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62719" y="791515"/>
            <a:ext cx="3099089" cy="2190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8502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21F4C">
            <a:alpha val="84000"/>
          </a:srgbClr>
        </a:solidFill>
        <a:effectLst/>
      </p:bgPr>
    </p:bg>
    <p:spTree>
      <p:nvGrpSpPr>
        <p:cNvPr id="1" name=""/>
        <p:cNvGrpSpPr/>
        <p:nvPr/>
      </p:nvGrpSpPr>
      <p:grpSpPr>
        <a:xfrm>
          <a:off x="0" y="0"/>
          <a:ext cx="0" cy="0"/>
          <a:chOff x="0" y="0"/>
          <a:chExt cx="0" cy="0"/>
        </a:xfrm>
      </p:grpSpPr>
      <p:sp>
        <p:nvSpPr>
          <p:cNvPr id="3" name="Marcador de texto 2"/>
          <p:cNvSpPr>
            <a:spLocks noGrp="1"/>
          </p:cNvSpPr>
          <p:nvPr>
            <p:ph type="body" idx="1"/>
          </p:nvPr>
        </p:nvSpPr>
        <p:spPr>
          <a:xfrm>
            <a:off x="159008" y="2579254"/>
            <a:ext cx="5770880" cy="3694545"/>
          </a:xfrm>
        </p:spPr>
        <p:txBody>
          <a:bodyPr/>
          <a:lstStyle/>
          <a:p>
            <a:pPr marL="118531" indent="0">
              <a:lnSpc>
                <a:spcPct val="107000"/>
              </a:lnSpc>
              <a:spcAft>
                <a:spcPts val="800"/>
              </a:spcAft>
              <a:buNone/>
            </a:pP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Actualmente la superficie frutícola en la región es de más de 20.000 hectáreas.</a:t>
            </a:r>
          </a:p>
          <a:p>
            <a:pPr marL="118531" indent="0">
              <a:lnSpc>
                <a:spcPct val="107000"/>
              </a:lnSpc>
              <a:spcAft>
                <a:spcPts val="800"/>
              </a:spcAft>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- 65</a:t>
            </a: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 de la fruta fresca es destinada a USA, China y Europa</a:t>
            </a:r>
          </a:p>
          <a:p>
            <a:pPr marL="118531" indent="0">
              <a:lnSpc>
                <a:spcPct val="107000"/>
              </a:lnSpc>
              <a:spcAft>
                <a:spcPts val="800"/>
              </a:spcAft>
              <a:buNone/>
            </a:pPr>
            <a:r>
              <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El desplazamiento del cambio climático ha beneficiado a la Araucanía, favoreciendo a cultivos como el avellano europeo, berries y cerezos.</a:t>
            </a:r>
          </a:p>
          <a:p>
            <a:pPr marL="118531" indent="0">
              <a:lnSpc>
                <a:spcPct val="107000"/>
              </a:lnSpc>
              <a:spcAft>
                <a:spcPts val="800"/>
              </a:spcAft>
              <a:buNone/>
            </a:pPr>
            <a:r>
              <a:rPr lang="es-CL" sz="1800" kern="100" dirty="0">
                <a:solidFill>
                  <a:schemeClr val="tx1"/>
                </a:solidFill>
                <a:latin typeface="Calibri" panose="020F0502020204030204" pitchFamily="34" charset="0"/>
                <a:ea typeface="Calibri" panose="020F0502020204030204" pitchFamily="34" charset="0"/>
                <a:cs typeface="Times New Roman" panose="02020603050405020304" pitchFamily="18" charset="0"/>
              </a:rPr>
              <a:t>- Esto provoca grandes ventajas para desarrollar la fruticultura.</a:t>
            </a:r>
            <a:endParaRPr lang="es-CL" sz="1800" kern="1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p>
            <a:pPr marL="118531" indent="0" algn="just">
              <a:lnSpc>
                <a:spcPct val="107000"/>
              </a:lnSpc>
              <a:spcAft>
                <a:spcPts val="800"/>
              </a:spcAft>
              <a:buNone/>
            </a:pPr>
            <a:endParaRPr lang="es-CL" sz="1800" dirty="0">
              <a:effectLst/>
              <a:latin typeface="Calibri" panose="020F0502020204030204" pitchFamily="34" charset="0"/>
              <a:ea typeface="Calibri" panose="020F0502020204030204" pitchFamily="34" charset="0"/>
              <a:cs typeface="Times New Roman" panose="02020603050405020304" pitchFamily="18" charset="0"/>
            </a:endParaRPr>
          </a:p>
          <a:p>
            <a:pPr marL="118531" indent="0" algn="just">
              <a:lnSpc>
                <a:spcPct val="107000"/>
              </a:lnSpc>
              <a:spcAft>
                <a:spcPts val="800"/>
              </a:spcAft>
              <a:buNone/>
            </a:pPr>
            <a:endParaRPr lang="es-ES" sz="2000" dirty="0">
              <a:solidFill>
                <a:schemeClr val="tx1"/>
              </a:solidFill>
            </a:endParaRPr>
          </a:p>
        </p:txBody>
      </p:sp>
      <p:pic>
        <p:nvPicPr>
          <p:cNvPr id="5" name="Imagen 4"/>
          <p:cNvPicPr>
            <a:picLocks noChangeAspect="1"/>
          </p:cNvPicPr>
          <p:nvPr/>
        </p:nvPicPr>
        <p:blipFill>
          <a:blip r:embed="rId2"/>
          <a:stretch>
            <a:fillRect/>
          </a:stretch>
        </p:blipFill>
        <p:spPr>
          <a:xfrm>
            <a:off x="325120" y="0"/>
            <a:ext cx="3451997" cy="1117600"/>
          </a:xfrm>
          <a:prstGeom prst="rect">
            <a:avLst/>
          </a:prstGeom>
        </p:spPr>
      </p:pic>
      <p:sp>
        <p:nvSpPr>
          <p:cNvPr id="6" name="CuadroTexto 5">
            <a:extLst>
              <a:ext uri="{FF2B5EF4-FFF2-40B4-BE49-F238E27FC236}">
                <a16:creationId xmlns:a16="http://schemas.microsoft.com/office/drawing/2014/main" id="{99D102DA-3D11-8AB0-18E4-04024F5CBB59}"/>
              </a:ext>
            </a:extLst>
          </p:cNvPr>
          <p:cNvSpPr txBox="1"/>
          <p:nvPr/>
        </p:nvSpPr>
        <p:spPr>
          <a:xfrm>
            <a:off x="381183" y="1347918"/>
            <a:ext cx="4526973" cy="1077218"/>
          </a:xfrm>
          <a:prstGeom prst="rect">
            <a:avLst/>
          </a:prstGeom>
          <a:noFill/>
        </p:spPr>
        <p:txBody>
          <a:bodyPr wrap="square">
            <a:spAutoFit/>
          </a:bodyPr>
          <a:lstStyle/>
          <a:p>
            <a:r>
              <a:rPr lang="es-MX" sz="3200" dirty="0"/>
              <a:t>POTENCIAL FRUTICOLA DE LA ARAUCANIA</a:t>
            </a:r>
            <a:endParaRPr lang="es-CL" sz="3200" dirty="0"/>
          </a:p>
        </p:txBody>
      </p:sp>
      <p:pic>
        <p:nvPicPr>
          <p:cNvPr id="2050" name="Picture 2" descr="Chef Acai Berries Personaje De Caricatura Para La Salud Ilustración del  Vector - Ilustración de alimento, pasteles: 158387296">
            <a:extLst>
              <a:ext uri="{FF2B5EF4-FFF2-40B4-BE49-F238E27FC236}">
                <a16:creationId xmlns:a16="http://schemas.microsoft.com/office/drawing/2014/main" id="{87F60B30-F1D1-D57B-DCE0-9496BA22AF4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6657"/>
          <a:stretch/>
        </p:blipFill>
        <p:spPr bwMode="auto">
          <a:xfrm>
            <a:off x="6458078" y="786389"/>
            <a:ext cx="2604641" cy="2576221"/>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Beneficios de los frutos rojos - Bekia Belleza">
            <a:extLst>
              <a:ext uri="{FF2B5EF4-FFF2-40B4-BE49-F238E27FC236}">
                <a16:creationId xmlns:a16="http://schemas.microsoft.com/office/drawing/2014/main" id="{36A90D48-F3AE-DA2A-D2E9-B1C12266BA8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44211" y="3574622"/>
            <a:ext cx="5237018" cy="224414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Radicales Libres Antioxidantes Vectores, Ilustraciones y Gráficos - 123RF">
            <a:extLst>
              <a:ext uri="{FF2B5EF4-FFF2-40B4-BE49-F238E27FC236}">
                <a16:creationId xmlns:a16="http://schemas.microsoft.com/office/drawing/2014/main" id="{CDC7D3BC-7999-3FFE-6A64-50E5DD85435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62719" y="791515"/>
            <a:ext cx="3099089" cy="21900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599378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7655</TotalTime>
  <Words>1520</Words>
  <Application>Microsoft Office PowerPoint</Application>
  <PresentationFormat>Panorámica</PresentationFormat>
  <Paragraphs>116</Paragraphs>
  <Slides>21</Slides>
  <Notes>9</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21</vt:i4>
      </vt:variant>
    </vt:vector>
  </HeadingPairs>
  <TitlesOfParts>
    <vt:vector size="27" baseType="lpstr">
      <vt:lpstr>Arial</vt:lpstr>
      <vt:lpstr>Calibri</vt:lpstr>
      <vt:lpstr>Calibri Light</vt:lpstr>
      <vt:lpstr>IBM Plex Sans Condensed</vt:lpstr>
      <vt:lpstr>Times New Roman</vt:lpstr>
      <vt:lpstr>Tema de Office</vt:lpstr>
      <vt:lpstr>Presentación de PowerPoint</vt:lpstr>
      <vt:lpstr>Presentación de PowerPoint</vt:lpstr>
      <vt:lpstr> Los berries</vt:lpstr>
      <vt:lpstr>LA AGROINDUSTRIA</vt:lpstr>
      <vt:lpstr>Berries en el mundo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This is a slide title</vt:lpstr>
      <vt:lpstr>Diagrama de flujo de la producción de jugo con ensamblaje frambuesa/maqui optimizado</vt:lpstr>
      <vt:lpstr>RECUPERACION DE LA TORTA  </vt:lpstr>
      <vt:lpstr>HARINA DE BERRIES  </vt:lpstr>
      <vt:lpstr>RESULTADOS DEL PROCESO: - Menor tiempo de Pasteurizado - Mejoramiento en la   palatabilidad del producto - Mejor aprovechamiento de los desechos (tortas) - Aumento sustancial de las unidades producidas/mes - Mejoramiento en la capacitación del personal en la línea de proceso  </vt:lpstr>
      <vt:lpstr>GRACIAS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Pamela Carrasco</dc:creator>
  <cp:lastModifiedBy>usuario</cp:lastModifiedBy>
  <cp:revision>25</cp:revision>
  <dcterms:created xsi:type="dcterms:W3CDTF">2023-09-15T01:41:18Z</dcterms:created>
  <dcterms:modified xsi:type="dcterms:W3CDTF">2023-10-21T14:42:56Z</dcterms:modified>
</cp:coreProperties>
</file>