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56" r:id="rId5"/>
    <p:sldId id="266" r:id="rId6"/>
    <p:sldId id="267" r:id="rId7"/>
    <p:sldId id="268" r:id="rId8"/>
    <p:sldId id="269" r:id="rId9"/>
    <p:sldId id="270" r:id="rId10"/>
    <p:sldId id="277" r:id="rId11"/>
    <p:sldId id="278" r:id="rId12"/>
    <p:sldId id="271" r:id="rId13"/>
    <p:sldId id="283" r:id="rId14"/>
    <p:sldId id="282" r:id="rId15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Le damos la bienvenida" id="{E75E278A-FF0E-49A4-B170-79828D63BBAD}">
          <p14:sldIdLst>
            <p14:sldId id="256"/>
            <p14:sldId id="266"/>
            <p14:sldId id="267"/>
            <p14:sldId id="268"/>
            <p14:sldId id="269"/>
            <p14:sldId id="270"/>
            <p14:sldId id="277"/>
            <p14:sldId id="278"/>
            <p14:sldId id="271"/>
            <p14:sldId id="283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B4A6"/>
    <a:srgbClr val="734F29"/>
    <a:srgbClr val="D24726"/>
    <a:srgbClr val="DD462F"/>
    <a:srgbClr val="AEB785"/>
    <a:srgbClr val="EFD5A2"/>
    <a:srgbClr val="3B3026"/>
    <a:srgbClr val="ECE1CA"/>
    <a:srgbClr val="79553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280" autoAdjust="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28D989-0980-4838-BDE6-C095B72872FA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C8C5719-61E5-458B-A1AF-9020CE790FEF}">
      <dgm:prSet phldrT="[Texto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s-ES" sz="1600" b="0" dirty="0" smtClean="0">
              <a:solidFill>
                <a:schemeClr val="tx1"/>
              </a:solidFill>
            </a:rPr>
            <a:t>Migración campo ciudad</a:t>
          </a:r>
          <a:endParaRPr lang="es-ES" sz="1600" b="0" dirty="0">
            <a:solidFill>
              <a:schemeClr val="tx1"/>
            </a:solidFill>
          </a:endParaRPr>
        </a:p>
      </dgm:t>
    </dgm:pt>
    <dgm:pt modelId="{F1A2AB15-C55C-4BD1-8E7B-4384B146B666}" type="parTrans" cxnId="{F7FC0410-CCDE-499E-B404-1991F3E5FA3E}">
      <dgm:prSet/>
      <dgm:spPr/>
      <dgm:t>
        <a:bodyPr/>
        <a:lstStyle/>
        <a:p>
          <a:endParaRPr lang="es-ES" sz="2000" b="0">
            <a:solidFill>
              <a:schemeClr val="tx1"/>
            </a:solidFill>
          </a:endParaRPr>
        </a:p>
      </dgm:t>
    </dgm:pt>
    <dgm:pt modelId="{93AADEE2-6B47-47C4-9059-EB3BD0EB1EC1}" type="sibTrans" cxnId="{F7FC0410-CCDE-499E-B404-1991F3E5FA3E}">
      <dgm:prSet/>
      <dgm:spPr/>
      <dgm:t>
        <a:bodyPr/>
        <a:lstStyle/>
        <a:p>
          <a:endParaRPr lang="es-ES" sz="2000" b="0">
            <a:solidFill>
              <a:schemeClr val="tx1"/>
            </a:solidFill>
          </a:endParaRPr>
        </a:p>
      </dgm:t>
    </dgm:pt>
    <dgm:pt modelId="{7BF30966-F37B-444C-A3F5-76CBB0126261}">
      <dgm:prSet phldrT="[Texto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s-ES" sz="1600" b="0" dirty="0" smtClean="0">
              <a:solidFill>
                <a:schemeClr val="tx1"/>
              </a:solidFill>
            </a:rPr>
            <a:t>Racismo y discriminación</a:t>
          </a:r>
          <a:endParaRPr lang="es-ES" sz="1600" b="0" dirty="0">
            <a:solidFill>
              <a:schemeClr val="tx1"/>
            </a:solidFill>
          </a:endParaRPr>
        </a:p>
      </dgm:t>
    </dgm:pt>
    <dgm:pt modelId="{83D007EC-DF1F-4205-B843-15608DE0F6CC}" type="parTrans" cxnId="{124EDD87-B038-4A66-AF21-7A5708F5D434}">
      <dgm:prSet/>
      <dgm:spPr/>
      <dgm:t>
        <a:bodyPr/>
        <a:lstStyle/>
        <a:p>
          <a:endParaRPr lang="es-ES" sz="2000" b="0">
            <a:solidFill>
              <a:schemeClr val="tx1"/>
            </a:solidFill>
          </a:endParaRPr>
        </a:p>
      </dgm:t>
    </dgm:pt>
    <dgm:pt modelId="{F31942A5-F658-4F96-8A5B-04C4279DBD38}" type="sibTrans" cxnId="{124EDD87-B038-4A66-AF21-7A5708F5D434}">
      <dgm:prSet/>
      <dgm:spPr/>
      <dgm:t>
        <a:bodyPr/>
        <a:lstStyle/>
        <a:p>
          <a:endParaRPr lang="es-ES" sz="2000" b="0">
            <a:solidFill>
              <a:schemeClr val="tx1"/>
            </a:solidFill>
          </a:endParaRPr>
        </a:p>
      </dgm:t>
    </dgm:pt>
    <dgm:pt modelId="{E53DD186-B5DD-4AE5-A475-F0DFE4FC7CFB}">
      <dgm:prSet phldrT="[Texto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s-ES" sz="1600" b="0" dirty="0" smtClean="0">
              <a:solidFill>
                <a:schemeClr val="tx1"/>
              </a:solidFill>
            </a:rPr>
            <a:t>Brechas sociales </a:t>
          </a:r>
          <a:endParaRPr lang="es-ES" sz="1600" b="0" dirty="0">
            <a:solidFill>
              <a:schemeClr val="tx1"/>
            </a:solidFill>
          </a:endParaRPr>
        </a:p>
      </dgm:t>
    </dgm:pt>
    <dgm:pt modelId="{9B292939-F82F-4E58-85F4-C9A05B173DC5}" type="parTrans" cxnId="{7D9AC48E-4967-472C-9973-F1A7F7DE0C1A}">
      <dgm:prSet/>
      <dgm:spPr/>
      <dgm:t>
        <a:bodyPr/>
        <a:lstStyle/>
        <a:p>
          <a:endParaRPr lang="es-ES" sz="2000" b="0">
            <a:solidFill>
              <a:schemeClr val="tx1"/>
            </a:solidFill>
          </a:endParaRPr>
        </a:p>
      </dgm:t>
    </dgm:pt>
    <dgm:pt modelId="{7243E406-726B-47EE-90BB-C1EF80653670}" type="sibTrans" cxnId="{7D9AC48E-4967-472C-9973-F1A7F7DE0C1A}">
      <dgm:prSet/>
      <dgm:spPr/>
      <dgm:t>
        <a:bodyPr/>
        <a:lstStyle/>
        <a:p>
          <a:endParaRPr lang="es-ES" sz="2000" b="0">
            <a:solidFill>
              <a:schemeClr val="tx1"/>
            </a:solidFill>
          </a:endParaRPr>
        </a:p>
      </dgm:t>
    </dgm:pt>
    <dgm:pt modelId="{354DB8E7-D0BF-4E00-B398-A30B5DC8CE89}">
      <dgm:prSet phldrT="[Texto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s-ES" sz="1600" b="0" dirty="0" smtClean="0">
              <a:solidFill>
                <a:schemeClr val="tx1"/>
              </a:solidFill>
            </a:rPr>
            <a:t>Escaso traspaso del </a:t>
          </a:r>
          <a:r>
            <a:rPr lang="es-ES" sz="1600" b="0" dirty="0" err="1" smtClean="0">
              <a:solidFill>
                <a:schemeClr val="tx1"/>
              </a:solidFill>
            </a:rPr>
            <a:t>kimün</a:t>
          </a:r>
          <a:endParaRPr lang="es-ES" sz="1600" b="0" dirty="0">
            <a:solidFill>
              <a:schemeClr val="tx1"/>
            </a:solidFill>
          </a:endParaRPr>
        </a:p>
      </dgm:t>
    </dgm:pt>
    <dgm:pt modelId="{EA8784C9-D1A6-4679-8159-6770B87BF270}" type="parTrans" cxnId="{A8867479-56A6-4E0D-BD71-15F11363F29F}">
      <dgm:prSet/>
      <dgm:spPr/>
      <dgm:t>
        <a:bodyPr/>
        <a:lstStyle/>
        <a:p>
          <a:endParaRPr lang="es-ES" sz="2000" b="0">
            <a:solidFill>
              <a:schemeClr val="tx1"/>
            </a:solidFill>
          </a:endParaRPr>
        </a:p>
      </dgm:t>
    </dgm:pt>
    <dgm:pt modelId="{B3703C46-7907-4264-8ACF-52D4A471C13B}" type="sibTrans" cxnId="{A8867479-56A6-4E0D-BD71-15F11363F29F}">
      <dgm:prSet/>
      <dgm:spPr/>
      <dgm:t>
        <a:bodyPr/>
        <a:lstStyle/>
        <a:p>
          <a:endParaRPr lang="es-ES" sz="2000" b="0">
            <a:solidFill>
              <a:schemeClr val="tx1"/>
            </a:solidFill>
          </a:endParaRPr>
        </a:p>
      </dgm:t>
    </dgm:pt>
    <dgm:pt modelId="{7840B2BC-5B79-428A-9342-02669BC0CC0A}" type="pres">
      <dgm:prSet presAssocID="{BA28D989-0980-4838-BDE6-C095B72872FA}" presName="Name0" presStyleCnt="0">
        <dgm:presLayoutVars>
          <dgm:dir/>
          <dgm:animLvl val="lvl"/>
          <dgm:resizeHandles val="exact"/>
        </dgm:presLayoutVars>
      </dgm:prSet>
      <dgm:spPr/>
    </dgm:pt>
    <dgm:pt modelId="{12F840F7-17EE-4BD2-A086-8EDE2798101D}" type="pres">
      <dgm:prSet presAssocID="{7C8C5719-61E5-458B-A1AF-9020CE790FEF}" presName="parTxOnly" presStyleLbl="node1" presStyleIdx="0" presStyleCnt="4" custScaleY="745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8D477F7-9A84-47E9-B411-89697299E833}" type="pres">
      <dgm:prSet presAssocID="{93AADEE2-6B47-47C4-9059-EB3BD0EB1EC1}" presName="parTxOnlySpace" presStyleCnt="0"/>
      <dgm:spPr/>
    </dgm:pt>
    <dgm:pt modelId="{67EED02F-00C0-406A-B5CC-64D5039F4A3C}" type="pres">
      <dgm:prSet presAssocID="{7BF30966-F37B-444C-A3F5-76CBB0126261}" presName="parTxOnly" presStyleLbl="node1" presStyleIdx="1" presStyleCnt="4" custScaleY="745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23E2CE9-808D-48A0-AAB4-3447917DC178}" type="pres">
      <dgm:prSet presAssocID="{F31942A5-F658-4F96-8A5B-04C4279DBD38}" presName="parTxOnlySpace" presStyleCnt="0"/>
      <dgm:spPr/>
    </dgm:pt>
    <dgm:pt modelId="{FBD921FA-0B9E-4A09-AA4C-8786AB7F7629}" type="pres">
      <dgm:prSet presAssocID="{E53DD186-B5DD-4AE5-A475-F0DFE4FC7CFB}" presName="parTxOnly" presStyleLbl="node1" presStyleIdx="2" presStyleCnt="4" custScaleY="745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B3D47E-A9F3-4451-8F83-113A77390892}" type="pres">
      <dgm:prSet presAssocID="{7243E406-726B-47EE-90BB-C1EF80653670}" presName="parTxOnlySpace" presStyleCnt="0"/>
      <dgm:spPr/>
    </dgm:pt>
    <dgm:pt modelId="{887A1592-6B6A-4B17-B64A-FD4C23B009BC}" type="pres">
      <dgm:prSet presAssocID="{354DB8E7-D0BF-4E00-B398-A30B5DC8CE89}" presName="parTxOnly" presStyleLbl="node1" presStyleIdx="3" presStyleCnt="4" custScaleY="745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D9AC48E-4967-472C-9973-F1A7F7DE0C1A}" srcId="{BA28D989-0980-4838-BDE6-C095B72872FA}" destId="{E53DD186-B5DD-4AE5-A475-F0DFE4FC7CFB}" srcOrd="2" destOrd="0" parTransId="{9B292939-F82F-4E58-85F4-C9A05B173DC5}" sibTransId="{7243E406-726B-47EE-90BB-C1EF80653670}"/>
    <dgm:cxn modelId="{5E21518A-DBCB-4B06-81C1-1C0FC0F1D16B}" type="presOf" srcId="{E53DD186-B5DD-4AE5-A475-F0DFE4FC7CFB}" destId="{FBD921FA-0B9E-4A09-AA4C-8786AB7F7629}" srcOrd="0" destOrd="0" presId="urn:microsoft.com/office/officeart/2005/8/layout/chevron1"/>
    <dgm:cxn modelId="{124EDD87-B038-4A66-AF21-7A5708F5D434}" srcId="{BA28D989-0980-4838-BDE6-C095B72872FA}" destId="{7BF30966-F37B-444C-A3F5-76CBB0126261}" srcOrd="1" destOrd="0" parTransId="{83D007EC-DF1F-4205-B843-15608DE0F6CC}" sibTransId="{F31942A5-F658-4F96-8A5B-04C4279DBD38}"/>
    <dgm:cxn modelId="{C27AAB51-DC5A-4E2F-A983-B1782EC787F3}" type="presOf" srcId="{354DB8E7-D0BF-4E00-B398-A30B5DC8CE89}" destId="{887A1592-6B6A-4B17-B64A-FD4C23B009BC}" srcOrd="0" destOrd="0" presId="urn:microsoft.com/office/officeart/2005/8/layout/chevron1"/>
    <dgm:cxn modelId="{9EF3B10D-A74F-45B2-946D-A7E9AADFC791}" type="presOf" srcId="{7BF30966-F37B-444C-A3F5-76CBB0126261}" destId="{67EED02F-00C0-406A-B5CC-64D5039F4A3C}" srcOrd="0" destOrd="0" presId="urn:microsoft.com/office/officeart/2005/8/layout/chevron1"/>
    <dgm:cxn modelId="{F7FC0410-CCDE-499E-B404-1991F3E5FA3E}" srcId="{BA28D989-0980-4838-BDE6-C095B72872FA}" destId="{7C8C5719-61E5-458B-A1AF-9020CE790FEF}" srcOrd="0" destOrd="0" parTransId="{F1A2AB15-C55C-4BD1-8E7B-4384B146B666}" sibTransId="{93AADEE2-6B47-47C4-9059-EB3BD0EB1EC1}"/>
    <dgm:cxn modelId="{A8867479-56A6-4E0D-BD71-15F11363F29F}" srcId="{BA28D989-0980-4838-BDE6-C095B72872FA}" destId="{354DB8E7-D0BF-4E00-B398-A30B5DC8CE89}" srcOrd="3" destOrd="0" parTransId="{EA8784C9-D1A6-4679-8159-6770B87BF270}" sibTransId="{B3703C46-7907-4264-8ACF-52D4A471C13B}"/>
    <dgm:cxn modelId="{56BFDBF9-E3CF-4B66-9E5F-5C5C9F5678EE}" type="presOf" srcId="{7C8C5719-61E5-458B-A1AF-9020CE790FEF}" destId="{12F840F7-17EE-4BD2-A086-8EDE2798101D}" srcOrd="0" destOrd="0" presId="urn:microsoft.com/office/officeart/2005/8/layout/chevron1"/>
    <dgm:cxn modelId="{3E9C65EA-594E-4524-8458-753DA40BEDE8}" type="presOf" srcId="{BA28D989-0980-4838-BDE6-C095B72872FA}" destId="{7840B2BC-5B79-428A-9342-02669BC0CC0A}" srcOrd="0" destOrd="0" presId="urn:microsoft.com/office/officeart/2005/8/layout/chevron1"/>
    <dgm:cxn modelId="{3AA61AEF-7EB6-423D-873A-DFB7237DDF20}" type="presParOf" srcId="{7840B2BC-5B79-428A-9342-02669BC0CC0A}" destId="{12F840F7-17EE-4BD2-A086-8EDE2798101D}" srcOrd="0" destOrd="0" presId="urn:microsoft.com/office/officeart/2005/8/layout/chevron1"/>
    <dgm:cxn modelId="{DB257672-C04A-4CC5-9EAD-AA2F965053B2}" type="presParOf" srcId="{7840B2BC-5B79-428A-9342-02669BC0CC0A}" destId="{78D477F7-9A84-47E9-B411-89697299E833}" srcOrd="1" destOrd="0" presId="urn:microsoft.com/office/officeart/2005/8/layout/chevron1"/>
    <dgm:cxn modelId="{8AFACC51-5F9C-45F9-BB34-6647A63E5A3A}" type="presParOf" srcId="{7840B2BC-5B79-428A-9342-02669BC0CC0A}" destId="{67EED02F-00C0-406A-B5CC-64D5039F4A3C}" srcOrd="2" destOrd="0" presId="urn:microsoft.com/office/officeart/2005/8/layout/chevron1"/>
    <dgm:cxn modelId="{A8E2DBC9-FC1F-487F-AA7B-03EB779EA20C}" type="presParOf" srcId="{7840B2BC-5B79-428A-9342-02669BC0CC0A}" destId="{523E2CE9-808D-48A0-AAB4-3447917DC178}" srcOrd="3" destOrd="0" presId="urn:microsoft.com/office/officeart/2005/8/layout/chevron1"/>
    <dgm:cxn modelId="{00144DE0-8D3D-41C8-B49C-D8F1D356FCC0}" type="presParOf" srcId="{7840B2BC-5B79-428A-9342-02669BC0CC0A}" destId="{FBD921FA-0B9E-4A09-AA4C-8786AB7F7629}" srcOrd="4" destOrd="0" presId="urn:microsoft.com/office/officeart/2005/8/layout/chevron1"/>
    <dgm:cxn modelId="{BBAB6B97-D064-46A1-8275-6B3A4DEA0524}" type="presParOf" srcId="{7840B2BC-5B79-428A-9342-02669BC0CC0A}" destId="{C4B3D47E-A9F3-4451-8F83-113A77390892}" srcOrd="5" destOrd="0" presId="urn:microsoft.com/office/officeart/2005/8/layout/chevron1"/>
    <dgm:cxn modelId="{DB312036-016B-4E9C-9663-16485E85F1B3}" type="presParOf" srcId="{7840B2BC-5B79-428A-9342-02669BC0CC0A}" destId="{887A1592-6B6A-4B17-B64A-FD4C23B009BC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F840F7-17EE-4BD2-A086-8EDE2798101D}">
      <dsp:nvSpPr>
        <dsp:cNvPr id="0" name=""/>
        <dsp:cNvSpPr/>
      </dsp:nvSpPr>
      <dsp:spPr>
        <a:xfrm>
          <a:off x="3870" y="921701"/>
          <a:ext cx="2253093" cy="672259"/>
        </a:xfrm>
        <a:prstGeom prst="chevron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 smtClean="0">
              <a:solidFill>
                <a:schemeClr val="tx1"/>
              </a:solidFill>
            </a:rPr>
            <a:t>Migración campo ciudad</a:t>
          </a:r>
          <a:endParaRPr lang="es-ES" sz="1600" b="0" kern="1200" dirty="0">
            <a:solidFill>
              <a:schemeClr val="tx1"/>
            </a:solidFill>
          </a:endParaRPr>
        </a:p>
      </dsp:txBody>
      <dsp:txXfrm>
        <a:off x="340000" y="921701"/>
        <a:ext cx="1580834" cy="672259"/>
      </dsp:txXfrm>
    </dsp:sp>
    <dsp:sp modelId="{67EED02F-00C0-406A-B5CC-64D5039F4A3C}">
      <dsp:nvSpPr>
        <dsp:cNvPr id="0" name=""/>
        <dsp:cNvSpPr/>
      </dsp:nvSpPr>
      <dsp:spPr>
        <a:xfrm>
          <a:off x="2031654" y="921701"/>
          <a:ext cx="2253093" cy="672259"/>
        </a:xfrm>
        <a:prstGeom prst="chevron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 smtClean="0">
              <a:solidFill>
                <a:schemeClr val="tx1"/>
              </a:solidFill>
            </a:rPr>
            <a:t>Racismo y discriminación</a:t>
          </a:r>
          <a:endParaRPr lang="es-ES" sz="1600" b="0" kern="1200" dirty="0">
            <a:solidFill>
              <a:schemeClr val="tx1"/>
            </a:solidFill>
          </a:endParaRPr>
        </a:p>
      </dsp:txBody>
      <dsp:txXfrm>
        <a:off x="2367784" y="921701"/>
        <a:ext cx="1580834" cy="672259"/>
      </dsp:txXfrm>
    </dsp:sp>
    <dsp:sp modelId="{FBD921FA-0B9E-4A09-AA4C-8786AB7F7629}">
      <dsp:nvSpPr>
        <dsp:cNvPr id="0" name=""/>
        <dsp:cNvSpPr/>
      </dsp:nvSpPr>
      <dsp:spPr>
        <a:xfrm>
          <a:off x="4059438" y="921701"/>
          <a:ext cx="2253093" cy="672259"/>
        </a:xfrm>
        <a:prstGeom prst="chevron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 smtClean="0">
              <a:solidFill>
                <a:schemeClr val="tx1"/>
              </a:solidFill>
            </a:rPr>
            <a:t>Brechas sociales </a:t>
          </a:r>
          <a:endParaRPr lang="es-ES" sz="1600" b="0" kern="1200" dirty="0">
            <a:solidFill>
              <a:schemeClr val="tx1"/>
            </a:solidFill>
          </a:endParaRPr>
        </a:p>
      </dsp:txBody>
      <dsp:txXfrm>
        <a:off x="4395568" y="921701"/>
        <a:ext cx="1580834" cy="672259"/>
      </dsp:txXfrm>
    </dsp:sp>
    <dsp:sp modelId="{887A1592-6B6A-4B17-B64A-FD4C23B009BC}">
      <dsp:nvSpPr>
        <dsp:cNvPr id="0" name=""/>
        <dsp:cNvSpPr/>
      </dsp:nvSpPr>
      <dsp:spPr>
        <a:xfrm>
          <a:off x="6087222" y="921701"/>
          <a:ext cx="2253093" cy="672259"/>
        </a:xfrm>
        <a:prstGeom prst="chevron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 smtClean="0">
              <a:solidFill>
                <a:schemeClr val="tx1"/>
              </a:solidFill>
            </a:rPr>
            <a:t>Escaso traspaso del </a:t>
          </a:r>
          <a:r>
            <a:rPr lang="es-ES" sz="1600" b="0" kern="1200" dirty="0" err="1" smtClean="0">
              <a:solidFill>
                <a:schemeClr val="tx1"/>
              </a:solidFill>
            </a:rPr>
            <a:t>kimün</a:t>
          </a:r>
          <a:endParaRPr lang="es-ES" sz="1600" b="0" kern="1200" dirty="0">
            <a:solidFill>
              <a:schemeClr val="tx1"/>
            </a:solidFill>
          </a:endParaRPr>
        </a:p>
      </dsp:txBody>
      <dsp:txXfrm>
        <a:off x="6423352" y="921701"/>
        <a:ext cx="1580834" cy="6722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5F8A9B1-1372-4D6E-BDB5-6E27FD94B4D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noProof="1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8937DA-465D-4391-AF36-F9521626C8A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1BC0C-7BEC-4554-B2BB-73ABAC21F543}" type="datetime1">
              <a:rPr lang="es-ES" noProof="1" smtClean="0"/>
              <a:t>17/10/2022</a:t>
            </a:fld>
            <a:endParaRPr lang="es-ES" noProof="1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5350386-CB2E-4296-9A33-272CACAEDFC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noProof="1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AC94D2B-9DEC-4036-8D64-0D156A1A3FE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18D2D-B852-4E89-B9A6-25A67F389DD5}" type="slidenum">
              <a:rPr lang="es-ES" noProof="1" smtClean="0"/>
              <a:t>‹Nº›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18921439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1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C314280-5B8B-4C89-9515-2EAC87078B59}" type="datetime1">
              <a:rPr lang="es-ES" noProof="1" dirty="0" smtClean="0"/>
              <a:t>17/10/2022</a:t>
            </a:fld>
            <a:endParaRPr lang="es-ES" noProof="1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1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1"/>
              <a:t>Haga clic para modificar los estilos de texto del patrón</a:t>
            </a:r>
          </a:p>
          <a:p>
            <a:pPr lvl="1" rtl="0"/>
            <a:r>
              <a:rPr lang="es-ES" noProof="1"/>
              <a:t>Segundo nivel</a:t>
            </a:r>
          </a:p>
          <a:p>
            <a:pPr lvl="2" rtl="0"/>
            <a:r>
              <a:rPr lang="es-ES" noProof="1"/>
              <a:t>Tercer nivel</a:t>
            </a:r>
          </a:p>
          <a:p>
            <a:pPr lvl="3" rtl="0"/>
            <a:r>
              <a:rPr lang="es-ES" noProof="1"/>
              <a:t>Cuarto nivel</a:t>
            </a:r>
          </a:p>
          <a:p>
            <a:pPr lvl="4" rtl="0"/>
            <a:r>
              <a:rPr lang="es-ES" noProof="1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1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F61EA0F-A667-4B49-8422-0062BC55E249}" type="slidenum">
              <a:rPr lang="es-ES" noProof="1" dirty="0" smtClean="0"/>
              <a:t>‹Nº›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es-ES" noProof="1" smtClean="0"/>
              <a:t>1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es-ES" noProof="1" smtClean="0"/>
              <a:t>11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2521660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1800" noProof="1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rtlCol="0"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1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 rtlCol="0"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D2472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1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FD0EB7-F1CE-47C5-8434-1950EAF2DC1B}" type="datetime1">
              <a:rPr lang="es-ES" noProof="1" dirty="0" smtClean="0"/>
              <a:t>17/10/2022</a:t>
            </a:fld>
            <a:endParaRPr lang="es-ES" noProof="1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1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s-ES" noProof="1" dirty="0" smtClean="0"/>
              <a:t>‹Nº›</a:t>
            </a:fld>
            <a:endParaRPr lang="es-ES" noProof="1"/>
          </a:p>
        </p:txBody>
      </p:sp>
      <p:sp>
        <p:nvSpPr>
          <p:cNvPr id="8" name="Rectángulo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1800" noProof="1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1800" noProof="1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1"/>
              <a:t>Haga clic para modificar el estilo de título del patrón</a:t>
            </a:r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-ES" noProof="1"/>
              <a:t>Haga clic para modificar el estilo de texto del patrón</a:t>
            </a:r>
          </a:p>
          <a:p>
            <a:pPr lvl="1" rtl="0"/>
            <a:r>
              <a:rPr lang="es-ES" noProof="1"/>
              <a:t>Segundo nivel</a:t>
            </a:r>
          </a:p>
          <a:p>
            <a:pPr lvl="2" rtl="0"/>
            <a:r>
              <a:rPr lang="es-ES" noProof="1"/>
              <a:t>Tercer nivel</a:t>
            </a:r>
          </a:p>
          <a:p>
            <a:pPr lvl="3" rtl="0"/>
            <a:r>
              <a:rPr lang="es-ES" noProof="1"/>
              <a:t>Cuarto nivel</a:t>
            </a:r>
          </a:p>
          <a:p>
            <a:pPr lvl="4" rtl="0"/>
            <a:r>
              <a:rPr lang="es-ES" noProof="1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0B0CE11-4F4D-4E86-85BA-336394E54FDC}" type="datetime1">
              <a:rPr lang="es-ES" noProof="1" dirty="0" smtClean="0"/>
              <a:t>17/10/2022</a:t>
            </a:fld>
            <a:endParaRPr lang="es-ES" noProof="1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1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s-ES" noProof="1" dirty="0" smtClean="0"/>
              <a:t>‹Nº›</a:t>
            </a:fld>
            <a:endParaRPr lang="es-ES" noProof="1"/>
          </a:p>
        </p:txBody>
      </p:sp>
      <p:sp>
        <p:nvSpPr>
          <p:cNvPr id="8" name="Rectángulo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1800" noProof="1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1800" noProof="1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rtlCol="0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1"/>
              <a:t>Haga clic para modificar el estilo de título del patrón</a:t>
            </a:r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es-ES" noProof="1"/>
              <a:t>Haga clic para modificar el estilo de texto del patrón</a:t>
            </a:r>
          </a:p>
          <a:p>
            <a:pPr lvl="1" rtl="0"/>
            <a:r>
              <a:rPr lang="es-ES" noProof="1"/>
              <a:t>Segundo nivel</a:t>
            </a:r>
          </a:p>
          <a:p>
            <a:pPr lvl="2" rtl="0"/>
            <a:r>
              <a:rPr lang="es-ES" noProof="1"/>
              <a:t>Tercer nivel</a:t>
            </a:r>
          </a:p>
          <a:p>
            <a:pPr lvl="3" rtl="0"/>
            <a:r>
              <a:rPr lang="es-ES" noProof="1"/>
              <a:t>Cuarto nivel</a:t>
            </a:r>
          </a:p>
          <a:p>
            <a:pPr lvl="4" rtl="0"/>
            <a:r>
              <a:rPr lang="es-ES" noProof="1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3273654-1914-4A9D-9E5D-2B067958BADB}" type="datetime1">
              <a:rPr lang="es-ES" noProof="1" dirty="0" smtClean="0"/>
              <a:t>17/10/2022</a:t>
            </a:fld>
            <a:endParaRPr lang="es-ES" noProof="1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1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s-ES" noProof="1" dirty="0" smtClean="0"/>
              <a:t>‹Nº›</a:t>
            </a:fld>
            <a:endParaRPr lang="es-ES" noProof="1"/>
          </a:p>
        </p:txBody>
      </p:sp>
      <p:sp>
        <p:nvSpPr>
          <p:cNvPr id="8" name="Rectángulo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1800" noProof="1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1800" noProof="1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1"/>
              <a:t>Haga clic para modificar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 rtl="0"/>
            <a:r>
              <a:rPr lang="es-ES" noProof="1"/>
              <a:t>Haga clic para modificar el estilo de texto del patrón</a:t>
            </a:r>
          </a:p>
          <a:p>
            <a:pPr lvl="1" rtl="0"/>
            <a:r>
              <a:rPr lang="es-ES" noProof="1"/>
              <a:t>Segundo nivel</a:t>
            </a:r>
          </a:p>
          <a:p>
            <a:pPr lvl="2" rtl="0"/>
            <a:r>
              <a:rPr lang="es-ES" noProof="1"/>
              <a:t>Tercer nivel</a:t>
            </a:r>
          </a:p>
          <a:p>
            <a:pPr lvl="3" rtl="0"/>
            <a:r>
              <a:rPr lang="es-ES" noProof="1"/>
              <a:t>Cuarto nivel</a:t>
            </a:r>
          </a:p>
          <a:p>
            <a:pPr lvl="4" rtl="0"/>
            <a:r>
              <a:rPr lang="es-ES" noProof="1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234299C-6D1A-4A0D-82A7-82B373DE8104}" type="datetime1">
              <a:rPr lang="es-ES" noProof="1" dirty="0" smtClean="0"/>
              <a:t>17/10/2022</a:t>
            </a:fld>
            <a:endParaRPr lang="es-ES" noProof="1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1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s-ES" noProof="1" dirty="0" smtClean="0"/>
              <a:t>‹Nº›</a:t>
            </a:fld>
            <a:endParaRPr lang="es-ES" noProof="1"/>
          </a:p>
        </p:txBody>
      </p:sp>
      <p:sp>
        <p:nvSpPr>
          <p:cNvPr id="8" name="Rectángulo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1800" noProof="1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1800" noProof="1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rtlCol="0" anchor="ctr">
            <a:noAutofit/>
          </a:bodyPr>
          <a:lstStyle>
            <a:lvl1pPr algn="l">
              <a:defRPr sz="4800">
                <a:solidFill>
                  <a:srgbClr val="D24726"/>
                </a:solidFill>
              </a:defRPr>
            </a:lvl1pPr>
          </a:lstStyle>
          <a:p>
            <a:pPr rtl="0"/>
            <a:r>
              <a:rPr lang="es-ES" noProof="1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rtlCol="0" anchor="ctr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es-ES" noProof="1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B9AD628-8F35-4EBE-8419-AE6CE5385CAD}" type="datetime1">
              <a:rPr lang="es-ES" noProof="1" dirty="0" smtClean="0"/>
              <a:t>17/10/2022</a:t>
            </a:fld>
            <a:endParaRPr lang="es-ES" noProof="1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1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s-ES" noProof="1" dirty="0" smtClean="0"/>
              <a:t>‹Nº›</a:t>
            </a:fld>
            <a:endParaRPr lang="es-ES" noProof="1"/>
          </a:p>
        </p:txBody>
      </p:sp>
      <p:sp>
        <p:nvSpPr>
          <p:cNvPr id="8" name="Rectángulo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1800" noProof="1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1800" noProof="1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1"/>
              <a:t>Haga clic para modificar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Haga clic para modificar el estilo de texto del patrón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Segundo nivel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Tercer nivel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Cuarto nivel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Quinto nivel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Haga clic para modificar el estilo de texto del patrón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Segundo nivel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Tercer nivel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Cuarto nivel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F21E6C6-DB1B-4E68-8C04-0FB83CF4BD3F}" type="datetime1">
              <a:rPr lang="es-ES" noProof="1" dirty="0" smtClean="0"/>
              <a:t>17/10/2022</a:t>
            </a:fld>
            <a:endParaRPr lang="es-ES" noProof="1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1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s-ES" noProof="1" dirty="0" smtClean="0"/>
              <a:t>‹Nº›</a:t>
            </a:fld>
            <a:endParaRPr lang="es-ES" noProof="1"/>
          </a:p>
        </p:txBody>
      </p:sp>
      <p:sp>
        <p:nvSpPr>
          <p:cNvPr id="9" name="Rectángulo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1800" noProof="1"/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1800" noProof="1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1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1"/>
              <a:t>Haga clic para modificar el estilo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Haga clic para modificar el estilo de texto del patrón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Segundo nivel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Tercer nivel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Cuarto nivel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Quinto nivel</a:t>
            </a:r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1"/>
              <a:t>Haga clic para modificar el estilo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Haga clic para modificar el estilo de texto del patrón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Segundo nivel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Tercer nivel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Cuarto nivel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D2C42C0-8D89-43E8-8A90-EC018D3752DA}" type="datetime1">
              <a:rPr lang="es-ES" noProof="1" dirty="0" smtClean="0"/>
              <a:t>17/10/2022</a:t>
            </a:fld>
            <a:endParaRPr lang="es-ES" noProof="1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1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s-ES" noProof="1" dirty="0" smtClean="0"/>
              <a:t>‹Nº›</a:t>
            </a:fld>
            <a:endParaRPr lang="es-ES" noProof="1"/>
          </a:p>
        </p:txBody>
      </p:sp>
      <p:sp>
        <p:nvSpPr>
          <p:cNvPr id="11" name="Rectángulo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1800" noProof="1"/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1800" noProof="1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1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C475C31-FC73-4838-834A-2432B97D33D8}" type="datetime1">
              <a:rPr lang="es-ES" noProof="1" dirty="0" smtClean="0"/>
              <a:t>17/10/2022</a:t>
            </a:fld>
            <a:endParaRPr lang="es-ES" noProof="1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1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s-ES" noProof="1" dirty="0" smtClean="0"/>
              <a:t>‹Nº›</a:t>
            </a:fld>
            <a:endParaRPr lang="es-ES" noProof="1"/>
          </a:p>
        </p:txBody>
      </p:sp>
      <p:sp>
        <p:nvSpPr>
          <p:cNvPr id="7" name="Rectángulo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1800" noProof="1"/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AC76B26-DDFA-49B3-B4FA-493FD33974AF}" type="datetime1">
              <a:rPr lang="es-ES" noProof="1" dirty="0" smtClean="0"/>
              <a:t>17/10/2022</a:t>
            </a:fld>
            <a:endParaRPr lang="es-ES" noProof="1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s-ES" noProof="1" dirty="0" smtClean="0"/>
              <a:t>‹Nº›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ES" noProof="1"/>
              <a:t>Haga clic para modificar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Haga clic para modificar el estilo de texto del patrón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Segundo nivel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Tercer nivel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Cuarto nivel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es-ES" noProof="1"/>
              <a:t>Quinto nivel</a:t>
            </a:r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1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534EF3-5C08-4673-B371-47F80F0E89D6}" type="datetime1">
              <a:rPr lang="es-ES" noProof="1" dirty="0" smtClean="0"/>
              <a:t>17/10/2022</a:t>
            </a:fld>
            <a:endParaRPr lang="es-ES" noProof="1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1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s-ES" noProof="1" dirty="0" smtClean="0"/>
              <a:t>‹Nº›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ES" noProof="1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1"/>
              <a:t>Haga clic en el icono para agregar una imagen</a:t>
            </a:r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1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9D7F31E-B0A6-495B-BC80-9E784E4A7C46}" type="datetime1">
              <a:rPr lang="es-ES" noProof="1" dirty="0" smtClean="0"/>
              <a:t>17/10/2022</a:t>
            </a:fld>
            <a:endParaRPr lang="es-ES" noProof="1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1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s-ES" noProof="1" dirty="0" smtClean="0"/>
              <a:t>‹Nº›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-ES" noProof="1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1"/>
              <a:t>Haga clic para modificar los estilos de texto del patrón</a:t>
            </a:r>
          </a:p>
          <a:p>
            <a:pPr lvl="1" rtl="0"/>
            <a:r>
              <a:rPr lang="es-ES" noProof="1"/>
              <a:t>Segundo nivel</a:t>
            </a:r>
          </a:p>
          <a:p>
            <a:pPr lvl="2" rtl="0"/>
            <a:r>
              <a:rPr lang="es-ES" noProof="1"/>
              <a:t>Tercer nivel</a:t>
            </a:r>
          </a:p>
          <a:p>
            <a:pPr lvl="3" rtl="0"/>
            <a:r>
              <a:rPr lang="es-ES" noProof="1"/>
              <a:t>Cuarto nivel</a:t>
            </a:r>
          </a:p>
          <a:p>
            <a:pPr lvl="4" rtl="0"/>
            <a:r>
              <a:rPr lang="es-ES" noProof="1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FC8FE33D-BB6E-404D-8208-4B89D9301B41}" type="datetime1">
              <a:rPr lang="es-ES" noProof="1" smtClean="0"/>
              <a:t>17/10/2022</a:t>
            </a:fld>
            <a:endParaRPr lang="es-ES" noProof="1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noProof="1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9860EDB8-5305-433F-BE41-D7A86D811DB3}" type="slidenum">
              <a:rPr lang="es-ES" noProof="1" dirty="0" smtClean="0"/>
              <a:t>‹Nº›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microsoft.com/office/2007/relationships/hdphoto" Target="../media/hdphoto1.wdp"/><Relationship Id="rId7" Type="http://schemas.openxmlformats.org/officeDocument/2006/relationships/diagramLayout" Target="../diagrams/layou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5.png"/><Relationship Id="rId10" Type="http://schemas.microsoft.com/office/2007/relationships/diagramDrawing" Target="../diagrams/drawing1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microsoft.com/office/2007/relationships/hdphoto" Target="../media/hdphoto1.wdp"/><Relationship Id="rId7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elcontraste.cl/wp-content/uploads/home2/elcontra/public_html/images/2020/10/aji-chilen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70" b="11963"/>
          <a:stretch/>
        </p:blipFill>
        <p:spPr bwMode="auto">
          <a:xfrm>
            <a:off x="0" y="-13063"/>
            <a:ext cx="12192000" cy="489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4905647"/>
            <a:ext cx="6466114" cy="1892429"/>
          </a:xfrm>
        </p:spPr>
        <p:txBody>
          <a:bodyPr rtlCol="0">
            <a:noAutofit/>
          </a:bodyPr>
          <a:lstStyle/>
          <a:p>
            <a:pPr algn="r"/>
            <a:r>
              <a:rPr lang="es-ES" sz="2800" b="1" noProof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Misawün </a:t>
            </a:r>
            <a:r>
              <a:rPr lang="es-ES" sz="2800" b="1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mapuche y su importancia en el resguardo de la herencia cultural agroalimentaria </a:t>
            </a:r>
            <a:r>
              <a:rPr lang="es-ES" sz="2800" b="1" noProof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mapuche: </a:t>
            </a:r>
            <a:br>
              <a:rPr lang="es-ES" sz="2800" b="1" noProof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sz="2800" b="1" noProof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MERKEN</a:t>
            </a:r>
            <a:endParaRPr lang="es-ES" sz="2800" b="1" noProof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658895" y="4931772"/>
            <a:ext cx="5662902" cy="1852089"/>
          </a:xfrm>
        </p:spPr>
        <p:txBody>
          <a:bodyPr rtlCol="0">
            <a:noAutofit/>
          </a:bodyPr>
          <a:lstStyle/>
          <a:p>
            <a:pPr algn="r" rtl="0">
              <a:lnSpc>
                <a:spcPct val="120000"/>
              </a:lnSpc>
            </a:pPr>
            <a:endParaRPr lang="es-ES" sz="2000" b="1" noProof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>
              <a:lnSpc>
                <a:spcPct val="120000"/>
              </a:lnSpc>
            </a:pPr>
            <a:r>
              <a:rPr lang="es-ES" sz="2000" b="1" noProof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Ginette </a:t>
            </a:r>
            <a:r>
              <a:rPr lang="es-ES" sz="2000" b="1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Rivera Tralma</a:t>
            </a:r>
          </a:p>
          <a:p>
            <a:pPr rtl="0">
              <a:lnSpc>
                <a:spcPct val="120000"/>
              </a:lnSpc>
            </a:pPr>
            <a:r>
              <a:rPr lang="es-ES" sz="2000" b="1" noProof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Productora </a:t>
            </a:r>
            <a:r>
              <a:rPr lang="es-ES" sz="2000" b="1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Curaco Gourmet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24" t="23148" r="29058" b="20377"/>
          <a:stretch/>
        </p:blipFill>
        <p:spPr>
          <a:xfrm>
            <a:off x="6774334" y="4885509"/>
            <a:ext cx="1884561" cy="1895269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8658895" y="4885509"/>
            <a:ext cx="1242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Expone</a:t>
            </a:r>
            <a:r>
              <a:rPr lang="es-CL" u="sng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s://elcontraste.cl/wp-content/uploads/home2/elcontra/public_html/images/2020/10/aji-chilen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770" b="55516"/>
          <a:stretch/>
        </p:blipFill>
        <p:spPr bwMode="auto">
          <a:xfrm>
            <a:off x="0" y="-13063"/>
            <a:ext cx="12192000" cy="13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93819" y="658117"/>
            <a:ext cx="4404361" cy="551196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CL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Merkén</a:t>
            </a:r>
            <a:r>
              <a:rPr lang="es-C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en el </a:t>
            </a:r>
            <a:r>
              <a:rPr lang="es-CL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mizawün</a:t>
            </a:r>
            <a:endParaRPr lang="es-C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 </a:t>
            </a:r>
          </a:p>
        </p:txBody>
      </p:sp>
      <p:pic>
        <p:nvPicPr>
          <p:cNvPr id="2052" name="Picture 4" descr="▷ Receta de Piñones Salteados al Merkén - Comidas Chilena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298" y="1648479"/>
            <a:ext cx="3391303" cy="22285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5" t="23619" r="8783" b="3429"/>
          <a:stretch/>
        </p:blipFill>
        <p:spPr>
          <a:xfrm>
            <a:off x="252478" y="2578099"/>
            <a:ext cx="5415230" cy="29913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6" name="Picture 8" descr="Chocolate picado con ají. macro. | Foto Premiu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298" y="4313861"/>
            <a:ext cx="3391303" cy="2194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/>
          <p:cNvSpPr txBox="1"/>
          <p:nvPr/>
        </p:nvSpPr>
        <p:spPr>
          <a:xfrm>
            <a:off x="9837870" y="2393433"/>
            <a:ext cx="226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Piñones con </a:t>
            </a:r>
            <a:r>
              <a:rPr lang="es-CL" dirty="0" err="1" smtClean="0"/>
              <a:t>merkén</a:t>
            </a:r>
            <a:endParaRPr lang="en-US" dirty="0"/>
          </a:p>
        </p:txBody>
      </p:sp>
      <p:sp>
        <p:nvSpPr>
          <p:cNvPr id="18" name="CuadroTexto 17"/>
          <p:cNvSpPr txBox="1"/>
          <p:nvPr/>
        </p:nvSpPr>
        <p:spPr>
          <a:xfrm>
            <a:off x="9837870" y="4949866"/>
            <a:ext cx="2264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dirty="0" smtClean="0"/>
              <a:t>Chocolate con </a:t>
            </a:r>
            <a:r>
              <a:rPr lang="es-CL" dirty="0" err="1" smtClean="0"/>
              <a:t>merkén</a:t>
            </a:r>
            <a:endParaRPr lang="en-US" dirty="0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2" t="27137" r="27891" b="31131"/>
          <a:stretch/>
        </p:blipFill>
        <p:spPr>
          <a:xfrm>
            <a:off x="9461680" y="186424"/>
            <a:ext cx="2451738" cy="157495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539812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elcontraste.cl/wp-content/uploads/home2/elcontra/public_html/images/2020/10/aji-chilen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70" b="11963"/>
          <a:stretch/>
        </p:blipFill>
        <p:spPr bwMode="auto">
          <a:xfrm>
            <a:off x="0" y="-13063"/>
            <a:ext cx="12192000" cy="489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4905647"/>
            <a:ext cx="6466114" cy="1892429"/>
          </a:xfrm>
        </p:spPr>
        <p:txBody>
          <a:bodyPr rtlCol="0">
            <a:noAutofit/>
          </a:bodyPr>
          <a:lstStyle/>
          <a:p>
            <a:pPr algn="r"/>
            <a:r>
              <a:rPr lang="es-ES" sz="2800" b="1" noProof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Misawün </a:t>
            </a:r>
            <a:r>
              <a:rPr lang="es-ES" sz="2800" b="1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mapuche y su importancia en el resguardo de la herencia cultural agroalimentaria </a:t>
            </a:r>
            <a:r>
              <a:rPr lang="es-ES" sz="2800" b="1" noProof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mapuche: </a:t>
            </a:r>
            <a:br>
              <a:rPr lang="es-ES" sz="2800" b="1" noProof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sz="2800" b="1" noProof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MERKEN</a:t>
            </a:r>
            <a:endParaRPr lang="es-ES" sz="2800" b="1" noProof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658895" y="4931772"/>
            <a:ext cx="5662902" cy="1852089"/>
          </a:xfrm>
        </p:spPr>
        <p:txBody>
          <a:bodyPr rtlCol="0">
            <a:noAutofit/>
          </a:bodyPr>
          <a:lstStyle/>
          <a:p>
            <a:pPr algn="r" rtl="0">
              <a:lnSpc>
                <a:spcPct val="120000"/>
              </a:lnSpc>
            </a:pPr>
            <a:endParaRPr lang="es-ES" sz="2000" b="1" noProof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>
              <a:lnSpc>
                <a:spcPct val="120000"/>
              </a:lnSpc>
            </a:pPr>
            <a:r>
              <a:rPr lang="es-ES" sz="2000" b="1" noProof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Ginette </a:t>
            </a:r>
            <a:r>
              <a:rPr lang="es-ES" sz="2000" b="1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Rivera Tralma</a:t>
            </a:r>
          </a:p>
          <a:p>
            <a:pPr rtl="0">
              <a:lnSpc>
                <a:spcPct val="120000"/>
              </a:lnSpc>
            </a:pPr>
            <a:r>
              <a:rPr lang="es-ES" sz="2000" b="1" noProof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Productora </a:t>
            </a:r>
            <a:r>
              <a:rPr lang="es-ES" sz="2000" b="1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Curaco Gourmet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24" t="23148" r="29058" b="20377"/>
          <a:stretch/>
        </p:blipFill>
        <p:spPr>
          <a:xfrm>
            <a:off x="6774334" y="4885509"/>
            <a:ext cx="1884561" cy="1895269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8658895" y="4885509"/>
            <a:ext cx="1242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Expone</a:t>
            </a:r>
            <a:r>
              <a:rPr lang="es-CL" u="sng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196597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elcontraste.cl/wp-content/uploads/home2/elcontra/public_html/images/2020/10/aji-chilen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770" b="55516"/>
          <a:stretch/>
        </p:blipFill>
        <p:spPr bwMode="auto">
          <a:xfrm>
            <a:off x="0" y="-13063"/>
            <a:ext cx="12192000" cy="13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78668" y="675733"/>
            <a:ext cx="5234663" cy="503474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CL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Presentación/Problema </a:t>
            </a:r>
            <a:r>
              <a:rPr lang="es-CL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Base </a:t>
            </a: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4103551" y="2458027"/>
            <a:ext cx="7669349" cy="8750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s-E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s-E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escaso resguardo de </a:t>
            </a:r>
            <a:r>
              <a:rPr lang="es-ES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Herencia </a:t>
            </a:r>
            <a:r>
              <a:rPr lang="es-ES" sz="2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Cultural Alimentaria </a:t>
            </a:r>
            <a:r>
              <a:rPr lang="es-ES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Mapuche</a:t>
            </a:r>
            <a:r>
              <a:rPr lang="es-E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nos motiva a diseñar estrategias de conservación </a:t>
            </a:r>
            <a:endParaRPr lang="es-CL" sz="24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04434" y="2050698"/>
            <a:ext cx="2855849" cy="3790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2" t="27137" r="27891" b="31131"/>
          <a:stretch/>
        </p:blipFill>
        <p:spPr>
          <a:xfrm>
            <a:off x="9461680" y="186424"/>
            <a:ext cx="2451738" cy="157495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556204322"/>
              </p:ext>
            </p:extLst>
          </p:nvPr>
        </p:nvGraphicFramePr>
        <p:xfrm>
          <a:off x="3766132" y="3752252"/>
          <a:ext cx="8344186" cy="2515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6414769" y="3977264"/>
            <a:ext cx="3046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debe a algunas situaciones: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126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s://elcontraste.cl/wp-content/uploads/home2/elcontra/public_html/images/2020/10/aji-chilen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770" b="55516"/>
          <a:stretch/>
        </p:blipFill>
        <p:spPr bwMode="auto">
          <a:xfrm>
            <a:off x="0" y="-13063"/>
            <a:ext cx="12192000" cy="13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1258" y="1261264"/>
            <a:ext cx="6779622" cy="587375"/>
          </a:xfrm>
        </p:spPr>
        <p:txBody>
          <a:bodyPr>
            <a:noAutofit/>
          </a:bodyPr>
          <a:lstStyle/>
          <a:p>
            <a:pPr algn="ctr"/>
            <a:r>
              <a:rPr lang="es-CL" sz="32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 trabajo de resguardo desde el </a:t>
            </a:r>
            <a:r>
              <a:rPr lang="es-CL" sz="32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merkén</a:t>
            </a:r>
            <a:r>
              <a:rPr lang="es-CL" sz="32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L" sz="32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3225" y="4470616"/>
            <a:ext cx="3215597" cy="1724025"/>
          </a:xfrm>
          <a:prstGeom prst="round2DiagRect">
            <a:avLst>
              <a:gd name="adj1" fmla="val 363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ángulo redondeado 5"/>
          <p:cNvSpPr/>
          <p:nvPr/>
        </p:nvSpPr>
        <p:spPr>
          <a:xfrm>
            <a:off x="404478" y="3040167"/>
            <a:ext cx="3822402" cy="286089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Procesos y recuerdos</a:t>
            </a:r>
            <a:endParaRPr lang="es-C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Elaboración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Cultivos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Exclusividad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Usos</a:t>
            </a:r>
            <a:r>
              <a:rPr lang="es-C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la cocina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Proceso con +300 años</a:t>
            </a:r>
            <a:endParaRPr lang="es-C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C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CL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1756" y="1790644"/>
            <a:ext cx="1789052" cy="2149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94980" y="1645340"/>
            <a:ext cx="1856468" cy="2245311"/>
          </a:xfrm>
          <a:prstGeom prst="round2DiagRect">
            <a:avLst>
              <a:gd name="adj1" fmla="val 34776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99101" y="2927068"/>
            <a:ext cx="2560031" cy="30870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CuadroTexto 3"/>
          <p:cNvSpPr txBox="1"/>
          <p:nvPr/>
        </p:nvSpPr>
        <p:spPr>
          <a:xfrm>
            <a:off x="8138204" y="4020616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Ají en planta</a:t>
            </a:r>
            <a:endParaRPr lang="en-U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0521862" y="402269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Ají secando</a:t>
            </a:r>
            <a:endParaRPr lang="en-US" dirty="0"/>
          </a:p>
        </p:txBody>
      </p:sp>
      <p:sp>
        <p:nvSpPr>
          <p:cNvPr id="14" name="CuadroTexto 13"/>
          <p:cNvSpPr txBox="1"/>
          <p:nvPr/>
        </p:nvSpPr>
        <p:spPr>
          <a:xfrm>
            <a:off x="9116778" y="6329081"/>
            <a:ext cx="1268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Ají </a:t>
            </a:r>
            <a:r>
              <a:rPr lang="es-CL" dirty="0" err="1" smtClean="0"/>
              <a:t>merkén</a:t>
            </a:r>
            <a:endParaRPr lang="en-US" dirty="0"/>
          </a:p>
        </p:txBody>
      </p:sp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4393067" y="738331"/>
            <a:ext cx="3405863" cy="516537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CL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Herencia Cultural</a:t>
            </a: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2" t="27137" r="27891" b="31131"/>
          <a:stretch/>
        </p:blipFill>
        <p:spPr>
          <a:xfrm>
            <a:off x="9461680" y="186424"/>
            <a:ext cx="2451738" cy="157495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721030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s://elcontraste.cl/wp-content/uploads/home2/elcontra/public_html/images/2020/10/aji-chilen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770" b="55516"/>
          <a:stretch/>
        </p:blipFill>
        <p:spPr bwMode="auto">
          <a:xfrm>
            <a:off x="0" y="-13063"/>
            <a:ext cx="12192000" cy="13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57038" y="1631184"/>
            <a:ext cx="8300124" cy="561975"/>
          </a:xfrm>
        </p:spPr>
        <p:txBody>
          <a:bodyPr>
            <a:noAutofit/>
          </a:bodyPr>
          <a:lstStyle/>
          <a:p>
            <a:pPr algn="ctr"/>
            <a:r>
              <a:rPr lang="es-CL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MERKEN: Condimento </a:t>
            </a:r>
            <a:r>
              <a:rPr lang="es-C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s-CL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alimento </a:t>
            </a:r>
            <a:r>
              <a:rPr lang="es-C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 pueblo </a:t>
            </a:r>
            <a:r>
              <a:rPr lang="es-CL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Mapuche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091" y="2359289"/>
            <a:ext cx="3213463" cy="420073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Rectángulo redondeado 9"/>
          <p:cNvSpPr/>
          <p:nvPr/>
        </p:nvSpPr>
        <p:spPr>
          <a:xfrm>
            <a:off x="5813530" y="2689638"/>
            <a:ext cx="4713449" cy="354003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s-CL" sz="2800" dirty="0" smtClean="0"/>
              <a:t>Proceso productivo:</a:t>
            </a:r>
          </a:p>
          <a:p>
            <a:pPr>
              <a:lnSpc>
                <a:spcPct val="200000"/>
              </a:lnSpc>
            </a:pPr>
            <a:r>
              <a:rPr lang="es-CL" sz="2800" dirty="0" smtClean="0"/>
              <a:t>Cultivo, cosecha, secado, ahumado y molido</a:t>
            </a:r>
            <a:endParaRPr lang="es-CL" sz="28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s-CL" sz="2800" dirty="0"/>
              <a:t>Almacenamiento </a:t>
            </a:r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4393067" y="738331"/>
            <a:ext cx="3405863" cy="516537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CL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Herencia Cultural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2" t="27137" r="27891" b="31131"/>
          <a:stretch/>
        </p:blipFill>
        <p:spPr>
          <a:xfrm>
            <a:off x="9461680" y="186424"/>
            <a:ext cx="2451738" cy="157495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892899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elcontraste.cl/wp-content/uploads/home2/elcontra/public_html/images/2020/10/aji-chilen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770" b="55516"/>
          <a:stretch/>
        </p:blipFill>
        <p:spPr bwMode="auto">
          <a:xfrm>
            <a:off x="0" y="-13063"/>
            <a:ext cx="12192000" cy="13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393067" y="738331"/>
            <a:ext cx="3405863" cy="516537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CL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Herencia Cultural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2165350" y="1680799"/>
            <a:ext cx="7861299" cy="5619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L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Merkén</a:t>
            </a:r>
            <a:r>
              <a:rPr lang="es-C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Propiedades y complementos</a:t>
            </a:r>
            <a:endParaRPr lang="es-CL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3034" y="2524078"/>
            <a:ext cx="2190750" cy="36480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71630" y="2529071"/>
            <a:ext cx="2622978" cy="16983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77085" y="4590024"/>
            <a:ext cx="2617523" cy="15281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Rectángulo redondeado 11"/>
          <p:cNvSpPr/>
          <p:nvPr/>
        </p:nvSpPr>
        <p:spPr>
          <a:xfrm>
            <a:off x="431074" y="2578100"/>
            <a:ext cx="5601231" cy="354003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s-CL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Propiedades Nutricionales</a:t>
            </a: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s-CL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Connotación medicinal en la Cultura Mapuche </a:t>
            </a: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s-CL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Relevancia de la Mujer 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2" t="27137" r="27891" b="31131"/>
          <a:stretch/>
        </p:blipFill>
        <p:spPr>
          <a:xfrm>
            <a:off x="9461680" y="186424"/>
            <a:ext cx="2451738" cy="157495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841868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s://elcontraste.cl/wp-content/uploads/home2/elcontra/public_html/images/2020/10/aji-chilen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770" b="55516"/>
          <a:stretch/>
        </p:blipFill>
        <p:spPr bwMode="auto">
          <a:xfrm>
            <a:off x="0" y="-13063"/>
            <a:ext cx="12192000" cy="13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3269" y="2789494"/>
            <a:ext cx="1943100" cy="30861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 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247716">
            <a:off x="10002655" y="4394667"/>
            <a:ext cx="1618197" cy="20544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289129">
            <a:off x="6549501" y="1693928"/>
            <a:ext cx="1631994" cy="20932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272585">
            <a:off x="6775862" y="4229571"/>
            <a:ext cx="1767803" cy="21263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275420">
            <a:off x="10027502" y="1704713"/>
            <a:ext cx="1659407" cy="21695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Rectángulo redondeado 12"/>
          <p:cNvSpPr/>
          <p:nvPr/>
        </p:nvSpPr>
        <p:spPr>
          <a:xfrm>
            <a:off x="180374" y="1509224"/>
            <a:ext cx="5976884" cy="518411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C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Espiritualidad  en los cultivos y procesos agrícolas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C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Procesos productivos de las materias primas (tecnología ancestral)</a:t>
            </a:r>
            <a:endParaRPr lang="es-C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C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Conservación de los procesos originales de elaboración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C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Variedad de ají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C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Microclima del territorio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C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Almacenamiento</a:t>
            </a:r>
          </a:p>
        </p:txBody>
      </p:sp>
      <p:sp>
        <p:nvSpPr>
          <p:cNvPr id="14" name="Título 1"/>
          <p:cNvSpPr>
            <a:spLocks noGrp="1"/>
          </p:cNvSpPr>
          <p:nvPr>
            <p:ph type="title"/>
          </p:nvPr>
        </p:nvSpPr>
        <p:spPr>
          <a:xfrm>
            <a:off x="3061339" y="666205"/>
            <a:ext cx="5835555" cy="594914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C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Aspectos Técnicos y Productivos</a:t>
            </a: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2" t="27137" r="27891" b="31131"/>
          <a:stretch/>
        </p:blipFill>
        <p:spPr>
          <a:xfrm>
            <a:off x="9461680" y="186424"/>
            <a:ext cx="2451738" cy="157495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79515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elcontraste.cl/wp-content/uploads/home2/elcontra/public_html/images/2020/10/aji-chilen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770" b="55516"/>
          <a:stretch/>
        </p:blipFill>
        <p:spPr bwMode="auto">
          <a:xfrm>
            <a:off x="0" y="-13063"/>
            <a:ext cx="12192000" cy="13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3061339" y="666205"/>
            <a:ext cx="5835555" cy="594914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C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Aspectos Técnicos y Productivos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4013562" y="4988553"/>
            <a:ext cx="3886200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Ventaja Competitiva </a:t>
            </a:r>
            <a:r>
              <a:rPr lang="es-C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Hoy </a:t>
            </a:r>
            <a:r>
              <a:rPr lang="es-CL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el Mercado </a:t>
            </a:r>
          </a:p>
        </p:txBody>
      </p:sp>
      <p:sp>
        <p:nvSpPr>
          <p:cNvPr id="9" name="Cerrar llave 8"/>
          <p:cNvSpPr/>
          <p:nvPr/>
        </p:nvSpPr>
        <p:spPr>
          <a:xfrm rot="5400000">
            <a:off x="5553667" y="-726921"/>
            <a:ext cx="850900" cy="9826532"/>
          </a:xfrm>
          <a:prstGeom prst="rightBrace">
            <a:avLst>
              <a:gd name="adj1" fmla="val 83557"/>
              <a:gd name="adj2" fmla="val 50000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CuadroTexto 9"/>
          <p:cNvSpPr txBox="1"/>
          <p:nvPr/>
        </p:nvSpPr>
        <p:spPr>
          <a:xfrm>
            <a:off x="938077" y="1563703"/>
            <a:ext cx="103158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Diferenciación del </a:t>
            </a:r>
            <a:r>
              <a:rPr lang="es-CL" sz="24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merkén</a:t>
            </a:r>
            <a:r>
              <a:rPr lang="es-CL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mapuche: cultivos, elaboración y vínculo cultural</a:t>
            </a:r>
          </a:p>
          <a:p>
            <a:endParaRPr lang="es-CL" sz="2400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2794" y="4479493"/>
            <a:ext cx="2878907" cy="18865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Rectángulo redondeado 12"/>
          <p:cNvSpPr/>
          <p:nvPr/>
        </p:nvSpPr>
        <p:spPr>
          <a:xfrm>
            <a:off x="1065851" y="2199523"/>
            <a:ext cx="9826532" cy="15485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s-CL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Elaboración por manos </a:t>
            </a:r>
            <a:r>
              <a:rPr lang="es-CL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Mapuche, pertinencia territorial</a:t>
            </a:r>
            <a:endParaRPr lang="es-CL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s-CL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Diferenciación de producción </a:t>
            </a:r>
            <a:r>
              <a:rPr lang="es-CL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CL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materias primas </a:t>
            </a:r>
            <a:r>
              <a:rPr lang="es-CL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s-CL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comercialización </a:t>
            </a:r>
            <a:endParaRPr lang="es-CL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s-CL" sz="2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Respeto, Receta, Energía = Fusión de Sabores </a:t>
            </a:r>
            <a:r>
              <a:rPr lang="es-CL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Ancestrales</a:t>
            </a:r>
            <a:endParaRPr lang="es-CL" sz="24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2" t="27137" r="27891" b="31131"/>
          <a:stretch/>
        </p:blipFill>
        <p:spPr>
          <a:xfrm>
            <a:off x="9811663" y="162452"/>
            <a:ext cx="2161439" cy="13884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525719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elcontraste.cl/wp-content/uploads/home2/elcontra/public_html/images/2020/10/aji-chilen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770" b="55516"/>
          <a:stretch/>
        </p:blipFill>
        <p:spPr bwMode="auto">
          <a:xfrm>
            <a:off x="0" y="-13063"/>
            <a:ext cx="12192000" cy="13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70554" y="666205"/>
            <a:ext cx="4450892" cy="529599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CL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Consejos para el rubro</a:t>
            </a:r>
            <a:endParaRPr lang="es-CL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7423" y="2118192"/>
            <a:ext cx="3262085" cy="37020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ángulo redondeado 6"/>
          <p:cNvSpPr/>
          <p:nvPr/>
        </p:nvSpPr>
        <p:spPr>
          <a:xfrm>
            <a:off x="310324" y="1790644"/>
            <a:ext cx="7187756" cy="45505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L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Atreverse y Empoderarse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L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L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Valorar el Conocimiento </a:t>
            </a:r>
            <a:r>
              <a:rPr lang="es-CL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Ancestral</a:t>
            </a:r>
          </a:p>
          <a:p>
            <a:r>
              <a:rPr lang="es-CL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L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L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Rescatar Procesos Originales y </a:t>
            </a:r>
            <a:r>
              <a:rPr lang="es-CL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Territoriales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L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L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Hacer propio el </a:t>
            </a:r>
            <a:r>
              <a:rPr lang="es-CL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L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L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Ponerle corazón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2" t="27137" r="27891" b="31131"/>
          <a:stretch/>
        </p:blipFill>
        <p:spPr>
          <a:xfrm>
            <a:off x="9461680" y="186424"/>
            <a:ext cx="2451738" cy="157495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912552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elcontraste.cl/wp-content/uploads/home2/elcontra/public_html/images/2020/10/aji-chilen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770" b="55516"/>
          <a:stretch/>
        </p:blipFill>
        <p:spPr bwMode="auto">
          <a:xfrm>
            <a:off x="0" y="-13063"/>
            <a:ext cx="12192000" cy="13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97431" y="649202"/>
            <a:ext cx="5397138" cy="565915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CL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CURACO GOURMET HOY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t="9814"/>
          <a:stretch/>
        </p:blipFill>
        <p:spPr>
          <a:xfrm>
            <a:off x="156754" y="1471394"/>
            <a:ext cx="4238104" cy="490751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5"/>
          <a:srcRect b="15569"/>
          <a:stretch/>
        </p:blipFill>
        <p:spPr>
          <a:xfrm>
            <a:off x="8957954" y="3725791"/>
            <a:ext cx="2759150" cy="265311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57954" y="1738303"/>
            <a:ext cx="2765201" cy="198748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98584" y="1709808"/>
            <a:ext cx="3354596" cy="4031966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2" t="27137" r="27891" b="31131"/>
          <a:stretch/>
        </p:blipFill>
        <p:spPr>
          <a:xfrm>
            <a:off x="9461680" y="186424"/>
            <a:ext cx="2451738" cy="157495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4074468668"/>
      </p:ext>
    </p:extLst>
  </p:cSld>
  <p:clrMapOvr>
    <a:masterClrMapping/>
  </p:clrMapOvr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5919265_TF02923944" id="{D20C65C2-2F2D-48AB-A704-4D34810D78D4}" vid="{9A5A4FBE-12E0-4188-9ECD-0C1BC1B3A6A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1584528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2012-06-20T23:39:00+00:00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TP102923943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843282</LocLastLocAttemptVersionLookup>
    <IsSearchable xmlns="4873beb7-5857-4685-be1f-d57550cc96cc">true</IsSearchable>
    <TemplateTemplateType xmlns="4873beb7-5857-4685-be1f-d57550cc96cc">PowerPoint Template - Slideshow Launch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LocMarketGroupTiers2 xmlns="4873beb7-5857-4685-be1f-d57550cc96cc" xsi:nil="true"/>
    <APAuthor xmlns="4873beb7-5857-4685-be1f-d57550cc96cc">
      <UserInfo>
        <DisplayName>REDMOND\v-sa</DisplayName>
        <AccountId>2467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70C04F-E7AC-41AB-9C6D-1B1BB88BFF7F}">
  <ds:schemaRefs>
    <ds:schemaRef ds:uri="http://purl.org/dc/terms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4873beb7-5857-4685-be1f-d57550cc96cc"/>
  </ds:schemaRefs>
</ds:datastoreItem>
</file>

<file path=customXml/itemProps2.xml><?xml version="1.0" encoding="utf-8"?>
<ds:datastoreItem xmlns:ds="http://schemas.openxmlformats.org/officeDocument/2006/customXml" ds:itemID="{C3DEC53A-9DF1-4780-BE92-17E971B7A9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EE7759-C66F-4EA4-9863-7EBA32518D3D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4873beb7-5857-4685-be1f-d57550cc96cc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</TotalTime>
  <Words>276</Words>
  <Application>Microsoft Office PowerPoint</Application>
  <PresentationFormat>Panorámica</PresentationFormat>
  <Paragraphs>71</Paragraphs>
  <Slides>11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8" baseType="lpstr">
      <vt:lpstr>Arial</vt:lpstr>
      <vt:lpstr>Calibri</vt:lpstr>
      <vt:lpstr>Segoe UI</vt:lpstr>
      <vt:lpstr>Segoe UI Light</vt:lpstr>
      <vt:lpstr>Times New Roman</vt:lpstr>
      <vt:lpstr>Wingdings</vt:lpstr>
      <vt:lpstr>WelcomeDoc</vt:lpstr>
      <vt:lpstr>Misawün mapuche y su importancia en el resguardo de la herencia cultural agroalimentaria mapuche:  MERKEN</vt:lpstr>
      <vt:lpstr>Presentación/Problema Base </vt:lpstr>
      <vt:lpstr>Herencia Cultural</vt:lpstr>
      <vt:lpstr>Herencia Cultural</vt:lpstr>
      <vt:lpstr>Herencia Cultural</vt:lpstr>
      <vt:lpstr>Aspectos Técnicos y Productivos</vt:lpstr>
      <vt:lpstr>Aspectos Técnicos y Productivos</vt:lpstr>
      <vt:lpstr>Consejos para el rubro</vt:lpstr>
      <vt:lpstr>CURACO GOURMET HOY</vt:lpstr>
      <vt:lpstr>Merkén en el mizawün</vt:lpstr>
      <vt:lpstr>Misawün mapuche y su importancia en el resguardo de la herencia cultural agroalimentaria mapuche:  MERKEN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Nutxam “Patrimonio agroalimentario mapuche: experiencias, desafíos y oportunidades”</dc:title>
  <dc:creator>Joy</dc:creator>
  <cp:keywords/>
  <cp:lastModifiedBy>LENOVO</cp:lastModifiedBy>
  <cp:revision>34</cp:revision>
  <dcterms:created xsi:type="dcterms:W3CDTF">2021-08-03T22:30:42Z</dcterms:created>
  <dcterms:modified xsi:type="dcterms:W3CDTF">2022-10-17T23:44:39Z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_TemplateID">
    <vt:lpwstr>TC029239449991</vt:lpwstr>
  </property>
  <property fmtid="{D5CDD505-2E9C-101B-9397-08002B2CF9AE}" pid="4" name="ContentTypeId">
    <vt:lpwstr>0x0101006EDDDB5EE6D98C44930B742096920B300400F5B6D36B3EF94B4E9A635CDF2A18F5B8</vt:lpwstr>
  </property>
  <property fmtid="{D5CDD505-2E9C-101B-9397-08002B2CF9AE}" pid="5" name="FeatureTags">
    <vt:lpwstr/>
  </property>
  <property fmtid="{D5CDD505-2E9C-101B-9397-08002B2CF9AE}" pid="6" name="LocalizationTags">
    <vt:lpwstr/>
  </property>
  <property fmtid="{D5CDD505-2E9C-101B-9397-08002B2CF9AE}" pid="7" name="ScenarioTags">
    <vt:lpwstr/>
  </property>
  <property fmtid="{D5CDD505-2E9C-101B-9397-08002B2CF9AE}" pid="8" name="CampaignTags">
    <vt:lpwstr/>
  </property>
</Properties>
</file>