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sldIdLst>
    <p:sldId id="260" r:id="rId2"/>
    <p:sldId id="261" r:id="rId3"/>
    <p:sldId id="262" r:id="rId4"/>
    <p:sldId id="263" r:id="rId5"/>
    <p:sldId id="265" r:id="rId6"/>
    <p:sldId id="266" r:id="rId7"/>
    <p:sldId id="267" r:id="rId8"/>
    <p:sldId id="268" r:id="rId9"/>
    <p:sldId id="269" r:id="rId10"/>
    <p:sldId id="270" r:id="rId11"/>
    <p:sldId id="264" r:id="rId12"/>
    <p:sldId id="271" r:id="rId13"/>
    <p:sldId id="272" r:id="rId14"/>
    <p:sldId id="258" r:id="rId15"/>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5" d="100"/>
          <a:sy n="75" d="100"/>
        </p:scale>
        <p:origin x="5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6AD37A20-C57B-4FAB-BEB4-7BD4E69120F0}" type="datetimeFigureOut">
              <a:rPr lang="es-CL" smtClean="0"/>
              <a:t>22-05-2020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940317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AD37A20-C57B-4FAB-BEB4-7BD4E69120F0}" type="datetimeFigureOut">
              <a:rPr lang="es-CL" smtClean="0"/>
              <a:t>22-05-2020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3410632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AD37A20-C57B-4FAB-BEB4-7BD4E69120F0}" type="datetimeFigureOut">
              <a:rPr lang="es-CL" smtClean="0"/>
              <a:t>22-05-2020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6E948C79-BA88-456E-B4FA-ED126CDEC6BC}" type="slidenum">
              <a:rPr lang="es-CL" smtClean="0"/>
              <a:t>‹Nº›</a:t>
            </a:fld>
            <a:endParaRPr lang="es-C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123131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AD37A20-C57B-4FAB-BEB4-7BD4E69120F0}" type="datetimeFigureOut">
              <a:rPr lang="es-CL" smtClean="0"/>
              <a:t>22-05-2020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3012485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AD37A20-C57B-4FAB-BEB4-7BD4E69120F0}" type="datetimeFigureOut">
              <a:rPr lang="es-CL" smtClean="0"/>
              <a:t>22-05-2020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6E948C79-BA88-456E-B4FA-ED126CDEC6BC}" type="slidenum">
              <a:rPr lang="es-CL" smtClean="0"/>
              <a:t>‹Nº›</a:t>
            </a:fld>
            <a:endParaRPr lang="es-C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3508234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AD37A20-C57B-4FAB-BEB4-7BD4E69120F0}" type="datetimeFigureOut">
              <a:rPr lang="es-CL" smtClean="0"/>
              <a:t>22-05-2020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18689552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AD37A20-C57B-4FAB-BEB4-7BD4E69120F0}" type="datetimeFigureOut">
              <a:rPr lang="es-CL" smtClean="0"/>
              <a:t>22-05-2020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10578539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AD37A20-C57B-4FAB-BEB4-7BD4E69120F0}" type="datetimeFigureOut">
              <a:rPr lang="es-CL" smtClean="0"/>
              <a:t>22-05-2020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1699701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AD37A20-C57B-4FAB-BEB4-7BD4E69120F0}" type="datetimeFigureOut">
              <a:rPr lang="es-CL" smtClean="0"/>
              <a:t>22-05-2020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1607691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6AD37A20-C57B-4FAB-BEB4-7BD4E69120F0}" type="datetimeFigureOut">
              <a:rPr lang="es-CL" smtClean="0"/>
              <a:t>22-05-2020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1832369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6AD37A20-C57B-4FAB-BEB4-7BD4E69120F0}" type="datetimeFigureOut">
              <a:rPr lang="es-CL" smtClean="0"/>
              <a:t>22-05-2020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315191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6AD37A20-C57B-4FAB-BEB4-7BD4E69120F0}" type="datetimeFigureOut">
              <a:rPr lang="es-CL" smtClean="0"/>
              <a:t>22-05-2020</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218163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6AD37A20-C57B-4FAB-BEB4-7BD4E69120F0}" type="datetimeFigureOut">
              <a:rPr lang="es-CL" smtClean="0"/>
              <a:t>22-05-2020</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2289868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D37A20-C57B-4FAB-BEB4-7BD4E69120F0}" type="datetimeFigureOut">
              <a:rPr lang="es-CL" smtClean="0"/>
              <a:t>22-05-2020</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365668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AD37A20-C57B-4FAB-BEB4-7BD4E69120F0}" type="datetimeFigureOut">
              <a:rPr lang="es-CL" smtClean="0"/>
              <a:t>22-05-2020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126949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6AD37A20-C57B-4FAB-BEB4-7BD4E69120F0}" type="datetimeFigureOut">
              <a:rPr lang="es-CL" smtClean="0"/>
              <a:t>22-05-2020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6E948C79-BA88-456E-B4FA-ED126CDEC6BC}" type="slidenum">
              <a:rPr lang="es-CL" smtClean="0"/>
              <a:t>‹Nº›</a:t>
            </a:fld>
            <a:endParaRPr lang="es-CL"/>
          </a:p>
        </p:txBody>
      </p:sp>
    </p:spTree>
    <p:extLst>
      <p:ext uri="{BB962C8B-B14F-4D97-AF65-F5344CB8AC3E}">
        <p14:creationId xmlns:p14="http://schemas.microsoft.com/office/powerpoint/2010/main" val="2836848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AD37A20-C57B-4FAB-BEB4-7BD4E69120F0}" type="datetimeFigureOut">
              <a:rPr lang="es-CL" smtClean="0"/>
              <a:t>22-05-2020</a:t>
            </a:fld>
            <a:endParaRPr lang="es-C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E948C79-BA88-456E-B4FA-ED126CDEC6BC}" type="slidenum">
              <a:rPr lang="es-CL" smtClean="0"/>
              <a:t>‹Nº›</a:t>
            </a:fld>
            <a:endParaRPr lang="es-CL"/>
          </a:p>
        </p:txBody>
      </p:sp>
    </p:spTree>
    <p:extLst>
      <p:ext uri="{BB962C8B-B14F-4D97-AF65-F5344CB8AC3E}">
        <p14:creationId xmlns:p14="http://schemas.microsoft.com/office/powerpoint/2010/main" val="3887262767"/>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CL" sz="3600" b="1" dirty="0"/>
              <a:t>Planos y especificaciones para construir la Plataforma de ordeño</a:t>
            </a:r>
            <a:endParaRPr lang="es-CL" sz="3600" dirty="0"/>
          </a:p>
        </p:txBody>
      </p:sp>
      <p:sp>
        <p:nvSpPr>
          <p:cNvPr id="3" name="Subtítulo 2"/>
          <p:cNvSpPr>
            <a:spLocks noGrp="1"/>
          </p:cNvSpPr>
          <p:nvPr>
            <p:ph type="subTitle" idx="1"/>
          </p:nvPr>
        </p:nvSpPr>
        <p:spPr/>
        <p:txBody>
          <a:bodyPr/>
          <a:lstStyle/>
          <a:p>
            <a:endParaRPr lang="es-CL"/>
          </a:p>
        </p:txBody>
      </p:sp>
    </p:spTree>
    <p:extLst>
      <p:ext uri="{BB962C8B-B14F-4D97-AF65-F5344CB8AC3E}">
        <p14:creationId xmlns:p14="http://schemas.microsoft.com/office/powerpoint/2010/main" val="10017096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sz="4000" b="1" dirty="0"/>
              <a:t>Paso  6</a:t>
            </a:r>
            <a:br>
              <a:rPr lang="es-CL" sz="4000" b="1" dirty="0"/>
            </a:br>
            <a:endParaRPr lang="es-CL" sz="4000" b="1" dirty="0"/>
          </a:p>
        </p:txBody>
      </p:sp>
      <p:pic>
        <p:nvPicPr>
          <p:cNvPr id="3" name="Imagen 2"/>
          <p:cNvPicPr>
            <a:picLocks noChangeAspect="1"/>
          </p:cNvPicPr>
          <p:nvPr/>
        </p:nvPicPr>
        <p:blipFill rotWithShape="1">
          <a:blip r:embed="rId2"/>
          <a:srcRect r="56024" b="94345"/>
          <a:stretch/>
        </p:blipFill>
        <p:spPr>
          <a:xfrm>
            <a:off x="789169" y="1443592"/>
            <a:ext cx="5725931" cy="562150"/>
          </a:xfrm>
          <a:prstGeom prst="rect">
            <a:avLst/>
          </a:prstGeom>
        </p:spPr>
      </p:pic>
      <p:pic>
        <p:nvPicPr>
          <p:cNvPr id="4" name="Imagen 3"/>
          <p:cNvPicPr>
            <a:picLocks noChangeAspect="1"/>
          </p:cNvPicPr>
          <p:nvPr/>
        </p:nvPicPr>
        <p:blipFill rotWithShape="1">
          <a:blip r:embed="rId3"/>
          <a:srcRect t="5309" r="4097"/>
          <a:stretch/>
        </p:blipFill>
        <p:spPr>
          <a:xfrm>
            <a:off x="789169" y="2005742"/>
            <a:ext cx="6340294" cy="4779228"/>
          </a:xfrm>
          <a:prstGeom prst="rect">
            <a:avLst/>
          </a:prstGeom>
        </p:spPr>
      </p:pic>
    </p:spTree>
    <p:extLst>
      <p:ext uri="{BB962C8B-B14F-4D97-AF65-F5344CB8AC3E}">
        <p14:creationId xmlns:p14="http://schemas.microsoft.com/office/powerpoint/2010/main" val="3253664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ítulo 69"/>
          <p:cNvSpPr>
            <a:spLocks noGrp="1"/>
          </p:cNvSpPr>
          <p:nvPr>
            <p:ph type="title"/>
          </p:nvPr>
        </p:nvSpPr>
        <p:spPr/>
        <p:txBody>
          <a:bodyPr>
            <a:normAutofit fontScale="90000"/>
          </a:bodyPr>
          <a:lstStyle/>
          <a:p>
            <a:r>
              <a:rPr lang="es-CL" sz="4000" b="1" dirty="0"/>
              <a:t>II    Rampa de subida a la plataforma</a:t>
            </a:r>
            <a:br>
              <a:rPr lang="es-CL" dirty="0"/>
            </a:br>
            <a:endParaRPr lang="es-CL" dirty="0"/>
          </a:p>
        </p:txBody>
      </p:sp>
      <p:sp>
        <p:nvSpPr>
          <p:cNvPr id="71" name="Marcador de contenido 70"/>
          <p:cNvSpPr>
            <a:spLocks noGrp="1"/>
          </p:cNvSpPr>
          <p:nvPr>
            <p:ph idx="1"/>
          </p:nvPr>
        </p:nvSpPr>
        <p:spPr>
          <a:xfrm>
            <a:off x="677334" y="2160590"/>
            <a:ext cx="8596668" cy="1068386"/>
          </a:xfrm>
        </p:spPr>
        <p:txBody>
          <a:bodyPr/>
          <a:lstStyle/>
          <a:p>
            <a:r>
              <a:rPr lang="es-CL" dirty="0"/>
              <a:t>La rampa se construirá utilizando 2 palos de 4x4” de 1,5 metros de largo donde ambos extremos se cortará en un ángulo de 45°, como se indica en la figura 7.</a:t>
            </a:r>
          </a:p>
          <a:p>
            <a:pPr algn="just"/>
            <a:endParaRPr lang="es-CL" dirty="0"/>
          </a:p>
        </p:txBody>
      </p:sp>
      <p:pic>
        <p:nvPicPr>
          <p:cNvPr id="72" name="Imagen 71"/>
          <p:cNvPicPr>
            <a:picLocks noChangeAspect="1"/>
          </p:cNvPicPr>
          <p:nvPr/>
        </p:nvPicPr>
        <p:blipFill>
          <a:blip r:embed="rId2"/>
          <a:stretch>
            <a:fillRect/>
          </a:stretch>
        </p:blipFill>
        <p:spPr>
          <a:xfrm>
            <a:off x="1103494" y="3459166"/>
            <a:ext cx="9816830" cy="727072"/>
          </a:xfrm>
          <a:prstGeom prst="rect">
            <a:avLst/>
          </a:prstGeom>
        </p:spPr>
      </p:pic>
      <p:pic>
        <p:nvPicPr>
          <p:cNvPr id="73" name="Imagen 72"/>
          <p:cNvPicPr>
            <a:picLocks noChangeAspect="1"/>
          </p:cNvPicPr>
          <p:nvPr/>
        </p:nvPicPr>
        <p:blipFill>
          <a:blip r:embed="rId3"/>
          <a:stretch>
            <a:fillRect/>
          </a:stretch>
        </p:blipFill>
        <p:spPr>
          <a:xfrm>
            <a:off x="1103494" y="4614599"/>
            <a:ext cx="9012056" cy="459647"/>
          </a:xfrm>
          <a:prstGeom prst="rect">
            <a:avLst/>
          </a:prstGeom>
        </p:spPr>
      </p:pic>
    </p:spTree>
    <p:extLst>
      <p:ext uri="{BB962C8B-B14F-4D97-AF65-F5344CB8AC3E}">
        <p14:creationId xmlns:p14="http://schemas.microsoft.com/office/powerpoint/2010/main" val="2421838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b="84352"/>
          <a:stretch/>
        </p:blipFill>
        <p:spPr>
          <a:xfrm>
            <a:off x="889181" y="508047"/>
            <a:ext cx="9617803" cy="892128"/>
          </a:xfrm>
          <a:prstGeom prst="rect">
            <a:avLst/>
          </a:prstGeom>
        </p:spPr>
      </p:pic>
      <p:pic>
        <p:nvPicPr>
          <p:cNvPr id="5" name="Imagen 4"/>
          <p:cNvPicPr>
            <a:picLocks noChangeAspect="1"/>
          </p:cNvPicPr>
          <p:nvPr/>
        </p:nvPicPr>
        <p:blipFill rotWithShape="1">
          <a:blip r:embed="rId3"/>
          <a:srcRect t="17080"/>
          <a:stretch/>
        </p:blipFill>
        <p:spPr>
          <a:xfrm>
            <a:off x="1913118" y="1857374"/>
            <a:ext cx="7877119" cy="3871913"/>
          </a:xfrm>
          <a:prstGeom prst="rect">
            <a:avLst/>
          </a:prstGeom>
        </p:spPr>
      </p:pic>
    </p:spTree>
    <p:extLst>
      <p:ext uri="{BB962C8B-B14F-4D97-AF65-F5344CB8AC3E}">
        <p14:creationId xmlns:p14="http://schemas.microsoft.com/office/powerpoint/2010/main" val="1205262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CL"/>
          </a:p>
        </p:txBody>
      </p:sp>
      <p:sp>
        <p:nvSpPr>
          <p:cNvPr id="3" name="Marcador de contenido 2"/>
          <p:cNvSpPr>
            <a:spLocks noGrp="1"/>
          </p:cNvSpPr>
          <p:nvPr>
            <p:ph idx="1"/>
          </p:nvPr>
        </p:nvSpPr>
        <p:spPr/>
        <p:txBody>
          <a:bodyPr>
            <a:normAutofit/>
          </a:bodyPr>
          <a:lstStyle/>
          <a:p>
            <a:pPr algn="just"/>
            <a:r>
              <a:rPr lang="es-CL" sz="2400" dirty="0"/>
              <a:t>Sobre las tablas cortadas proceda a unir el terciado que tiene una dimensión de 0,6x1,2 </a:t>
            </a:r>
            <a:r>
              <a:rPr lang="es-CL" sz="2400" dirty="0" err="1"/>
              <a:t>mt</a:t>
            </a:r>
            <a:r>
              <a:rPr lang="es-CL" sz="2400" dirty="0"/>
              <a:t>. Sobre esa unión disponga cada 0,3 </a:t>
            </a:r>
            <a:r>
              <a:rPr lang="es-CL" sz="2400" dirty="0" err="1"/>
              <a:t>mt</a:t>
            </a:r>
            <a:r>
              <a:rPr lang="es-CL" sz="2400" dirty="0"/>
              <a:t> una tabla de 1x2” con la finalidad de agilizar la subida de las cabras. </a:t>
            </a:r>
          </a:p>
          <a:p>
            <a:pPr algn="just"/>
            <a:r>
              <a:rPr lang="es-CL" sz="2400" dirty="0"/>
              <a:t>Finalmente sobre la plataforma y la rampla de subida se pegará una goma de forma diamantada que permita que los animales no resbalen y se pueda lavar.</a:t>
            </a:r>
          </a:p>
          <a:p>
            <a:pPr algn="just"/>
            <a:endParaRPr lang="es-CL" sz="2400" dirty="0"/>
          </a:p>
        </p:txBody>
      </p:sp>
    </p:spTree>
    <p:extLst>
      <p:ext uri="{BB962C8B-B14F-4D97-AF65-F5344CB8AC3E}">
        <p14:creationId xmlns:p14="http://schemas.microsoft.com/office/powerpoint/2010/main" val="1964381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33843" t="34486" r="43420" b="16257"/>
          <a:stretch/>
        </p:blipFill>
        <p:spPr>
          <a:xfrm>
            <a:off x="806823" y="107576"/>
            <a:ext cx="5916706" cy="6831106"/>
          </a:xfrm>
          <a:prstGeom prst="rect">
            <a:avLst/>
          </a:prstGeom>
        </p:spPr>
      </p:pic>
    </p:spTree>
    <p:extLst>
      <p:ext uri="{BB962C8B-B14F-4D97-AF65-F5344CB8AC3E}">
        <p14:creationId xmlns:p14="http://schemas.microsoft.com/office/powerpoint/2010/main" val="4225058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b="1" dirty="0"/>
              <a:t>I  Plataforma de Ordeño</a:t>
            </a:r>
            <a:endParaRPr lang="es-CL" dirty="0"/>
          </a:p>
        </p:txBody>
      </p:sp>
      <p:sp>
        <p:nvSpPr>
          <p:cNvPr id="3" name="Marcador de contenido 2"/>
          <p:cNvSpPr>
            <a:spLocks noGrp="1"/>
          </p:cNvSpPr>
          <p:nvPr>
            <p:ph idx="1"/>
          </p:nvPr>
        </p:nvSpPr>
        <p:spPr/>
        <p:txBody>
          <a:bodyPr/>
          <a:lstStyle/>
          <a:p>
            <a:pPr algn="just"/>
            <a:r>
              <a:rPr lang="es-CL" dirty="0"/>
              <a:t>La manga de ordeño estará compuesta de una tarima y de la estructura que permita mantener las cabras sin movimiento durante la ordeña, las  dimensiones serán las siguientes:</a:t>
            </a:r>
          </a:p>
          <a:p>
            <a:pPr lvl="1"/>
            <a:r>
              <a:rPr lang="es-CL" dirty="0"/>
              <a:t>Piso del suelo a piso de tarima: 80 cm</a:t>
            </a:r>
          </a:p>
          <a:p>
            <a:pPr lvl="1"/>
            <a:r>
              <a:rPr lang="es-CL" dirty="0"/>
              <a:t>Piso del suelo a altura total de la estructura de la manga : 1,80 </a:t>
            </a:r>
            <a:r>
              <a:rPr lang="es-CL" dirty="0" err="1"/>
              <a:t>mts</a:t>
            </a:r>
            <a:endParaRPr lang="es-CL" dirty="0"/>
          </a:p>
          <a:p>
            <a:pPr lvl="1"/>
            <a:r>
              <a:rPr lang="es-CL" dirty="0"/>
              <a:t>Ancho de la estructura de la manga: 0,6 </a:t>
            </a:r>
            <a:r>
              <a:rPr lang="es-CL" dirty="0" err="1"/>
              <a:t>mts</a:t>
            </a:r>
            <a:endParaRPr lang="es-CL" dirty="0"/>
          </a:p>
          <a:p>
            <a:pPr lvl="1"/>
            <a:r>
              <a:rPr lang="es-CL" dirty="0"/>
              <a:t>Largo de la plataforma: 1,2 </a:t>
            </a:r>
            <a:r>
              <a:rPr lang="es-CL" dirty="0" err="1"/>
              <a:t>mts</a:t>
            </a:r>
            <a:endParaRPr lang="es-CL" dirty="0"/>
          </a:p>
        </p:txBody>
      </p:sp>
    </p:spTree>
    <p:extLst>
      <p:ext uri="{BB962C8B-B14F-4D97-AF65-F5344CB8AC3E}">
        <p14:creationId xmlns:p14="http://schemas.microsoft.com/office/powerpoint/2010/main" val="978126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95402" y="982132"/>
            <a:ext cx="4019548" cy="1303867"/>
          </a:xfrm>
        </p:spPr>
        <p:txBody>
          <a:bodyPr/>
          <a:lstStyle/>
          <a:p>
            <a:r>
              <a:rPr lang="es-CL" b="1" dirty="0"/>
              <a:t>Paso 1</a:t>
            </a:r>
          </a:p>
        </p:txBody>
      </p:sp>
      <p:sp>
        <p:nvSpPr>
          <p:cNvPr id="3" name="Marcador de contenido 2"/>
          <p:cNvSpPr>
            <a:spLocks noGrp="1"/>
          </p:cNvSpPr>
          <p:nvPr>
            <p:ph idx="1"/>
          </p:nvPr>
        </p:nvSpPr>
        <p:spPr>
          <a:xfrm>
            <a:off x="1295401" y="2556932"/>
            <a:ext cx="3722076" cy="3318936"/>
          </a:xfrm>
        </p:spPr>
        <p:txBody>
          <a:bodyPr/>
          <a:lstStyle/>
          <a:p>
            <a:r>
              <a:rPr lang="es-CL" dirty="0"/>
              <a:t>El esqueleto de la tarina será de palos de 4x4” y de 0,7 </a:t>
            </a:r>
            <a:r>
              <a:rPr lang="es-CL" dirty="0" err="1"/>
              <a:t>mt</a:t>
            </a:r>
            <a:r>
              <a:rPr lang="es-CL" dirty="0"/>
              <a:t> de altura, se usarán 6 soportes, Distanciados de modo de tener 0,6 </a:t>
            </a:r>
            <a:r>
              <a:rPr lang="es-CL" dirty="0" err="1"/>
              <a:t>mt</a:t>
            </a:r>
            <a:r>
              <a:rPr lang="es-CL" dirty="0"/>
              <a:t> de ancho por 1,2 </a:t>
            </a:r>
            <a:r>
              <a:rPr lang="es-CL" dirty="0" err="1"/>
              <a:t>mt</a:t>
            </a:r>
            <a:r>
              <a:rPr lang="es-CL" dirty="0"/>
              <a:t> de largo, como indica la figura 1</a:t>
            </a:r>
          </a:p>
        </p:txBody>
      </p:sp>
      <p:pic>
        <p:nvPicPr>
          <p:cNvPr id="5" name="Imagen 4"/>
          <p:cNvPicPr>
            <a:picLocks noChangeAspect="1"/>
          </p:cNvPicPr>
          <p:nvPr/>
        </p:nvPicPr>
        <p:blipFill rotWithShape="1">
          <a:blip r:embed="rId2"/>
          <a:srcRect t="10939" r="32933"/>
          <a:stretch/>
        </p:blipFill>
        <p:spPr>
          <a:xfrm>
            <a:off x="5579540" y="1600200"/>
            <a:ext cx="4981082" cy="4504268"/>
          </a:xfrm>
          <a:prstGeom prst="rect">
            <a:avLst/>
          </a:prstGeom>
        </p:spPr>
      </p:pic>
    </p:spTree>
    <p:extLst>
      <p:ext uri="{BB962C8B-B14F-4D97-AF65-F5344CB8AC3E}">
        <p14:creationId xmlns:p14="http://schemas.microsoft.com/office/powerpoint/2010/main" val="3444120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5"/>
          <p:cNvSpPr>
            <a:spLocks noChangeArrowheads="1"/>
          </p:cNvSpPr>
          <p:nvPr/>
        </p:nvSpPr>
        <p:spPr bwMode="auto">
          <a:xfrm>
            <a:off x="242888" y="-9715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L" altLang="es-CL"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El esqueleto de la tarina será de palos de 4x4” y de 0,7 mt de altura, se usarán 6 soportes, Distanciados de modo de tener 0,6 mt de ancho por 1,2 mt de largo, como indica la figura 1</a:t>
            </a:r>
            <a:endParaRPr kumimoji="0" lang="es-CL" altLang="es-CL"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L" altLang="es-CL" sz="1800" b="0" i="0" u="none" strike="noStrike" cap="none" normalizeH="0" baseline="0">
              <a:ln>
                <a:noFill/>
              </a:ln>
              <a:solidFill>
                <a:schemeClr val="tx1"/>
              </a:solidFill>
              <a:effectLst/>
              <a:latin typeface="Arial" panose="020B0604020202020204" pitchFamily="34" charset="0"/>
            </a:endParaRPr>
          </a:p>
        </p:txBody>
      </p:sp>
      <p:sp>
        <p:nvSpPr>
          <p:cNvPr id="19" name="Rectangle 25"/>
          <p:cNvSpPr>
            <a:spLocks noChangeArrowheads="1"/>
          </p:cNvSpPr>
          <p:nvPr/>
        </p:nvSpPr>
        <p:spPr bwMode="auto">
          <a:xfrm>
            <a:off x="242888" y="-51435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CL" altLang="es-CL"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s-CL" altLang="es-CL" sz="1800" b="0" i="0" u="none" strike="noStrike" cap="none" normalizeH="0" baseline="0">
                <a:ln>
                  <a:noFill/>
                </a:ln>
                <a:solidFill>
                  <a:schemeClr val="tx1"/>
                </a:solidFill>
                <a:effectLst/>
                <a:latin typeface="Arial" panose="020B0604020202020204" pitchFamily="34" charset="0"/>
              </a:rPr>
            </a:br>
            <a:endParaRPr kumimoji="0" lang="es-CL" altLang="es-CL"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L" altLang="es-CL" sz="11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Figura 1 Posición de los Pilares</a:t>
            </a:r>
            <a:endParaRPr kumimoji="0" lang="es-CL" altLang="es-CL" sz="11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L" altLang="es-CL" sz="1800" b="0" i="0" u="none" strike="noStrike" cap="none" normalizeH="0" baseline="0">
              <a:ln>
                <a:noFill/>
              </a:ln>
              <a:solidFill>
                <a:schemeClr val="tx1"/>
              </a:solidFill>
              <a:effectLst/>
              <a:latin typeface="Arial" panose="020B0604020202020204" pitchFamily="34" charset="0"/>
            </a:endParaRPr>
          </a:p>
        </p:txBody>
      </p:sp>
      <p:sp>
        <p:nvSpPr>
          <p:cNvPr id="25" name="Título 24"/>
          <p:cNvSpPr>
            <a:spLocks noGrp="1"/>
          </p:cNvSpPr>
          <p:nvPr>
            <p:ph type="title"/>
          </p:nvPr>
        </p:nvSpPr>
        <p:spPr/>
        <p:txBody>
          <a:bodyPr>
            <a:normAutofit/>
          </a:bodyPr>
          <a:lstStyle/>
          <a:p>
            <a:r>
              <a:rPr lang="es-CL" b="1" dirty="0"/>
              <a:t>Paso 2</a:t>
            </a:r>
            <a:endParaRPr lang="es-CL" dirty="0"/>
          </a:p>
        </p:txBody>
      </p:sp>
      <p:sp>
        <p:nvSpPr>
          <p:cNvPr id="26" name="Marcador de contenido 25"/>
          <p:cNvSpPr>
            <a:spLocks noGrp="1"/>
          </p:cNvSpPr>
          <p:nvPr>
            <p:ph idx="1"/>
          </p:nvPr>
        </p:nvSpPr>
        <p:spPr>
          <a:xfrm>
            <a:off x="1295401" y="2556932"/>
            <a:ext cx="3962399" cy="3318936"/>
          </a:xfrm>
        </p:spPr>
        <p:txBody>
          <a:bodyPr/>
          <a:lstStyle/>
          <a:p>
            <a:pPr algn="just"/>
            <a:r>
              <a:rPr lang="es-CL" dirty="0"/>
              <a:t>Sobre los pilares de la plataforma se pondrá un travesaño de palos de 4 x 4 lo que dará una altura de 0,8 </a:t>
            </a:r>
            <a:r>
              <a:rPr lang="es-CL" dirty="0" err="1"/>
              <a:t>mt</a:t>
            </a:r>
            <a:r>
              <a:rPr lang="es-CL" dirty="0"/>
              <a:t> a la plataforma, como se indica en la figura 2:</a:t>
            </a:r>
          </a:p>
        </p:txBody>
      </p:sp>
      <p:pic>
        <p:nvPicPr>
          <p:cNvPr id="28" name="Imagen 27"/>
          <p:cNvPicPr>
            <a:picLocks noChangeAspect="1"/>
          </p:cNvPicPr>
          <p:nvPr/>
        </p:nvPicPr>
        <p:blipFill>
          <a:blip r:embed="rId2"/>
          <a:stretch>
            <a:fillRect/>
          </a:stretch>
        </p:blipFill>
        <p:spPr>
          <a:xfrm>
            <a:off x="5373428" y="2441510"/>
            <a:ext cx="5955850" cy="3159190"/>
          </a:xfrm>
          <a:prstGeom prst="rect">
            <a:avLst/>
          </a:prstGeom>
        </p:spPr>
      </p:pic>
    </p:spTree>
    <p:extLst>
      <p:ext uri="{BB962C8B-B14F-4D97-AF65-F5344CB8AC3E}">
        <p14:creationId xmlns:p14="http://schemas.microsoft.com/office/powerpoint/2010/main" val="944771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sz="4000" b="1" dirty="0"/>
              <a:t>Paso 3</a:t>
            </a:r>
          </a:p>
        </p:txBody>
      </p:sp>
      <p:sp>
        <p:nvSpPr>
          <p:cNvPr id="3" name="Marcador de contenido 2"/>
          <p:cNvSpPr>
            <a:spLocks noGrp="1"/>
          </p:cNvSpPr>
          <p:nvPr>
            <p:ph idx="1"/>
          </p:nvPr>
        </p:nvSpPr>
        <p:spPr>
          <a:xfrm>
            <a:off x="677333" y="2160589"/>
            <a:ext cx="3180291" cy="3880773"/>
          </a:xfrm>
        </p:spPr>
        <p:txBody>
          <a:bodyPr>
            <a:normAutofit/>
          </a:bodyPr>
          <a:lstStyle/>
          <a:p>
            <a:pPr algn="just"/>
            <a:r>
              <a:rPr lang="es-CL" sz="2400" dirty="0"/>
              <a:t>Refuerzo de las patas, se </a:t>
            </a:r>
            <a:r>
              <a:rPr lang="es-CL" sz="2400" dirty="0" err="1"/>
              <a:t>hara</a:t>
            </a:r>
            <a:r>
              <a:rPr lang="es-CL" sz="2400" dirty="0"/>
              <a:t> con madera de 1x5” dispuesta como indica la figura 3 a y b</a:t>
            </a:r>
          </a:p>
        </p:txBody>
      </p:sp>
      <p:pic>
        <p:nvPicPr>
          <p:cNvPr id="4" name="Imagen 3"/>
          <p:cNvPicPr>
            <a:picLocks noChangeAspect="1"/>
          </p:cNvPicPr>
          <p:nvPr/>
        </p:nvPicPr>
        <p:blipFill>
          <a:blip r:embed="rId2"/>
          <a:stretch>
            <a:fillRect/>
          </a:stretch>
        </p:blipFill>
        <p:spPr>
          <a:xfrm>
            <a:off x="4327947" y="609600"/>
            <a:ext cx="5631855" cy="5233078"/>
          </a:xfrm>
          <a:prstGeom prst="rect">
            <a:avLst/>
          </a:prstGeom>
        </p:spPr>
      </p:pic>
    </p:spTree>
    <p:extLst>
      <p:ext uri="{BB962C8B-B14F-4D97-AF65-F5344CB8AC3E}">
        <p14:creationId xmlns:p14="http://schemas.microsoft.com/office/powerpoint/2010/main" val="3412059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sz="4000" b="1" dirty="0"/>
              <a:t>Paso</a:t>
            </a:r>
            <a:r>
              <a:rPr lang="es-CL" b="1" dirty="0"/>
              <a:t> 4</a:t>
            </a:r>
            <a:br>
              <a:rPr lang="es-CL" dirty="0"/>
            </a:br>
            <a:endParaRPr lang="es-CL" dirty="0"/>
          </a:p>
        </p:txBody>
      </p:sp>
      <p:sp>
        <p:nvSpPr>
          <p:cNvPr id="3" name="Marcador de contenido 2"/>
          <p:cNvSpPr>
            <a:spLocks noGrp="1"/>
          </p:cNvSpPr>
          <p:nvPr>
            <p:ph idx="1"/>
          </p:nvPr>
        </p:nvSpPr>
        <p:spPr>
          <a:xfrm>
            <a:off x="677334" y="2160589"/>
            <a:ext cx="3708929" cy="3880773"/>
          </a:xfrm>
        </p:spPr>
        <p:txBody>
          <a:bodyPr/>
          <a:lstStyle/>
          <a:p>
            <a:pPr algn="just"/>
            <a:r>
              <a:rPr lang="es-CL" sz="2400" dirty="0"/>
              <a:t>Puesta de la cubierta de la plataforma de ordeño, que es de terciado marino de 0,6x1,2mt. Como se indica en la figura 4.</a:t>
            </a:r>
            <a:br>
              <a:rPr lang="es-CL" sz="2400" dirty="0"/>
            </a:br>
            <a:endParaRPr lang="es-CL" sz="2400" dirty="0"/>
          </a:p>
        </p:txBody>
      </p:sp>
      <p:pic>
        <p:nvPicPr>
          <p:cNvPr id="4" name="Imagen 3"/>
          <p:cNvPicPr>
            <a:picLocks noChangeAspect="1"/>
          </p:cNvPicPr>
          <p:nvPr/>
        </p:nvPicPr>
        <p:blipFill>
          <a:blip r:embed="rId2"/>
          <a:stretch>
            <a:fillRect/>
          </a:stretch>
        </p:blipFill>
        <p:spPr>
          <a:xfrm>
            <a:off x="4733366" y="176552"/>
            <a:ext cx="6082025" cy="5864810"/>
          </a:xfrm>
          <a:prstGeom prst="rect">
            <a:avLst/>
          </a:prstGeom>
        </p:spPr>
      </p:pic>
    </p:spTree>
    <p:extLst>
      <p:ext uri="{BB962C8B-B14F-4D97-AF65-F5344CB8AC3E}">
        <p14:creationId xmlns:p14="http://schemas.microsoft.com/office/powerpoint/2010/main" val="1675981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L" sz="4000" b="1" dirty="0"/>
              <a:t>Paso 5</a:t>
            </a:r>
            <a:br>
              <a:rPr lang="es-CL" sz="4000" dirty="0"/>
            </a:br>
            <a:endParaRPr lang="es-CL" sz="4000" dirty="0"/>
          </a:p>
        </p:txBody>
      </p:sp>
      <p:sp>
        <p:nvSpPr>
          <p:cNvPr id="3" name="Marcador de contenido 2"/>
          <p:cNvSpPr>
            <a:spLocks noGrp="1"/>
          </p:cNvSpPr>
          <p:nvPr>
            <p:ph idx="1"/>
          </p:nvPr>
        </p:nvSpPr>
        <p:spPr>
          <a:xfrm>
            <a:off x="677334" y="2160589"/>
            <a:ext cx="3694641" cy="3880773"/>
          </a:xfrm>
        </p:spPr>
        <p:txBody>
          <a:bodyPr>
            <a:normAutofit lnSpcReduction="10000"/>
          </a:bodyPr>
          <a:lstStyle/>
          <a:p>
            <a:pPr algn="just"/>
            <a:r>
              <a:rPr lang="es-CL" dirty="0"/>
              <a:t>En la parte posterior  de la plataforma de ordeño que es donde va la cabeza se </a:t>
            </a:r>
            <a:r>
              <a:rPr lang="es-CL" dirty="0" err="1"/>
              <a:t>dispondra</a:t>
            </a:r>
            <a:r>
              <a:rPr lang="es-CL" dirty="0"/>
              <a:t> una estructura (como se indica en la figura 5 a la 5 b) realizada con palos de 1x5”que permitirá dejar la cabra sin posibilidad de voltearse durante la ordeña, la cual será fijada en la parte externa de la plataforma. Esta estructura tiene dos caras una externa y una interna y tres pasos de construcción.</a:t>
            </a:r>
          </a:p>
          <a:p>
            <a:endParaRPr lang="es-CL" dirty="0"/>
          </a:p>
        </p:txBody>
      </p:sp>
      <p:pic>
        <p:nvPicPr>
          <p:cNvPr id="4" name="Imagen 3"/>
          <p:cNvPicPr>
            <a:picLocks noChangeAspect="1"/>
          </p:cNvPicPr>
          <p:nvPr/>
        </p:nvPicPr>
        <p:blipFill>
          <a:blip r:embed="rId2"/>
          <a:stretch>
            <a:fillRect/>
          </a:stretch>
        </p:blipFill>
        <p:spPr>
          <a:xfrm>
            <a:off x="5244894" y="1603464"/>
            <a:ext cx="4756356" cy="3445480"/>
          </a:xfrm>
          <a:prstGeom prst="rect">
            <a:avLst/>
          </a:prstGeom>
        </p:spPr>
      </p:pic>
      <p:pic>
        <p:nvPicPr>
          <p:cNvPr id="5" name="Imagen 4"/>
          <p:cNvPicPr>
            <a:picLocks noChangeAspect="1"/>
          </p:cNvPicPr>
          <p:nvPr/>
        </p:nvPicPr>
        <p:blipFill>
          <a:blip r:embed="rId3"/>
          <a:stretch>
            <a:fillRect/>
          </a:stretch>
        </p:blipFill>
        <p:spPr>
          <a:xfrm>
            <a:off x="5346873" y="5048944"/>
            <a:ext cx="2700091" cy="992418"/>
          </a:xfrm>
          <a:prstGeom prst="rect">
            <a:avLst/>
          </a:prstGeom>
        </p:spPr>
      </p:pic>
    </p:spTree>
    <p:extLst>
      <p:ext uri="{BB962C8B-B14F-4D97-AF65-F5344CB8AC3E}">
        <p14:creationId xmlns:p14="http://schemas.microsoft.com/office/powerpoint/2010/main" val="11300539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b="1" dirty="0"/>
              <a:t>Paso 5</a:t>
            </a:r>
            <a:br>
              <a:rPr lang="es-CL" dirty="0"/>
            </a:br>
            <a:endParaRPr lang="es-CL" dirty="0"/>
          </a:p>
        </p:txBody>
      </p:sp>
      <p:pic>
        <p:nvPicPr>
          <p:cNvPr id="4" name="Imagen 3"/>
          <p:cNvPicPr>
            <a:picLocks noChangeAspect="1"/>
          </p:cNvPicPr>
          <p:nvPr/>
        </p:nvPicPr>
        <p:blipFill>
          <a:blip r:embed="rId2"/>
          <a:stretch>
            <a:fillRect/>
          </a:stretch>
        </p:blipFill>
        <p:spPr>
          <a:xfrm>
            <a:off x="827196" y="1625420"/>
            <a:ext cx="4602054" cy="3643293"/>
          </a:xfrm>
          <a:prstGeom prst="rect">
            <a:avLst/>
          </a:prstGeom>
        </p:spPr>
      </p:pic>
      <p:pic>
        <p:nvPicPr>
          <p:cNvPr id="5" name="Imagen 4"/>
          <p:cNvPicPr>
            <a:picLocks noChangeAspect="1"/>
          </p:cNvPicPr>
          <p:nvPr/>
        </p:nvPicPr>
        <p:blipFill>
          <a:blip r:embed="rId3"/>
          <a:stretch>
            <a:fillRect/>
          </a:stretch>
        </p:blipFill>
        <p:spPr>
          <a:xfrm>
            <a:off x="827196" y="5082769"/>
            <a:ext cx="2803972" cy="560794"/>
          </a:xfrm>
          <a:prstGeom prst="rect">
            <a:avLst/>
          </a:prstGeom>
        </p:spPr>
      </p:pic>
      <p:pic>
        <p:nvPicPr>
          <p:cNvPr id="6" name="Imagen 5"/>
          <p:cNvPicPr>
            <a:picLocks noChangeAspect="1"/>
          </p:cNvPicPr>
          <p:nvPr/>
        </p:nvPicPr>
        <p:blipFill>
          <a:blip r:embed="rId4"/>
          <a:stretch>
            <a:fillRect/>
          </a:stretch>
        </p:blipFill>
        <p:spPr>
          <a:xfrm>
            <a:off x="5077181" y="1639445"/>
            <a:ext cx="5713480" cy="4146993"/>
          </a:xfrm>
          <a:prstGeom prst="rect">
            <a:avLst/>
          </a:prstGeom>
        </p:spPr>
      </p:pic>
    </p:spTree>
    <p:extLst>
      <p:ext uri="{BB962C8B-B14F-4D97-AF65-F5344CB8AC3E}">
        <p14:creationId xmlns:p14="http://schemas.microsoft.com/office/powerpoint/2010/main" val="1036074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t="32701" r="38885"/>
          <a:stretch/>
        </p:blipFill>
        <p:spPr>
          <a:xfrm>
            <a:off x="1214437" y="2000249"/>
            <a:ext cx="4572001" cy="3753421"/>
          </a:xfrm>
          <a:prstGeom prst="rect">
            <a:avLst/>
          </a:prstGeom>
        </p:spPr>
      </p:pic>
      <p:sp>
        <p:nvSpPr>
          <p:cNvPr id="7" name="CuadroTexto 6"/>
          <p:cNvSpPr txBox="1"/>
          <p:nvPr/>
        </p:nvSpPr>
        <p:spPr>
          <a:xfrm>
            <a:off x="1214437" y="728663"/>
            <a:ext cx="7940493" cy="646331"/>
          </a:xfrm>
          <a:prstGeom prst="rect">
            <a:avLst/>
          </a:prstGeom>
          <a:noFill/>
        </p:spPr>
        <p:txBody>
          <a:bodyPr wrap="square" rtlCol="0">
            <a:spAutoFit/>
          </a:bodyPr>
          <a:lstStyle/>
          <a:p>
            <a:r>
              <a:rPr lang="es-CL" dirty="0"/>
              <a:t>Parte 4 puesta del pivote para mantener la cabeza fija como se indica en las figuras 5e y 5f</a:t>
            </a:r>
          </a:p>
        </p:txBody>
      </p:sp>
      <p:pic>
        <p:nvPicPr>
          <p:cNvPr id="8" name="Imagen 7"/>
          <p:cNvPicPr>
            <a:picLocks noChangeAspect="1"/>
          </p:cNvPicPr>
          <p:nvPr/>
        </p:nvPicPr>
        <p:blipFill rotWithShape="1">
          <a:blip r:embed="rId3"/>
          <a:srcRect t="12310" r="18801"/>
          <a:stretch/>
        </p:blipFill>
        <p:spPr>
          <a:xfrm>
            <a:off x="5515190" y="1728788"/>
            <a:ext cx="5557623" cy="3971422"/>
          </a:xfrm>
          <a:prstGeom prst="rect">
            <a:avLst/>
          </a:prstGeom>
        </p:spPr>
      </p:pic>
    </p:spTree>
    <p:extLst>
      <p:ext uri="{BB962C8B-B14F-4D97-AF65-F5344CB8AC3E}">
        <p14:creationId xmlns:p14="http://schemas.microsoft.com/office/powerpoint/2010/main" val="2318260773"/>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127</TotalTime>
  <Words>475</Words>
  <Application>Microsoft Office PowerPoint</Application>
  <PresentationFormat>Panorámica</PresentationFormat>
  <Paragraphs>28</Paragraphs>
  <Slides>14</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14</vt:i4>
      </vt:variant>
    </vt:vector>
  </HeadingPairs>
  <TitlesOfParts>
    <vt:vector size="19" baseType="lpstr">
      <vt:lpstr>Arial</vt:lpstr>
      <vt:lpstr>Calibri</vt:lpstr>
      <vt:lpstr>Trebuchet MS</vt:lpstr>
      <vt:lpstr>Wingdings 3</vt:lpstr>
      <vt:lpstr>Faceta</vt:lpstr>
      <vt:lpstr>Planos y especificaciones para construir la Plataforma de ordeño</vt:lpstr>
      <vt:lpstr>I  Plataforma de Ordeño</vt:lpstr>
      <vt:lpstr>Paso 1</vt:lpstr>
      <vt:lpstr>Paso 2</vt:lpstr>
      <vt:lpstr>Paso 3</vt:lpstr>
      <vt:lpstr>Paso 4 </vt:lpstr>
      <vt:lpstr>Paso 5 </vt:lpstr>
      <vt:lpstr>Paso 5 </vt:lpstr>
      <vt:lpstr>Presentación de PowerPoint</vt:lpstr>
      <vt:lpstr>Paso  6 </vt:lpstr>
      <vt:lpstr>II    Rampa de subida a la plataforma </vt:lpstr>
      <vt:lpstr>Presentación de PowerPoint</vt:lpstr>
      <vt:lpstr>Presentación de PowerPoint</vt:lpstr>
      <vt:lpstr>Presentación de PowerPoint</vt:lpstr>
    </vt:vector>
  </TitlesOfParts>
  <Company>UNAP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Oliva Ekelund, María Isabel</dc:creator>
  <cp:lastModifiedBy>Licencia Ocho</cp:lastModifiedBy>
  <cp:revision>9</cp:revision>
  <dcterms:created xsi:type="dcterms:W3CDTF">2018-04-24T19:20:39Z</dcterms:created>
  <dcterms:modified xsi:type="dcterms:W3CDTF">2020-05-22T16:29:54Z</dcterms:modified>
</cp:coreProperties>
</file>