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1" r:id="rId4"/>
    <p:sldId id="259" r:id="rId5"/>
    <p:sldId id="263" r:id="rId6"/>
    <p:sldId id="262" r:id="rId7"/>
    <p:sldId id="268" r:id="rId8"/>
    <p:sldId id="269" r:id="rId9"/>
    <p:sldId id="264" r:id="rId10"/>
    <p:sldId id="265" r:id="rId11"/>
    <p:sldId id="266" r:id="rId12"/>
    <p:sldId id="267" r:id="rId13"/>
    <p:sldId id="260" r:id="rId14"/>
    <p:sldId id="270" r:id="rId15"/>
    <p:sldId id="271" r:id="rId16"/>
    <p:sldId id="272" r:id="rId17"/>
    <p:sldId id="273" r:id="rId18"/>
    <p:sldId id="274" r:id="rId19"/>
    <p:sldId id="279" r:id="rId20"/>
    <p:sldId id="275" r:id="rId21"/>
    <p:sldId id="280" r:id="rId22"/>
    <p:sldId id="281" r:id="rId23"/>
    <p:sldId id="276" r:id="rId24"/>
    <p:sldId id="277" r:id="rId25"/>
    <p:sldId id="278" r:id="rId26"/>
  </p:sldIdLst>
  <p:sldSz cx="12192000" cy="6858000"/>
  <p:notesSz cx="6888163" cy="100203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5954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3095754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9056565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es-ES"/>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426565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Editar los estilos de texto del patrón</a:t>
            </a:r>
          </a:p>
        </p:txBody>
      </p:sp>
      <p:sp>
        <p:nvSpPr>
          <p:cNvPr id="4" name="Date Placeholder 3"/>
          <p:cNvSpPr>
            <a:spLocks noGrp="1"/>
          </p:cNvSpPr>
          <p:nvPr>
            <p:ph type="dt" sz="half" idx="10"/>
          </p:nvPr>
        </p:nvSpPr>
        <p:spPr/>
        <p:txBody>
          <a:bodyPr/>
          <a:lstStyle/>
          <a:p>
            <a:fld id="{2D1783B4-543A-49C0-8389-09072B263DEB}" type="datetimeFigureOut">
              <a:rPr lang="es-CL" smtClean="0"/>
              <a:t>15-12-2022</a:t>
            </a:fld>
            <a:endParaRPr lang="es-CL"/>
          </a:p>
        </p:txBody>
      </p:sp>
      <p:sp>
        <p:nvSpPr>
          <p:cNvPr id="5" name="Footer Placeholder 4"/>
          <p:cNvSpPr>
            <a:spLocks noGrp="1"/>
          </p:cNvSpPr>
          <p:nvPr>
            <p:ph type="ftr" sz="quarter" idx="11"/>
          </p:nvPr>
        </p:nvSpPr>
        <p:spPr/>
        <p:txBody>
          <a:bodyPr/>
          <a:lstStyle/>
          <a:p>
            <a:endParaRPr lang="es-CL"/>
          </a:p>
        </p:txBody>
      </p:sp>
      <p:sp>
        <p:nvSpPr>
          <p:cNvPr id="6" name="Slide Number Placeholder 5"/>
          <p:cNvSpPr>
            <a:spLocks noGrp="1"/>
          </p:cNvSpPr>
          <p:nvPr>
            <p:ph type="sldNum" sz="quarter" idx="12"/>
          </p:nvPr>
        </p:nvSpPr>
        <p:spPr/>
        <p:txBody>
          <a:bodyPr/>
          <a:lstStyle/>
          <a:p>
            <a:fld id="{21730F86-E81E-4A68-88B8-37E0A2BBA76A}" type="slidenum">
              <a:rPr lang="es-CL" smtClean="0"/>
              <a:t>‹Nº›</a:t>
            </a:fld>
            <a:endParaRPr lang="es-CL"/>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731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44307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4" name="Content Placeholder 3"/>
          <p:cNvSpPr>
            <a:spLocks noGrp="1"/>
          </p:cNvSpPr>
          <p:nvPr>
            <p:ph sz="half" idx="2"/>
          </p:nvPr>
        </p:nvSpPr>
        <p:spPr>
          <a:xfrm>
            <a:off x="109728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Editar los estilos de texto del patrón</a:t>
            </a:r>
          </a:p>
        </p:txBody>
      </p:sp>
      <p:sp>
        <p:nvSpPr>
          <p:cNvPr id="6" name="Content Placeholder 5"/>
          <p:cNvSpPr>
            <a:spLocks noGrp="1"/>
          </p:cNvSpPr>
          <p:nvPr>
            <p:ph sz="quarter" idx="4"/>
          </p:nvPr>
        </p:nvSpPr>
        <p:spPr>
          <a:xfrm>
            <a:off x="6217920" y="2582334"/>
            <a:ext cx="4937760" cy="33782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2D1783B4-543A-49C0-8389-09072B263DEB}" type="datetimeFigureOut">
              <a:rPr lang="es-CL" smtClean="0"/>
              <a:t>15-12-2022</a:t>
            </a:fld>
            <a:endParaRPr lang="es-CL"/>
          </a:p>
        </p:txBody>
      </p:sp>
      <p:sp>
        <p:nvSpPr>
          <p:cNvPr id="8" name="Footer Placeholder 7"/>
          <p:cNvSpPr>
            <a:spLocks noGrp="1"/>
          </p:cNvSpPr>
          <p:nvPr>
            <p:ph type="ftr" sz="quarter" idx="11"/>
          </p:nvPr>
        </p:nvSpPr>
        <p:spPr/>
        <p:txBody>
          <a:bodyPr/>
          <a:lstStyle/>
          <a:p>
            <a:endParaRPr lang="es-CL"/>
          </a:p>
        </p:txBody>
      </p:sp>
      <p:sp>
        <p:nvSpPr>
          <p:cNvPr id="9" name="Slide Number Placeholder 8"/>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5155871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2D1783B4-543A-49C0-8389-09072B263DEB}" type="datetimeFigureOut">
              <a:rPr lang="es-CL" smtClean="0"/>
              <a:t>15-12-2022</a:t>
            </a:fld>
            <a:endParaRPr lang="es-CL"/>
          </a:p>
        </p:txBody>
      </p:sp>
      <p:sp>
        <p:nvSpPr>
          <p:cNvPr id="4" name="Footer Placeholder 3"/>
          <p:cNvSpPr>
            <a:spLocks noGrp="1"/>
          </p:cNvSpPr>
          <p:nvPr>
            <p:ph type="ftr" sz="quarter" idx="11"/>
          </p:nvPr>
        </p:nvSpPr>
        <p:spPr/>
        <p:txBody>
          <a:bodyPr/>
          <a:lstStyle/>
          <a:p>
            <a:endParaRPr lang="es-CL"/>
          </a:p>
        </p:txBody>
      </p:sp>
      <p:sp>
        <p:nvSpPr>
          <p:cNvPr id="5" name="Slide Number Placeholder 4"/>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37923097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2D1783B4-543A-49C0-8389-09072B263DEB}" type="datetimeFigureOut">
              <a:rPr lang="es-CL" smtClean="0"/>
              <a:t>15-12-2022</a:t>
            </a:fld>
            <a:endParaRPr lang="es-CL"/>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s-CL"/>
          </a:p>
        </p:txBody>
      </p:sp>
      <p:sp>
        <p:nvSpPr>
          <p:cNvPr id="9" name="Slide Number Placeholder 8"/>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10950357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s-ES"/>
              <a:t>Haga clic para modificar el estilo de título del patrón</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s-CL"/>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21730F86-E81E-4A68-88B8-37E0A2BBA76A}" type="slidenum">
              <a:rPr lang="es-CL" smtClean="0"/>
              <a:t>‹Nº›</a:t>
            </a:fld>
            <a:endParaRPr lang="es-CL"/>
          </a:p>
        </p:txBody>
      </p:sp>
    </p:spTree>
    <p:extLst>
      <p:ext uri="{BB962C8B-B14F-4D97-AF65-F5344CB8AC3E}">
        <p14:creationId xmlns:p14="http://schemas.microsoft.com/office/powerpoint/2010/main" val="1226321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es-ES"/>
              <a:t>Haga clic para modificar el estilo de título del patrón</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Editar los estilos de texto del patrón</a:t>
            </a:r>
          </a:p>
        </p:txBody>
      </p:sp>
      <p:sp>
        <p:nvSpPr>
          <p:cNvPr id="5" name="Date Placeholder 4"/>
          <p:cNvSpPr>
            <a:spLocks noGrp="1"/>
          </p:cNvSpPr>
          <p:nvPr>
            <p:ph type="dt" sz="half" idx="10"/>
          </p:nvPr>
        </p:nvSpPr>
        <p:spPr/>
        <p:txBody>
          <a:bodyPr/>
          <a:lstStyle/>
          <a:p>
            <a:fld id="{2D1783B4-543A-49C0-8389-09072B263DEB}" type="datetimeFigureOut">
              <a:rPr lang="es-CL" smtClean="0"/>
              <a:t>15-12-2022</a:t>
            </a:fld>
            <a:endParaRPr lang="es-CL"/>
          </a:p>
        </p:txBody>
      </p:sp>
      <p:sp>
        <p:nvSpPr>
          <p:cNvPr id="6" name="Footer Placeholder 5"/>
          <p:cNvSpPr>
            <a:spLocks noGrp="1"/>
          </p:cNvSpPr>
          <p:nvPr>
            <p:ph type="ftr" sz="quarter" idx="11"/>
          </p:nvPr>
        </p:nvSpPr>
        <p:spPr/>
        <p:txBody>
          <a:bodyPr/>
          <a:lstStyle/>
          <a:p>
            <a:endParaRPr lang="es-CL"/>
          </a:p>
        </p:txBody>
      </p:sp>
      <p:sp>
        <p:nvSpPr>
          <p:cNvPr id="7" name="Slide Number Placeholder 6"/>
          <p:cNvSpPr>
            <a:spLocks noGrp="1"/>
          </p:cNvSpPr>
          <p:nvPr>
            <p:ph type="sldNum" sz="quarter" idx="12"/>
          </p:nvPr>
        </p:nvSpPr>
        <p:spPr/>
        <p:txBody>
          <a:bodyPr/>
          <a:lstStyle/>
          <a:p>
            <a:fld id="{21730F86-E81E-4A68-88B8-37E0A2BBA76A}" type="slidenum">
              <a:rPr lang="es-CL" smtClean="0"/>
              <a:t>‹Nº›</a:t>
            </a:fld>
            <a:endParaRPr lang="es-CL"/>
          </a:p>
        </p:txBody>
      </p:sp>
    </p:spTree>
    <p:extLst>
      <p:ext uri="{BB962C8B-B14F-4D97-AF65-F5344CB8AC3E}">
        <p14:creationId xmlns:p14="http://schemas.microsoft.com/office/powerpoint/2010/main" val="25207823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es-ES"/>
              <a:t>Editar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2D1783B4-543A-49C0-8389-09072B263DEB}" type="datetimeFigureOut">
              <a:rPr lang="es-CL" smtClean="0"/>
              <a:t>15-12-2022</a:t>
            </a:fld>
            <a:endParaRPr lang="es-CL"/>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s-CL"/>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21730F86-E81E-4A68-88B8-37E0A2BBA76A}" type="slidenum">
              <a:rPr lang="es-CL" smtClean="0"/>
              <a:t>‹Nº›</a:t>
            </a:fld>
            <a:endParaRPr lang="es-CL"/>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998945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F208B9-B1CE-41A9-BFFF-4F29F62FCAD3}"/>
              </a:ext>
            </a:extLst>
          </p:cNvPr>
          <p:cNvSpPr>
            <a:spLocks noGrp="1"/>
          </p:cNvSpPr>
          <p:nvPr>
            <p:ph type="ctrTitle"/>
          </p:nvPr>
        </p:nvSpPr>
        <p:spPr/>
        <p:txBody>
          <a:bodyPr/>
          <a:lstStyle/>
          <a:p>
            <a:r>
              <a:rPr lang="es-CL" dirty="0"/>
              <a:t>Limpieza de corrales e instalaciones caprinas</a:t>
            </a:r>
          </a:p>
        </p:txBody>
      </p:sp>
      <p:sp>
        <p:nvSpPr>
          <p:cNvPr id="3" name="Subtítulo 2">
            <a:extLst>
              <a:ext uri="{FF2B5EF4-FFF2-40B4-BE49-F238E27FC236}">
                <a16:creationId xmlns:a16="http://schemas.microsoft.com/office/drawing/2014/main" id="{9D512118-EA85-4054-BCF4-5EEB5FB17F58}"/>
              </a:ext>
            </a:extLst>
          </p:cNvPr>
          <p:cNvSpPr>
            <a:spLocks noGrp="1"/>
          </p:cNvSpPr>
          <p:nvPr>
            <p:ph type="subTitle" idx="1"/>
          </p:nvPr>
        </p:nvSpPr>
        <p:spPr/>
        <p:txBody>
          <a:bodyPr>
            <a:normAutofit fontScale="47500" lnSpcReduction="20000"/>
          </a:bodyPr>
          <a:lstStyle/>
          <a:p>
            <a:pPr algn="r"/>
            <a:endParaRPr lang="es-CL"/>
          </a:p>
          <a:p>
            <a:pPr algn="r"/>
            <a:endParaRPr lang="es-CL"/>
          </a:p>
          <a:p>
            <a:pPr algn="r"/>
            <a:r>
              <a:rPr lang="es-CL"/>
              <a:t>Karen Sandoval Olavarría</a:t>
            </a:r>
          </a:p>
          <a:p>
            <a:pPr algn="r"/>
            <a:r>
              <a:rPr lang="es-CL"/>
              <a:t>Lunes 5 de noviembre</a:t>
            </a:r>
          </a:p>
          <a:p>
            <a:pPr algn="r"/>
            <a:endParaRPr lang="es-CL" dirty="0"/>
          </a:p>
        </p:txBody>
      </p:sp>
    </p:spTree>
    <p:extLst>
      <p:ext uri="{BB962C8B-B14F-4D97-AF65-F5344CB8AC3E}">
        <p14:creationId xmlns:p14="http://schemas.microsoft.com/office/powerpoint/2010/main" val="18200757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947883-FB3F-419A-8EED-536DA6F2B25B}"/>
              </a:ext>
            </a:extLst>
          </p:cNvPr>
          <p:cNvSpPr>
            <a:spLocks noGrp="1"/>
          </p:cNvSpPr>
          <p:nvPr>
            <p:ph type="title"/>
          </p:nvPr>
        </p:nvSpPr>
        <p:spPr/>
        <p:txBody>
          <a:bodyPr/>
          <a:lstStyle/>
          <a:p>
            <a:r>
              <a:rPr lang="es-CL" dirty="0"/>
              <a:t>Desinfectante </a:t>
            </a:r>
          </a:p>
        </p:txBody>
      </p:sp>
      <p:pic>
        <p:nvPicPr>
          <p:cNvPr id="4" name="Marcador de contenido 3">
            <a:extLst>
              <a:ext uri="{FF2B5EF4-FFF2-40B4-BE49-F238E27FC236}">
                <a16:creationId xmlns:a16="http://schemas.microsoft.com/office/drawing/2014/main" id="{EDF7B9D9-D95D-48EC-9349-BC326A65B0D3}"/>
              </a:ext>
            </a:extLst>
          </p:cNvPr>
          <p:cNvPicPr>
            <a:picLocks noGrp="1" noChangeAspect="1"/>
          </p:cNvPicPr>
          <p:nvPr>
            <p:ph idx="1"/>
          </p:nvPr>
        </p:nvPicPr>
        <p:blipFill>
          <a:blip r:embed="rId2"/>
          <a:stretch>
            <a:fillRect/>
          </a:stretch>
        </p:blipFill>
        <p:spPr>
          <a:xfrm>
            <a:off x="3670300" y="1737360"/>
            <a:ext cx="4064000" cy="4487333"/>
          </a:xfrm>
          <a:prstGeom prst="rect">
            <a:avLst/>
          </a:prstGeom>
        </p:spPr>
      </p:pic>
    </p:spTree>
    <p:extLst>
      <p:ext uri="{BB962C8B-B14F-4D97-AF65-F5344CB8AC3E}">
        <p14:creationId xmlns:p14="http://schemas.microsoft.com/office/powerpoint/2010/main" val="12440657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C12FBF-56BA-4048-A456-B9B0858022B5}"/>
              </a:ext>
            </a:extLst>
          </p:cNvPr>
          <p:cNvSpPr>
            <a:spLocks noGrp="1"/>
          </p:cNvSpPr>
          <p:nvPr>
            <p:ph type="title"/>
          </p:nvPr>
        </p:nvSpPr>
        <p:spPr/>
        <p:txBody>
          <a:bodyPr/>
          <a:lstStyle/>
          <a:p>
            <a:r>
              <a:rPr lang="es-CL" dirty="0"/>
              <a:t>Voladores </a:t>
            </a:r>
          </a:p>
        </p:txBody>
      </p:sp>
      <p:pic>
        <p:nvPicPr>
          <p:cNvPr id="4" name="Marcador de contenido 3">
            <a:extLst>
              <a:ext uri="{FF2B5EF4-FFF2-40B4-BE49-F238E27FC236}">
                <a16:creationId xmlns:a16="http://schemas.microsoft.com/office/drawing/2014/main" id="{79AEA471-1860-438D-B962-DAC96E1A1773}"/>
              </a:ext>
            </a:extLst>
          </p:cNvPr>
          <p:cNvPicPr>
            <a:picLocks noGrp="1" noChangeAspect="1"/>
          </p:cNvPicPr>
          <p:nvPr>
            <p:ph idx="1"/>
          </p:nvPr>
        </p:nvPicPr>
        <p:blipFill rotWithShape="1">
          <a:blip r:embed="rId2"/>
          <a:srcRect l="33136" t="16884" r="38495" b="19232"/>
          <a:stretch/>
        </p:blipFill>
        <p:spPr>
          <a:xfrm>
            <a:off x="3047632" y="1783445"/>
            <a:ext cx="3815729" cy="4833256"/>
          </a:xfrm>
          <a:prstGeom prst="rect">
            <a:avLst/>
          </a:prstGeom>
        </p:spPr>
      </p:pic>
    </p:spTree>
    <p:extLst>
      <p:ext uri="{BB962C8B-B14F-4D97-AF65-F5344CB8AC3E}">
        <p14:creationId xmlns:p14="http://schemas.microsoft.com/office/powerpoint/2010/main" val="4232072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484326-46B5-4E62-9B41-43B2192F1E8D}"/>
              </a:ext>
            </a:extLst>
          </p:cNvPr>
          <p:cNvSpPr>
            <a:spLocks noGrp="1"/>
          </p:cNvSpPr>
          <p:nvPr>
            <p:ph type="title"/>
          </p:nvPr>
        </p:nvSpPr>
        <p:spPr/>
        <p:txBody>
          <a:bodyPr/>
          <a:lstStyle/>
          <a:p>
            <a:r>
              <a:rPr lang="es-CL" dirty="0"/>
              <a:t>Rastreros</a:t>
            </a:r>
          </a:p>
        </p:txBody>
      </p:sp>
      <p:pic>
        <p:nvPicPr>
          <p:cNvPr id="5" name="Marcador de contenido 4">
            <a:extLst>
              <a:ext uri="{FF2B5EF4-FFF2-40B4-BE49-F238E27FC236}">
                <a16:creationId xmlns:a16="http://schemas.microsoft.com/office/drawing/2014/main" id="{C32D9A99-1CEF-4DDA-83A3-51692AAED013}"/>
              </a:ext>
            </a:extLst>
          </p:cNvPr>
          <p:cNvPicPr>
            <a:picLocks noGrp="1" noChangeAspect="1"/>
          </p:cNvPicPr>
          <p:nvPr>
            <p:ph idx="1"/>
          </p:nvPr>
        </p:nvPicPr>
        <p:blipFill>
          <a:blip r:embed="rId2"/>
          <a:stretch>
            <a:fillRect/>
          </a:stretch>
        </p:blipFill>
        <p:spPr>
          <a:xfrm>
            <a:off x="2156807" y="2086052"/>
            <a:ext cx="3712786" cy="4151736"/>
          </a:xfrm>
          <a:prstGeom prst="rect">
            <a:avLst/>
          </a:prstGeom>
        </p:spPr>
      </p:pic>
      <p:pic>
        <p:nvPicPr>
          <p:cNvPr id="4" name="Imagen 3">
            <a:extLst>
              <a:ext uri="{FF2B5EF4-FFF2-40B4-BE49-F238E27FC236}">
                <a16:creationId xmlns:a16="http://schemas.microsoft.com/office/drawing/2014/main" id="{FC16452D-C8AA-48F8-835A-CA3F6CC8C830}"/>
              </a:ext>
            </a:extLst>
          </p:cNvPr>
          <p:cNvPicPr>
            <a:picLocks noChangeAspect="1"/>
          </p:cNvPicPr>
          <p:nvPr/>
        </p:nvPicPr>
        <p:blipFill rotWithShape="1">
          <a:blip r:embed="rId3"/>
          <a:srcRect l="64688" t="39445" r="20104" b="28518"/>
          <a:stretch/>
        </p:blipFill>
        <p:spPr>
          <a:xfrm>
            <a:off x="6832600" y="2114463"/>
            <a:ext cx="3479800" cy="4123325"/>
          </a:xfrm>
          <a:prstGeom prst="rect">
            <a:avLst/>
          </a:prstGeom>
        </p:spPr>
      </p:pic>
    </p:spTree>
    <p:extLst>
      <p:ext uri="{BB962C8B-B14F-4D97-AF65-F5344CB8AC3E}">
        <p14:creationId xmlns:p14="http://schemas.microsoft.com/office/powerpoint/2010/main" val="10902727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AC12CD7E-6963-464D-94C5-3745C4631B33}"/>
              </a:ext>
            </a:extLst>
          </p:cNvPr>
          <p:cNvSpPr>
            <a:spLocks noGrp="1"/>
          </p:cNvSpPr>
          <p:nvPr>
            <p:ph idx="1"/>
          </p:nvPr>
        </p:nvSpPr>
        <p:spPr/>
        <p:txBody>
          <a:bodyPr/>
          <a:lstStyle/>
          <a:p>
            <a:pPr marL="0" indent="0" algn="just">
              <a:buNone/>
            </a:pPr>
            <a:r>
              <a:rPr lang="es-ES" sz="2400" b="1" dirty="0">
                <a:solidFill>
                  <a:schemeClr val="tx1"/>
                </a:solidFill>
              </a:rPr>
              <a:t>Desinfección de los corrales, utensilios, comederos, recipientes, paredes, cercos, utilizando:</a:t>
            </a:r>
          </a:p>
          <a:p>
            <a:pPr marL="0" indent="0" algn="just">
              <a:buNone/>
            </a:pPr>
            <a:endParaRPr lang="es-ES" sz="2400" b="1" dirty="0">
              <a:solidFill>
                <a:schemeClr val="tx1"/>
              </a:solidFill>
            </a:endParaRPr>
          </a:p>
          <a:p>
            <a:pPr marL="0" indent="0" algn="just">
              <a:buNone/>
            </a:pPr>
            <a:r>
              <a:rPr lang="es-ES" sz="2400" b="1" dirty="0">
                <a:solidFill>
                  <a:schemeClr val="tx1"/>
                </a:solidFill>
              </a:rPr>
              <a:t>Creolina al 5 %,</a:t>
            </a:r>
          </a:p>
          <a:p>
            <a:pPr marL="0" indent="0" algn="just">
              <a:buNone/>
            </a:pPr>
            <a:r>
              <a:rPr lang="es-ES" sz="2400" b="1" dirty="0">
                <a:solidFill>
                  <a:schemeClr val="tx1"/>
                </a:solidFill>
              </a:rPr>
              <a:t>Formol al 2 %,</a:t>
            </a:r>
          </a:p>
          <a:p>
            <a:pPr marL="0" indent="0" algn="just">
              <a:buNone/>
            </a:pPr>
            <a:r>
              <a:rPr lang="es-ES" sz="2400" b="1" dirty="0">
                <a:solidFill>
                  <a:schemeClr val="tx1"/>
                </a:solidFill>
              </a:rPr>
              <a:t>Soda cáustica al 2 %.</a:t>
            </a:r>
          </a:p>
          <a:p>
            <a:pPr marL="0" indent="0">
              <a:buNone/>
            </a:pPr>
            <a:endParaRPr lang="es-CL" dirty="0"/>
          </a:p>
        </p:txBody>
      </p:sp>
    </p:spTree>
    <p:extLst>
      <p:ext uri="{BB962C8B-B14F-4D97-AF65-F5344CB8AC3E}">
        <p14:creationId xmlns:p14="http://schemas.microsoft.com/office/powerpoint/2010/main" val="9756857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C3ADC4-0D8F-4F69-B389-788BCCA865CA}"/>
              </a:ext>
            </a:extLst>
          </p:cNvPr>
          <p:cNvSpPr>
            <a:spLocks noGrp="1"/>
          </p:cNvSpPr>
          <p:nvPr>
            <p:ph type="title"/>
          </p:nvPr>
        </p:nvSpPr>
        <p:spPr/>
        <p:txBody>
          <a:bodyPr/>
          <a:lstStyle/>
          <a:p>
            <a:r>
              <a:rPr lang="es-US" dirty="0"/>
              <a:t>Justificación de realizar limpieza y desinfección de los corrales</a:t>
            </a:r>
            <a:endParaRPr lang="es-CL" dirty="0"/>
          </a:p>
        </p:txBody>
      </p:sp>
      <p:sp>
        <p:nvSpPr>
          <p:cNvPr id="3" name="Marcador de contenido 2">
            <a:extLst>
              <a:ext uri="{FF2B5EF4-FFF2-40B4-BE49-F238E27FC236}">
                <a16:creationId xmlns:a16="http://schemas.microsoft.com/office/drawing/2014/main" id="{B8D0EFD8-604F-47C3-A525-B79A75D3B019}"/>
              </a:ext>
            </a:extLst>
          </p:cNvPr>
          <p:cNvSpPr>
            <a:spLocks noGrp="1"/>
          </p:cNvSpPr>
          <p:nvPr>
            <p:ph idx="1"/>
          </p:nvPr>
        </p:nvSpPr>
        <p:spPr/>
        <p:txBody>
          <a:bodyPr>
            <a:noAutofit/>
          </a:bodyPr>
          <a:lstStyle/>
          <a:p>
            <a:pPr algn="just"/>
            <a:r>
              <a:rPr lang="es-US" sz="2400" b="1" dirty="0"/>
              <a:t>1. Ayuda a controlar las enfermedades: se reduce la transmisión. Mejora el crecimiento y permite reducir la medicación al reducir la enfermedad.</a:t>
            </a:r>
          </a:p>
          <a:p>
            <a:pPr algn="just"/>
            <a:r>
              <a:rPr lang="es-US" sz="2400" b="1" dirty="0"/>
              <a:t>2. Reduce el uso de antibióticos: ahorro económico.</a:t>
            </a:r>
          </a:p>
          <a:p>
            <a:pPr algn="just"/>
            <a:r>
              <a:rPr lang="es-US" sz="2400" b="1" dirty="0"/>
              <a:t>3. Reduce el riesgo de zoonosis: las zoonosis son infecciones transmitidas de los animales a los humanos, a menudo a través de la carne. (salmonelosis)</a:t>
            </a:r>
          </a:p>
          <a:p>
            <a:pPr algn="just"/>
            <a:r>
              <a:rPr lang="es-US" sz="2400" b="1" dirty="0"/>
              <a:t>4. Mejora la calidad: la limpieza y desinfección es una parte esencia para garantizar la calidad del producto final, un aspecto vital para maximizar las ventas y los ingresos.</a:t>
            </a:r>
          </a:p>
          <a:p>
            <a:pPr algn="just"/>
            <a:r>
              <a:rPr lang="es-US" sz="2400" b="1" dirty="0"/>
              <a:t>5. Los animales crecen mejor: una simple reducción en las enfermedades, ya sean agudas o crónicas, permitirá que los animales crezcan mas rápido y con mas eficiencia. </a:t>
            </a:r>
            <a:endParaRPr lang="es-CL" sz="2400" b="1" dirty="0"/>
          </a:p>
        </p:txBody>
      </p:sp>
    </p:spTree>
    <p:extLst>
      <p:ext uri="{BB962C8B-B14F-4D97-AF65-F5344CB8AC3E}">
        <p14:creationId xmlns:p14="http://schemas.microsoft.com/office/powerpoint/2010/main" val="26448042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7A87A62-929D-4F4E-8DC6-65065E9AD215}"/>
              </a:ext>
            </a:extLst>
          </p:cNvPr>
          <p:cNvSpPr>
            <a:spLocks noGrp="1"/>
          </p:cNvSpPr>
          <p:nvPr>
            <p:ph type="title"/>
          </p:nvPr>
        </p:nvSpPr>
        <p:spPr/>
        <p:txBody>
          <a:bodyPr/>
          <a:lstStyle/>
          <a:p>
            <a:r>
              <a:rPr lang="es-US" dirty="0"/>
              <a:t>LA HIGIENE EN EL ORDEÑO</a:t>
            </a:r>
            <a:endParaRPr lang="es-CL" dirty="0"/>
          </a:p>
        </p:txBody>
      </p:sp>
      <p:sp>
        <p:nvSpPr>
          <p:cNvPr id="3" name="Marcador de contenido 2">
            <a:extLst>
              <a:ext uri="{FF2B5EF4-FFF2-40B4-BE49-F238E27FC236}">
                <a16:creationId xmlns:a16="http://schemas.microsoft.com/office/drawing/2014/main" id="{6F609CFB-A153-47D3-A44B-0EC0E8C67E57}"/>
              </a:ext>
            </a:extLst>
          </p:cNvPr>
          <p:cNvSpPr>
            <a:spLocks noGrp="1"/>
          </p:cNvSpPr>
          <p:nvPr>
            <p:ph idx="1"/>
          </p:nvPr>
        </p:nvSpPr>
        <p:spPr/>
        <p:txBody>
          <a:bodyPr>
            <a:normAutofit/>
          </a:bodyPr>
          <a:lstStyle/>
          <a:p>
            <a:pPr algn="just"/>
            <a:r>
              <a:rPr lang="es-US" sz="2400" b="1" dirty="0"/>
              <a:t>La mayoría de la contaminación de los pezones con patógenos ambientales ocurre fuera de la sala de ordeño. El ambiente en el que viven las cabras esta relacionado con la calidad de leche que producen.</a:t>
            </a:r>
          </a:p>
          <a:p>
            <a:pPr algn="just"/>
            <a:r>
              <a:rPr lang="es-US" sz="2400" b="1" dirty="0"/>
              <a:t>En los corrales al exterior (como es el caso) hay que pasar un rastrillo por el suelo, para soltar los estiércoles y estos no se acumulen, ya que la acumulación excesiva de heces actúa como una fuente de infección con bacterias ambientales. </a:t>
            </a:r>
          </a:p>
          <a:p>
            <a:pPr algn="just"/>
            <a:r>
              <a:rPr lang="es-US" sz="2400" b="1" dirty="0"/>
              <a:t>Al igual, hay que asegurarse de que los corrales tengan un buen drenaje y se debe evitar que se encuentren superpoblados, ya que un numero excesivo de animales es mas difícil mantener un entorno limpio. </a:t>
            </a:r>
            <a:endParaRPr lang="es-CL" sz="2400" b="1" dirty="0"/>
          </a:p>
        </p:txBody>
      </p:sp>
    </p:spTree>
    <p:extLst>
      <p:ext uri="{BB962C8B-B14F-4D97-AF65-F5344CB8AC3E}">
        <p14:creationId xmlns:p14="http://schemas.microsoft.com/office/powerpoint/2010/main" val="15537616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1982053-01CA-452A-A69B-D1669E03E197}"/>
              </a:ext>
            </a:extLst>
          </p:cNvPr>
          <p:cNvSpPr>
            <a:spLocks noGrp="1"/>
          </p:cNvSpPr>
          <p:nvPr>
            <p:ph idx="1"/>
          </p:nvPr>
        </p:nvSpPr>
        <p:spPr/>
        <p:txBody>
          <a:bodyPr>
            <a:normAutofit/>
          </a:bodyPr>
          <a:lstStyle/>
          <a:p>
            <a:pPr algn="just"/>
            <a:r>
              <a:rPr lang="es-US" sz="2400" b="1" dirty="0"/>
              <a:t>El material de la cama y su limpieza, tiene un impacto grande sobre la salud de la ubre, el recuento de células somáticas  y la calidad de la leche. </a:t>
            </a:r>
          </a:p>
          <a:p>
            <a:pPr algn="just"/>
            <a:r>
              <a:rPr lang="es-US" sz="2400" b="1" dirty="0"/>
              <a:t>El contacto entre los pezones y las zonas de descanso sucias aumentara la probabilidad de que las bacterias invadan la ubre. Los altos niveles e materia orgánica y la humedad favorecen el crecimiento bacteriano. </a:t>
            </a:r>
            <a:endParaRPr lang="es-CL" sz="2400" b="1" dirty="0"/>
          </a:p>
        </p:txBody>
      </p:sp>
    </p:spTree>
    <p:extLst>
      <p:ext uri="{BB962C8B-B14F-4D97-AF65-F5344CB8AC3E}">
        <p14:creationId xmlns:p14="http://schemas.microsoft.com/office/powerpoint/2010/main" val="2356974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D3FF61A-286F-4785-A44D-4E72FD007D0A}"/>
              </a:ext>
            </a:extLst>
          </p:cNvPr>
          <p:cNvSpPr>
            <a:spLocks noGrp="1"/>
          </p:cNvSpPr>
          <p:nvPr>
            <p:ph type="title"/>
          </p:nvPr>
        </p:nvSpPr>
        <p:spPr/>
        <p:txBody>
          <a:bodyPr/>
          <a:lstStyle/>
          <a:p>
            <a:r>
              <a:rPr lang="es-US" dirty="0"/>
              <a:t>Limpieza e higiene de los animales</a:t>
            </a:r>
            <a:endParaRPr lang="es-CL" dirty="0"/>
          </a:p>
        </p:txBody>
      </p:sp>
      <p:sp>
        <p:nvSpPr>
          <p:cNvPr id="3" name="Marcador de contenido 2">
            <a:extLst>
              <a:ext uri="{FF2B5EF4-FFF2-40B4-BE49-F238E27FC236}">
                <a16:creationId xmlns:a16="http://schemas.microsoft.com/office/drawing/2014/main" id="{CB17DCAD-4029-4D4D-A5A6-580F26D09859}"/>
              </a:ext>
            </a:extLst>
          </p:cNvPr>
          <p:cNvSpPr>
            <a:spLocks noGrp="1"/>
          </p:cNvSpPr>
          <p:nvPr>
            <p:ph idx="1"/>
          </p:nvPr>
        </p:nvSpPr>
        <p:spPr/>
        <p:txBody>
          <a:bodyPr>
            <a:normAutofit/>
          </a:bodyPr>
          <a:lstStyle/>
          <a:p>
            <a:pPr algn="just"/>
            <a:r>
              <a:rPr lang="es-US" sz="2400" b="1" dirty="0"/>
              <a:t>Es muy importante mantener las cabras limpias para reducir la incidencia de mastitis ambiental.</a:t>
            </a:r>
          </a:p>
          <a:p>
            <a:pPr algn="just"/>
            <a:endParaRPr lang="es-US" sz="2400" b="1" dirty="0"/>
          </a:p>
          <a:p>
            <a:pPr algn="just"/>
            <a:r>
              <a:rPr lang="es-US" sz="2400" b="1" dirty="0"/>
              <a:t>El grado de higiene de las cabras, especialmente en la parte inferior de las patas traseras y de la ubre, refleja el nivel de limpieza general de la explotación e influye en la calidad de leche. </a:t>
            </a:r>
            <a:endParaRPr lang="es-CL" sz="2400" b="1" dirty="0"/>
          </a:p>
        </p:txBody>
      </p:sp>
    </p:spTree>
    <p:extLst>
      <p:ext uri="{BB962C8B-B14F-4D97-AF65-F5344CB8AC3E}">
        <p14:creationId xmlns:p14="http://schemas.microsoft.com/office/powerpoint/2010/main" val="28967799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4A5210-77BE-43E8-A0C5-57554D6D1098}"/>
              </a:ext>
            </a:extLst>
          </p:cNvPr>
          <p:cNvSpPr>
            <a:spLocks noGrp="1"/>
          </p:cNvSpPr>
          <p:nvPr>
            <p:ph type="title"/>
          </p:nvPr>
        </p:nvSpPr>
        <p:spPr/>
        <p:txBody>
          <a:bodyPr/>
          <a:lstStyle/>
          <a:p>
            <a:r>
              <a:rPr lang="es-US" dirty="0"/>
              <a:t>Rutina de ordeño</a:t>
            </a:r>
            <a:endParaRPr lang="es-CL" dirty="0"/>
          </a:p>
        </p:txBody>
      </p:sp>
      <p:sp>
        <p:nvSpPr>
          <p:cNvPr id="3" name="Marcador de contenido 2">
            <a:extLst>
              <a:ext uri="{FF2B5EF4-FFF2-40B4-BE49-F238E27FC236}">
                <a16:creationId xmlns:a16="http://schemas.microsoft.com/office/drawing/2014/main" id="{0C3D655B-044C-4A5B-82BD-AE9FDEA6CBB9}"/>
              </a:ext>
            </a:extLst>
          </p:cNvPr>
          <p:cNvSpPr>
            <a:spLocks noGrp="1"/>
          </p:cNvSpPr>
          <p:nvPr>
            <p:ph idx="1"/>
          </p:nvPr>
        </p:nvSpPr>
        <p:spPr/>
        <p:txBody>
          <a:bodyPr>
            <a:normAutofit lnSpcReduction="10000"/>
          </a:bodyPr>
          <a:lstStyle/>
          <a:p>
            <a:pPr algn="just"/>
            <a:r>
              <a:rPr lang="es-US" sz="2400" b="1" dirty="0"/>
              <a:t>1. Llevar a las cabras de los corrales a la sala de ordeño con tranquilidad y con una velocidad contante. Las cabras estresadas defecan mas, por lo que afectan a la higiene en la sala de ordeño.</a:t>
            </a:r>
          </a:p>
          <a:p>
            <a:pPr algn="just"/>
            <a:r>
              <a:rPr lang="es-US" sz="2400" b="1" dirty="0"/>
              <a:t>2. Se recomienda utilizar guantes en el momento del ordeño y lavarlos o cambiarlos cuando se ensucian y desecharlos cuando se rompen.</a:t>
            </a:r>
          </a:p>
          <a:p>
            <a:pPr algn="just"/>
            <a:r>
              <a:rPr lang="es-US" sz="2400" b="1" dirty="0"/>
              <a:t>3. Es necesario limpiar los pezones con agua y secarlos muy bien antes de empezar el ordeño.</a:t>
            </a:r>
          </a:p>
          <a:p>
            <a:pPr algn="just"/>
            <a:r>
              <a:rPr lang="es-US" sz="2400" b="1" dirty="0"/>
              <a:t>4. </a:t>
            </a:r>
            <a:r>
              <a:rPr lang="es-US" sz="2400" b="1" dirty="0" err="1"/>
              <a:t>Presellar</a:t>
            </a:r>
            <a:r>
              <a:rPr lang="es-US" sz="2400" b="1" dirty="0"/>
              <a:t> los pezones, lo que consiste en sumergir a los pezones antes del ordeño en una solución antiséptica y dejarla actuar al menos 30 segundos. El </a:t>
            </a:r>
            <a:r>
              <a:rPr lang="es-US" sz="2400" b="1" dirty="0" err="1"/>
              <a:t>presellador</a:t>
            </a:r>
            <a:r>
              <a:rPr lang="es-US" sz="2400" b="1" dirty="0"/>
              <a:t> ayudara a bajar la colonización bacteriana del pezón antes de  colocar la maquina de ordeño.</a:t>
            </a:r>
          </a:p>
          <a:p>
            <a:endParaRPr lang="es-US" dirty="0"/>
          </a:p>
          <a:p>
            <a:endParaRPr lang="es-US" dirty="0"/>
          </a:p>
          <a:p>
            <a:endParaRPr lang="es-US" dirty="0"/>
          </a:p>
          <a:p>
            <a:endParaRPr lang="es-CL" dirty="0"/>
          </a:p>
        </p:txBody>
      </p:sp>
    </p:spTree>
    <p:extLst>
      <p:ext uri="{BB962C8B-B14F-4D97-AF65-F5344CB8AC3E}">
        <p14:creationId xmlns:p14="http://schemas.microsoft.com/office/powerpoint/2010/main" val="2215801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093C189-7029-4898-A8C0-381572E01B8D}"/>
              </a:ext>
            </a:extLst>
          </p:cNvPr>
          <p:cNvSpPr>
            <a:spLocks noGrp="1"/>
          </p:cNvSpPr>
          <p:nvPr>
            <p:ph type="title"/>
          </p:nvPr>
        </p:nvSpPr>
        <p:spPr/>
        <p:txBody>
          <a:bodyPr/>
          <a:lstStyle/>
          <a:p>
            <a:endParaRPr lang="es-CL"/>
          </a:p>
        </p:txBody>
      </p:sp>
      <p:pic>
        <p:nvPicPr>
          <p:cNvPr id="4" name="Marcador de contenido 3">
            <a:extLst>
              <a:ext uri="{FF2B5EF4-FFF2-40B4-BE49-F238E27FC236}">
                <a16:creationId xmlns:a16="http://schemas.microsoft.com/office/drawing/2014/main" id="{DDD83CF8-ABC5-4D0B-89E0-FE7638C4CEB0}"/>
              </a:ext>
            </a:extLst>
          </p:cNvPr>
          <p:cNvPicPr>
            <a:picLocks noGrp="1" noChangeAspect="1"/>
          </p:cNvPicPr>
          <p:nvPr>
            <p:ph idx="1"/>
          </p:nvPr>
        </p:nvPicPr>
        <p:blipFill>
          <a:blip r:embed="rId2"/>
          <a:stretch>
            <a:fillRect/>
          </a:stretch>
        </p:blipFill>
        <p:spPr>
          <a:xfrm>
            <a:off x="3033712" y="1993332"/>
            <a:ext cx="6110288" cy="4576819"/>
          </a:xfrm>
          <a:prstGeom prst="rect">
            <a:avLst/>
          </a:prstGeom>
        </p:spPr>
      </p:pic>
    </p:spTree>
    <p:extLst>
      <p:ext uri="{BB962C8B-B14F-4D97-AF65-F5344CB8AC3E}">
        <p14:creationId xmlns:p14="http://schemas.microsoft.com/office/powerpoint/2010/main" val="908332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B7BECAE-6257-4DD3-B308-6EE309FD13E4}"/>
              </a:ext>
            </a:extLst>
          </p:cNvPr>
          <p:cNvSpPr>
            <a:spLocks noGrp="1"/>
          </p:cNvSpPr>
          <p:nvPr>
            <p:ph idx="1"/>
          </p:nvPr>
        </p:nvSpPr>
        <p:spPr/>
        <p:txBody>
          <a:bodyPr/>
          <a:lstStyle/>
          <a:p>
            <a:pPr marL="0" indent="0">
              <a:buNone/>
            </a:pPr>
            <a:endParaRPr lang="es-ES" dirty="0"/>
          </a:p>
          <a:p>
            <a:pPr marL="0" indent="0" algn="ctr">
              <a:buNone/>
            </a:pPr>
            <a:r>
              <a:rPr lang="es-ES" sz="3600" b="1" dirty="0"/>
              <a:t>Una correcta limpieza y desinfección de los corrales y pesebres es esencial para la prevención de enfermedades.</a:t>
            </a:r>
          </a:p>
          <a:p>
            <a:pPr marL="0" indent="0" algn="ctr">
              <a:buNone/>
            </a:pPr>
            <a:endParaRPr lang="es-ES" sz="3600" b="1" dirty="0"/>
          </a:p>
          <a:p>
            <a:pPr marL="0" indent="0" algn="ctr">
              <a:buNone/>
            </a:pPr>
            <a:r>
              <a:rPr lang="es-ES" sz="3600" b="1" dirty="0"/>
              <a:t>Uno de los principales foco de infección y  transmisión de enfermedades es el corral.</a:t>
            </a:r>
            <a:endParaRPr lang="es-CL" sz="3600" b="1" dirty="0"/>
          </a:p>
        </p:txBody>
      </p:sp>
    </p:spTree>
    <p:extLst>
      <p:ext uri="{BB962C8B-B14F-4D97-AF65-F5344CB8AC3E}">
        <p14:creationId xmlns:p14="http://schemas.microsoft.com/office/powerpoint/2010/main" val="23706061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F0A55258-5B79-4A2B-A9F5-BB6343852BAD}"/>
              </a:ext>
            </a:extLst>
          </p:cNvPr>
          <p:cNvSpPr>
            <a:spLocks noGrp="1"/>
          </p:cNvSpPr>
          <p:nvPr>
            <p:ph idx="1"/>
          </p:nvPr>
        </p:nvSpPr>
        <p:spPr/>
        <p:txBody>
          <a:bodyPr>
            <a:normAutofit/>
          </a:bodyPr>
          <a:lstStyle/>
          <a:p>
            <a:pPr algn="just"/>
            <a:r>
              <a:rPr lang="es-US" sz="2400" b="1" dirty="0"/>
              <a:t>5. Despuntar 2 a 3 chorros de leche sobre una superficie limpia o dentro de una taza de fondo oscuro. El despunte ayuda a eliminar los primeros corros de leche que tienen una concentración mas alta de bacterias, ayuda en la detección temprana de casos de mastitis clínica y en la prevención de contaminación de cabra a cabra.  También es un estimulo muy poderoso para la bajada de la leche. </a:t>
            </a:r>
          </a:p>
          <a:p>
            <a:pPr algn="just"/>
            <a:r>
              <a:rPr lang="es-US" sz="2400" b="1" dirty="0"/>
              <a:t>6. Utilizar toallas individuales limpias y secas, de tela o papel, para secar los pezones. NO SE DEBE UASAR UNA MISMA TOALLA O PAPEL PARA SECAR A ,MAS DE UNA CABRA, PARA EVITAR LA CONTAMINACION BACTERIANA. </a:t>
            </a:r>
            <a:endParaRPr lang="es-CL" sz="2400" b="1" dirty="0"/>
          </a:p>
        </p:txBody>
      </p:sp>
    </p:spTree>
    <p:extLst>
      <p:ext uri="{BB962C8B-B14F-4D97-AF65-F5344CB8AC3E}">
        <p14:creationId xmlns:p14="http://schemas.microsoft.com/office/powerpoint/2010/main" val="767053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8495D06F-BD32-42DC-9031-6EA4E96D727A}"/>
              </a:ext>
            </a:extLst>
          </p:cNvPr>
          <p:cNvPicPr>
            <a:picLocks noGrp="1" noChangeAspect="1"/>
          </p:cNvPicPr>
          <p:nvPr>
            <p:ph idx="1"/>
          </p:nvPr>
        </p:nvPicPr>
        <p:blipFill>
          <a:blip r:embed="rId2"/>
          <a:stretch>
            <a:fillRect/>
          </a:stretch>
        </p:blipFill>
        <p:spPr>
          <a:xfrm>
            <a:off x="3396153" y="1846263"/>
            <a:ext cx="5460019" cy="4022725"/>
          </a:xfrm>
          <a:prstGeom prst="rect">
            <a:avLst/>
          </a:prstGeom>
        </p:spPr>
      </p:pic>
    </p:spTree>
    <p:extLst>
      <p:ext uri="{BB962C8B-B14F-4D97-AF65-F5344CB8AC3E}">
        <p14:creationId xmlns:p14="http://schemas.microsoft.com/office/powerpoint/2010/main" val="20738992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Marcador de contenido 3">
            <a:extLst>
              <a:ext uri="{FF2B5EF4-FFF2-40B4-BE49-F238E27FC236}">
                <a16:creationId xmlns:a16="http://schemas.microsoft.com/office/drawing/2014/main" id="{8F6FEA26-35D3-4D53-9552-0730F9565D78}"/>
              </a:ext>
            </a:extLst>
          </p:cNvPr>
          <p:cNvPicPr>
            <a:picLocks noGrp="1" noChangeAspect="1"/>
          </p:cNvPicPr>
          <p:nvPr>
            <p:ph idx="1"/>
          </p:nvPr>
        </p:nvPicPr>
        <p:blipFill>
          <a:blip r:embed="rId2"/>
          <a:stretch>
            <a:fillRect/>
          </a:stretch>
        </p:blipFill>
        <p:spPr>
          <a:xfrm>
            <a:off x="3543064" y="1846263"/>
            <a:ext cx="5166198" cy="4022725"/>
          </a:xfrm>
          <a:prstGeom prst="rect">
            <a:avLst/>
          </a:prstGeom>
        </p:spPr>
      </p:pic>
    </p:spTree>
    <p:extLst>
      <p:ext uri="{BB962C8B-B14F-4D97-AF65-F5344CB8AC3E}">
        <p14:creationId xmlns:p14="http://schemas.microsoft.com/office/powerpoint/2010/main" val="21285646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97FCFC02-057E-413F-AFE6-7E9F9D4137F4}"/>
              </a:ext>
            </a:extLst>
          </p:cNvPr>
          <p:cNvSpPr>
            <a:spLocks noGrp="1"/>
          </p:cNvSpPr>
          <p:nvPr>
            <p:ph idx="1"/>
          </p:nvPr>
        </p:nvSpPr>
        <p:spPr/>
        <p:txBody>
          <a:bodyPr>
            <a:normAutofit/>
          </a:bodyPr>
          <a:lstStyle/>
          <a:p>
            <a:pPr algn="just"/>
            <a:r>
              <a:rPr lang="es-US" sz="2400" b="1" dirty="0"/>
              <a:t>7. Hay que prestar mucha atención a la limpieza de la punta del pezón antes de colocar la maquina de ordeño. Todo lo que esta en la punta del pezón pasa a la leche cuando se colocan las unidades de ordeño.</a:t>
            </a:r>
          </a:p>
          <a:p>
            <a:pPr algn="just"/>
            <a:r>
              <a:rPr lang="es-US" sz="2400" b="1" dirty="0"/>
              <a:t>8</a:t>
            </a:r>
            <a:r>
              <a:rPr lang="es-CL" sz="2400" b="1" dirty="0"/>
              <a:t>. Después del ordeño, los pezones están cubiertos de leche y la leche es ideal para el crecimiento bacteriano. Sellar  los pezones después del ordeño minimizar el crecimiento bacteriano.</a:t>
            </a:r>
          </a:p>
          <a:p>
            <a:pPr algn="just"/>
            <a:r>
              <a:rPr lang="es-US" sz="2400" b="1" dirty="0"/>
              <a:t>9</a:t>
            </a:r>
            <a:r>
              <a:rPr lang="es-CL" sz="2400" b="1" dirty="0"/>
              <a:t>. Se recomienda examinar los filtros de leche después de cada ordeño. Filtros con grumos blancos pueden indicar que se esta ordeñando a cabras con mastitis o que las técnicas de despunte son incorrectas o están ausentes. </a:t>
            </a:r>
            <a:endParaRPr lang="es-US" sz="2400" b="1" dirty="0"/>
          </a:p>
        </p:txBody>
      </p:sp>
    </p:spTree>
    <p:extLst>
      <p:ext uri="{BB962C8B-B14F-4D97-AF65-F5344CB8AC3E}">
        <p14:creationId xmlns:p14="http://schemas.microsoft.com/office/powerpoint/2010/main" val="414487472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C666CB8-0F30-4FA4-8F94-3675EBFCB8CD}"/>
              </a:ext>
            </a:extLst>
          </p:cNvPr>
          <p:cNvSpPr>
            <a:spLocks noGrp="1"/>
          </p:cNvSpPr>
          <p:nvPr>
            <p:ph type="title"/>
          </p:nvPr>
        </p:nvSpPr>
        <p:spPr/>
        <p:txBody>
          <a:bodyPr/>
          <a:lstStyle/>
          <a:p>
            <a:r>
              <a:rPr lang="es-US" dirty="0"/>
              <a:t>MANTENIMIENTO DEL SISTEMA DE ORDEÑO</a:t>
            </a:r>
            <a:endParaRPr lang="es-CL" dirty="0"/>
          </a:p>
        </p:txBody>
      </p:sp>
      <p:sp>
        <p:nvSpPr>
          <p:cNvPr id="3" name="Marcador de contenido 2">
            <a:extLst>
              <a:ext uri="{FF2B5EF4-FFF2-40B4-BE49-F238E27FC236}">
                <a16:creationId xmlns:a16="http://schemas.microsoft.com/office/drawing/2014/main" id="{9252C5ED-148D-4A20-BF78-59BD62762EE6}"/>
              </a:ext>
            </a:extLst>
          </p:cNvPr>
          <p:cNvSpPr>
            <a:spLocks noGrp="1"/>
          </p:cNvSpPr>
          <p:nvPr>
            <p:ph idx="1"/>
          </p:nvPr>
        </p:nvSpPr>
        <p:spPr/>
        <p:txBody>
          <a:bodyPr>
            <a:normAutofit/>
          </a:bodyPr>
          <a:lstStyle/>
          <a:p>
            <a:pPr algn="just"/>
            <a:r>
              <a:rPr lang="es-US" sz="2400" b="1" dirty="0"/>
              <a:t>La maquina de ordeño debe funcionar correctamente. Es fundamental establecer un protocolo de mantenimiento preventivo adecuado del sistema de ordeño, ya que la falta de mantenimiento tiene un efecto directo sobre la salud de los pezones, y por lo tanto sobre la higiene de la punta del pezón. Niveles incorrectos de vacío pueden causar lesiones en las puntas del pezón, lo cual permite a bacterias contagiosas y ambientales establecerse y entrar al conducto del pezón causando la mastitis. </a:t>
            </a:r>
          </a:p>
          <a:p>
            <a:pPr algn="just"/>
            <a:r>
              <a:rPr lang="es-US" sz="2400" b="1" dirty="0"/>
              <a:t>Es importante limpiar y desinfectar todos los equipos de ordeño después de cada turno.  La leche forma una capa de proteína y grasa que es difícil de limpiar si se deja secar. </a:t>
            </a:r>
            <a:endParaRPr lang="es-CL" sz="2400" b="1" dirty="0"/>
          </a:p>
        </p:txBody>
      </p:sp>
    </p:spTree>
    <p:extLst>
      <p:ext uri="{BB962C8B-B14F-4D97-AF65-F5344CB8AC3E}">
        <p14:creationId xmlns:p14="http://schemas.microsoft.com/office/powerpoint/2010/main" val="3047991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082E57B3-17FA-4DE1-9276-9C87787602DD}"/>
              </a:ext>
            </a:extLst>
          </p:cNvPr>
          <p:cNvSpPr>
            <a:spLocks noGrp="1"/>
          </p:cNvSpPr>
          <p:nvPr>
            <p:ph idx="1"/>
          </p:nvPr>
        </p:nvSpPr>
        <p:spPr>
          <a:xfrm>
            <a:off x="1028700" y="1800225"/>
            <a:ext cx="10039350" cy="4181475"/>
          </a:xfrm>
        </p:spPr>
        <p:txBody>
          <a:bodyPr>
            <a:normAutofit fontScale="92500" lnSpcReduction="20000"/>
          </a:bodyPr>
          <a:lstStyle/>
          <a:p>
            <a:pPr algn="just"/>
            <a:r>
              <a:rPr lang="es-US" sz="2400" b="1" dirty="0"/>
              <a:t>Para limpiar las pezoneras hay que usar un detergente alcalino para sacar los depósitos de grasa  y proteína, seguido por un lavado con una solución acida para sacar los residuos de minerales y neutralizar los residuos de minerales y neutralizar los residuos básicos del detergente.  Se aconseja un enjuague final con un desinfectante. </a:t>
            </a:r>
          </a:p>
          <a:p>
            <a:pPr algn="just"/>
            <a:endParaRPr lang="es-US" sz="2400" b="1" dirty="0"/>
          </a:p>
          <a:p>
            <a:pPr algn="just"/>
            <a:r>
              <a:rPr lang="es-US" sz="2400" b="1" dirty="0">
                <a:solidFill>
                  <a:schemeClr val="tx1"/>
                </a:solidFill>
              </a:rPr>
              <a:t>La mejor defensa contra la mastitis es una higiene estricta antes y después del ordeño.  Mantener corrales y camas limpias y secas, seguir una apropiada rutina de ordeño, mantener a las cabras limpias y un sistema de maquinaria limpia y en buen estado ayudara a mantener una buena calidad de leche. </a:t>
            </a:r>
          </a:p>
          <a:p>
            <a:pPr algn="just"/>
            <a:endParaRPr lang="es-US" sz="2400" b="1" dirty="0">
              <a:solidFill>
                <a:schemeClr val="tx1"/>
              </a:solidFill>
            </a:endParaRPr>
          </a:p>
          <a:p>
            <a:pPr marL="0" indent="0" algn="just">
              <a:buNone/>
            </a:pPr>
            <a:r>
              <a:rPr lang="es-US" sz="2400" b="1" dirty="0">
                <a:solidFill>
                  <a:schemeClr val="tx1"/>
                </a:solidFill>
              </a:rPr>
              <a:t>RECORDAR: </a:t>
            </a:r>
          </a:p>
          <a:p>
            <a:pPr marL="0" indent="0" algn="just">
              <a:buNone/>
            </a:pPr>
            <a:r>
              <a:rPr lang="es-US" sz="2400" b="1" dirty="0">
                <a:solidFill>
                  <a:schemeClr val="tx1"/>
                </a:solidFill>
              </a:rPr>
              <a:t>SIEMPRE ES MEJOR PREVENIR QUE TRATAR</a:t>
            </a:r>
          </a:p>
          <a:p>
            <a:pPr algn="just"/>
            <a:endParaRPr lang="es-CL" b="1" dirty="0">
              <a:solidFill>
                <a:srgbClr val="FF0000"/>
              </a:solidFill>
            </a:endParaRPr>
          </a:p>
        </p:txBody>
      </p:sp>
    </p:spTree>
    <p:extLst>
      <p:ext uri="{BB962C8B-B14F-4D97-AF65-F5344CB8AC3E}">
        <p14:creationId xmlns:p14="http://schemas.microsoft.com/office/powerpoint/2010/main" val="19549087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80ED6A3-284A-48CB-93B9-1C61F6A3D2A8}"/>
              </a:ext>
            </a:extLst>
          </p:cNvPr>
          <p:cNvSpPr>
            <a:spLocks noGrp="1"/>
          </p:cNvSpPr>
          <p:nvPr>
            <p:ph idx="1"/>
          </p:nvPr>
        </p:nvSpPr>
        <p:spPr/>
        <p:txBody>
          <a:bodyPr>
            <a:noAutofit/>
          </a:bodyPr>
          <a:lstStyle/>
          <a:p>
            <a:pPr marL="0" indent="0">
              <a:buNone/>
            </a:pPr>
            <a:r>
              <a:rPr lang="es-ES" sz="2800" b="1" dirty="0"/>
              <a:t>En la higiene del corral se pueden manejar 2 conceptos: </a:t>
            </a:r>
            <a:r>
              <a:rPr lang="es-ES" sz="2800" b="1" dirty="0">
                <a:solidFill>
                  <a:srgbClr val="FF0000"/>
                </a:solidFill>
              </a:rPr>
              <a:t>limpieza y desinfección. </a:t>
            </a:r>
          </a:p>
          <a:p>
            <a:pPr marL="0" indent="0">
              <a:buNone/>
            </a:pPr>
            <a:endParaRPr lang="es-ES" sz="2800" b="1" dirty="0">
              <a:solidFill>
                <a:srgbClr val="FF0000"/>
              </a:solidFill>
            </a:endParaRPr>
          </a:p>
          <a:p>
            <a:pPr marL="0" indent="0">
              <a:buNone/>
            </a:pPr>
            <a:r>
              <a:rPr lang="es-ES" sz="2800" b="1" dirty="0"/>
              <a:t>La limpieza tiene que ver con la acción de retirar el estiércol, quitar o raspar la mugre o el barro, barrer y tirar agua en el piso para que todo se vea limpio.</a:t>
            </a:r>
          </a:p>
          <a:p>
            <a:pPr marL="0" indent="0">
              <a:buNone/>
            </a:pPr>
            <a:endParaRPr lang="es-ES" sz="2800" b="1" dirty="0"/>
          </a:p>
          <a:p>
            <a:pPr marL="0" indent="0">
              <a:buNone/>
            </a:pPr>
            <a:r>
              <a:rPr lang="es-ES" sz="2800" b="1" dirty="0"/>
              <a:t>Y desinfección requiere el uso de un producto que baje la carga de microbiota, es decir, bacterias, virus y hongos.</a:t>
            </a:r>
            <a:endParaRPr lang="es-CL" sz="2800" b="1" dirty="0"/>
          </a:p>
        </p:txBody>
      </p:sp>
    </p:spTree>
    <p:extLst>
      <p:ext uri="{BB962C8B-B14F-4D97-AF65-F5344CB8AC3E}">
        <p14:creationId xmlns:p14="http://schemas.microsoft.com/office/powerpoint/2010/main" val="41481037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1A2F64F2-855B-4D05-AFD8-710447D09DCF}"/>
              </a:ext>
            </a:extLst>
          </p:cNvPr>
          <p:cNvSpPr>
            <a:spLocks noGrp="1"/>
          </p:cNvSpPr>
          <p:nvPr>
            <p:ph idx="1"/>
          </p:nvPr>
        </p:nvSpPr>
        <p:spPr/>
        <p:txBody>
          <a:bodyPr>
            <a:normAutofit/>
          </a:bodyPr>
          <a:lstStyle/>
          <a:p>
            <a:pPr marL="0" indent="0" algn="just">
              <a:buNone/>
            </a:pPr>
            <a:r>
              <a:rPr lang="es-ES" sz="2800" b="1" dirty="0"/>
              <a:t>La limpieza y desinfección de los corrales como parte de un componente de bioseguridad en las explotaciones ganaderas están dirigidas a eliminar o destruir los agentes infecciosos causantes de enfermedades que se encuentran diseminados en el medio ambiente, de esta forma ayudan a la preservación de la salud de los animales y son importantes para el ganadero en la medida que le ayudan a disminuir las pérdidas ocasionadas por la morbilidad y mortalidad de sus animales.</a:t>
            </a:r>
            <a:endParaRPr lang="es-CL" sz="2800" b="1" dirty="0"/>
          </a:p>
        </p:txBody>
      </p:sp>
    </p:spTree>
    <p:extLst>
      <p:ext uri="{BB962C8B-B14F-4D97-AF65-F5344CB8AC3E}">
        <p14:creationId xmlns:p14="http://schemas.microsoft.com/office/powerpoint/2010/main" val="17492116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76BD4B06-3AAD-40FC-83AA-4D28CB317610}"/>
              </a:ext>
            </a:extLst>
          </p:cNvPr>
          <p:cNvSpPr>
            <a:spLocks noGrp="1"/>
          </p:cNvSpPr>
          <p:nvPr>
            <p:ph idx="1"/>
          </p:nvPr>
        </p:nvSpPr>
        <p:spPr>
          <a:xfrm>
            <a:off x="838200" y="254000"/>
            <a:ext cx="10896600" cy="5922963"/>
          </a:xfrm>
        </p:spPr>
        <p:txBody>
          <a:bodyPr>
            <a:noAutofit/>
          </a:bodyPr>
          <a:lstStyle/>
          <a:p>
            <a:pPr marL="0" indent="0">
              <a:buNone/>
            </a:pPr>
            <a:r>
              <a:rPr lang="es-ES" sz="2000" b="1" dirty="0"/>
              <a:t>En una instalación caprina se puede contar con diversas partes como son:</a:t>
            </a:r>
          </a:p>
          <a:p>
            <a:pPr marL="0" indent="0">
              <a:buNone/>
            </a:pPr>
            <a:endParaRPr lang="es-ES" sz="2000" dirty="0"/>
          </a:p>
          <a:p>
            <a:pPr marL="400050" indent="-400050" algn="just">
              <a:buFont typeface="+mj-lt"/>
              <a:buAutoNum type="romanLcPeriod"/>
            </a:pPr>
            <a:r>
              <a:rPr lang="es-ES" b="1" dirty="0"/>
              <a:t>Alojamientos: que pueden ser para Hembras (gestantes, secas y lactantes),desarrollo y Reproductoras. </a:t>
            </a:r>
          </a:p>
          <a:p>
            <a:pPr marL="400050" indent="-400050" algn="just">
              <a:buFont typeface="+mj-lt"/>
              <a:buAutoNum type="romanLcPeriod"/>
            </a:pPr>
            <a:r>
              <a:rPr lang="es-ES" b="1" dirty="0"/>
              <a:t>Corral de manejo (actividades que requieran cierto espacio (pesaje, medicación, recorte de pesuñas, vitaminación, desparasitación, diagnóstico de gestación, </a:t>
            </a:r>
            <a:r>
              <a:rPr lang="es-ES" b="1" dirty="0" err="1"/>
              <a:t>descorne</a:t>
            </a:r>
            <a:r>
              <a:rPr lang="es-ES" b="1" dirty="0"/>
              <a:t>, castración, </a:t>
            </a:r>
            <a:r>
              <a:rPr lang="es-ES" b="1" dirty="0" err="1"/>
              <a:t>aretado</a:t>
            </a:r>
            <a:r>
              <a:rPr lang="es-ES" b="1" dirty="0"/>
              <a:t>, tatuado)</a:t>
            </a:r>
          </a:p>
          <a:p>
            <a:pPr marL="400050" indent="-400050" algn="just">
              <a:buFont typeface="+mj-lt"/>
              <a:buAutoNum type="romanLcPeriod"/>
            </a:pPr>
            <a:r>
              <a:rPr lang="es-ES" b="1" dirty="0"/>
              <a:t> Enfermería (en donde solo se mantendrán animales que requieran aislamiento u observación para evitar posibles infecciones al resto del rebaño)</a:t>
            </a:r>
          </a:p>
          <a:p>
            <a:pPr marL="400050" indent="-400050" algn="just">
              <a:buFont typeface="+mj-lt"/>
              <a:buAutoNum type="romanLcPeriod"/>
            </a:pPr>
            <a:r>
              <a:rPr lang="es-ES" b="1" dirty="0"/>
              <a:t>Área de aislamiento (en donde se tendrán animales externos en cuarentena) </a:t>
            </a:r>
          </a:p>
          <a:p>
            <a:pPr marL="400050" indent="-400050" algn="just">
              <a:buFont typeface="+mj-lt"/>
              <a:buAutoNum type="romanLcPeriod"/>
            </a:pPr>
            <a:r>
              <a:rPr lang="es-ES" b="1" dirty="0"/>
              <a:t>Área de ordeño (sala de ordeño con sus respectivas divisiones tanto para los animales en ordeño como un lugar para los operadores), almacenamiento de leche, bodega de implementos, utensilios para el ordeño y limpieza de los mismos, zona de máquinas y bodega de implementos de la misma.</a:t>
            </a:r>
          </a:p>
          <a:p>
            <a:pPr marL="400050" indent="-400050" algn="just">
              <a:buFont typeface="+mj-lt"/>
              <a:buAutoNum type="romanLcPeriod"/>
            </a:pPr>
            <a:r>
              <a:rPr lang="es-ES" b="1" dirty="0"/>
              <a:t>Área de alimentos (bodegas de granos, concentrados, forrajes, ensilados, maquinaria etc.)</a:t>
            </a:r>
          </a:p>
          <a:p>
            <a:pPr marL="400050" indent="-400050" algn="just">
              <a:buFont typeface="+mj-lt"/>
              <a:buAutoNum type="romanLcPeriod"/>
            </a:pPr>
            <a:r>
              <a:rPr lang="es-ES" b="1" dirty="0"/>
              <a:t>Áreas para procesamiento de productos (quesería, dulcería, empacadora etc.)</a:t>
            </a:r>
          </a:p>
          <a:p>
            <a:pPr marL="400050" indent="-400050" algn="just">
              <a:buFont typeface="+mj-lt"/>
              <a:buAutoNum type="romanLcPeriod"/>
            </a:pPr>
            <a:r>
              <a:rPr lang="es-ES" b="1" dirty="0"/>
              <a:t> Oficinas,  Almacenes, Estercolero.</a:t>
            </a:r>
          </a:p>
        </p:txBody>
      </p:sp>
    </p:spTree>
    <p:extLst>
      <p:ext uri="{BB962C8B-B14F-4D97-AF65-F5344CB8AC3E}">
        <p14:creationId xmlns:p14="http://schemas.microsoft.com/office/powerpoint/2010/main" val="18194492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CD577E-7178-423C-8822-443C753110B7}"/>
              </a:ext>
            </a:extLst>
          </p:cNvPr>
          <p:cNvSpPr>
            <a:spLocks noGrp="1"/>
          </p:cNvSpPr>
          <p:nvPr>
            <p:ph type="title"/>
          </p:nvPr>
        </p:nvSpPr>
        <p:spPr/>
        <p:txBody>
          <a:bodyPr/>
          <a:lstStyle/>
          <a:p>
            <a:r>
              <a:rPr lang="es-CL" dirty="0"/>
              <a:t>Medidas higiénicas dentro de los corrales </a:t>
            </a:r>
          </a:p>
        </p:txBody>
      </p:sp>
      <p:sp>
        <p:nvSpPr>
          <p:cNvPr id="3" name="Marcador de contenido 2">
            <a:extLst>
              <a:ext uri="{FF2B5EF4-FFF2-40B4-BE49-F238E27FC236}">
                <a16:creationId xmlns:a16="http://schemas.microsoft.com/office/drawing/2014/main" id="{E85E9470-9904-4459-887B-7D780C25E02D}"/>
              </a:ext>
            </a:extLst>
          </p:cNvPr>
          <p:cNvSpPr>
            <a:spLocks noGrp="1"/>
          </p:cNvSpPr>
          <p:nvPr>
            <p:ph idx="1"/>
          </p:nvPr>
        </p:nvSpPr>
        <p:spPr>
          <a:xfrm>
            <a:off x="838200" y="1825625"/>
            <a:ext cx="10515600" cy="4889500"/>
          </a:xfrm>
        </p:spPr>
        <p:txBody>
          <a:bodyPr>
            <a:normAutofit/>
          </a:bodyPr>
          <a:lstStyle/>
          <a:p>
            <a:pPr algn="just"/>
            <a:r>
              <a:rPr lang="es-ES" sz="2400" b="1" dirty="0"/>
              <a:t>Separar los animales sospechosos o enfermos para evitar el contagio.</a:t>
            </a:r>
          </a:p>
          <a:p>
            <a:pPr algn="just"/>
            <a:endParaRPr lang="es-ES" sz="2400" b="1" dirty="0"/>
          </a:p>
          <a:p>
            <a:pPr algn="just"/>
            <a:r>
              <a:rPr lang="es-ES" sz="2400" b="1" dirty="0"/>
              <a:t>Quemar de inmediato y/o enterrar y poner cal viva sobre cadáveres, restos de abortos y restos de intervenciones quirúrgicas (abscesos, trozos de pezuñas, etc.)</a:t>
            </a:r>
          </a:p>
          <a:p>
            <a:pPr marL="0" indent="0" algn="just">
              <a:buNone/>
            </a:pPr>
            <a:endParaRPr lang="es-ES" sz="2400" b="1" dirty="0"/>
          </a:p>
          <a:p>
            <a:pPr algn="just"/>
            <a:r>
              <a:rPr lang="es-ES" sz="2400" b="1" dirty="0"/>
              <a:t>En el caso de que se produzcan ingresos de animales se recomienda la cuarentena.</a:t>
            </a:r>
            <a:endParaRPr lang="es-CL" sz="2400" b="1" dirty="0"/>
          </a:p>
        </p:txBody>
      </p:sp>
    </p:spTree>
    <p:extLst>
      <p:ext uri="{BB962C8B-B14F-4D97-AF65-F5344CB8AC3E}">
        <p14:creationId xmlns:p14="http://schemas.microsoft.com/office/powerpoint/2010/main" val="9829717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EB5699A-6DF3-43EC-A8DF-2C46861C4C19}"/>
              </a:ext>
            </a:extLst>
          </p:cNvPr>
          <p:cNvSpPr>
            <a:spLocks noGrp="1"/>
          </p:cNvSpPr>
          <p:nvPr>
            <p:ph idx="1"/>
          </p:nvPr>
        </p:nvSpPr>
        <p:spPr>
          <a:xfrm>
            <a:off x="838200" y="596900"/>
            <a:ext cx="10988040" cy="5732780"/>
          </a:xfrm>
        </p:spPr>
        <p:txBody>
          <a:bodyPr>
            <a:normAutofit fontScale="92500" lnSpcReduction="20000"/>
          </a:bodyPr>
          <a:lstStyle/>
          <a:p>
            <a:pPr marL="0" indent="0" algn="just">
              <a:buNone/>
            </a:pPr>
            <a:r>
              <a:rPr lang="es-ES" sz="2600" b="1" dirty="0"/>
              <a:t>Desarrollo de limpieza y desinfección</a:t>
            </a:r>
          </a:p>
          <a:p>
            <a:pPr algn="just"/>
            <a:endParaRPr lang="es-ES" b="1" dirty="0"/>
          </a:p>
          <a:p>
            <a:pPr algn="just"/>
            <a:endParaRPr lang="es-ES" b="1" dirty="0"/>
          </a:p>
          <a:p>
            <a:pPr algn="just"/>
            <a:r>
              <a:rPr lang="es-ES" sz="2400" b="1" dirty="0"/>
              <a:t>Las superficies que se consideran para la aplicación de productos como detergente y desinfectantes pecuarios, prácticamente corresponden a todo aquel lugar donde los animales que se alojaron hayan tenido contacto, en especial en pisos y comederos.</a:t>
            </a:r>
          </a:p>
          <a:p>
            <a:pPr algn="just"/>
            <a:endParaRPr lang="es-ES" sz="2400" b="1" dirty="0"/>
          </a:p>
          <a:p>
            <a:pPr algn="just"/>
            <a:r>
              <a:rPr lang="es-ES" sz="2400" b="1" dirty="0"/>
              <a:t>Para la aplicación de detergentes, es importante considerar sobre todo, hacer énfasis en la aplicación en superficies como pisos y paredes, ya que en ellas se encontrará el cúmulo de suciedad, además de brindar el tiempo correspondiente de acción del producto, esto con el fin de lograr que el efecto del mismo sea el adecuado y facilitar así la remoción de dicha suciedad. El tiempo mínimo de contacto debe ser de 10 min.</a:t>
            </a:r>
          </a:p>
          <a:p>
            <a:pPr algn="just"/>
            <a:endParaRPr lang="es-ES" sz="2400" b="1" dirty="0"/>
          </a:p>
          <a:p>
            <a:pPr algn="just"/>
            <a:r>
              <a:rPr lang="es-ES" sz="2400" b="1" dirty="0"/>
              <a:t>La desinfección debe ser total, es indispensable tomar en cuenta todas las superficies tanto pisos, como paredes y techos. Así como aplicarla cuando estos lugares se encuentren secos del lavado previo, debido a que el aplicar un desinfectante en una superficie que aún cuenta con presencia de humedad podría generar una dilución mayor a la recomendada y verse afectada la acción del desinfectante.</a:t>
            </a:r>
            <a:endParaRPr lang="es-CL" sz="2400" b="1" dirty="0"/>
          </a:p>
        </p:txBody>
      </p:sp>
    </p:spTree>
    <p:extLst>
      <p:ext uri="{BB962C8B-B14F-4D97-AF65-F5344CB8AC3E}">
        <p14:creationId xmlns:p14="http://schemas.microsoft.com/office/powerpoint/2010/main" val="1189184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56453FF-DC45-44D0-83CE-6B4562BD25AA}"/>
              </a:ext>
            </a:extLst>
          </p:cNvPr>
          <p:cNvSpPr>
            <a:spLocks noGrp="1"/>
          </p:cNvSpPr>
          <p:nvPr>
            <p:ph type="title"/>
          </p:nvPr>
        </p:nvSpPr>
        <p:spPr/>
        <p:txBody>
          <a:bodyPr/>
          <a:lstStyle/>
          <a:p>
            <a:r>
              <a:rPr lang="es-CL" dirty="0"/>
              <a:t>Pasos a seguir</a:t>
            </a:r>
          </a:p>
        </p:txBody>
      </p:sp>
      <p:sp>
        <p:nvSpPr>
          <p:cNvPr id="3" name="Marcador de contenido 2">
            <a:extLst>
              <a:ext uri="{FF2B5EF4-FFF2-40B4-BE49-F238E27FC236}">
                <a16:creationId xmlns:a16="http://schemas.microsoft.com/office/drawing/2014/main" id="{B3251BA6-5FE5-4B4D-83D8-03BAD777B65E}"/>
              </a:ext>
            </a:extLst>
          </p:cNvPr>
          <p:cNvSpPr>
            <a:spLocks noGrp="1"/>
          </p:cNvSpPr>
          <p:nvPr>
            <p:ph idx="1"/>
          </p:nvPr>
        </p:nvSpPr>
        <p:spPr>
          <a:xfrm>
            <a:off x="838200" y="1270000"/>
            <a:ext cx="10515600" cy="4906963"/>
          </a:xfrm>
        </p:spPr>
        <p:txBody>
          <a:bodyPr>
            <a:normAutofit/>
          </a:bodyPr>
          <a:lstStyle/>
          <a:p>
            <a:pPr marL="514350" indent="-514350">
              <a:buFont typeface="+mj-lt"/>
              <a:buAutoNum type="arabicPeriod"/>
            </a:pPr>
            <a:endParaRPr lang="es-ES" sz="2400" b="1" dirty="0"/>
          </a:p>
          <a:p>
            <a:pPr marL="0" indent="0">
              <a:buNone/>
            </a:pPr>
            <a:endParaRPr lang="es-ES" sz="2400" b="1" dirty="0"/>
          </a:p>
          <a:p>
            <a:pPr marL="514350" indent="-514350">
              <a:buFont typeface="+mj-lt"/>
              <a:buAutoNum type="arabicPeriod"/>
            </a:pPr>
            <a:r>
              <a:rPr lang="es-ES" sz="2400" b="1" dirty="0"/>
              <a:t>Retirar la materia orgánica.</a:t>
            </a:r>
          </a:p>
          <a:p>
            <a:pPr marL="514350" indent="-514350">
              <a:buFont typeface="+mj-lt"/>
              <a:buAutoNum type="arabicPeriod"/>
            </a:pPr>
            <a:r>
              <a:rPr lang="es-ES" sz="2400" b="1" dirty="0"/>
              <a:t> Proceder a remojar la superficie a limpiar.</a:t>
            </a:r>
          </a:p>
          <a:p>
            <a:pPr marL="514350" indent="-514350">
              <a:buFont typeface="+mj-lt"/>
              <a:buAutoNum type="arabicPeriod"/>
            </a:pPr>
            <a:r>
              <a:rPr lang="es-ES" sz="2400" b="1" dirty="0"/>
              <a:t>Aplicar el detergente y darle el tiempo de acción recomendado.</a:t>
            </a:r>
          </a:p>
          <a:p>
            <a:pPr marL="514350" indent="-514350">
              <a:buFont typeface="+mj-lt"/>
              <a:buAutoNum type="arabicPeriod"/>
            </a:pPr>
            <a:r>
              <a:rPr lang="es-ES" sz="2400" b="1" dirty="0"/>
              <a:t>Remover el detergente con agua y dejar la superficie a tratar completamente limpia.</a:t>
            </a:r>
          </a:p>
          <a:p>
            <a:pPr marL="514350" indent="-514350">
              <a:buFont typeface="+mj-lt"/>
              <a:buAutoNum type="arabicPeriod"/>
            </a:pPr>
            <a:r>
              <a:rPr lang="es-ES" sz="2400" b="1" dirty="0"/>
              <a:t>Dejar secar para posteriormente aplicar el desinfectante y dejarlo actuar.</a:t>
            </a:r>
            <a:endParaRPr lang="es-CL" sz="2400" b="1" dirty="0"/>
          </a:p>
        </p:txBody>
      </p:sp>
    </p:spTree>
    <p:extLst>
      <p:ext uri="{BB962C8B-B14F-4D97-AF65-F5344CB8AC3E}">
        <p14:creationId xmlns:p14="http://schemas.microsoft.com/office/powerpoint/2010/main" val="15738718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B05B426-E10A-4B48-B579-73799764D8CE}"/>
              </a:ext>
            </a:extLst>
          </p:cNvPr>
          <p:cNvSpPr>
            <a:spLocks noGrp="1"/>
          </p:cNvSpPr>
          <p:nvPr>
            <p:ph type="title"/>
          </p:nvPr>
        </p:nvSpPr>
        <p:spPr/>
        <p:txBody>
          <a:bodyPr/>
          <a:lstStyle/>
          <a:p>
            <a:endParaRPr lang="es-CL"/>
          </a:p>
        </p:txBody>
      </p:sp>
      <p:pic>
        <p:nvPicPr>
          <p:cNvPr id="4" name="Marcador de contenido 3">
            <a:extLst>
              <a:ext uri="{FF2B5EF4-FFF2-40B4-BE49-F238E27FC236}">
                <a16:creationId xmlns:a16="http://schemas.microsoft.com/office/drawing/2014/main" id="{A89A5138-9691-442B-A1AE-3EAA898661C8}"/>
              </a:ext>
            </a:extLst>
          </p:cNvPr>
          <p:cNvPicPr>
            <a:picLocks noGrp="1" noChangeAspect="1"/>
          </p:cNvPicPr>
          <p:nvPr>
            <p:ph idx="1"/>
          </p:nvPr>
        </p:nvPicPr>
        <p:blipFill>
          <a:blip r:embed="rId2"/>
          <a:stretch>
            <a:fillRect/>
          </a:stretch>
        </p:blipFill>
        <p:spPr>
          <a:xfrm>
            <a:off x="286031" y="157639"/>
            <a:ext cx="5654428" cy="3957162"/>
          </a:xfrm>
          <a:prstGeom prst="rect">
            <a:avLst/>
          </a:prstGeom>
        </p:spPr>
      </p:pic>
      <p:pic>
        <p:nvPicPr>
          <p:cNvPr id="6" name="Imagen 5">
            <a:extLst>
              <a:ext uri="{FF2B5EF4-FFF2-40B4-BE49-F238E27FC236}">
                <a16:creationId xmlns:a16="http://schemas.microsoft.com/office/drawing/2014/main" id="{E3B41EA7-CF12-4872-B8D0-0D0CF2D2DD32}"/>
              </a:ext>
            </a:extLst>
          </p:cNvPr>
          <p:cNvPicPr>
            <a:picLocks noChangeAspect="1"/>
          </p:cNvPicPr>
          <p:nvPr/>
        </p:nvPicPr>
        <p:blipFill>
          <a:blip r:embed="rId3"/>
          <a:stretch>
            <a:fillRect/>
          </a:stretch>
        </p:blipFill>
        <p:spPr>
          <a:xfrm>
            <a:off x="5940459" y="2666657"/>
            <a:ext cx="5825676" cy="3276943"/>
          </a:xfrm>
          <a:prstGeom prst="rect">
            <a:avLst/>
          </a:prstGeom>
        </p:spPr>
      </p:pic>
    </p:spTree>
    <p:extLst>
      <p:ext uri="{BB962C8B-B14F-4D97-AF65-F5344CB8AC3E}">
        <p14:creationId xmlns:p14="http://schemas.microsoft.com/office/powerpoint/2010/main" val="3666188089"/>
      </p:ext>
    </p:extLst>
  </p:cSld>
  <p:clrMapOvr>
    <a:masterClrMapping/>
  </p:clrMapOvr>
</p:sld>
</file>

<file path=ppt/theme/theme1.xml><?xml version="1.0" encoding="utf-8"?>
<a:theme xmlns:a="http://schemas.openxmlformats.org/drawingml/2006/main" name="Retrospección">
  <a:themeElements>
    <a:clrScheme name="Retrospección">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Retrospección">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ción">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docProps/app.xml><?xml version="1.0" encoding="utf-8"?>
<Properties xmlns="http://schemas.openxmlformats.org/officeDocument/2006/extended-properties" xmlns:vt="http://schemas.openxmlformats.org/officeDocument/2006/docPropsVTypes">
  <Template>Retrospect</Template>
  <TotalTime>588</TotalTime>
  <Words>1739</Words>
  <Application>Microsoft Office PowerPoint</Application>
  <PresentationFormat>Panorámica</PresentationFormat>
  <Paragraphs>92</Paragraphs>
  <Slides>25</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25</vt:i4>
      </vt:variant>
    </vt:vector>
  </HeadingPairs>
  <TitlesOfParts>
    <vt:vector size="28" baseType="lpstr">
      <vt:lpstr>Calibri</vt:lpstr>
      <vt:lpstr>Calibri Light</vt:lpstr>
      <vt:lpstr>Retrospección</vt:lpstr>
      <vt:lpstr>Limpieza de corrales e instalaciones caprinas</vt:lpstr>
      <vt:lpstr>Presentación de PowerPoint</vt:lpstr>
      <vt:lpstr>Presentación de PowerPoint</vt:lpstr>
      <vt:lpstr>Presentación de PowerPoint</vt:lpstr>
      <vt:lpstr>Presentación de PowerPoint</vt:lpstr>
      <vt:lpstr>Medidas higiénicas dentro de los corrales </vt:lpstr>
      <vt:lpstr>Presentación de PowerPoint</vt:lpstr>
      <vt:lpstr>Pasos a seguir</vt:lpstr>
      <vt:lpstr>Presentación de PowerPoint</vt:lpstr>
      <vt:lpstr>Desinfectante </vt:lpstr>
      <vt:lpstr>Voladores </vt:lpstr>
      <vt:lpstr>Rastreros</vt:lpstr>
      <vt:lpstr>Presentación de PowerPoint</vt:lpstr>
      <vt:lpstr>Justificación de realizar limpieza y desinfección de los corrales</vt:lpstr>
      <vt:lpstr>LA HIGIENE EN EL ORDEÑO</vt:lpstr>
      <vt:lpstr>Presentación de PowerPoint</vt:lpstr>
      <vt:lpstr>Limpieza e higiene de los animales</vt:lpstr>
      <vt:lpstr>Rutina de ordeño</vt:lpstr>
      <vt:lpstr>Presentación de PowerPoint</vt:lpstr>
      <vt:lpstr>Presentación de PowerPoint</vt:lpstr>
      <vt:lpstr>Presentación de PowerPoint</vt:lpstr>
      <vt:lpstr>Presentación de PowerPoint</vt:lpstr>
      <vt:lpstr>Presentación de PowerPoint</vt:lpstr>
      <vt:lpstr>MANTENIMIENTO DEL SISTEMA DE ORDEÑO</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Limpieza de corrales e instalaciones caprinas</dc:title>
  <dc:creator>KAREN CHERY</dc:creator>
  <cp:lastModifiedBy>Ingrid Acosta</cp:lastModifiedBy>
  <cp:revision>30</cp:revision>
  <cp:lastPrinted>2018-11-05T14:16:29Z</cp:lastPrinted>
  <dcterms:created xsi:type="dcterms:W3CDTF">2018-10-31T17:16:31Z</dcterms:created>
  <dcterms:modified xsi:type="dcterms:W3CDTF">2022-12-15T17:06:47Z</dcterms:modified>
</cp:coreProperties>
</file>