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3">
  <p:sldMasterIdLst>
    <p:sldMasterId id="2147483648" r:id="rId1"/>
  </p:sldMasterIdLst>
  <p:notesMasterIdLst>
    <p:notesMasterId r:id="rId46"/>
  </p:notesMasterIdLst>
  <p:sldIdLst>
    <p:sldId id="256" r:id="rId2"/>
    <p:sldId id="259" r:id="rId3"/>
    <p:sldId id="260" r:id="rId4"/>
    <p:sldId id="286" r:id="rId5"/>
    <p:sldId id="288" r:id="rId6"/>
    <p:sldId id="289" r:id="rId7"/>
    <p:sldId id="290" r:id="rId8"/>
    <p:sldId id="291" r:id="rId9"/>
    <p:sldId id="292" r:id="rId10"/>
    <p:sldId id="293" r:id="rId11"/>
    <p:sldId id="269" r:id="rId12"/>
    <p:sldId id="294" r:id="rId13"/>
    <p:sldId id="295" r:id="rId14"/>
    <p:sldId id="296" r:id="rId15"/>
    <p:sldId id="261" r:id="rId16"/>
    <p:sldId id="297" r:id="rId17"/>
    <p:sldId id="298" r:id="rId18"/>
    <p:sldId id="299" r:id="rId19"/>
    <p:sldId id="300" r:id="rId20"/>
    <p:sldId id="301" r:id="rId21"/>
    <p:sldId id="302" r:id="rId22"/>
    <p:sldId id="303" r:id="rId23"/>
    <p:sldId id="282" r:id="rId24"/>
    <p:sldId id="283" r:id="rId25"/>
    <p:sldId id="306" r:id="rId26"/>
    <p:sldId id="307" r:id="rId27"/>
    <p:sldId id="304" r:id="rId28"/>
    <p:sldId id="308" r:id="rId29"/>
    <p:sldId id="309" r:id="rId30"/>
    <p:sldId id="310" r:id="rId31"/>
    <p:sldId id="311" r:id="rId32"/>
    <p:sldId id="270" r:id="rId33"/>
    <p:sldId id="271" r:id="rId34"/>
    <p:sldId id="313" r:id="rId35"/>
    <p:sldId id="316" r:id="rId36"/>
    <p:sldId id="312" r:id="rId37"/>
    <p:sldId id="318" r:id="rId38"/>
    <p:sldId id="317" r:id="rId39"/>
    <p:sldId id="314" r:id="rId40"/>
    <p:sldId id="319" r:id="rId41"/>
    <p:sldId id="315" r:id="rId42"/>
    <p:sldId id="273" r:id="rId43"/>
    <p:sldId id="274" r:id="rId44"/>
    <p:sldId id="275" r:id="rId45"/>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66" d="100"/>
          <a:sy n="66" d="100"/>
        </p:scale>
        <p:origin x="-1608" y="-5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27AD3D-AE8E-4A96-BE27-3AF7BC31E288}" type="datetimeFigureOut">
              <a:rPr lang="es-CL" smtClean="0"/>
              <a:pPr/>
              <a:t>19-08-2013</a:t>
            </a:fld>
            <a:endParaRPr lang="es-C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4AF24D-2E57-44C5-A522-AA22497FEE48}" type="slidenum">
              <a:rPr lang="es-CL" smtClean="0"/>
              <a:pPr/>
              <a:t>‹Nº›</a:t>
            </a:fld>
            <a:endParaRPr lang="es-C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279F91DD-FBEE-4644-A757-056E74A0EB6F}" type="datetime1">
              <a:rPr lang="es-CL" smtClean="0"/>
              <a:pPr/>
              <a:t>19-08-2013</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a:xfrm>
            <a:off x="7010432" y="6492899"/>
            <a:ext cx="2133600" cy="365125"/>
          </a:xfrm>
        </p:spPr>
        <p:txBody>
          <a:bodyPr/>
          <a:lstStyle>
            <a:lvl1pPr>
              <a:defRPr i="1"/>
            </a:lvl1pPr>
          </a:lstStyle>
          <a:p>
            <a:fld id="{61BE43F3-FB04-4745-9813-9CF145183098}" type="slidenum">
              <a:rPr lang="es-CL" smtClean="0"/>
              <a:pPr/>
              <a:t>‹Nº›</a:t>
            </a:fld>
            <a:endParaRPr lang="es-CL"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72D163CF-320E-42F0-80AC-B27842B400EB}" type="datetime1">
              <a:rPr lang="es-CL" smtClean="0"/>
              <a:pPr/>
              <a:t>19-08-2013</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3E19E8CE-5454-4061-B850-96FEA0921B24}" type="slidenum">
              <a:rPr lang="es-CL" smtClean="0"/>
              <a:pPr/>
              <a:t>‹Nº›</a:t>
            </a:fld>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95C8578E-07CC-468A-A341-EC1FF6530965}" type="datetime1">
              <a:rPr lang="es-CL" smtClean="0"/>
              <a:pPr/>
              <a:t>19-08-2013</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3E19E8CE-5454-4061-B850-96FEA0921B24}" type="slidenum">
              <a:rPr lang="es-CL" smtClean="0"/>
              <a:pPr/>
              <a:t>‹Nº›</a:t>
            </a:fld>
            <a:endParaRPr lang="es-C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7C983D0D-D067-41FC-8F18-90248C7AC78C}" type="datetime1">
              <a:rPr lang="es-CL" smtClean="0"/>
              <a:pPr/>
              <a:t>19-08-2013</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3E19E8CE-5454-4061-B850-96FEA0921B24}" type="slidenum">
              <a:rPr lang="es-CL" smtClean="0"/>
              <a:pPr/>
              <a:t>‹Nº›</a:t>
            </a:fld>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CCA91BBA-935C-4423-88AA-7FD279F46C2D}" type="datetime1">
              <a:rPr lang="es-CL" smtClean="0"/>
              <a:pPr/>
              <a:t>19-08-2013</a:t>
            </a:fld>
            <a:endParaRPr lang="es-CL"/>
          </a:p>
        </p:txBody>
      </p:sp>
      <p:sp>
        <p:nvSpPr>
          <p:cNvPr id="5" name="4 Marcador de pie de página"/>
          <p:cNvSpPr>
            <a:spLocks noGrp="1"/>
          </p:cNvSpPr>
          <p:nvPr>
            <p:ph type="ftr" sz="quarter" idx="11"/>
          </p:nvPr>
        </p:nvSpPr>
        <p:spPr/>
        <p:txBody>
          <a:bodyPr/>
          <a:lstStyle/>
          <a:p>
            <a:endParaRPr lang="es-CL"/>
          </a:p>
        </p:txBody>
      </p:sp>
      <p:sp>
        <p:nvSpPr>
          <p:cNvPr id="6" name="5 Marcador de número de diapositiva"/>
          <p:cNvSpPr>
            <a:spLocks noGrp="1"/>
          </p:cNvSpPr>
          <p:nvPr>
            <p:ph type="sldNum" sz="quarter" idx="12"/>
          </p:nvPr>
        </p:nvSpPr>
        <p:spPr/>
        <p:txBody>
          <a:bodyPr/>
          <a:lstStyle/>
          <a:p>
            <a:fld id="{3E19E8CE-5454-4061-B850-96FEA0921B24}" type="slidenum">
              <a:rPr lang="es-CL" smtClean="0"/>
              <a:pPr/>
              <a:t>‹Nº›</a:t>
            </a:fld>
            <a:endParaRPr lang="es-C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4868F302-B96F-4958-BE1C-F8B207195668}" type="datetime1">
              <a:rPr lang="es-CL" smtClean="0"/>
              <a:pPr/>
              <a:t>19-08-2013</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3E19E8CE-5454-4061-B850-96FEA0921B24}" type="slidenum">
              <a:rPr lang="es-CL" smtClean="0"/>
              <a:pPr/>
              <a:t>‹Nº›</a:t>
            </a:fld>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F63E3894-BFF7-494E-9B0C-7DCC8F437F28}" type="datetime1">
              <a:rPr lang="es-CL" smtClean="0"/>
              <a:pPr/>
              <a:t>19-08-2013</a:t>
            </a:fld>
            <a:endParaRPr lang="es-CL"/>
          </a:p>
        </p:txBody>
      </p:sp>
      <p:sp>
        <p:nvSpPr>
          <p:cNvPr id="8" name="7 Marcador de pie de página"/>
          <p:cNvSpPr>
            <a:spLocks noGrp="1"/>
          </p:cNvSpPr>
          <p:nvPr>
            <p:ph type="ftr" sz="quarter" idx="11"/>
          </p:nvPr>
        </p:nvSpPr>
        <p:spPr/>
        <p:txBody>
          <a:bodyPr/>
          <a:lstStyle/>
          <a:p>
            <a:endParaRPr lang="es-CL"/>
          </a:p>
        </p:txBody>
      </p:sp>
      <p:sp>
        <p:nvSpPr>
          <p:cNvPr id="9" name="8 Marcador de número de diapositiva"/>
          <p:cNvSpPr>
            <a:spLocks noGrp="1"/>
          </p:cNvSpPr>
          <p:nvPr>
            <p:ph type="sldNum" sz="quarter" idx="12"/>
          </p:nvPr>
        </p:nvSpPr>
        <p:spPr/>
        <p:txBody>
          <a:bodyPr/>
          <a:lstStyle/>
          <a:p>
            <a:fld id="{3E19E8CE-5454-4061-B850-96FEA0921B24}" type="slidenum">
              <a:rPr lang="es-CL" smtClean="0"/>
              <a:pPr/>
              <a:t>‹Nº›</a:t>
            </a:fld>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3EF06903-B9C7-4F75-ABDF-0978BF2B9241}" type="datetime1">
              <a:rPr lang="es-CL" smtClean="0"/>
              <a:pPr/>
              <a:t>19-08-2013</a:t>
            </a:fld>
            <a:endParaRPr lang="es-CL"/>
          </a:p>
        </p:txBody>
      </p:sp>
      <p:sp>
        <p:nvSpPr>
          <p:cNvPr id="4" name="3 Marcador de pie de página"/>
          <p:cNvSpPr>
            <a:spLocks noGrp="1"/>
          </p:cNvSpPr>
          <p:nvPr>
            <p:ph type="ftr" sz="quarter" idx="11"/>
          </p:nvPr>
        </p:nvSpPr>
        <p:spPr/>
        <p:txBody>
          <a:bodyPr/>
          <a:lstStyle/>
          <a:p>
            <a:endParaRPr lang="es-CL"/>
          </a:p>
        </p:txBody>
      </p:sp>
      <p:sp>
        <p:nvSpPr>
          <p:cNvPr id="5" name="4 Marcador de número de diapositiva"/>
          <p:cNvSpPr>
            <a:spLocks noGrp="1"/>
          </p:cNvSpPr>
          <p:nvPr>
            <p:ph type="sldNum" sz="quarter" idx="12"/>
          </p:nvPr>
        </p:nvSpPr>
        <p:spPr/>
        <p:txBody>
          <a:bodyPr/>
          <a:lstStyle/>
          <a:p>
            <a:fld id="{3E19E8CE-5454-4061-B850-96FEA0921B24}" type="slidenum">
              <a:rPr lang="es-CL" smtClean="0"/>
              <a:pPr/>
              <a:t>‹Nº›</a:t>
            </a:fld>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FD6C636-D4C0-4BF0-A697-2D9635D40F42}" type="datetime1">
              <a:rPr lang="es-CL" smtClean="0"/>
              <a:pPr/>
              <a:t>19-08-2013</a:t>
            </a:fld>
            <a:endParaRPr lang="es-CL"/>
          </a:p>
        </p:txBody>
      </p:sp>
      <p:sp>
        <p:nvSpPr>
          <p:cNvPr id="3" name="2 Marcador de pie de página"/>
          <p:cNvSpPr>
            <a:spLocks noGrp="1"/>
          </p:cNvSpPr>
          <p:nvPr>
            <p:ph type="ftr" sz="quarter" idx="11"/>
          </p:nvPr>
        </p:nvSpPr>
        <p:spPr/>
        <p:txBody>
          <a:bodyPr/>
          <a:lstStyle/>
          <a:p>
            <a:endParaRPr lang="es-CL"/>
          </a:p>
        </p:txBody>
      </p:sp>
      <p:sp>
        <p:nvSpPr>
          <p:cNvPr id="4" name="3 Marcador de número de diapositiva"/>
          <p:cNvSpPr>
            <a:spLocks noGrp="1"/>
          </p:cNvSpPr>
          <p:nvPr>
            <p:ph type="sldNum" sz="quarter" idx="12"/>
          </p:nvPr>
        </p:nvSpPr>
        <p:spPr>
          <a:xfrm>
            <a:off x="7010400" y="6492875"/>
            <a:ext cx="2133600" cy="365125"/>
          </a:xfrm>
        </p:spPr>
        <p:txBody>
          <a:bodyPr/>
          <a:lstStyle>
            <a:lvl1pPr>
              <a:defRPr i="1"/>
            </a:lvl1pPr>
          </a:lstStyle>
          <a:p>
            <a:fld id="{3E19E8CE-5454-4061-B850-96FEA0921B24}" type="slidenum">
              <a:rPr lang="es-CL" smtClean="0"/>
              <a:pPr/>
              <a:t>‹Nº›</a:t>
            </a:fld>
            <a:endParaRPr lang="es-C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40A551FD-22FF-4082-80E3-71E612DBDFA4}" type="datetime1">
              <a:rPr lang="es-CL" smtClean="0"/>
              <a:pPr/>
              <a:t>19-08-2013</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3E19E8CE-5454-4061-B850-96FEA0921B24}" type="slidenum">
              <a:rPr lang="es-CL" smtClean="0"/>
              <a:pPr/>
              <a:t>‹Nº›</a:t>
            </a:fld>
            <a:endParaRPr lang="es-C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6A9C9B6-13BA-4A92-9B8B-CF07FC2160FC}" type="datetime1">
              <a:rPr lang="es-CL" smtClean="0"/>
              <a:pPr/>
              <a:t>19-08-2013</a:t>
            </a:fld>
            <a:endParaRPr lang="es-CL"/>
          </a:p>
        </p:txBody>
      </p:sp>
      <p:sp>
        <p:nvSpPr>
          <p:cNvPr id="6" name="5 Marcador de pie de página"/>
          <p:cNvSpPr>
            <a:spLocks noGrp="1"/>
          </p:cNvSpPr>
          <p:nvPr>
            <p:ph type="ftr" sz="quarter" idx="11"/>
          </p:nvPr>
        </p:nvSpPr>
        <p:spPr/>
        <p:txBody>
          <a:bodyPr/>
          <a:lstStyle/>
          <a:p>
            <a:endParaRPr lang="es-CL"/>
          </a:p>
        </p:txBody>
      </p:sp>
      <p:sp>
        <p:nvSpPr>
          <p:cNvPr id="7" name="6 Marcador de número de diapositiva"/>
          <p:cNvSpPr>
            <a:spLocks noGrp="1"/>
          </p:cNvSpPr>
          <p:nvPr>
            <p:ph type="sldNum" sz="quarter" idx="12"/>
          </p:nvPr>
        </p:nvSpPr>
        <p:spPr/>
        <p:txBody>
          <a:bodyPr/>
          <a:lstStyle/>
          <a:p>
            <a:fld id="{3E19E8CE-5454-4061-B850-96FEA0921B24}" type="slidenum">
              <a:rPr lang="es-CL" smtClean="0"/>
              <a:pPr/>
              <a:t>‹Nº›</a:t>
            </a:fld>
            <a:endParaRPr lang="es-C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A053F6-F2AA-4C05-8799-272B5986E095}" type="datetime1">
              <a:rPr lang="es-CL" smtClean="0"/>
              <a:pPr/>
              <a:t>19-08-2013</a:t>
            </a:fld>
            <a:endParaRPr lang="es-C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19E8CE-5454-4061-B850-96FEA0921B24}" type="slidenum">
              <a:rPr lang="es-CL" smtClean="0"/>
              <a:pPr/>
              <a:t>‹Nº›</a:t>
            </a:fld>
            <a:endParaRPr lang="es-C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3.emf"/></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jpe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17.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5.png"/><Relationship Id="rId7" Type="http://schemas.openxmlformats.org/officeDocument/2006/relationships/image" Target="../media/image21.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10" Type="http://schemas.openxmlformats.org/officeDocument/2006/relationships/image" Target="../media/image24.jpeg"/><Relationship Id="rId4" Type="http://schemas.openxmlformats.org/officeDocument/2006/relationships/image" Target="../media/image18.jpeg"/><Relationship Id="rId9" Type="http://schemas.openxmlformats.org/officeDocument/2006/relationships/image" Target="../media/image23.jpeg"/></Relationships>
</file>

<file path=ppt/slides/_rels/slide33.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image" Target="../media/image5.png"/><Relationship Id="rId7" Type="http://schemas.openxmlformats.org/officeDocument/2006/relationships/image" Target="../media/image28.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10" Type="http://schemas.openxmlformats.org/officeDocument/2006/relationships/image" Target="../media/image31.jpeg"/><Relationship Id="rId4" Type="http://schemas.openxmlformats.org/officeDocument/2006/relationships/image" Target="../media/image25.jpeg"/><Relationship Id="rId9" Type="http://schemas.openxmlformats.org/officeDocument/2006/relationships/image" Target="../media/image30.jpeg"/></Relationships>
</file>

<file path=ppt/slides/_rels/slide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5" Type="http://schemas.openxmlformats.org/officeDocument/2006/relationships/image" Target="../media/image34.jpeg"/><Relationship Id="rId4" Type="http://schemas.openxmlformats.org/officeDocument/2006/relationships/image" Target="../media/image33.pn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image" Target="../media/image35.png"/><Relationship Id="rId4" Type="http://schemas.openxmlformats.org/officeDocument/2006/relationships/image" Target="../media/image33.png"/></Relationships>
</file>

<file path=ppt/slides/_rels/slide3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jpeg"/><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33.png"/></Relationships>
</file>

<file path=ppt/slides/_rels/slide4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39.jpeg"/></Relationships>
</file>

<file path=ppt/slides/_rels/slide42.xml.rels><?xml version="1.0" encoding="UTF-8" standalone="yes"?>
<Relationships xmlns="http://schemas.openxmlformats.org/package/2006/relationships"><Relationship Id="rId8" Type="http://schemas.openxmlformats.org/officeDocument/2006/relationships/image" Target="../media/image44.jpeg"/><Relationship Id="rId3" Type="http://schemas.openxmlformats.org/officeDocument/2006/relationships/image" Target="../media/image5.png"/><Relationship Id="rId7" Type="http://schemas.openxmlformats.org/officeDocument/2006/relationships/image" Target="../media/image43.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 Id="rId9" Type="http://schemas.openxmlformats.org/officeDocument/2006/relationships/image" Target="../media/image45.jpeg"/></Relationships>
</file>

<file path=ppt/slides/_rels/slide43.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5.png"/><Relationship Id="rId7" Type="http://schemas.openxmlformats.org/officeDocument/2006/relationships/image" Target="../media/image47.jpeg"/><Relationship Id="rId12" Type="http://schemas.openxmlformats.org/officeDocument/2006/relationships/image" Target="../media/image52.emf"/><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46.jpeg"/><Relationship Id="rId11" Type="http://schemas.openxmlformats.org/officeDocument/2006/relationships/image" Target="../media/image51.emf"/><Relationship Id="rId5" Type="http://schemas.openxmlformats.org/officeDocument/2006/relationships/image" Target="../media/image42.jpeg"/><Relationship Id="rId10" Type="http://schemas.openxmlformats.org/officeDocument/2006/relationships/image" Target="../media/image50.jpeg"/><Relationship Id="rId4" Type="http://schemas.openxmlformats.org/officeDocument/2006/relationships/image" Target="../media/image40.jpeg"/><Relationship Id="rId9" Type="http://schemas.openxmlformats.org/officeDocument/2006/relationships/image" Target="../media/image49.jpe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7.emf"/></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571504" y="535617"/>
            <a:ext cx="4572000" cy="4955203"/>
          </a:xfrm>
          <a:prstGeom prst="rect">
            <a:avLst/>
          </a:prstGeom>
        </p:spPr>
        <p:txBody>
          <a:bodyPr wrap="square">
            <a:spAutoFit/>
          </a:bodyPr>
          <a:lstStyle/>
          <a:p>
            <a:pPr algn="ctr"/>
            <a:r>
              <a:rPr lang="es-CL" sz="3200" b="1" dirty="0" smtClean="0"/>
              <a:t>USO DE PRODUCTOS DE LA FAENA DE CAMÉLIDOS (CARNES Y CUEROS) PARA LA ELABORACIÓN DE PRODUCTOS CON VALOR AGREGADO</a:t>
            </a:r>
          </a:p>
          <a:p>
            <a:pPr algn="ctr"/>
            <a:endParaRPr lang="es-CL" sz="2000" b="1" dirty="0" smtClean="0"/>
          </a:p>
          <a:p>
            <a:pPr algn="ctr"/>
            <a:r>
              <a:rPr lang="es-CL" sz="2000" b="1" dirty="0" smtClean="0"/>
              <a:t>22 </a:t>
            </a:r>
            <a:r>
              <a:rPr lang="es-CL" sz="2000" b="1" dirty="0"/>
              <a:t>de noviembre </a:t>
            </a:r>
            <a:r>
              <a:rPr lang="es-CL" sz="2000" b="1" dirty="0" smtClean="0"/>
              <a:t>2012</a:t>
            </a:r>
          </a:p>
          <a:p>
            <a:pPr algn="ctr"/>
            <a:endParaRPr lang="es-CL" sz="2000" b="1" dirty="0"/>
          </a:p>
          <a:p>
            <a:pPr algn="ctr"/>
            <a:r>
              <a:rPr lang="es-CL" sz="2400" b="1" dirty="0" smtClean="0"/>
              <a:t>SERGIO LARA</a:t>
            </a:r>
          </a:p>
          <a:p>
            <a:pPr algn="ctr"/>
            <a:r>
              <a:rPr lang="es-CL" sz="2000" b="1" i="1" dirty="0" smtClean="0"/>
              <a:t>BIOTECNOLOGÍA AGROPECUARIA</a:t>
            </a:r>
          </a:p>
          <a:p>
            <a:pPr algn="ctr"/>
            <a:endParaRPr lang="es-CL" sz="2000" b="1" dirty="0"/>
          </a:p>
        </p:txBody>
      </p:sp>
      <p:pic>
        <p:nvPicPr>
          <p:cNvPr id="1026" name="Picture 2" descr="F:\SERGIO LARA BTA\congreso camélidos\presentación curso\Calendario Congreso_Page_01 - copia.jpg"/>
          <p:cNvPicPr>
            <a:picLocks noChangeAspect="1" noChangeArrowheads="1"/>
          </p:cNvPicPr>
          <p:nvPr/>
        </p:nvPicPr>
        <p:blipFill>
          <a:blip r:embed="rId2" cstate="print"/>
          <a:srcRect l="690" t="4465"/>
          <a:stretch>
            <a:fillRect/>
          </a:stretch>
        </p:blipFill>
        <p:spPr bwMode="auto">
          <a:xfrm>
            <a:off x="5286380" y="5929330"/>
            <a:ext cx="3678785" cy="547150"/>
          </a:xfrm>
          <a:prstGeom prst="rect">
            <a:avLst/>
          </a:prstGeom>
          <a:noFill/>
        </p:spPr>
      </p:pic>
      <p:pic>
        <p:nvPicPr>
          <p:cNvPr id="1027" name="Picture 3" descr="F:\SERGIO LARA BTA\congreso camélidos\Block Camelidos_Page_2.jpg"/>
          <p:cNvPicPr>
            <a:picLocks noChangeAspect="1" noChangeArrowheads="1"/>
          </p:cNvPicPr>
          <p:nvPr/>
        </p:nvPicPr>
        <p:blipFill>
          <a:blip r:embed="rId3" cstate="print"/>
          <a:srcRect b="16610"/>
          <a:stretch>
            <a:fillRect/>
          </a:stretch>
        </p:blipFill>
        <p:spPr bwMode="auto">
          <a:xfrm>
            <a:off x="5357818" y="537335"/>
            <a:ext cx="3523481" cy="4749053"/>
          </a:xfrm>
          <a:prstGeom prst="rect">
            <a:avLst/>
          </a:prstGeom>
          <a:noFill/>
        </p:spPr>
      </p:pic>
      <p:pic>
        <p:nvPicPr>
          <p:cNvPr id="1031" name="Picture 7" descr="F:\SERGIO LARA BTA\Mis imágenes\logos\logo_bta_transparente.png"/>
          <p:cNvPicPr>
            <a:picLocks noChangeAspect="1" noChangeArrowheads="1"/>
          </p:cNvPicPr>
          <p:nvPr/>
        </p:nvPicPr>
        <p:blipFill>
          <a:blip r:embed="rId4" cstate="print"/>
          <a:srcRect/>
          <a:stretch>
            <a:fillRect/>
          </a:stretch>
        </p:blipFill>
        <p:spPr bwMode="auto">
          <a:xfrm>
            <a:off x="2214546" y="5357827"/>
            <a:ext cx="1228070" cy="1071570"/>
          </a:xfrm>
          <a:prstGeom prst="rect">
            <a:avLst/>
          </a:prstGeom>
          <a:noFill/>
          <a:effectLst>
            <a:outerShdw blurRad="50800" dist="38100" dir="2700000" algn="tl" rotWithShape="0">
              <a:schemeClr val="bg1">
                <a:alpha val="40000"/>
              </a:scheme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10</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857232"/>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7" name="6 CuadroTexto"/>
          <p:cNvSpPr txBox="1"/>
          <p:nvPr/>
        </p:nvSpPr>
        <p:spPr>
          <a:xfrm>
            <a:off x="1071538" y="1428736"/>
            <a:ext cx="7643866" cy="714380"/>
          </a:xfrm>
          <a:prstGeom prst="rect">
            <a:avLst/>
          </a:prstGeom>
          <a:noFill/>
          <a:ln>
            <a:noFill/>
          </a:ln>
        </p:spPr>
        <p:txBody>
          <a:bodyPr wrap="square" lIns="144000" tIns="144000" rIns="144000" bIns="144000" rtlCol="0" anchor="ctr" anchorCtr="0">
            <a:noAutofit/>
          </a:bodyPr>
          <a:lstStyle/>
          <a:p>
            <a:pPr marL="363538" lvl="0" indent="-363538" algn="ctr" fontAlgn="base">
              <a:spcBef>
                <a:spcPct val="0"/>
              </a:spcBef>
              <a:spcAft>
                <a:spcPct val="0"/>
              </a:spcAft>
            </a:pPr>
            <a:r>
              <a:rPr kumimoji="0" lang="es-CL" sz="2800" b="1" i="0" u="none" strike="noStrike" cap="none" normalizeH="0" baseline="0" dirty="0" smtClean="0">
                <a:ln>
                  <a:noFill/>
                </a:ln>
                <a:solidFill>
                  <a:srgbClr val="FF0000"/>
                </a:solidFill>
                <a:effectLst/>
                <a:latin typeface="Calibri" pitchFamily="34" charset="0"/>
                <a:ea typeface="Times New Roman" pitchFamily="18" charset="0"/>
              </a:rPr>
              <a:t>Estrategia para el cambio: INNOVACIÓN</a:t>
            </a:r>
          </a:p>
        </p:txBody>
      </p:sp>
      <p:sp>
        <p:nvSpPr>
          <p:cNvPr id="14" name="13 CuadroTexto"/>
          <p:cNvSpPr txBox="1"/>
          <p:nvPr/>
        </p:nvSpPr>
        <p:spPr>
          <a:xfrm>
            <a:off x="428596" y="4143380"/>
            <a:ext cx="8429684" cy="1952806"/>
          </a:xfrm>
          <a:prstGeom prst="rect">
            <a:avLst/>
          </a:prstGeom>
          <a:noFill/>
          <a:ln>
            <a:noFill/>
          </a:ln>
        </p:spPr>
        <p:txBody>
          <a:bodyPr wrap="square" lIns="144000" tIns="144000" rIns="144000" bIns="144000" rtlCol="0" anchor="ctr" anchorCtr="0">
            <a:spAutoFit/>
          </a:bodyPr>
          <a:lstStyle/>
          <a:p>
            <a:pPr algn="just"/>
            <a:r>
              <a:rPr lang="es-ES_tradnl" sz="2400" b="1" dirty="0" smtClean="0"/>
              <a:t>Dadas las escasas posibilidades de implementar innovación a través de la introducción de nuevas especies de ganado, debido a las extremas condiciones agroclimáticas del Altiplano, </a:t>
            </a:r>
            <a:r>
              <a:rPr lang="es-ES_tradnl" sz="2400" b="1" dirty="0" smtClean="0">
                <a:solidFill>
                  <a:srgbClr val="FF0000"/>
                </a:solidFill>
              </a:rPr>
              <a:t>se hace necesario innovar en los productos derivados de esta especie</a:t>
            </a:r>
            <a:endParaRPr lang="es-CL" sz="2400" b="1" dirty="0" smtClean="0">
              <a:solidFill>
                <a:srgbClr val="FF0000"/>
              </a:solidFill>
            </a:endParaRPr>
          </a:p>
          <a:p>
            <a:pPr algn="just"/>
            <a:r>
              <a:rPr lang="es-ES_tradnl" sz="1200" dirty="0" smtClean="0"/>
              <a:t> </a:t>
            </a:r>
            <a:endParaRPr lang="es-CL" sz="1200" dirty="0" smtClean="0"/>
          </a:p>
        </p:txBody>
      </p:sp>
      <p:sp>
        <p:nvSpPr>
          <p:cNvPr id="15" name="14 CuadroTexto"/>
          <p:cNvSpPr txBox="1"/>
          <p:nvPr/>
        </p:nvSpPr>
        <p:spPr>
          <a:xfrm>
            <a:off x="428596" y="2357430"/>
            <a:ext cx="8429684" cy="1398808"/>
          </a:xfrm>
          <a:prstGeom prst="rect">
            <a:avLst/>
          </a:prstGeom>
          <a:noFill/>
          <a:ln>
            <a:noFill/>
          </a:ln>
        </p:spPr>
        <p:txBody>
          <a:bodyPr wrap="square" lIns="144000" tIns="144000" rIns="144000" bIns="144000" rtlCol="0" anchor="ctr" anchorCtr="0">
            <a:spAutoFit/>
          </a:bodyPr>
          <a:lstStyle/>
          <a:p>
            <a:pPr algn="just"/>
            <a:r>
              <a:rPr lang="es-CL" sz="2400" b="1" dirty="0" smtClean="0">
                <a:solidFill>
                  <a:srgbClr val="FF0000"/>
                </a:solidFill>
              </a:rPr>
              <a:t>Innovar</a:t>
            </a:r>
            <a:r>
              <a:rPr lang="es-CL" sz="2400" b="1" dirty="0" smtClean="0"/>
              <a:t> es introducir un nuevo (o significativamente mejorado) producto, proceso, sistema de marketing o de gestión al mercado o a las prácticas del negocio.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11</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857232"/>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7" name="6 CuadroTexto"/>
          <p:cNvSpPr txBox="1"/>
          <p:nvPr/>
        </p:nvSpPr>
        <p:spPr>
          <a:xfrm>
            <a:off x="357158" y="1357298"/>
            <a:ext cx="8286808" cy="1143008"/>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400" b="1" dirty="0" smtClean="0">
                <a:solidFill>
                  <a:srgbClr val="FF0000"/>
                </a:solidFill>
                <a:latin typeface="Calibri" pitchFamily="34" charset="0"/>
                <a:ea typeface="Times New Roman" pitchFamily="18" charset="0"/>
              </a:rPr>
              <a:t>La INNOVACIÓN es considerado un tema prioritario para el desarrollo del país</a:t>
            </a:r>
          </a:p>
        </p:txBody>
      </p:sp>
      <p:pic>
        <p:nvPicPr>
          <p:cNvPr id="1026" name="Picture 2" descr="C:\Users\Sergio\Documents\Montanari_Page_08.jpg"/>
          <p:cNvPicPr>
            <a:picLocks noChangeAspect="1" noChangeArrowheads="1"/>
          </p:cNvPicPr>
          <p:nvPr/>
        </p:nvPicPr>
        <p:blipFill>
          <a:blip r:embed="rId4"/>
          <a:srcRect/>
          <a:stretch>
            <a:fillRect/>
          </a:stretch>
        </p:blipFill>
        <p:spPr bwMode="auto">
          <a:xfrm>
            <a:off x="142844" y="2378204"/>
            <a:ext cx="6858048" cy="4239644"/>
          </a:xfrm>
          <a:prstGeom prst="rect">
            <a:avLst/>
          </a:prstGeom>
          <a:noFill/>
        </p:spPr>
      </p:pic>
      <p:sp>
        <p:nvSpPr>
          <p:cNvPr id="19" name="18 CuadroTexto"/>
          <p:cNvSpPr txBox="1"/>
          <p:nvPr/>
        </p:nvSpPr>
        <p:spPr>
          <a:xfrm>
            <a:off x="6858016" y="2571744"/>
            <a:ext cx="2071702" cy="2786082"/>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000" b="1" dirty="0" smtClean="0">
                <a:latin typeface="Calibri" pitchFamily="34" charset="0"/>
                <a:ea typeface="Times New Roman" pitchFamily="18" charset="0"/>
              </a:rPr>
              <a:t>De 11 Sectores con mayor potencial, </a:t>
            </a:r>
            <a:r>
              <a:rPr lang="es-CL" sz="2000" b="1" dirty="0" smtClean="0">
                <a:solidFill>
                  <a:srgbClr val="FF0000"/>
                </a:solidFill>
                <a:latin typeface="Calibri" pitchFamily="34" charset="0"/>
                <a:ea typeface="Times New Roman" pitchFamily="18" charset="0"/>
              </a:rPr>
              <a:t>4 son relacionados con los alimentos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12</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857232"/>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7" name="6 CuadroTexto"/>
          <p:cNvSpPr txBox="1"/>
          <p:nvPr/>
        </p:nvSpPr>
        <p:spPr>
          <a:xfrm>
            <a:off x="428596" y="2500306"/>
            <a:ext cx="2143140" cy="2214578"/>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000" b="1" dirty="0" smtClean="0">
                <a:latin typeface="Calibri" pitchFamily="34" charset="0"/>
                <a:ea typeface="Times New Roman" pitchFamily="18" charset="0"/>
              </a:rPr>
              <a:t>Desde la perspectiva de la Teoría de Administración: Estrategias empresariales genéricas</a:t>
            </a:r>
          </a:p>
        </p:txBody>
      </p:sp>
      <p:graphicFrame>
        <p:nvGraphicFramePr>
          <p:cNvPr id="11" name="10 Tabla"/>
          <p:cNvGraphicFramePr>
            <a:graphicFrameLocks noGrp="1"/>
          </p:cNvGraphicFramePr>
          <p:nvPr/>
        </p:nvGraphicFramePr>
        <p:xfrm>
          <a:off x="3071802" y="2214554"/>
          <a:ext cx="5572164" cy="2786081"/>
        </p:xfrm>
        <a:graphic>
          <a:graphicData uri="http://schemas.openxmlformats.org/drawingml/2006/table">
            <a:tbl>
              <a:tblPr/>
              <a:tblGrid>
                <a:gridCol w="1857388"/>
                <a:gridCol w="1857388"/>
                <a:gridCol w="1857388"/>
              </a:tblGrid>
              <a:tr h="728823">
                <a:tc>
                  <a:txBody>
                    <a:bodyPr/>
                    <a:lstStyle/>
                    <a:p>
                      <a:pPr algn="ctr">
                        <a:lnSpc>
                          <a:spcPts val="1615"/>
                        </a:lnSpc>
                        <a:spcAft>
                          <a:spcPts val="0"/>
                        </a:spcAft>
                      </a:pPr>
                      <a:endParaRPr lang="es-CL" sz="1800" dirty="0">
                        <a:latin typeface="+mn-lt"/>
                        <a:ea typeface="Calibri"/>
                        <a:cs typeface="Times New Roman"/>
                      </a:endParaRPr>
                    </a:p>
                  </a:txBody>
                  <a:tcPr marL="44450" marR="44450" marT="0" marB="0"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lnSpc>
                          <a:spcPts val="1615"/>
                        </a:lnSpc>
                        <a:spcAft>
                          <a:spcPts val="0"/>
                        </a:spcAft>
                      </a:pPr>
                      <a:r>
                        <a:rPr lang="es-ES_tradnl" sz="1800" b="1" dirty="0" smtClean="0">
                          <a:solidFill>
                            <a:srgbClr val="FFFFFF"/>
                          </a:solidFill>
                          <a:latin typeface="+mn-lt"/>
                          <a:ea typeface="Calibri"/>
                          <a:cs typeface="Arial"/>
                        </a:rPr>
                        <a:t>Líder en costos</a:t>
                      </a:r>
                      <a:endParaRPr lang="es-CL" sz="1800" dirty="0">
                        <a:latin typeface="+mn-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algn="ctr">
                        <a:lnSpc>
                          <a:spcPts val="1615"/>
                        </a:lnSpc>
                        <a:spcAft>
                          <a:spcPts val="0"/>
                        </a:spcAft>
                      </a:pPr>
                      <a:r>
                        <a:rPr lang="es-ES_tradnl" sz="1800" b="1" dirty="0" smtClean="0">
                          <a:solidFill>
                            <a:srgbClr val="FFFFFF"/>
                          </a:solidFill>
                          <a:latin typeface="+mn-lt"/>
                          <a:ea typeface="Calibri"/>
                          <a:cs typeface="Arial"/>
                        </a:rPr>
                        <a:t>Líder en diferenciación</a:t>
                      </a:r>
                      <a:endParaRPr lang="es-CL" sz="1800" dirty="0">
                        <a:latin typeface="+mn-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r>
              <a:tr h="1028629">
                <a:tc>
                  <a:txBody>
                    <a:bodyPr/>
                    <a:lstStyle/>
                    <a:p>
                      <a:pPr algn="ctr">
                        <a:lnSpc>
                          <a:spcPts val="1615"/>
                        </a:lnSpc>
                        <a:spcAft>
                          <a:spcPts val="0"/>
                        </a:spcAft>
                      </a:pPr>
                      <a:r>
                        <a:rPr lang="es-ES_tradnl" sz="1800" b="1" dirty="0" smtClean="0">
                          <a:solidFill>
                            <a:schemeClr val="bg1"/>
                          </a:solidFill>
                          <a:latin typeface="+mn-lt"/>
                          <a:ea typeface="Calibri"/>
                          <a:cs typeface="Arial"/>
                        </a:rPr>
                        <a:t>Para todo el mercado</a:t>
                      </a:r>
                      <a:endParaRPr lang="es-CL" sz="1800" b="1" dirty="0">
                        <a:solidFill>
                          <a:schemeClr val="bg1"/>
                        </a:solidFill>
                        <a:latin typeface="+mn-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173355" algn="ctr" defTabSz="914400" rtl="0" eaLnBrk="1" latinLnBrk="0" hangingPunct="1">
                        <a:lnSpc>
                          <a:spcPts val="1615"/>
                        </a:lnSpc>
                        <a:spcAft>
                          <a:spcPts val="0"/>
                        </a:spcAft>
                      </a:pPr>
                      <a:r>
                        <a:rPr lang="es-ES_tradnl" sz="1800" kern="1200" dirty="0" smtClean="0">
                          <a:solidFill>
                            <a:schemeClr val="tx1"/>
                          </a:solidFill>
                          <a:latin typeface="+mn-lt"/>
                          <a:ea typeface="Calibri"/>
                          <a:cs typeface="Arial"/>
                        </a:rPr>
                        <a:t>Liderazgo total en costos</a:t>
                      </a:r>
                      <a:endParaRPr lang="es-CL" sz="1800" kern="1200" dirty="0">
                        <a:solidFill>
                          <a:schemeClr val="tx1"/>
                        </a:solidFill>
                        <a:latin typeface="+mn-lt"/>
                        <a:ea typeface="Calibri"/>
                        <a:cs typeface="Arial"/>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173355" algn="ctr" defTabSz="914400" rtl="0" eaLnBrk="1" latinLnBrk="0" hangingPunct="1">
                        <a:lnSpc>
                          <a:spcPts val="1615"/>
                        </a:lnSpc>
                        <a:spcAft>
                          <a:spcPts val="0"/>
                        </a:spcAft>
                      </a:pPr>
                      <a:r>
                        <a:rPr lang="es-ES_tradnl" sz="1800" kern="1200" dirty="0" smtClean="0">
                          <a:solidFill>
                            <a:schemeClr val="tx1"/>
                          </a:solidFill>
                          <a:latin typeface="+mn-lt"/>
                          <a:ea typeface="Calibri"/>
                          <a:cs typeface="Arial"/>
                        </a:rPr>
                        <a:t>Liderazgo total en diferenciación</a:t>
                      </a:r>
                      <a:endParaRPr lang="es-CL" sz="1800" kern="1200" dirty="0">
                        <a:solidFill>
                          <a:schemeClr val="tx1"/>
                        </a:solidFill>
                        <a:latin typeface="+mn-lt"/>
                        <a:ea typeface="Calibri"/>
                        <a:cs typeface="Arial"/>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28629">
                <a:tc>
                  <a:txBody>
                    <a:bodyPr/>
                    <a:lstStyle/>
                    <a:p>
                      <a:pPr algn="ctr">
                        <a:lnSpc>
                          <a:spcPts val="1615"/>
                        </a:lnSpc>
                        <a:spcAft>
                          <a:spcPts val="0"/>
                        </a:spcAft>
                      </a:pPr>
                      <a:r>
                        <a:rPr lang="es-ES_tradnl" sz="1800" b="1" dirty="0" smtClean="0">
                          <a:solidFill>
                            <a:schemeClr val="bg1"/>
                          </a:solidFill>
                          <a:latin typeface="+mn-lt"/>
                          <a:ea typeface="Calibri"/>
                          <a:cs typeface="Arial"/>
                        </a:rPr>
                        <a:t>Para un nicho o segmento</a:t>
                      </a:r>
                      <a:endParaRPr lang="es-CL" sz="1800" b="1" dirty="0">
                        <a:solidFill>
                          <a:schemeClr val="bg1"/>
                        </a:solidFill>
                        <a:latin typeface="+mn-lt"/>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solidFill>
                  </a:tcPr>
                </a:tc>
                <a:tc>
                  <a:txBody>
                    <a:bodyPr/>
                    <a:lstStyle/>
                    <a:p>
                      <a:pPr marL="0" marR="173355" indent="0" algn="ctr" defTabSz="914400" rtl="0" eaLnBrk="1" fontAlgn="auto" latinLnBrk="0" hangingPunct="1">
                        <a:lnSpc>
                          <a:spcPts val="1615"/>
                        </a:lnSpc>
                        <a:spcBef>
                          <a:spcPts val="0"/>
                        </a:spcBef>
                        <a:spcAft>
                          <a:spcPts val="0"/>
                        </a:spcAft>
                        <a:buClrTx/>
                        <a:buSzTx/>
                        <a:buFontTx/>
                        <a:buNone/>
                        <a:tabLst/>
                        <a:defRPr/>
                      </a:pPr>
                      <a:r>
                        <a:rPr lang="es-ES_tradnl" sz="1800" kern="1200" dirty="0" smtClean="0">
                          <a:solidFill>
                            <a:schemeClr val="tx1"/>
                          </a:solidFill>
                          <a:latin typeface="+mn-lt"/>
                          <a:ea typeface="Calibri"/>
                          <a:cs typeface="Arial"/>
                        </a:rPr>
                        <a:t>Liderazgo enfocado en costos</a:t>
                      </a:r>
                      <a:endParaRPr lang="es-CL" sz="1800" kern="1200" dirty="0">
                        <a:solidFill>
                          <a:schemeClr val="tx1"/>
                        </a:solidFill>
                        <a:latin typeface="+mn-lt"/>
                        <a:ea typeface="Calibri"/>
                        <a:cs typeface="Arial"/>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173355" algn="ctr" defTabSz="914400" rtl="0" eaLnBrk="1" latinLnBrk="0" hangingPunct="1">
                        <a:lnSpc>
                          <a:spcPts val="1615"/>
                        </a:lnSpc>
                        <a:spcAft>
                          <a:spcPts val="0"/>
                        </a:spcAft>
                      </a:pPr>
                      <a:r>
                        <a:rPr lang="es-ES_tradnl" sz="1800" kern="1200" dirty="0" smtClean="0">
                          <a:solidFill>
                            <a:schemeClr val="tx1"/>
                          </a:solidFill>
                          <a:latin typeface="+mn-lt"/>
                          <a:ea typeface="Calibri"/>
                          <a:cs typeface="Arial"/>
                        </a:rPr>
                        <a:t>Liderazgo enfocado en diferenciación</a:t>
                      </a:r>
                      <a:endParaRPr lang="es-CL" sz="1800" kern="1200" dirty="0">
                        <a:solidFill>
                          <a:schemeClr val="tx1"/>
                        </a:solidFill>
                        <a:latin typeface="+mn-lt"/>
                        <a:ea typeface="Calibri"/>
                        <a:cs typeface="Arial"/>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2" name="11 Elipse"/>
          <p:cNvSpPr/>
          <p:nvPr/>
        </p:nvSpPr>
        <p:spPr>
          <a:xfrm>
            <a:off x="6786578" y="4071942"/>
            <a:ext cx="1714512" cy="85725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3" name="12 CuadroTexto"/>
          <p:cNvSpPr txBox="1"/>
          <p:nvPr/>
        </p:nvSpPr>
        <p:spPr>
          <a:xfrm>
            <a:off x="785786" y="5357826"/>
            <a:ext cx="7858180" cy="1214422"/>
          </a:xfrm>
          <a:prstGeom prst="rect">
            <a:avLst/>
          </a:prstGeom>
          <a:noFill/>
          <a:ln>
            <a:noFill/>
          </a:ln>
        </p:spPr>
        <p:txBody>
          <a:bodyPr wrap="square" lIns="144000" tIns="144000" rIns="144000" bIns="144000" rtlCol="0" anchor="ctr" anchorCtr="0">
            <a:noAutofit/>
          </a:bodyPr>
          <a:lstStyle/>
          <a:p>
            <a:pPr lvl="0" algn="just" fontAlgn="base">
              <a:spcBef>
                <a:spcPct val="0"/>
              </a:spcBef>
              <a:spcAft>
                <a:spcPct val="0"/>
              </a:spcAft>
            </a:pPr>
            <a:r>
              <a:rPr lang="es-CL" sz="2000" b="1" dirty="0" smtClean="0">
                <a:latin typeface="Calibri" pitchFamily="34" charset="0"/>
                <a:ea typeface="Times New Roman" pitchFamily="18" charset="0"/>
              </a:rPr>
              <a:t>Una actividad productiva de pequeña escala, fuertemente ligada a pequeños productores, difícilmente podrá competir en base a volumen y economías de escala, así como tampoco resulta razonable aspirar a copar los mercados</a:t>
            </a:r>
            <a:endParaRPr lang="es-CL" sz="2000" b="1" dirty="0" smtClean="0">
              <a:solidFill>
                <a:srgbClr val="FF0000"/>
              </a:solidFill>
              <a:latin typeface="Calibri" pitchFamily="34" charset="0"/>
              <a:ea typeface="Times New Roman" pitchFamily="18" charset="0"/>
            </a:endParaRPr>
          </a:p>
        </p:txBody>
      </p:sp>
      <p:sp>
        <p:nvSpPr>
          <p:cNvPr id="14" name="13 CuadroTexto"/>
          <p:cNvSpPr txBox="1"/>
          <p:nvPr/>
        </p:nvSpPr>
        <p:spPr>
          <a:xfrm>
            <a:off x="1857356" y="1428736"/>
            <a:ext cx="5357850" cy="357190"/>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400" b="1" dirty="0" smtClean="0">
                <a:solidFill>
                  <a:srgbClr val="FF0000"/>
                </a:solidFill>
                <a:latin typeface="Calibri" pitchFamily="34" charset="0"/>
                <a:ea typeface="Times New Roman" pitchFamily="18" charset="0"/>
              </a:rPr>
              <a:t>Innovación para el desarrollo</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13</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857232"/>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7" name="6 CuadroTexto"/>
          <p:cNvSpPr txBox="1"/>
          <p:nvPr/>
        </p:nvSpPr>
        <p:spPr>
          <a:xfrm>
            <a:off x="571472" y="2071678"/>
            <a:ext cx="4500594" cy="1357322"/>
          </a:xfrm>
          <a:prstGeom prst="rect">
            <a:avLst/>
          </a:prstGeom>
          <a:noFill/>
          <a:ln>
            <a:noFill/>
          </a:ln>
        </p:spPr>
        <p:txBody>
          <a:bodyPr wrap="square" lIns="144000" tIns="144000" rIns="144000" bIns="144000" rtlCol="0" anchor="ctr" anchorCtr="0">
            <a:noAutofit/>
          </a:bodyPr>
          <a:lstStyle/>
          <a:p>
            <a:pPr lvl="0" algn="just" fontAlgn="base">
              <a:spcBef>
                <a:spcPct val="0"/>
              </a:spcBef>
              <a:spcAft>
                <a:spcPct val="0"/>
              </a:spcAft>
            </a:pPr>
            <a:r>
              <a:rPr lang="es-CL" sz="2000" b="1" dirty="0" smtClean="0">
                <a:ea typeface="Times New Roman" pitchFamily="18" charset="0"/>
              </a:rPr>
              <a:t>… Por lo tanto, lo más apropiado parece ser la </a:t>
            </a:r>
            <a:r>
              <a:rPr lang="es-CL" sz="2000" b="1" dirty="0" smtClean="0">
                <a:solidFill>
                  <a:srgbClr val="FF0000"/>
                </a:solidFill>
                <a:ea typeface="Times New Roman" pitchFamily="18" charset="0"/>
              </a:rPr>
              <a:t>generación de productos diferenciados enfocados en mercados de nicho</a:t>
            </a:r>
          </a:p>
        </p:txBody>
      </p:sp>
      <p:sp>
        <p:nvSpPr>
          <p:cNvPr id="13" name="12 CuadroTexto"/>
          <p:cNvSpPr txBox="1"/>
          <p:nvPr/>
        </p:nvSpPr>
        <p:spPr>
          <a:xfrm>
            <a:off x="642910" y="3714752"/>
            <a:ext cx="7858180" cy="2714644"/>
          </a:xfrm>
          <a:prstGeom prst="rect">
            <a:avLst/>
          </a:prstGeom>
          <a:noFill/>
          <a:ln>
            <a:noFill/>
          </a:ln>
        </p:spPr>
        <p:txBody>
          <a:bodyPr wrap="square" lIns="144000" tIns="144000" rIns="144000" bIns="144000" rtlCol="0" anchor="ctr" anchorCtr="0">
            <a:noAutofit/>
          </a:bodyPr>
          <a:lstStyle/>
          <a:p>
            <a:pPr algn="just"/>
            <a:r>
              <a:rPr lang="es-CL" sz="2000" b="1" dirty="0" smtClean="0"/>
              <a:t>Una estrategia de esta naturaleza se basa en la agregación de valor a productos agropecuarios, que por sus atributos de calidad, identidad local, cultural u otros, tienen un potencial de mercado nicho.</a:t>
            </a:r>
          </a:p>
          <a:p>
            <a:pPr algn="just"/>
            <a:endParaRPr lang="es-CL" sz="2000" b="1" dirty="0" smtClean="0"/>
          </a:p>
          <a:p>
            <a:pPr algn="just"/>
            <a:r>
              <a:rPr lang="es-CL" sz="2000" b="1" dirty="0" smtClean="0"/>
              <a:t>La producción con valor agregado se justifica en la medida que exista un mercado que esté dispuesto a pagar un monto mayor que el costo de la producción, por la adquisición de estos productos.</a:t>
            </a:r>
            <a:endParaRPr lang="es-CL" sz="2000" b="1" dirty="0" smtClean="0">
              <a:solidFill>
                <a:srgbClr val="FF0000"/>
              </a:solidFill>
              <a:latin typeface="Calibri" pitchFamily="34" charset="0"/>
              <a:ea typeface="Times New Roman" pitchFamily="18" charset="0"/>
            </a:endParaRPr>
          </a:p>
        </p:txBody>
      </p:sp>
      <p:sp>
        <p:nvSpPr>
          <p:cNvPr id="14" name="13 CuadroTexto"/>
          <p:cNvSpPr txBox="1"/>
          <p:nvPr/>
        </p:nvSpPr>
        <p:spPr>
          <a:xfrm>
            <a:off x="1857356" y="1428736"/>
            <a:ext cx="5357850" cy="357190"/>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400" b="1" dirty="0" smtClean="0">
                <a:solidFill>
                  <a:srgbClr val="FF0000"/>
                </a:solidFill>
                <a:latin typeface="Calibri" pitchFamily="34" charset="0"/>
                <a:ea typeface="Times New Roman" pitchFamily="18" charset="0"/>
              </a:rPr>
              <a:t>Innovación para el desarrollo</a:t>
            </a:r>
          </a:p>
        </p:txBody>
      </p:sp>
      <p:sp>
        <p:nvSpPr>
          <p:cNvPr id="15" name="14 Flecha derecha"/>
          <p:cNvSpPr/>
          <p:nvPr/>
        </p:nvSpPr>
        <p:spPr>
          <a:xfrm>
            <a:off x="5357818" y="2285992"/>
            <a:ext cx="1143008" cy="71438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6" name="Text Box 118"/>
          <p:cNvSpPr txBox="1">
            <a:spLocks noChangeArrowheads="1"/>
          </p:cNvSpPr>
          <p:nvPr/>
        </p:nvSpPr>
        <p:spPr bwMode="auto">
          <a:xfrm>
            <a:off x="6643702" y="2285992"/>
            <a:ext cx="2143140" cy="830997"/>
          </a:xfrm>
          <a:prstGeom prst="rect">
            <a:avLst/>
          </a:prstGeom>
          <a:noFill/>
          <a:ln w="9525">
            <a:noFill/>
            <a:miter lim="800000"/>
            <a:headEnd/>
            <a:tailEnd/>
          </a:ln>
        </p:spPr>
        <p:txBody>
          <a:bodyPr wrap="square">
            <a:spAutoFit/>
          </a:bodyPr>
          <a:lstStyle/>
          <a:p>
            <a:pPr algn="ctr"/>
            <a:r>
              <a:rPr lang="es-CL" sz="2400" b="1" dirty="0" smtClean="0"/>
              <a:t>AGREGACIÓN DE VALOR</a:t>
            </a:r>
            <a:endParaRPr lang="es-CL" sz="24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14</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857232"/>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13" name="12 CuadroTexto"/>
          <p:cNvSpPr txBox="1"/>
          <p:nvPr/>
        </p:nvSpPr>
        <p:spPr>
          <a:xfrm>
            <a:off x="2000232" y="4429132"/>
            <a:ext cx="6929486" cy="2428868"/>
          </a:xfrm>
          <a:prstGeom prst="rect">
            <a:avLst/>
          </a:prstGeom>
          <a:noFill/>
          <a:ln>
            <a:noFill/>
          </a:ln>
        </p:spPr>
        <p:txBody>
          <a:bodyPr wrap="square" lIns="144000" tIns="144000" rIns="144000" bIns="144000" rtlCol="0" anchor="ctr" anchorCtr="0">
            <a:noAutofit/>
          </a:bodyPr>
          <a:lstStyle/>
          <a:p>
            <a:pPr algn="ctr"/>
            <a:r>
              <a:rPr lang="es-CL" sz="2000" dirty="0" smtClean="0"/>
              <a:t>A través de este Programa se busca desarrollar e implementar estrategias para la puesta en marcha de </a:t>
            </a:r>
            <a:r>
              <a:rPr lang="es-CL" sz="2000" b="1" dirty="0" smtClean="0"/>
              <a:t>unidades de negocio a partir de productos del ganado camélido</a:t>
            </a:r>
            <a:r>
              <a:rPr lang="es-CL" sz="2000" dirty="0" smtClean="0"/>
              <a:t>, con un enfoque de</a:t>
            </a:r>
            <a:r>
              <a:rPr lang="es-CL" sz="2000" b="1" dirty="0" smtClean="0"/>
              <a:t> innovación y agregación de valor</a:t>
            </a:r>
            <a:r>
              <a:rPr lang="es-CL" sz="2000" dirty="0" smtClean="0"/>
              <a:t> que genere nuevas oportunidades y recursos para los productores de la Región.</a:t>
            </a:r>
          </a:p>
          <a:p>
            <a:pPr algn="ctr"/>
            <a:r>
              <a:rPr lang="es-CL" sz="2000" dirty="0" smtClean="0"/>
              <a:t>Se han desarrollado líneas de procesamiento en </a:t>
            </a:r>
            <a:r>
              <a:rPr lang="es-CL" sz="2000" b="1" dirty="0" smtClean="0">
                <a:solidFill>
                  <a:srgbClr val="FF0000"/>
                </a:solidFill>
              </a:rPr>
              <a:t>PRODUCTOS CÁRNICOS y PIELES</a:t>
            </a:r>
            <a:endParaRPr lang="es-ES" sz="2000" b="1" dirty="0" smtClean="0">
              <a:solidFill>
                <a:srgbClr val="FF0000"/>
              </a:solidFill>
            </a:endParaRPr>
          </a:p>
          <a:p>
            <a:pPr algn="ctr"/>
            <a:endParaRPr lang="es-ES" sz="2000" dirty="0"/>
          </a:p>
        </p:txBody>
      </p:sp>
      <p:sp>
        <p:nvSpPr>
          <p:cNvPr id="14" name="13 CuadroTexto"/>
          <p:cNvSpPr txBox="1"/>
          <p:nvPr/>
        </p:nvSpPr>
        <p:spPr>
          <a:xfrm>
            <a:off x="1857356" y="1428736"/>
            <a:ext cx="5357850" cy="357190"/>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400" b="1" dirty="0" smtClean="0">
                <a:solidFill>
                  <a:srgbClr val="FF0000"/>
                </a:solidFill>
                <a:latin typeface="Calibri" pitchFamily="34" charset="0"/>
                <a:ea typeface="Times New Roman" pitchFamily="18" charset="0"/>
              </a:rPr>
              <a:t>Innovación en la ganadería camélida</a:t>
            </a:r>
          </a:p>
        </p:txBody>
      </p:sp>
      <p:sp>
        <p:nvSpPr>
          <p:cNvPr id="12" name="11 Rectángulo"/>
          <p:cNvSpPr/>
          <p:nvPr/>
        </p:nvSpPr>
        <p:spPr>
          <a:xfrm>
            <a:off x="571472" y="2071678"/>
            <a:ext cx="8001056" cy="2246769"/>
          </a:xfrm>
          <a:prstGeom prst="rect">
            <a:avLst/>
          </a:prstGeom>
        </p:spPr>
        <p:txBody>
          <a:bodyPr wrap="square">
            <a:spAutoFit/>
          </a:bodyPr>
          <a:lstStyle/>
          <a:p>
            <a:pPr algn="ctr" fontAlgn="base">
              <a:spcBef>
                <a:spcPct val="0"/>
              </a:spcBef>
              <a:spcAft>
                <a:spcPct val="0"/>
              </a:spcAft>
            </a:pPr>
            <a:r>
              <a:rPr lang="es-CL" sz="2000" b="1" dirty="0" smtClean="0">
                <a:latin typeface="Calibri" pitchFamily="34" charset="0"/>
                <a:ea typeface="Times New Roman" pitchFamily="18" charset="0"/>
              </a:rPr>
              <a:t>Bajo una lógica de AGREGACIÓN DE VALOR, se ha desarrollado el </a:t>
            </a:r>
            <a:r>
              <a:rPr lang="es-CL" sz="2000" b="1" dirty="0" smtClean="0">
                <a:solidFill>
                  <a:srgbClr val="FF0000"/>
                </a:solidFill>
                <a:latin typeface="Calibri" pitchFamily="34" charset="0"/>
                <a:ea typeface="Times New Roman" pitchFamily="18" charset="0"/>
              </a:rPr>
              <a:t>“Programa de Innovación Territorial en la Región de Arica y Parinacota de la AFC Ganadera </a:t>
            </a:r>
            <a:r>
              <a:rPr lang="es-CL" sz="2000" b="1" dirty="0" err="1" smtClean="0">
                <a:solidFill>
                  <a:srgbClr val="FF0000"/>
                </a:solidFill>
                <a:latin typeface="Calibri" pitchFamily="34" charset="0"/>
                <a:ea typeface="Times New Roman" pitchFamily="18" charset="0"/>
              </a:rPr>
              <a:t>Aymará</a:t>
            </a:r>
            <a:r>
              <a:rPr lang="es-CL" sz="2000" b="1" dirty="0" smtClean="0">
                <a:solidFill>
                  <a:srgbClr val="FF0000"/>
                </a:solidFill>
                <a:latin typeface="Calibri" pitchFamily="34" charset="0"/>
                <a:ea typeface="Times New Roman" pitchFamily="18" charset="0"/>
              </a:rPr>
              <a:t> en Camélidos Domésticos y Silvestres”</a:t>
            </a:r>
          </a:p>
          <a:p>
            <a:pPr algn="ctr" fontAlgn="base">
              <a:spcBef>
                <a:spcPct val="0"/>
              </a:spcBef>
              <a:spcAft>
                <a:spcPct val="0"/>
              </a:spcAft>
            </a:pPr>
            <a:endParaRPr lang="es-CL" sz="2000" b="1" dirty="0" smtClean="0">
              <a:latin typeface="Calibri" pitchFamily="34" charset="0"/>
              <a:ea typeface="Times New Roman" pitchFamily="18" charset="0"/>
            </a:endParaRPr>
          </a:p>
          <a:p>
            <a:pPr algn="ctr" fontAlgn="base">
              <a:spcBef>
                <a:spcPct val="0"/>
              </a:spcBef>
              <a:spcAft>
                <a:spcPct val="0"/>
              </a:spcAft>
            </a:pPr>
            <a:r>
              <a:rPr lang="es-CL" sz="2000" dirty="0" smtClean="0">
                <a:latin typeface="Calibri" pitchFamily="34" charset="0"/>
                <a:ea typeface="Times New Roman" pitchFamily="18" charset="0"/>
              </a:rPr>
              <a:t>Cuenta con financiamiento de </a:t>
            </a:r>
            <a:r>
              <a:rPr lang="es-CL" sz="2000" dirty="0" smtClean="0">
                <a:solidFill>
                  <a:srgbClr val="FF0000"/>
                </a:solidFill>
                <a:latin typeface="Calibri" pitchFamily="34" charset="0"/>
                <a:ea typeface="Times New Roman" pitchFamily="18" charset="0"/>
              </a:rPr>
              <a:t>la Fundación para la Innovación Agraria</a:t>
            </a:r>
            <a:r>
              <a:rPr lang="es-CL" sz="2000" dirty="0" smtClean="0">
                <a:latin typeface="Calibri" pitchFamily="34" charset="0"/>
                <a:ea typeface="Times New Roman" pitchFamily="18" charset="0"/>
              </a:rPr>
              <a:t>, es ejecutado por la </a:t>
            </a:r>
            <a:r>
              <a:rPr lang="es-CL" sz="2000" dirty="0" smtClean="0">
                <a:solidFill>
                  <a:srgbClr val="FF0000"/>
                </a:solidFill>
                <a:latin typeface="Calibri" pitchFamily="34" charset="0"/>
                <a:ea typeface="Times New Roman" pitchFamily="18" charset="0"/>
              </a:rPr>
              <a:t>Universidad de Chile </a:t>
            </a:r>
            <a:r>
              <a:rPr lang="es-CL" sz="2000" dirty="0" smtClean="0">
                <a:latin typeface="Calibri" pitchFamily="34" charset="0"/>
                <a:ea typeface="Times New Roman" pitchFamily="18" charset="0"/>
              </a:rPr>
              <a:t>y entidades asociadas, públicas y privadas</a:t>
            </a:r>
            <a:endParaRPr lang="es-CL" sz="2000" dirty="0">
              <a:latin typeface="Calibri" pitchFamily="34" charset="0"/>
              <a:ea typeface="Times New Roman" pitchFamily="18" charset="0"/>
            </a:endParaRPr>
          </a:p>
        </p:txBody>
      </p:sp>
      <p:pic>
        <p:nvPicPr>
          <p:cNvPr id="53250" name="Picture 2" descr="F:\SERGIO LARA BTA\Mis imágenes\logos\fia1.bmp"/>
          <p:cNvPicPr>
            <a:picLocks noChangeAspect="1" noChangeArrowheads="1"/>
          </p:cNvPicPr>
          <p:nvPr/>
        </p:nvPicPr>
        <p:blipFill>
          <a:blip r:embed="rId4"/>
          <a:srcRect/>
          <a:stretch>
            <a:fillRect/>
          </a:stretch>
        </p:blipFill>
        <p:spPr bwMode="auto">
          <a:xfrm>
            <a:off x="714348" y="4357694"/>
            <a:ext cx="1022042" cy="928694"/>
          </a:xfrm>
          <a:prstGeom prst="rect">
            <a:avLst/>
          </a:prstGeom>
          <a:noFill/>
        </p:spPr>
      </p:pic>
      <p:pic>
        <p:nvPicPr>
          <p:cNvPr id="53251" name="Picture 3" descr="F:\SERGIO LARA BTA\Mis imágenes\logos\uchile.jpg"/>
          <p:cNvPicPr>
            <a:picLocks noChangeAspect="1" noChangeArrowheads="1"/>
          </p:cNvPicPr>
          <p:nvPr/>
        </p:nvPicPr>
        <p:blipFill>
          <a:blip r:embed="rId5"/>
          <a:srcRect/>
          <a:stretch>
            <a:fillRect/>
          </a:stretch>
        </p:blipFill>
        <p:spPr bwMode="auto">
          <a:xfrm>
            <a:off x="868362" y="5407482"/>
            <a:ext cx="703241" cy="137590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15</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1643042" y="1071546"/>
            <a:ext cx="5857916"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endParaRPr kumimoji="0" lang="es-CL" sz="2800" b="1" i="0" u="none" strike="noStrike" cap="none" normalizeH="0" baseline="0" dirty="0" smtClean="0">
              <a:ln>
                <a:noFill/>
              </a:ln>
              <a:solidFill>
                <a:srgbClr val="FF0000"/>
              </a:solidFill>
              <a:effectLst>
                <a:outerShdw blurRad="38100" dist="38100" dir="2700000" algn="tl">
                  <a:srgbClr val="000000">
                    <a:alpha val="43137"/>
                  </a:srgbClr>
                </a:outerShdw>
              </a:effectLst>
              <a:latin typeface="Calibri" pitchFamily="34" charset="0"/>
              <a:ea typeface="Times New Roman" pitchFamily="18" charset="0"/>
            </a:endParaRPr>
          </a:p>
        </p:txBody>
      </p:sp>
      <p:pic>
        <p:nvPicPr>
          <p:cNvPr id="8" name="Picture 2" descr="D:\SERGIO LARA BTA\san pedro\san pedro 2012\evento 28_03_12\FOTOS 26-03\Copia de DSCN0106.JPG"/>
          <p:cNvPicPr>
            <a:picLocks noChangeAspect="1" noChangeArrowheads="1"/>
          </p:cNvPicPr>
          <p:nvPr/>
        </p:nvPicPr>
        <p:blipFill>
          <a:blip r:embed="rId4" cstate="print">
            <a:lum bright="10000"/>
          </a:blip>
          <a:srcRect/>
          <a:stretch>
            <a:fillRect/>
          </a:stretch>
        </p:blipFill>
        <p:spPr bwMode="auto">
          <a:xfrm>
            <a:off x="2643174" y="1928802"/>
            <a:ext cx="3929090" cy="4295101"/>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16</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Características materia prima</a:t>
            </a:r>
          </a:p>
        </p:txBody>
      </p:sp>
      <p:sp>
        <p:nvSpPr>
          <p:cNvPr id="9" name="8 Rectángulo"/>
          <p:cNvSpPr/>
          <p:nvPr/>
        </p:nvSpPr>
        <p:spPr>
          <a:xfrm>
            <a:off x="571472" y="2000240"/>
            <a:ext cx="8143932" cy="1631216"/>
          </a:xfrm>
          <a:prstGeom prst="rect">
            <a:avLst/>
          </a:prstGeom>
        </p:spPr>
        <p:txBody>
          <a:bodyPr wrap="square">
            <a:spAutoFit/>
          </a:bodyPr>
          <a:lstStyle/>
          <a:p>
            <a:pPr marL="261938" indent="-261938">
              <a:buFont typeface="Arial" pitchFamily="34" charset="0"/>
              <a:buChar char="•"/>
            </a:pPr>
            <a:r>
              <a:rPr lang="es-CL" sz="2000" dirty="0" smtClean="0"/>
              <a:t>Llamas y alpacas obtienen rendimientos de canal fría superiores al 50%</a:t>
            </a:r>
          </a:p>
          <a:p>
            <a:pPr marL="261938" indent="-261938">
              <a:buFont typeface="Arial" pitchFamily="34" charset="0"/>
              <a:buChar char="•"/>
            </a:pPr>
            <a:r>
              <a:rPr lang="es-CL" sz="2000" dirty="0" smtClean="0"/>
              <a:t>Los cortes de mayor valor comercial (pierna y espaldilla), alcanzan cerca del 55% del peso de la canal</a:t>
            </a:r>
          </a:p>
          <a:p>
            <a:pPr marL="261938" indent="-261938">
              <a:buFont typeface="Arial" pitchFamily="34" charset="0"/>
              <a:buChar char="•"/>
            </a:pPr>
            <a:r>
              <a:rPr lang="es-CL" sz="2000" dirty="0" smtClean="0"/>
              <a:t>Estos cortes presentan una composición  tisular donde el músculo alcanza cerca del 65%</a:t>
            </a:r>
            <a:endParaRPr lang="es-CL" sz="2000" dirty="0"/>
          </a:p>
        </p:txBody>
      </p:sp>
      <p:graphicFrame>
        <p:nvGraphicFramePr>
          <p:cNvPr id="10" name="9 Tabla"/>
          <p:cNvGraphicFramePr>
            <a:graphicFrameLocks noGrp="1"/>
          </p:cNvGraphicFramePr>
          <p:nvPr/>
        </p:nvGraphicFramePr>
        <p:xfrm>
          <a:off x="714350" y="4357694"/>
          <a:ext cx="7643863" cy="2081906"/>
        </p:xfrm>
        <a:graphic>
          <a:graphicData uri="http://schemas.openxmlformats.org/drawingml/2006/table">
            <a:tbl>
              <a:tblPr/>
              <a:tblGrid>
                <a:gridCol w="1682559"/>
                <a:gridCol w="1490326"/>
                <a:gridCol w="1490326"/>
                <a:gridCol w="1490326"/>
                <a:gridCol w="1490326"/>
              </a:tblGrid>
              <a:tr h="500066">
                <a:tc>
                  <a:txBody>
                    <a:bodyPr/>
                    <a:lstStyle/>
                    <a:p>
                      <a:pPr algn="ctr">
                        <a:lnSpc>
                          <a:spcPts val="1615"/>
                        </a:lnSpc>
                        <a:spcAft>
                          <a:spcPts val="0"/>
                        </a:spcAft>
                      </a:pPr>
                      <a:r>
                        <a:rPr lang="es-ES_tradnl" sz="1800" b="1" dirty="0">
                          <a:solidFill>
                            <a:srgbClr val="FFFFFF"/>
                          </a:solidFill>
                          <a:latin typeface="Calibri"/>
                          <a:ea typeface="Calibri"/>
                          <a:cs typeface="Times New Roman"/>
                        </a:rPr>
                        <a:t>Tipo carne</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800" b="1" dirty="0">
                          <a:solidFill>
                            <a:srgbClr val="FFFFFF"/>
                          </a:solidFill>
                          <a:latin typeface="Calibri"/>
                          <a:ea typeface="Calibri"/>
                          <a:cs typeface="Times New Roman"/>
                        </a:rPr>
                        <a:t>Proteínas</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800" b="1">
                          <a:solidFill>
                            <a:srgbClr val="FFFFFF"/>
                          </a:solidFill>
                          <a:latin typeface="Calibri"/>
                          <a:ea typeface="Calibri"/>
                          <a:cs typeface="Times New Roman"/>
                        </a:rPr>
                        <a:t>Grasa</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800" b="1">
                          <a:solidFill>
                            <a:srgbClr val="FFFFFF"/>
                          </a:solidFill>
                          <a:latin typeface="Calibri"/>
                          <a:ea typeface="Calibri"/>
                          <a:cs typeface="Times New Roman"/>
                        </a:rPr>
                        <a:t>Cenizas %</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800" b="1">
                          <a:solidFill>
                            <a:srgbClr val="FFFFFF"/>
                          </a:solidFill>
                          <a:latin typeface="Calibri"/>
                          <a:ea typeface="Calibri"/>
                          <a:cs typeface="Times New Roman"/>
                        </a:rPr>
                        <a:t>Humedad %</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r>
              <a:tr h="316368">
                <a:tc>
                  <a:txBody>
                    <a:bodyPr/>
                    <a:lstStyle/>
                    <a:p>
                      <a:pPr algn="ctr">
                        <a:lnSpc>
                          <a:spcPts val="1615"/>
                        </a:lnSpc>
                        <a:spcAft>
                          <a:spcPts val="0"/>
                        </a:spcAft>
                      </a:pPr>
                      <a:r>
                        <a:rPr lang="es-ES_tradnl" sz="1800" dirty="0">
                          <a:solidFill>
                            <a:srgbClr val="000000"/>
                          </a:solidFill>
                          <a:latin typeface="Calibri"/>
                          <a:ea typeface="Calibri"/>
                          <a:cs typeface="Times New Roman"/>
                        </a:rPr>
                        <a:t>Llama</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24,72</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3,69</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a:solidFill>
                            <a:srgbClr val="000000"/>
                          </a:solidFill>
                          <a:latin typeface="Calibri"/>
                          <a:ea typeface="Calibri"/>
                          <a:cs typeface="Times New Roman"/>
                        </a:rPr>
                        <a:t>1,11</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69,17</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368">
                <a:tc>
                  <a:txBody>
                    <a:bodyPr/>
                    <a:lstStyle/>
                    <a:p>
                      <a:pPr algn="ctr">
                        <a:lnSpc>
                          <a:spcPts val="1615"/>
                        </a:lnSpc>
                        <a:spcAft>
                          <a:spcPts val="0"/>
                        </a:spcAft>
                      </a:pPr>
                      <a:r>
                        <a:rPr lang="es-ES_tradnl" sz="1800" dirty="0">
                          <a:solidFill>
                            <a:srgbClr val="000000"/>
                          </a:solidFill>
                          <a:latin typeface="Calibri"/>
                          <a:ea typeface="Calibri"/>
                          <a:cs typeface="Times New Roman"/>
                        </a:rPr>
                        <a:t>Alpaca</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23,00</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2,06</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a:solidFill>
                            <a:srgbClr val="000000"/>
                          </a:solidFill>
                          <a:latin typeface="Calibri"/>
                          <a:ea typeface="Calibri"/>
                          <a:cs typeface="Times New Roman"/>
                        </a:rPr>
                        <a:t>1,10</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73,3</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368">
                <a:tc>
                  <a:txBody>
                    <a:bodyPr/>
                    <a:lstStyle/>
                    <a:p>
                      <a:pPr algn="ctr">
                        <a:lnSpc>
                          <a:spcPts val="1615"/>
                        </a:lnSpc>
                        <a:spcAft>
                          <a:spcPts val="0"/>
                        </a:spcAft>
                      </a:pPr>
                      <a:r>
                        <a:rPr lang="es-ES_tradnl" sz="1800" dirty="0">
                          <a:solidFill>
                            <a:srgbClr val="000000"/>
                          </a:solidFill>
                          <a:latin typeface="Calibri"/>
                          <a:ea typeface="Calibri"/>
                          <a:cs typeface="Times New Roman"/>
                        </a:rPr>
                        <a:t>Pollo</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a:solidFill>
                            <a:srgbClr val="000000"/>
                          </a:solidFill>
                          <a:latin typeface="Calibri"/>
                          <a:ea typeface="Calibri"/>
                          <a:cs typeface="Times New Roman"/>
                        </a:rPr>
                        <a:t>21,67</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3,76</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1,31</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a:solidFill>
                            <a:srgbClr val="000000"/>
                          </a:solidFill>
                          <a:latin typeface="Calibri"/>
                          <a:ea typeface="Calibri"/>
                          <a:cs typeface="Times New Roman"/>
                        </a:rPr>
                        <a:t>72,04</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368">
                <a:tc>
                  <a:txBody>
                    <a:bodyPr/>
                    <a:lstStyle/>
                    <a:p>
                      <a:pPr algn="ctr">
                        <a:lnSpc>
                          <a:spcPts val="1615"/>
                        </a:lnSpc>
                        <a:spcAft>
                          <a:spcPts val="0"/>
                        </a:spcAft>
                      </a:pPr>
                      <a:r>
                        <a:rPr lang="es-ES_tradnl" sz="1800">
                          <a:solidFill>
                            <a:srgbClr val="000000"/>
                          </a:solidFill>
                          <a:latin typeface="Calibri"/>
                          <a:ea typeface="Calibri"/>
                          <a:cs typeface="Times New Roman"/>
                        </a:rPr>
                        <a:t>Vaca</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a:solidFill>
                            <a:srgbClr val="000000"/>
                          </a:solidFill>
                          <a:latin typeface="Calibri"/>
                          <a:ea typeface="Calibri"/>
                          <a:cs typeface="Times New Roman"/>
                        </a:rPr>
                        <a:t>21,00</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a:solidFill>
                            <a:srgbClr val="000000"/>
                          </a:solidFill>
                          <a:latin typeface="Calibri"/>
                          <a:ea typeface="Calibri"/>
                          <a:cs typeface="Times New Roman"/>
                        </a:rPr>
                        <a:t>5,05</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1,00</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72,00</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6368">
                <a:tc>
                  <a:txBody>
                    <a:bodyPr/>
                    <a:lstStyle/>
                    <a:p>
                      <a:pPr algn="ctr">
                        <a:lnSpc>
                          <a:spcPts val="1615"/>
                        </a:lnSpc>
                        <a:spcAft>
                          <a:spcPts val="0"/>
                        </a:spcAft>
                      </a:pPr>
                      <a:r>
                        <a:rPr lang="es-ES_tradnl" sz="1800">
                          <a:solidFill>
                            <a:srgbClr val="000000"/>
                          </a:solidFill>
                          <a:latin typeface="Calibri"/>
                          <a:ea typeface="Calibri"/>
                          <a:cs typeface="Times New Roman"/>
                        </a:rPr>
                        <a:t>Cabra</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a:solidFill>
                            <a:srgbClr val="000000"/>
                          </a:solidFill>
                          <a:latin typeface="Calibri"/>
                          <a:ea typeface="Calibri"/>
                          <a:cs typeface="Times New Roman"/>
                        </a:rPr>
                        <a:t>20,65</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4,85</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a:solidFill>
                            <a:srgbClr val="000000"/>
                          </a:solidFill>
                          <a:latin typeface="Calibri"/>
                          <a:ea typeface="Calibri"/>
                          <a:cs typeface="Times New Roman"/>
                        </a:rPr>
                        <a:t>1,25</a:t>
                      </a:r>
                      <a:endParaRPr lang="es-CL" sz="24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615"/>
                        </a:lnSpc>
                        <a:spcAft>
                          <a:spcPts val="0"/>
                        </a:spcAft>
                      </a:pPr>
                      <a:r>
                        <a:rPr lang="es-ES_tradnl" sz="1800" dirty="0">
                          <a:solidFill>
                            <a:srgbClr val="000000"/>
                          </a:solidFill>
                          <a:latin typeface="Calibri"/>
                          <a:ea typeface="Calibri"/>
                          <a:cs typeface="Times New Roman"/>
                        </a:rPr>
                        <a:t>73,8</a:t>
                      </a:r>
                      <a:endParaRPr lang="es-CL" sz="24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10 Rectángulo"/>
          <p:cNvSpPr/>
          <p:nvPr/>
        </p:nvSpPr>
        <p:spPr>
          <a:xfrm>
            <a:off x="785786" y="3721246"/>
            <a:ext cx="7858180" cy="707886"/>
          </a:xfrm>
          <a:prstGeom prst="rect">
            <a:avLst/>
          </a:prstGeom>
        </p:spPr>
        <p:txBody>
          <a:bodyPr wrap="square">
            <a:spAutoFit/>
          </a:bodyPr>
          <a:lstStyle/>
          <a:p>
            <a:pPr algn="ctr" fontAlgn="base">
              <a:spcBef>
                <a:spcPct val="0"/>
              </a:spcBef>
              <a:spcAft>
                <a:spcPct val="0"/>
              </a:spcAft>
            </a:pPr>
            <a:r>
              <a:rPr lang="es-CL" sz="2000" b="1" dirty="0" smtClean="0">
                <a:latin typeface="Calibri" pitchFamily="34" charset="0"/>
                <a:ea typeface="Times New Roman" pitchFamily="18" charset="0"/>
              </a:rPr>
              <a:t>Composición química comparativa de carne de llamas, alpacas y otras especies domésticas</a:t>
            </a:r>
          </a:p>
        </p:txBody>
      </p:sp>
      <p:sp>
        <p:nvSpPr>
          <p:cNvPr id="12" name="11 Rectángulo"/>
          <p:cNvSpPr/>
          <p:nvPr/>
        </p:nvSpPr>
        <p:spPr>
          <a:xfrm>
            <a:off x="1142976" y="6488668"/>
            <a:ext cx="6097247" cy="307777"/>
          </a:xfrm>
          <a:prstGeom prst="rect">
            <a:avLst/>
          </a:prstGeom>
        </p:spPr>
        <p:txBody>
          <a:bodyPr wrap="none">
            <a:spAutoFit/>
          </a:bodyPr>
          <a:lstStyle/>
          <a:p>
            <a:r>
              <a:rPr lang="es-CL" sz="1400" i="1" dirty="0" smtClean="0"/>
              <a:t>Fuente: FAO ,2005. “Situación Actual de los Camélidos Sudamericanos en Bolivia</a:t>
            </a:r>
            <a:endParaRPr lang="es-CL" sz="1400" i="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17</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Características materia prima</a:t>
            </a:r>
          </a:p>
        </p:txBody>
      </p:sp>
      <p:sp>
        <p:nvSpPr>
          <p:cNvPr id="9" name="8 Rectángulo"/>
          <p:cNvSpPr/>
          <p:nvPr/>
        </p:nvSpPr>
        <p:spPr>
          <a:xfrm>
            <a:off x="500034" y="1857364"/>
            <a:ext cx="8286808" cy="400110"/>
          </a:xfrm>
          <a:prstGeom prst="rect">
            <a:avLst/>
          </a:prstGeom>
        </p:spPr>
        <p:txBody>
          <a:bodyPr wrap="square">
            <a:spAutoFit/>
          </a:bodyPr>
          <a:lstStyle/>
          <a:p>
            <a:r>
              <a:rPr lang="es-CL" sz="2000" dirty="0" smtClean="0"/>
              <a:t>Estudios en Chile confirman el bajo tenor graso que se describe para la carne</a:t>
            </a:r>
          </a:p>
        </p:txBody>
      </p:sp>
      <p:sp>
        <p:nvSpPr>
          <p:cNvPr id="11" name="10 Rectángulo"/>
          <p:cNvSpPr/>
          <p:nvPr/>
        </p:nvSpPr>
        <p:spPr>
          <a:xfrm>
            <a:off x="714348" y="2357430"/>
            <a:ext cx="7858180" cy="400110"/>
          </a:xfrm>
          <a:prstGeom prst="rect">
            <a:avLst/>
          </a:prstGeom>
        </p:spPr>
        <p:txBody>
          <a:bodyPr wrap="square">
            <a:spAutoFit/>
          </a:bodyPr>
          <a:lstStyle/>
          <a:p>
            <a:pPr algn="ctr" fontAlgn="base">
              <a:spcBef>
                <a:spcPct val="0"/>
              </a:spcBef>
              <a:spcAft>
                <a:spcPct val="0"/>
              </a:spcAft>
            </a:pPr>
            <a:r>
              <a:rPr lang="es-CL" sz="2000" b="1" dirty="0" smtClean="0">
                <a:latin typeface="Calibri" pitchFamily="34" charset="0"/>
                <a:ea typeface="Times New Roman" pitchFamily="18" charset="0"/>
              </a:rPr>
              <a:t>Composición química muestra de lomo (%)</a:t>
            </a:r>
          </a:p>
        </p:txBody>
      </p:sp>
      <p:sp>
        <p:nvSpPr>
          <p:cNvPr id="12" name="11 Rectángulo"/>
          <p:cNvSpPr/>
          <p:nvPr/>
        </p:nvSpPr>
        <p:spPr>
          <a:xfrm>
            <a:off x="1142976" y="6488668"/>
            <a:ext cx="1855829" cy="307777"/>
          </a:xfrm>
          <a:prstGeom prst="rect">
            <a:avLst/>
          </a:prstGeom>
        </p:spPr>
        <p:txBody>
          <a:bodyPr wrap="none">
            <a:spAutoFit/>
          </a:bodyPr>
          <a:lstStyle/>
          <a:p>
            <a:r>
              <a:rPr lang="es-CL" sz="1400" i="1" dirty="0" smtClean="0"/>
              <a:t>Fuente: PIT Arica ,2009</a:t>
            </a:r>
            <a:endParaRPr lang="es-CL" sz="1400" i="1" dirty="0"/>
          </a:p>
        </p:txBody>
      </p:sp>
      <p:graphicFrame>
        <p:nvGraphicFramePr>
          <p:cNvPr id="13" name="12 Tabla"/>
          <p:cNvGraphicFramePr>
            <a:graphicFrameLocks noGrp="1"/>
          </p:cNvGraphicFramePr>
          <p:nvPr/>
        </p:nvGraphicFramePr>
        <p:xfrm>
          <a:off x="428594" y="2778124"/>
          <a:ext cx="8358250" cy="1579570"/>
        </p:xfrm>
        <a:graphic>
          <a:graphicData uri="http://schemas.openxmlformats.org/drawingml/2006/table">
            <a:tbl>
              <a:tblPr/>
              <a:tblGrid>
                <a:gridCol w="1671650"/>
                <a:gridCol w="1671650"/>
                <a:gridCol w="1671650"/>
                <a:gridCol w="1671650"/>
                <a:gridCol w="1671650"/>
              </a:tblGrid>
              <a:tr h="315914">
                <a:tc>
                  <a:txBody>
                    <a:bodyPr/>
                    <a:lstStyle/>
                    <a:p>
                      <a:pPr algn="ctr">
                        <a:lnSpc>
                          <a:spcPts val="1615"/>
                        </a:lnSpc>
                        <a:spcAft>
                          <a:spcPts val="0"/>
                        </a:spcAft>
                      </a:pPr>
                      <a:r>
                        <a:rPr lang="es-CL" sz="1600" b="1" dirty="0">
                          <a:solidFill>
                            <a:srgbClr val="FFFFFF"/>
                          </a:solidFill>
                          <a:latin typeface="Calibri"/>
                          <a:ea typeface="Calibri"/>
                          <a:cs typeface="Arial"/>
                        </a:rPr>
                        <a:t>Parámetro</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600" b="1" dirty="0">
                          <a:solidFill>
                            <a:srgbClr val="FFFFFF"/>
                          </a:solidFill>
                          <a:latin typeface="Calibri"/>
                          <a:ea typeface="Calibri"/>
                          <a:cs typeface="Arial"/>
                        </a:rPr>
                        <a:t>Alpacas machos</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600" b="1">
                          <a:solidFill>
                            <a:srgbClr val="FFFFFF"/>
                          </a:solidFill>
                          <a:latin typeface="Calibri"/>
                          <a:ea typeface="Calibri"/>
                          <a:cs typeface="Arial"/>
                        </a:rPr>
                        <a:t>Alpacas hembras</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600" b="1">
                          <a:solidFill>
                            <a:srgbClr val="FFFFFF"/>
                          </a:solidFill>
                          <a:latin typeface="Calibri"/>
                          <a:ea typeface="Calibri"/>
                          <a:cs typeface="Arial"/>
                        </a:rPr>
                        <a:t>Llamas machos</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600" b="1">
                          <a:solidFill>
                            <a:srgbClr val="FFFFFF"/>
                          </a:solidFill>
                          <a:latin typeface="Calibri"/>
                          <a:ea typeface="Calibri"/>
                          <a:cs typeface="Arial"/>
                        </a:rPr>
                        <a:t>Llamas hembras</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r>
              <a:tr h="315914">
                <a:tc>
                  <a:txBody>
                    <a:bodyPr/>
                    <a:lstStyle/>
                    <a:p>
                      <a:pPr algn="just">
                        <a:lnSpc>
                          <a:spcPts val="1615"/>
                        </a:lnSpc>
                        <a:spcAft>
                          <a:spcPts val="0"/>
                        </a:spcAft>
                      </a:pPr>
                      <a:r>
                        <a:rPr lang="es-CL" sz="1600" dirty="0">
                          <a:latin typeface="Calibri"/>
                          <a:ea typeface="Calibri"/>
                          <a:cs typeface="Arial"/>
                        </a:rPr>
                        <a:t>Humedad</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74,95</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71,78</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a:latin typeface="Calibri"/>
                          <a:ea typeface="Calibri"/>
                          <a:cs typeface="Arial"/>
                        </a:rPr>
                        <a:t>74,52</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a:latin typeface="Calibri"/>
                          <a:ea typeface="Calibri"/>
                          <a:cs typeface="Arial"/>
                        </a:rPr>
                        <a:t>73,24</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5914">
                <a:tc>
                  <a:txBody>
                    <a:bodyPr/>
                    <a:lstStyle/>
                    <a:p>
                      <a:pPr algn="just">
                        <a:lnSpc>
                          <a:spcPts val="1615"/>
                        </a:lnSpc>
                        <a:spcAft>
                          <a:spcPts val="0"/>
                        </a:spcAft>
                      </a:pPr>
                      <a:r>
                        <a:rPr lang="es-CL" sz="1600" dirty="0">
                          <a:latin typeface="Calibri"/>
                          <a:ea typeface="Calibri"/>
                          <a:cs typeface="Arial"/>
                        </a:rPr>
                        <a:t>Materia Grasa</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2,07</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3,19</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a:latin typeface="Calibri"/>
                          <a:ea typeface="Calibri"/>
                          <a:cs typeface="Arial"/>
                        </a:rPr>
                        <a:t>1,96</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a:latin typeface="Calibri"/>
                          <a:ea typeface="Calibri"/>
                          <a:cs typeface="Arial"/>
                        </a:rPr>
                        <a:t>1,87</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5914">
                <a:tc>
                  <a:txBody>
                    <a:bodyPr/>
                    <a:lstStyle/>
                    <a:p>
                      <a:pPr algn="just">
                        <a:lnSpc>
                          <a:spcPts val="1615"/>
                        </a:lnSpc>
                        <a:spcAft>
                          <a:spcPts val="0"/>
                        </a:spcAft>
                      </a:pPr>
                      <a:r>
                        <a:rPr lang="es-CL" sz="1600">
                          <a:latin typeface="Calibri"/>
                          <a:ea typeface="Calibri"/>
                          <a:cs typeface="Arial"/>
                        </a:rPr>
                        <a:t>Proteína</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22,04</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22,5</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21,98</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23,53</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5914">
                <a:tc>
                  <a:txBody>
                    <a:bodyPr/>
                    <a:lstStyle/>
                    <a:p>
                      <a:pPr algn="just">
                        <a:lnSpc>
                          <a:spcPts val="1615"/>
                        </a:lnSpc>
                        <a:spcAft>
                          <a:spcPts val="0"/>
                        </a:spcAft>
                      </a:pPr>
                      <a:r>
                        <a:rPr lang="es-CL" sz="1600">
                          <a:latin typeface="Calibri"/>
                          <a:ea typeface="Calibri"/>
                          <a:cs typeface="Arial"/>
                        </a:rPr>
                        <a:t>Cenizas</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1,15</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1,2</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1,22</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268605" algn="ctr">
                        <a:lnSpc>
                          <a:spcPts val="1615"/>
                        </a:lnSpc>
                        <a:spcAft>
                          <a:spcPts val="0"/>
                        </a:spcAft>
                      </a:pPr>
                      <a:r>
                        <a:rPr lang="es-CL" sz="1600" dirty="0">
                          <a:latin typeface="Calibri"/>
                          <a:ea typeface="Calibri"/>
                          <a:cs typeface="Arial"/>
                        </a:rPr>
                        <a:t>1,19</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14" name="13 Tabla"/>
          <p:cNvGraphicFramePr>
            <a:graphicFrameLocks noGrp="1"/>
          </p:cNvGraphicFramePr>
          <p:nvPr/>
        </p:nvGraphicFramePr>
        <p:xfrm>
          <a:off x="428592" y="4921264"/>
          <a:ext cx="8358250" cy="1579570"/>
        </p:xfrm>
        <a:graphic>
          <a:graphicData uri="http://schemas.openxmlformats.org/drawingml/2006/table">
            <a:tbl>
              <a:tblPr/>
              <a:tblGrid>
                <a:gridCol w="1671650"/>
                <a:gridCol w="1671650"/>
                <a:gridCol w="1671650"/>
                <a:gridCol w="1671650"/>
                <a:gridCol w="1671650"/>
              </a:tblGrid>
              <a:tr h="315914">
                <a:tc>
                  <a:txBody>
                    <a:bodyPr/>
                    <a:lstStyle/>
                    <a:p>
                      <a:pPr algn="ctr">
                        <a:lnSpc>
                          <a:spcPts val="1615"/>
                        </a:lnSpc>
                        <a:spcAft>
                          <a:spcPts val="0"/>
                        </a:spcAft>
                      </a:pPr>
                      <a:r>
                        <a:rPr lang="es-CL" sz="1600" b="1" dirty="0">
                          <a:solidFill>
                            <a:srgbClr val="FFFFFF"/>
                          </a:solidFill>
                          <a:latin typeface="Calibri"/>
                          <a:ea typeface="Calibri"/>
                          <a:cs typeface="Arial"/>
                        </a:rPr>
                        <a:t>Parámetro</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600" b="1" dirty="0">
                          <a:solidFill>
                            <a:srgbClr val="FFFFFF"/>
                          </a:solidFill>
                          <a:latin typeface="Calibri"/>
                          <a:ea typeface="Calibri"/>
                          <a:cs typeface="Arial"/>
                        </a:rPr>
                        <a:t>Alpacas machos</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600" b="1">
                          <a:solidFill>
                            <a:srgbClr val="FFFFFF"/>
                          </a:solidFill>
                          <a:latin typeface="Calibri"/>
                          <a:ea typeface="Calibri"/>
                          <a:cs typeface="Arial"/>
                        </a:rPr>
                        <a:t>Alpacas hembras</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600" b="1">
                          <a:solidFill>
                            <a:srgbClr val="FFFFFF"/>
                          </a:solidFill>
                          <a:latin typeface="Calibri"/>
                          <a:ea typeface="Calibri"/>
                          <a:cs typeface="Arial"/>
                        </a:rPr>
                        <a:t>Llamas machos</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600" b="1" dirty="0">
                          <a:solidFill>
                            <a:srgbClr val="FFFFFF"/>
                          </a:solidFill>
                          <a:latin typeface="Calibri"/>
                          <a:ea typeface="Calibri"/>
                          <a:cs typeface="Arial"/>
                        </a:rPr>
                        <a:t>Llamas hembras</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r>
              <a:tr h="315914">
                <a:tc>
                  <a:txBody>
                    <a:bodyPr/>
                    <a:lstStyle/>
                    <a:p>
                      <a:pPr algn="just">
                        <a:lnSpc>
                          <a:spcPts val="1615"/>
                        </a:lnSpc>
                        <a:spcAft>
                          <a:spcPts val="0"/>
                        </a:spcAft>
                      </a:pPr>
                      <a:r>
                        <a:rPr lang="es-CL" sz="1600" dirty="0">
                          <a:latin typeface="Calibri"/>
                          <a:ea typeface="Calibri"/>
                          <a:cs typeface="Arial"/>
                        </a:rPr>
                        <a:t>Humedad</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75,85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74,25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76,92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76,32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5914">
                <a:tc>
                  <a:txBody>
                    <a:bodyPr/>
                    <a:lstStyle/>
                    <a:p>
                      <a:pPr algn="just">
                        <a:lnSpc>
                          <a:spcPts val="1615"/>
                        </a:lnSpc>
                        <a:spcAft>
                          <a:spcPts val="0"/>
                        </a:spcAft>
                      </a:pPr>
                      <a:r>
                        <a:rPr lang="es-CL" sz="1600" dirty="0">
                          <a:latin typeface="Calibri"/>
                          <a:ea typeface="Calibri"/>
                          <a:cs typeface="Arial"/>
                        </a:rPr>
                        <a:t>Materia Grasa</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2,25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1,37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1,19</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1,5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5914">
                <a:tc>
                  <a:txBody>
                    <a:bodyPr/>
                    <a:lstStyle/>
                    <a:p>
                      <a:pPr algn="just">
                        <a:lnSpc>
                          <a:spcPts val="1615"/>
                        </a:lnSpc>
                        <a:spcAft>
                          <a:spcPts val="0"/>
                        </a:spcAft>
                      </a:pPr>
                      <a:r>
                        <a:rPr lang="es-CL" sz="1600">
                          <a:latin typeface="Calibri"/>
                          <a:ea typeface="Calibri"/>
                          <a:cs typeface="Arial"/>
                        </a:rPr>
                        <a:t>Proteína</a:t>
                      </a:r>
                      <a:endParaRPr lang="es-CL" sz="200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20,54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21,05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20,62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21,13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5914">
                <a:tc>
                  <a:txBody>
                    <a:bodyPr/>
                    <a:lstStyle/>
                    <a:p>
                      <a:pPr algn="just">
                        <a:lnSpc>
                          <a:spcPts val="1615"/>
                        </a:lnSpc>
                        <a:spcAft>
                          <a:spcPts val="0"/>
                        </a:spcAft>
                      </a:pPr>
                      <a:r>
                        <a:rPr lang="es-CL" sz="1600" dirty="0">
                          <a:latin typeface="Calibri"/>
                          <a:ea typeface="Calibri"/>
                          <a:cs typeface="Arial"/>
                        </a:rPr>
                        <a:t>Cenizas</a:t>
                      </a:r>
                      <a:endParaRPr lang="es-CL" sz="2000" dirty="0">
                        <a:latin typeface="Calibri"/>
                        <a:ea typeface="Calibri"/>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75,85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74,25</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76,92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268605" algn="ctr" defTabSz="914400" rtl="0" eaLnBrk="1" latinLnBrk="0" hangingPunct="1">
                        <a:lnSpc>
                          <a:spcPts val="1615"/>
                        </a:lnSpc>
                        <a:spcAft>
                          <a:spcPts val="0"/>
                        </a:spcAft>
                      </a:pPr>
                      <a:r>
                        <a:rPr lang="es-CL" sz="1600" kern="1200" dirty="0">
                          <a:solidFill>
                            <a:schemeClr val="tx1"/>
                          </a:solidFill>
                          <a:latin typeface="Calibri"/>
                          <a:ea typeface="Calibri"/>
                          <a:cs typeface="Arial"/>
                        </a:rPr>
                        <a:t>76,32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5" name="14 Rectángulo"/>
          <p:cNvSpPr/>
          <p:nvPr/>
        </p:nvSpPr>
        <p:spPr>
          <a:xfrm>
            <a:off x="714348" y="4572008"/>
            <a:ext cx="7858180" cy="400110"/>
          </a:xfrm>
          <a:prstGeom prst="rect">
            <a:avLst/>
          </a:prstGeom>
        </p:spPr>
        <p:txBody>
          <a:bodyPr wrap="square">
            <a:spAutoFit/>
          </a:bodyPr>
          <a:lstStyle/>
          <a:p>
            <a:pPr algn="ctr" fontAlgn="base">
              <a:spcBef>
                <a:spcPct val="0"/>
              </a:spcBef>
              <a:spcAft>
                <a:spcPct val="0"/>
              </a:spcAft>
            </a:pPr>
            <a:r>
              <a:rPr lang="es-CL" sz="2000" b="1" dirty="0" smtClean="0">
                <a:latin typeface="Calibri" pitchFamily="34" charset="0"/>
                <a:ea typeface="Times New Roman" pitchFamily="18" charset="0"/>
              </a:rPr>
              <a:t>Composición química muestra de espaldilla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18</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Características sensoriales materia prima</a:t>
            </a:r>
          </a:p>
        </p:txBody>
      </p:sp>
      <p:sp>
        <p:nvSpPr>
          <p:cNvPr id="12" name="11 Rectángulo"/>
          <p:cNvSpPr/>
          <p:nvPr/>
        </p:nvSpPr>
        <p:spPr>
          <a:xfrm>
            <a:off x="6429388" y="6286520"/>
            <a:ext cx="1855829" cy="307777"/>
          </a:xfrm>
          <a:prstGeom prst="rect">
            <a:avLst/>
          </a:prstGeom>
        </p:spPr>
        <p:txBody>
          <a:bodyPr wrap="none">
            <a:spAutoFit/>
          </a:bodyPr>
          <a:lstStyle/>
          <a:p>
            <a:r>
              <a:rPr lang="es-CL" sz="1400" i="1" dirty="0" smtClean="0"/>
              <a:t>Fuente: PIT Arica ,2009</a:t>
            </a:r>
            <a:endParaRPr lang="es-CL" sz="1400" i="1" dirty="0"/>
          </a:p>
        </p:txBody>
      </p:sp>
      <p:sp>
        <p:nvSpPr>
          <p:cNvPr id="16" name="15 Rectángulo"/>
          <p:cNvSpPr/>
          <p:nvPr/>
        </p:nvSpPr>
        <p:spPr>
          <a:xfrm>
            <a:off x="357158" y="1928802"/>
            <a:ext cx="8429684" cy="923330"/>
          </a:xfrm>
          <a:prstGeom prst="rect">
            <a:avLst/>
          </a:prstGeom>
        </p:spPr>
        <p:txBody>
          <a:bodyPr wrap="square">
            <a:spAutoFit/>
          </a:bodyPr>
          <a:lstStyle/>
          <a:p>
            <a:pPr marL="363538" indent="-363538" algn="just">
              <a:buFont typeface="Arial" pitchFamily="34" charset="0"/>
              <a:buChar char="•"/>
            </a:pPr>
            <a:r>
              <a:rPr lang="es-CL" dirty="0" smtClean="0"/>
              <a:t>Algunos estudios en Chile concluyen que las características organolépticas de la carne de llamas y alpacas no tienen diferencias significativas entre ambas especies; en general, fue mejor evaluada la carne proveniente de hembras jóvenes.</a:t>
            </a:r>
          </a:p>
        </p:txBody>
      </p:sp>
      <p:pic>
        <p:nvPicPr>
          <p:cNvPr id="19" name="18 Imagen"/>
          <p:cNvPicPr/>
          <p:nvPr/>
        </p:nvPicPr>
        <p:blipFill>
          <a:blip r:embed="rId4" cstate="print"/>
          <a:srcRect/>
          <a:stretch>
            <a:fillRect/>
          </a:stretch>
        </p:blipFill>
        <p:spPr bwMode="auto">
          <a:xfrm>
            <a:off x="5072066" y="3000372"/>
            <a:ext cx="3857652" cy="3286148"/>
          </a:xfrm>
          <a:prstGeom prst="rect">
            <a:avLst/>
          </a:prstGeom>
          <a:noFill/>
          <a:ln w="9525">
            <a:noFill/>
            <a:miter lim="800000"/>
            <a:headEnd/>
            <a:tailEnd/>
          </a:ln>
        </p:spPr>
      </p:pic>
      <p:sp>
        <p:nvSpPr>
          <p:cNvPr id="20" name="19 Rectángulo"/>
          <p:cNvSpPr/>
          <p:nvPr/>
        </p:nvSpPr>
        <p:spPr>
          <a:xfrm>
            <a:off x="357158" y="3031996"/>
            <a:ext cx="4286280" cy="3416320"/>
          </a:xfrm>
          <a:prstGeom prst="rect">
            <a:avLst/>
          </a:prstGeom>
        </p:spPr>
        <p:txBody>
          <a:bodyPr wrap="square">
            <a:spAutoFit/>
          </a:bodyPr>
          <a:lstStyle/>
          <a:p>
            <a:pPr marL="363538" indent="-363538" algn="just">
              <a:buFont typeface="Arial" pitchFamily="34" charset="0"/>
              <a:buChar char="•"/>
            </a:pPr>
            <a:r>
              <a:rPr lang="es-CL" dirty="0" smtClean="0"/>
              <a:t>Estudio realizado por PIT Arica reporta que el lomo de alpaca resulta ser el corte más apetecido por los catadores en comparación con las otras alternativas que no presentaron mayores diferencias entre sí.</a:t>
            </a:r>
          </a:p>
          <a:p>
            <a:pPr marL="363538" indent="-363538" algn="just">
              <a:buFont typeface="Arial" pitchFamily="34" charset="0"/>
              <a:buChar char="•"/>
            </a:pPr>
            <a:endParaRPr lang="es-CL" dirty="0" smtClean="0"/>
          </a:p>
          <a:p>
            <a:pPr marL="363538" indent="-363538" algn="just">
              <a:buFont typeface="Arial" pitchFamily="34" charset="0"/>
              <a:buChar char="•"/>
            </a:pPr>
            <a:r>
              <a:rPr lang="es-CL" dirty="0" smtClean="0"/>
              <a:t>Las diferencias entre ambas especies responden a los aspectos terneza y </a:t>
            </a:r>
            <a:r>
              <a:rPr lang="es-CL" dirty="0" err="1" smtClean="0"/>
              <a:t>fibrosidad</a:t>
            </a:r>
            <a:r>
              <a:rPr lang="es-CL" dirty="0" smtClean="0"/>
              <a:t>, donde el lomo de alpaca es más tierno y menos fibroso que el de llama.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19</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Características sensoriales materia prima</a:t>
            </a:r>
          </a:p>
        </p:txBody>
      </p:sp>
      <p:sp>
        <p:nvSpPr>
          <p:cNvPr id="12" name="11 Rectángulo"/>
          <p:cNvSpPr/>
          <p:nvPr/>
        </p:nvSpPr>
        <p:spPr>
          <a:xfrm>
            <a:off x="1073097" y="5072074"/>
            <a:ext cx="1855829" cy="307777"/>
          </a:xfrm>
          <a:prstGeom prst="rect">
            <a:avLst/>
          </a:prstGeom>
        </p:spPr>
        <p:txBody>
          <a:bodyPr wrap="none">
            <a:spAutoFit/>
          </a:bodyPr>
          <a:lstStyle/>
          <a:p>
            <a:r>
              <a:rPr lang="es-CL" sz="1400" i="1" dirty="0" smtClean="0"/>
              <a:t>Fuente: PIT Arica ,2009</a:t>
            </a:r>
            <a:endParaRPr lang="es-CL" sz="1400" i="1" dirty="0"/>
          </a:p>
        </p:txBody>
      </p:sp>
      <p:sp>
        <p:nvSpPr>
          <p:cNvPr id="16" name="15 Rectángulo"/>
          <p:cNvSpPr/>
          <p:nvPr/>
        </p:nvSpPr>
        <p:spPr>
          <a:xfrm>
            <a:off x="214282" y="1928802"/>
            <a:ext cx="8429684" cy="1015663"/>
          </a:xfrm>
          <a:prstGeom prst="rect">
            <a:avLst/>
          </a:prstGeom>
        </p:spPr>
        <p:txBody>
          <a:bodyPr wrap="square">
            <a:spAutoFit/>
          </a:bodyPr>
          <a:lstStyle/>
          <a:p>
            <a:pPr marL="363538" indent="-363538" algn="just">
              <a:buFont typeface="Arial" pitchFamily="34" charset="0"/>
              <a:buChar char="•"/>
            </a:pPr>
            <a:r>
              <a:rPr lang="es-CL" sz="2000" dirty="0" smtClean="0"/>
              <a:t>En términos generales, la carne de ambas especies no resulta la preferida al compararla con la de las otras especies de abasto, principalmente por su menor terneza y jugosidad. </a:t>
            </a:r>
          </a:p>
        </p:txBody>
      </p:sp>
      <p:graphicFrame>
        <p:nvGraphicFramePr>
          <p:cNvPr id="11" name="10 Tabla"/>
          <p:cNvGraphicFramePr>
            <a:graphicFrameLocks noGrp="1"/>
          </p:cNvGraphicFramePr>
          <p:nvPr/>
        </p:nvGraphicFramePr>
        <p:xfrm>
          <a:off x="285720" y="3429000"/>
          <a:ext cx="8643993" cy="1643075"/>
        </p:xfrm>
        <a:graphic>
          <a:graphicData uri="http://schemas.openxmlformats.org/drawingml/2006/table">
            <a:tbl>
              <a:tblPr/>
              <a:tblGrid>
                <a:gridCol w="1441818"/>
                <a:gridCol w="1440435"/>
                <a:gridCol w="1440435"/>
                <a:gridCol w="1440435"/>
                <a:gridCol w="1440435"/>
                <a:gridCol w="1440435"/>
              </a:tblGrid>
              <a:tr h="547691">
                <a:tc>
                  <a:txBody>
                    <a:bodyPr/>
                    <a:lstStyle/>
                    <a:p>
                      <a:pPr algn="ctr">
                        <a:lnSpc>
                          <a:spcPts val="1615"/>
                        </a:lnSpc>
                        <a:spcAft>
                          <a:spcPts val="0"/>
                        </a:spcAft>
                      </a:pPr>
                      <a:r>
                        <a:rPr lang="es-CL" sz="1800" b="1" dirty="0">
                          <a:solidFill>
                            <a:srgbClr val="FFFFFF"/>
                          </a:solidFill>
                          <a:latin typeface="Calibri"/>
                          <a:ea typeface="Calibri"/>
                          <a:cs typeface="Arial"/>
                        </a:rPr>
                        <a:t>Especie</a:t>
                      </a:r>
                      <a:endParaRPr lang="es-CL" sz="2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800" b="1" dirty="0">
                          <a:solidFill>
                            <a:srgbClr val="FFFFFF"/>
                          </a:solidFill>
                          <a:latin typeface="Calibri"/>
                          <a:ea typeface="Calibri"/>
                          <a:cs typeface="Arial"/>
                        </a:rPr>
                        <a:t>Intensidad de Aroma</a:t>
                      </a:r>
                      <a:endParaRPr lang="es-CL" sz="2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800" b="1">
                          <a:solidFill>
                            <a:srgbClr val="FFFFFF"/>
                          </a:solidFill>
                          <a:latin typeface="Calibri"/>
                          <a:ea typeface="Calibri"/>
                          <a:cs typeface="Arial"/>
                        </a:rPr>
                        <a:t>Terneza</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800" b="1" dirty="0">
                          <a:solidFill>
                            <a:srgbClr val="FFFFFF"/>
                          </a:solidFill>
                          <a:latin typeface="Calibri"/>
                          <a:ea typeface="Calibri"/>
                          <a:cs typeface="Arial"/>
                        </a:rPr>
                        <a:t>Jugosidad</a:t>
                      </a:r>
                      <a:endParaRPr lang="es-CL" sz="2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800" b="1">
                          <a:solidFill>
                            <a:srgbClr val="FFFFFF"/>
                          </a:solidFill>
                          <a:latin typeface="Calibri"/>
                          <a:ea typeface="Calibri"/>
                          <a:cs typeface="Arial"/>
                        </a:rPr>
                        <a:t>Intensidad flavor</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E53"/>
                    </a:solidFill>
                  </a:tcPr>
                </a:tc>
                <a:tc>
                  <a:txBody>
                    <a:bodyPr/>
                    <a:lstStyle/>
                    <a:p>
                      <a:pPr algn="ctr">
                        <a:lnSpc>
                          <a:spcPts val="1615"/>
                        </a:lnSpc>
                        <a:spcAft>
                          <a:spcPts val="0"/>
                        </a:spcAft>
                      </a:pPr>
                      <a:r>
                        <a:rPr lang="es-CL" sz="1800" b="1">
                          <a:solidFill>
                            <a:srgbClr val="FFFFFF"/>
                          </a:solidFill>
                          <a:latin typeface="Calibri"/>
                          <a:ea typeface="Calibri"/>
                          <a:cs typeface="Arial"/>
                        </a:rPr>
                        <a:t>Aceptabilidad</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6E53"/>
                    </a:solidFill>
                  </a:tcPr>
                </a:tc>
              </a:tr>
              <a:tr h="273846">
                <a:tc>
                  <a:txBody>
                    <a:bodyPr/>
                    <a:lstStyle/>
                    <a:p>
                      <a:pPr algn="ctr">
                        <a:lnSpc>
                          <a:spcPts val="1615"/>
                        </a:lnSpc>
                        <a:spcAft>
                          <a:spcPts val="0"/>
                        </a:spcAft>
                      </a:pPr>
                      <a:r>
                        <a:rPr lang="es-CL" sz="1800">
                          <a:latin typeface="Calibri"/>
                          <a:ea typeface="Calibri"/>
                          <a:cs typeface="Arial"/>
                        </a:rPr>
                        <a:t>Lomo Novillo</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dirty="0">
                          <a:latin typeface="Calibri"/>
                          <a:ea typeface="Calibri"/>
                          <a:cs typeface="Arial"/>
                        </a:rPr>
                        <a:t>60a</a:t>
                      </a:r>
                      <a:endParaRPr lang="es-CL" sz="2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dirty="0">
                          <a:latin typeface="Calibri"/>
                          <a:ea typeface="Calibri"/>
                          <a:cs typeface="Arial"/>
                        </a:rPr>
                        <a:t>60ab</a:t>
                      </a:r>
                      <a:endParaRPr lang="es-CL" sz="2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a:latin typeface="Calibri"/>
                          <a:ea typeface="Calibri"/>
                          <a:cs typeface="Arial"/>
                        </a:rPr>
                        <a:t>69a</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a:latin typeface="Calibri"/>
                          <a:ea typeface="Calibri"/>
                          <a:cs typeface="Arial"/>
                        </a:rPr>
                        <a:t>72a</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a:latin typeface="Calibri"/>
                          <a:ea typeface="Calibri"/>
                          <a:cs typeface="Arial"/>
                        </a:rPr>
                        <a:t>66a</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846">
                <a:tc>
                  <a:txBody>
                    <a:bodyPr/>
                    <a:lstStyle/>
                    <a:p>
                      <a:pPr algn="ctr">
                        <a:lnSpc>
                          <a:spcPts val="1615"/>
                        </a:lnSpc>
                        <a:spcAft>
                          <a:spcPts val="0"/>
                        </a:spcAft>
                      </a:pPr>
                      <a:r>
                        <a:rPr lang="es-CL" sz="1800" dirty="0">
                          <a:latin typeface="Calibri"/>
                          <a:ea typeface="Calibri"/>
                          <a:cs typeface="Arial"/>
                        </a:rPr>
                        <a:t>Lomo Alpaca</a:t>
                      </a:r>
                      <a:endParaRPr lang="es-CL" sz="2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a:latin typeface="Calibri"/>
                          <a:ea typeface="Calibri"/>
                          <a:cs typeface="Arial"/>
                        </a:rPr>
                        <a:t>36b</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dirty="0">
                          <a:latin typeface="Calibri"/>
                          <a:ea typeface="Calibri"/>
                          <a:cs typeface="Arial"/>
                        </a:rPr>
                        <a:t>45bc</a:t>
                      </a:r>
                      <a:endParaRPr lang="es-CL" sz="2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dirty="0">
                          <a:latin typeface="Calibri"/>
                          <a:ea typeface="Calibri"/>
                          <a:cs typeface="Arial"/>
                        </a:rPr>
                        <a:t>48ab</a:t>
                      </a:r>
                      <a:endParaRPr lang="es-CL" sz="2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dirty="0">
                          <a:latin typeface="Calibri"/>
                          <a:ea typeface="Calibri"/>
                          <a:cs typeface="Arial"/>
                        </a:rPr>
                        <a:t>48bc</a:t>
                      </a:r>
                      <a:endParaRPr lang="es-CL" sz="2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dirty="0">
                          <a:solidFill>
                            <a:srgbClr val="FF0000"/>
                          </a:solidFill>
                          <a:latin typeface="Calibri"/>
                          <a:ea typeface="Calibri"/>
                          <a:cs typeface="Arial"/>
                        </a:rPr>
                        <a:t>42bc</a:t>
                      </a:r>
                      <a:endParaRPr lang="es-CL" sz="2400"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846">
                <a:tc>
                  <a:txBody>
                    <a:bodyPr/>
                    <a:lstStyle/>
                    <a:p>
                      <a:pPr algn="ctr">
                        <a:lnSpc>
                          <a:spcPts val="1615"/>
                        </a:lnSpc>
                        <a:spcAft>
                          <a:spcPts val="0"/>
                        </a:spcAft>
                      </a:pPr>
                      <a:r>
                        <a:rPr lang="es-CL" sz="1800">
                          <a:latin typeface="Calibri"/>
                          <a:ea typeface="Calibri"/>
                          <a:cs typeface="Arial"/>
                        </a:rPr>
                        <a:t>Lomo Llama</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a:latin typeface="Calibri"/>
                          <a:ea typeface="Calibri"/>
                          <a:cs typeface="Arial"/>
                        </a:rPr>
                        <a:t>63a</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a:latin typeface="Calibri"/>
                          <a:ea typeface="Calibri"/>
                          <a:cs typeface="Arial"/>
                        </a:rPr>
                        <a:t>24c</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a:latin typeface="Calibri"/>
                          <a:ea typeface="Calibri"/>
                          <a:cs typeface="Arial"/>
                        </a:rPr>
                        <a:t>27b</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dirty="0">
                          <a:latin typeface="Calibri"/>
                          <a:ea typeface="Calibri"/>
                          <a:cs typeface="Arial"/>
                        </a:rPr>
                        <a:t>27c</a:t>
                      </a:r>
                      <a:endParaRPr lang="es-CL" sz="2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dirty="0">
                          <a:solidFill>
                            <a:srgbClr val="FF0000"/>
                          </a:solidFill>
                          <a:latin typeface="Calibri"/>
                          <a:ea typeface="Calibri"/>
                          <a:cs typeface="Arial"/>
                        </a:rPr>
                        <a:t>24c</a:t>
                      </a:r>
                      <a:endParaRPr lang="es-CL" sz="2400" dirty="0">
                        <a:solidFill>
                          <a:srgbClr val="FF0000"/>
                        </a:solidFill>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846">
                <a:tc>
                  <a:txBody>
                    <a:bodyPr/>
                    <a:lstStyle/>
                    <a:p>
                      <a:pPr algn="ctr">
                        <a:lnSpc>
                          <a:spcPts val="1615"/>
                        </a:lnSpc>
                        <a:spcAft>
                          <a:spcPts val="0"/>
                        </a:spcAft>
                      </a:pPr>
                      <a:r>
                        <a:rPr lang="es-CL" sz="1800">
                          <a:latin typeface="Calibri"/>
                          <a:ea typeface="Calibri"/>
                          <a:cs typeface="Arial"/>
                        </a:rPr>
                        <a:t>Pechuga Pollo</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a:latin typeface="Calibri"/>
                          <a:ea typeface="Calibri"/>
                          <a:cs typeface="Arial"/>
                        </a:rPr>
                        <a:t>51ab</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a:latin typeface="Calibri"/>
                          <a:ea typeface="Calibri"/>
                          <a:cs typeface="Arial"/>
                        </a:rPr>
                        <a:t>81a</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a:latin typeface="Calibri"/>
                          <a:ea typeface="Calibri"/>
                          <a:cs typeface="Arial"/>
                        </a:rPr>
                        <a:t>66a</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a:latin typeface="Calibri"/>
                          <a:ea typeface="Calibri"/>
                          <a:cs typeface="Arial"/>
                        </a:rPr>
                        <a:t>63ab</a:t>
                      </a:r>
                      <a:endParaRPr lang="es-CL" sz="2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15"/>
                        </a:lnSpc>
                        <a:spcAft>
                          <a:spcPts val="0"/>
                        </a:spcAft>
                      </a:pPr>
                      <a:r>
                        <a:rPr lang="es-CL" sz="1800" dirty="0">
                          <a:latin typeface="Calibri"/>
                          <a:ea typeface="Calibri"/>
                          <a:cs typeface="Arial"/>
                        </a:rPr>
                        <a:t>78a</a:t>
                      </a:r>
                      <a:endParaRPr lang="es-CL" sz="2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12 Rectángulo"/>
          <p:cNvSpPr/>
          <p:nvPr/>
        </p:nvSpPr>
        <p:spPr>
          <a:xfrm>
            <a:off x="214282" y="5577504"/>
            <a:ext cx="8429684" cy="1015663"/>
          </a:xfrm>
          <a:prstGeom prst="rect">
            <a:avLst/>
          </a:prstGeom>
        </p:spPr>
        <p:txBody>
          <a:bodyPr wrap="square">
            <a:spAutoFit/>
          </a:bodyPr>
          <a:lstStyle/>
          <a:p>
            <a:pPr marL="363538" indent="-363538" algn="just">
              <a:buFont typeface="Arial" pitchFamily="34" charset="0"/>
              <a:buChar char="•"/>
            </a:pPr>
            <a:r>
              <a:rPr lang="es-CL" sz="2000" dirty="0" smtClean="0"/>
              <a:t>En consecuencia, se concluye que </a:t>
            </a:r>
            <a:r>
              <a:rPr lang="es-CL" sz="2000" b="1" dirty="0" smtClean="0">
                <a:solidFill>
                  <a:srgbClr val="FF0000"/>
                </a:solidFill>
              </a:rPr>
              <a:t>la carne fresca no es la mejor opción </a:t>
            </a:r>
            <a:r>
              <a:rPr lang="es-CL" sz="2000" dirty="0" smtClean="0"/>
              <a:t>para aprovechar los atributos químicos y nutricionales de esta materia prima, de no mediar la aplicación de las técnicas gastronómicas apropiadas.</a:t>
            </a:r>
            <a:endParaRPr lang="es-CL" sz="2000" dirty="0"/>
          </a:p>
        </p:txBody>
      </p:sp>
      <p:sp>
        <p:nvSpPr>
          <p:cNvPr id="14" name="13 Rectángulo"/>
          <p:cNvSpPr/>
          <p:nvPr/>
        </p:nvSpPr>
        <p:spPr>
          <a:xfrm>
            <a:off x="2285984" y="2988230"/>
            <a:ext cx="4610621" cy="369332"/>
          </a:xfrm>
          <a:prstGeom prst="rect">
            <a:avLst/>
          </a:prstGeom>
        </p:spPr>
        <p:txBody>
          <a:bodyPr wrap="none">
            <a:spAutoFit/>
          </a:bodyPr>
          <a:lstStyle/>
          <a:p>
            <a:r>
              <a:rPr lang="es-CL" b="1" dirty="0" smtClean="0"/>
              <a:t>Evaluación comparada entre distintas especies</a:t>
            </a:r>
            <a:endParaRPr lang="es-CL" b="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2</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286116" y="1071546"/>
            <a:ext cx="2500330"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kumimoji="0" lang="es-CL" sz="2800" b="1" i="0" u="none" strike="noStrike" cap="none" normalizeH="0" baseline="0" dirty="0" smtClean="0">
                <a:ln>
                  <a:noFill/>
                </a:ln>
                <a:solidFill>
                  <a:srgbClr val="FF0000"/>
                </a:solidFill>
                <a:effectLst>
                  <a:outerShdw blurRad="38100" dist="38100" dir="2700000" algn="tl">
                    <a:srgbClr val="000000">
                      <a:alpha val="43137"/>
                    </a:srgbClr>
                  </a:outerShdw>
                </a:effectLst>
                <a:latin typeface="Calibri" pitchFamily="34" charset="0"/>
                <a:ea typeface="Times New Roman" pitchFamily="18" charset="0"/>
              </a:rPr>
              <a:t>CONTENIDOS</a:t>
            </a:r>
          </a:p>
        </p:txBody>
      </p:sp>
      <p:sp>
        <p:nvSpPr>
          <p:cNvPr id="7" name="6 CuadroTexto"/>
          <p:cNvSpPr txBox="1"/>
          <p:nvPr/>
        </p:nvSpPr>
        <p:spPr>
          <a:xfrm>
            <a:off x="785786" y="2285992"/>
            <a:ext cx="7643866" cy="2876136"/>
          </a:xfrm>
          <a:prstGeom prst="rect">
            <a:avLst/>
          </a:prstGeom>
          <a:noFill/>
          <a:ln>
            <a:noFill/>
          </a:ln>
        </p:spPr>
        <p:txBody>
          <a:bodyPr wrap="square" lIns="144000" tIns="144000" rIns="144000" bIns="144000" rtlCol="0" anchor="ctr" anchorCtr="0">
            <a:spAutoFit/>
          </a:bodyPr>
          <a:lstStyle/>
          <a:p>
            <a:pPr marL="363538" lvl="0" indent="-363538" fontAlgn="base">
              <a:spcBef>
                <a:spcPct val="0"/>
              </a:spcBef>
              <a:spcAft>
                <a:spcPct val="0"/>
              </a:spcAft>
              <a:buFont typeface="Wingdings" pitchFamily="2" charset="2"/>
              <a:buChar char="Ø"/>
            </a:pPr>
            <a:r>
              <a:rPr kumimoji="0" lang="es-CL" sz="2400" b="1" i="0" u="none" strike="noStrike" cap="none" normalizeH="0" baseline="0" dirty="0" smtClean="0">
                <a:ln>
                  <a:noFill/>
                </a:ln>
                <a:solidFill>
                  <a:srgbClr val="FF0000"/>
                </a:solidFill>
                <a:effectLst/>
                <a:latin typeface="Calibri" pitchFamily="34" charset="0"/>
                <a:ea typeface="Times New Roman" pitchFamily="18" charset="0"/>
              </a:rPr>
              <a:t>GENERALIDADES</a:t>
            </a:r>
          </a:p>
          <a:p>
            <a:pPr marL="363538" lvl="0" indent="-363538" fontAlgn="base">
              <a:spcBef>
                <a:spcPct val="0"/>
              </a:spcBef>
              <a:spcAft>
                <a:spcPct val="0"/>
              </a:spcAft>
              <a:buFont typeface="Wingdings" pitchFamily="2" charset="2"/>
              <a:buChar char="Ø"/>
            </a:pPr>
            <a:endParaRPr kumimoji="0" lang="es-CL" sz="2400" b="1" i="0" u="none" strike="noStrike" cap="none" normalizeH="0" baseline="0" dirty="0" smtClean="0">
              <a:ln>
                <a:noFill/>
              </a:ln>
              <a:solidFill>
                <a:srgbClr val="FF0000"/>
              </a:solidFill>
              <a:effectLst/>
              <a:latin typeface="Calibri" pitchFamily="34" charset="0"/>
              <a:ea typeface="Times New Roman" pitchFamily="18" charset="0"/>
            </a:endParaRPr>
          </a:p>
          <a:p>
            <a:pPr marL="363538" lvl="0" indent="-363538" fontAlgn="base">
              <a:spcBef>
                <a:spcPct val="0"/>
              </a:spcBef>
              <a:spcAft>
                <a:spcPct val="0"/>
              </a:spcAft>
              <a:buFont typeface="Wingdings" pitchFamily="2" charset="2"/>
              <a:buChar char="Ø"/>
            </a:pPr>
            <a:r>
              <a:rPr kumimoji="0" lang="es-CL" sz="2400" b="1" i="0" u="none" strike="noStrike" cap="none" normalizeH="0" baseline="0" dirty="0" smtClean="0">
                <a:ln>
                  <a:noFill/>
                </a:ln>
                <a:solidFill>
                  <a:srgbClr val="FF0000"/>
                </a:solidFill>
                <a:effectLst/>
                <a:latin typeface="Calibri" pitchFamily="34" charset="0"/>
                <a:ea typeface="Times New Roman" pitchFamily="18" charset="0"/>
              </a:rPr>
              <a:t>CARNE</a:t>
            </a:r>
            <a:r>
              <a:rPr kumimoji="0" lang="es-CL" sz="2400" b="1" i="0" u="none" strike="noStrike" cap="none" normalizeH="0" dirty="0" smtClean="0">
                <a:ln>
                  <a:noFill/>
                </a:ln>
                <a:solidFill>
                  <a:srgbClr val="FF0000"/>
                </a:solidFill>
                <a:effectLst/>
                <a:latin typeface="Calibri" pitchFamily="34" charset="0"/>
                <a:ea typeface="Times New Roman" pitchFamily="18" charset="0"/>
              </a:rPr>
              <a:t> Y PRODUCTOS CÁRNICOS</a:t>
            </a:r>
          </a:p>
          <a:p>
            <a:pPr marL="363538" lvl="0" indent="-363538" fontAlgn="base">
              <a:spcBef>
                <a:spcPct val="0"/>
              </a:spcBef>
              <a:spcAft>
                <a:spcPct val="0"/>
              </a:spcAft>
              <a:buFont typeface="Wingdings" pitchFamily="2" charset="2"/>
              <a:buChar char="Ø"/>
            </a:pPr>
            <a:endParaRPr kumimoji="0" lang="es-CL" sz="2400" b="1" i="0" u="none" strike="noStrike" cap="none" normalizeH="0" dirty="0" smtClean="0">
              <a:ln>
                <a:noFill/>
              </a:ln>
              <a:solidFill>
                <a:srgbClr val="FF0000"/>
              </a:solidFill>
              <a:effectLst/>
              <a:latin typeface="Calibri" pitchFamily="34" charset="0"/>
              <a:ea typeface="Times New Roman" pitchFamily="18" charset="0"/>
            </a:endParaRPr>
          </a:p>
          <a:p>
            <a:pPr marL="363538" lvl="0" indent="-363538" fontAlgn="base">
              <a:spcBef>
                <a:spcPct val="0"/>
              </a:spcBef>
              <a:spcAft>
                <a:spcPct val="0"/>
              </a:spcAft>
              <a:buFont typeface="Wingdings" pitchFamily="2" charset="2"/>
              <a:buChar char="Ø"/>
            </a:pPr>
            <a:r>
              <a:rPr lang="es-CL" sz="2400" b="1" baseline="0" dirty="0" smtClean="0">
                <a:solidFill>
                  <a:srgbClr val="FF0000"/>
                </a:solidFill>
                <a:latin typeface="Calibri" pitchFamily="34" charset="0"/>
              </a:rPr>
              <a:t>PIEL Y CUERO</a:t>
            </a:r>
          </a:p>
          <a:p>
            <a:pPr marL="363538" lvl="0" indent="-363538" fontAlgn="base">
              <a:spcBef>
                <a:spcPct val="0"/>
              </a:spcBef>
              <a:spcAft>
                <a:spcPct val="0"/>
              </a:spcAft>
              <a:buFont typeface="Wingdings" pitchFamily="2" charset="2"/>
              <a:buChar char="Ø"/>
            </a:pPr>
            <a:endParaRPr lang="es-CL" sz="2400" b="1" baseline="0" dirty="0" smtClean="0">
              <a:solidFill>
                <a:srgbClr val="FF0000"/>
              </a:solidFill>
              <a:latin typeface="Calibri" pitchFamily="34" charset="0"/>
            </a:endParaRPr>
          </a:p>
          <a:p>
            <a:pPr marL="363538" lvl="0" indent="-363538" fontAlgn="base">
              <a:spcBef>
                <a:spcPct val="0"/>
              </a:spcBef>
              <a:spcAft>
                <a:spcPct val="0"/>
              </a:spcAft>
              <a:buFont typeface="Wingdings" pitchFamily="2" charset="2"/>
              <a:buChar char="Ø"/>
            </a:pPr>
            <a:r>
              <a:rPr kumimoji="0" lang="es-CL" sz="2400" b="1" i="0" u="none" strike="noStrike" cap="none" normalizeH="0" dirty="0" smtClean="0">
                <a:ln>
                  <a:noFill/>
                </a:ln>
                <a:solidFill>
                  <a:srgbClr val="FF0000"/>
                </a:solidFill>
                <a:effectLst/>
                <a:latin typeface="Calibri" pitchFamily="34" charset="0"/>
              </a:rPr>
              <a:t>CONSULTAS, OPINIONES …</a:t>
            </a:r>
            <a:endParaRPr kumimoji="0" lang="es-CL" sz="3200" b="1"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20</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Características sensoriales materia prima</a:t>
            </a:r>
          </a:p>
        </p:txBody>
      </p:sp>
      <p:pic>
        <p:nvPicPr>
          <p:cNvPr id="59394" name="Picture 2" descr="F:\SERGIO LARA BTA\camélidos\desarrollo productos\ufro\fotos\DSC06377 - copia.JPG"/>
          <p:cNvPicPr>
            <a:picLocks noChangeAspect="1" noChangeArrowheads="1"/>
          </p:cNvPicPr>
          <p:nvPr/>
        </p:nvPicPr>
        <p:blipFill>
          <a:blip r:embed="rId4" cstate="print"/>
          <a:srcRect/>
          <a:stretch>
            <a:fillRect/>
          </a:stretch>
        </p:blipFill>
        <p:spPr bwMode="auto">
          <a:xfrm>
            <a:off x="357158" y="2261826"/>
            <a:ext cx="4128001" cy="3096000"/>
          </a:xfrm>
          <a:prstGeom prst="rect">
            <a:avLst/>
          </a:prstGeom>
          <a:noFill/>
          <a:ln>
            <a:solidFill>
              <a:schemeClr val="tx1"/>
            </a:solidFill>
          </a:ln>
        </p:spPr>
      </p:pic>
      <p:pic>
        <p:nvPicPr>
          <p:cNvPr id="59395" name="Picture 3" descr="F:\SERGIO LARA BTA\camélidos\desarrollo productos\sel\FOTOS10 copia.bmp"/>
          <p:cNvPicPr>
            <a:picLocks noChangeAspect="1" noChangeArrowheads="1"/>
          </p:cNvPicPr>
          <p:nvPr/>
        </p:nvPicPr>
        <p:blipFill>
          <a:blip r:embed="rId5"/>
          <a:srcRect l="5426" r="5949"/>
          <a:stretch>
            <a:fillRect/>
          </a:stretch>
        </p:blipFill>
        <p:spPr bwMode="auto">
          <a:xfrm>
            <a:off x="4571998" y="2261824"/>
            <a:ext cx="4223239" cy="3096000"/>
          </a:xfrm>
          <a:prstGeom prst="rect">
            <a:avLst/>
          </a:prstGeom>
          <a:noFill/>
          <a:ln>
            <a:solidFill>
              <a:schemeClr val="tx1"/>
            </a:solidFill>
          </a:ln>
        </p:spPr>
      </p:pic>
      <p:sp>
        <p:nvSpPr>
          <p:cNvPr id="15" name="14 Rectángulo"/>
          <p:cNvSpPr/>
          <p:nvPr/>
        </p:nvSpPr>
        <p:spPr>
          <a:xfrm>
            <a:off x="1071538" y="5672096"/>
            <a:ext cx="6929486" cy="400110"/>
          </a:xfrm>
          <a:prstGeom prst="rect">
            <a:avLst/>
          </a:prstGeom>
        </p:spPr>
        <p:txBody>
          <a:bodyPr wrap="square">
            <a:spAutoFit/>
          </a:bodyPr>
          <a:lstStyle/>
          <a:p>
            <a:pPr marL="363538" indent="-363538" algn="ctr"/>
            <a:r>
              <a:rPr lang="es-CL" sz="2000" b="1" dirty="0" smtClean="0"/>
              <a:t>Preparación de laboratorio v/s preparación de chef</a:t>
            </a:r>
            <a:endParaRPr lang="es-CL" sz="20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21</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Desarrollo Productos Elaborados</a:t>
            </a:r>
          </a:p>
        </p:txBody>
      </p:sp>
      <p:sp>
        <p:nvSpPr>
          <p:cNvPr id="15" name="14 Rectángulo"/>
          <p:cNvSpPr/>
          <p:nvPr/>
        </p:nvSpPr>
        <p:spPr>
          <a:xfrm>
            <a:off x="1071538" y="1928802"/>
            <a:ext cx="6929486" cy="400110"/>
          </a:xfrm>
          <a:prstGeom prst="rect">
            <a:avLst/>
          </a:prstGeom>
        </p:spPr>
        <p:txBody>
          <a:bodyPr wrap="square">
            <a:spAutoFit/>
          </a:bodyPr>
          <a:lstStyle/>
          <a:p>
            <a:pPr marL="363538" indent="-363538" algn="ctr"/>
            <a:r>
              <a:rPr lang="es-CL" sz="2000" b="1" dirty="0" smtClean="0"/>
              <a:t>¿Por qué elaborar productos?</a:t>
            </a:r>
            <a:endParaRPr lang="es-CL" sz="2000" b="1" dirty="0"/>
          </a:p>
        </p:txBody>
      </p:sp>
      <p:sp>
        <p:nvSpPr>
          <p:cNvPr id="10" name="9 Rectángulo"/>
          <p:cNvSpPr/>
          <p:nvPr/>
        </p:nvSpPr>
        <p:spPr>
          <a:xfrm>
            <a:off x="428596" y="2714620"/>
            <a:ext cx="8143932" cy="3785652"/>
          </a:xfrm>
          <a:prstGeom prst="rect">
            <a:avLst/>
          </a:prstGeom>
        </p:spPr>
        <p:txBody>
          <a:bodyPr wrap="square">
            <a:spAutoFit/>
          </a:bodyPr>
          <a:lstStyle/>
          <a:p>
            <a:pPr marL="363538" indent="-363538" algn="just">
              <a:buFont typeface="Arial" pitchFamily="34" charset="0"/>
              <a:buChar char="•"/>
            </a:pPr>
            <a:r>
              <a:rPr lang="es-CL" sz="2000" dirty="0" smtClean="0"/>
              <a:t>La elaboración de productos cárnicos surge por la necesidad de CONSERVAR LOS ALIMENTOS (grandes presas cazadas, capacidad de consumo reducida).</a:t>
            </a:r>
          </a:p>
          <a:p>
            <a:pPr marL="363538" indent="-363538" algn="just">
              <a:buFont typeface="Arial" pitchFamily="34" charset="0"/>
              <a:buChar char="•"/>
            </a:pPr>
            <a:endParaRPr lang="es-CL" sz="2000" dirty="0" smtClean="0"/>
          </a:p>
          <a:p>
            <a:pPr marL="363538" indent="-363538" algn="just">
              <a:buFont typeface="Arial" pitchFamily="34" charset="0"/>
              <a:buChar char="•"/>
            </a:pPr>
            <a:r>
              <a:rPr lang="es-CL" sz="2000" dirty="0" smtClean="0"/>
              <a:t>La carne es un alimento con tendencia rápida a la descomposición, por lo cual desde tiempos inmemoriales se utilizaron técnicas de conservación (hielo, desecación).</a:t>
            </a:r>
          </a:p>
          <a:p>
            <a:pPr marL="363538" indent="-363538" algn="just">
              <a:buFont typeface="Arial" pitchFamily="34" charset="0"/>
              <a:buChar char="•"/>
            </a:pPr>
            <a:endParaRPr lang="es-CL" sz="2000" dirty="0" smtClean="0"/>
          </a:p>
          <a:p>
            <a:pPr marL="363538" indent="-363538" algn="just">
              <a:buFont typeface="Arial" pitchFamily="34" charset="0"/>
              <a:buChar char="•"/>
            </a:pPr>
            <a:r>
              <a:rPr lang="es-CL" sz="2000" dirty="0" smtClean="0"/>
              <a:t>Las técnicas tradicionales seguidas para conservar la carne varían según regiones y costumbres, pero frecuentemente combinan la deshidratación con el salado, la fermentación y el ahumado. A partir de ellas se han desarrollado diversos productos cárnicos típicos de cada zona.</a:t>
            </a:r>
            <a:endParaRPr lang="es-CL" sz="20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22</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Desarrollo Productos Elaborados</a:t>
            </a:r>
          </a:p>
        </p:txBody>
      </p:sp>
      <p:sp>
        <p:nvSpPr>
          <p:cNvPr id="15" name="14 Rectángulo"/>
          <p:cNvSpPr/>
          <p:nvPr/>
        </p:nvSpPr>
        <p:spPr>
          <a:xfrm>
            <a:off x="1071538" y="1928802"/>
            <a:ext cx="6929486" cy="400110"/>
          </a:xfrm>
          <a:prstGeom prst="rect">
            <a:avLst/>
          </a:prstGeom>
        </p:spPr>
        <p:txBody>
          <a:bodyPr wrap="square">
            <a:spAutoFit/>
          </a:bodyPr>
          <a:lstStyle/>
          <a:p>
            <a:pPr marL="363538" indent="-363538" algn="ctr"/>
            <a:r>
              <a:rPr lang="es-CL" sz="2000" b="1" dirty="0" smtClean="0"/>
              <a:t>¿Por qué elaborar productos?</a:t>
            </a:r>
            <a:endParaRPr lang="es-CL" sz="2000" b="1" dirty="0"/>
          </a:p>
        </p:txBody>
      </p:sp>
      <p:sp>
        <p:nvSpPr>
          <p:cNvPr id="10" name="9 Rectángulo"/>
          <p:cNvSpPr/>
          <p:nvPr/>
        </p:nvSpPr>
        <p:spPr>
          <a:xfrm>
            <a:off x="428596" y="2402041"/>
            <a:ext cx="8143932" cy="3170099"/>
          </a:xfrm>
          <a:prstGeom prst="rect">
            <a:avLst/>
          </a:prstGeom>
        </p:spPr>
        <p:txBody>
          <a:bodyPr wrap="square">
            <a:spAutoFit/>
          </a:bodyPr>
          <a:lstStyle/>
          <a:p>
            <a:pPr marL="363538" indent="-363538" algn="just"/>
            <a:r>
              <a:rPr lang="es-CL" sz="2000" b="1" dirty="0" smtClean="0"/>
              <a:t>Para conservar alimentos existen 3 componentes claves:</a:t>
            </a:r>
          </a:p>
          <a:p>
            <a:pPr marL="363538" indent="-363538" algn="just"/>
            <a:endParaRPr lang="es-CL" sz="2000" b="1" dirty="0" smtClean="0"/>
          </a:p>
          <a:p>
            <a:pPr marL="363538" indent="-363538" algn="just">
              <a:buFont typeface="Arial" pitchFamily="34" charset="0"/>
              <a:buChar char="•"/>
            </a:pPr>
            <a:r>
              <a:rPr lang="es-CL" sz="2000" dirty="0" smtClean="0"/>
              <a:t>Sal: deshidratación, inhibición de actividad enzimática (productos curados). </a:t>
            </a:r>
          </a:p>
          <a:p>
            <a:pPr marL="363538" indent="-363538" algn="just">
              <a:buFont typeface="Arial" pitchFamily="34" charset="0"/>
              <a:buChar char="•"/>
            </a:pPr>
            <a:endParaRPr lang="es-CL" sz="2000" dirty="0" smtClean="0"/>
          </a:p>
          <a:p>
            <a:pPr marL="363538" indent="-363538" algn="just">
              <a:buFont typeface="Arial" pitchFamily="34" charset="0"/>
              <a:buChar char="•"/>
            </a:pPr>
            <a:r>
              <a:rPr lang="es-CL" sz="2000" dirty="0" smtClean="0"/>
              <a:t>Bacterias lácticas  naturales o introducidas  que producen ácido láctico, bajan el pH, excluyen otras bacterias y entregan sabor y olor particular.</a:t>
            </a:r>
          </a:p>
          <a:p>
            <a:pPr marL="363538" indent="-363538" algn="just">
              <a:buFont typeface="Arial" pitchFamily="34" charset="0"/>
              <a:buChar char="•"/>
            </a:pPr>
            <a:endParaRPr lang="es-CL" sz="2000" dirty="0" smtClean="0"/>
          </a:p>
          <a:p>
            <a:pPr marL="363538" indent="-363538" algn="just">
              <a:buFont typeface="Arial" pitchFamily="34" charset="0"/>
              <a:buChar char="•"/>
            </a:pPr>
            <a:r>
              <a:rPr lang="es-CL" sz="2000" dirty="0" smtClean="0"/>
              <a:t>Deshidratación: disminuye del agua disponible (actividad de agua o </a:t>
            </a:r>
            <a:r>
              <a:rPr lang="es-CL" sz="2000" dirty="0" err="1" smtClean="0"/>
              <a:t>aW</a:t>
            </a:r>
            <a:r>
              <a:rPr lang="es-CL" sz="2000" dirty="0" smtClean="0"/>
              <a:t>) para el crecimiento de bacterias</a:t>
            </a:r>
          </a:p>
        </p:txBody>
      </p:sp>
      <p:sp>
        <p:nvSpPr>
          <p:cNvPr id="9" name="8 Rectángulo"/>
          <p:cNvSpPr/>
          <p:nvPr/>
        </p:nvSpPr>
        <p:spPr>
          <a:xfrm>
            <a:off x="500034" y="5715016"/>
            <a:ext cx="8215370" cy="707886"/>
          </a:xfrm>
          <a:prstGeom prst="rect">
            <a:avLst/>
          </a:prstGeom>
        </p:spPr>
        <p:txBody>
          <a:bodyPr wrap="square">
            <a:spAutoFit/>
          </a:bodyPr>
          <a:lstStyle/>
          <a:p>
            <a:pPr algn="just">
              <a:buFont typeface="Wingdings" pitchFamily="2" charset="2"/>
              <a:buNone/>
            </a:pPr>
            <a:r>
              <a:rPr lang="es-CL" sz="2000" b="1" dirty="0" smtClean="0"/>
              <a:t>Infinita variedad de productos conservados por combinaciones de salado, secado, curado, acidificación, cocción y ahumado</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23</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785794"/>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pic>
        <p:nvPicPr>
          <p:cNvPr id="34820" name="Picture 4"/>
          <p:cNvPicPr>
            <a:picLocks noChangeAspect="1" noChangeArrowheads="1"/>
          </p:cNvPicPr>
          <p:nvPr/>
        </p:nvPicPr>
        <p:blipFill>
          <a:blip r:embed="rId4"/>
          <a:srcRect b="1115"/>
          <a:stretch>
            <a:fillRect/>
          </a:stretch>
        </p:blipFill>
        <p:spPr bwMode="auto">
          <a:xfrm>
            <a:off x="785786" y="1785950"/>
            <a:ext cx="7304027" cy="4857760"/>
          </a:xfrm>
          <a:prstGeom prst="rect">
            <a:avLst/>
          </a:prstGeom>
          <a:noFill/>
          <a:ln w="9525">
            <a:noFill/>
            <a:miter lim="800000"/>
            <a:headEnd/>
            <a:tailEnd/>
          </a:ln>
          <a:effectLst/>
        </p:spPr>
      </p:pic>
      <p:sp>
        <p:nvSpPr>
          <p:cNvPr id="11" name="10 Rectángulo"/>
          <p:cNvSpPr/>
          <p:nvPr/>
        </p:nvSpPr>
        <p:spPr>
          <a:xfrm>
            <a:off x="714348" y="1345156"/>
            <a:ext cx="7786742" cy="646331"/>
          </a:xfrm>
          <a:prstGeom prst="rect">
            <a:avLst/>
          </a:prstGeom>
        </p:spPr>
        <p:txBody>
          <a:bodyPr wrap="square">
            <a:spAutoFit/>
          </a:bodyPr>
          <a:lstStyle/>
          <a:p>
            <a:pPr algn="ctr"/>
            <a:r>
              <a:rPr lang="es-CL" b="1" dirty="0" smtClean="0"/>
              <a:t>¿Por qué elaborar productos?</a:t>
            </a:r>
          </a:p>
          <a:p>
            <a:pPr algn="ctr"/>
            <a:r>
              <a:rPr lang="es-CL" b="1" dirty="0" smtClean="0"/>
              <a:t>Los sistemas alimentarios evolucionan y se complejizan</a:t>
            </a:r>
            <a:endParaRPr lang="es-CL" dirty="0"/>
          </a:p>
        </p:txBody>
      </p:sp>
      <p:sp>
        <p:nvSpPr>
          <p:cNvPr id="13" name="12 Rectángulo"/>
          <p:cNvSpPr/>
          <p:nvPr/>
        </p:nvSpPr>
        <p:spPr>
          <a:xfrm>
            <a:off x="1142976" y="6642024"/>
            <a:ext cx="2340000" cy="216000"/>
          </a:xfrm>
          <a:prstGeom prst="rect">
            <a:avLst/>
          </a:prstGeom>
        </p:spPr>
        <p:txBody>
          <a:bodyPr wrap="square">
            <a:spAutoFit/>
          </a:bodyPr>
          <a:lstStyle/>
          <a:p>
            <a:r>
              <a:rPr lang="es-CL" sz="1050" b="1" i="1" dirty="0" smtClean="0"/>
              <a:t>A. </a:t>
            </a:r>
            <a:r>
              <a:rPr lang="es-CL" sz="1050" b="1" i="1" dirty="0" err="1" smtClean="0"/>
              <a:t>Montanari</a:t>
            </a:r>
            <a:r>
              <a:rPr lang="es-CL" sz="1050" b="1" i="1" dirty="0" smtClean="0"/>
              <a:t>, </a:t>
            </a:r>
            <a:r>
              <a:rPr lang="es-CL" sz="1050" b="1" i="1" dirty="0" err="1" smtClean="0"/>
              <a:t>Chilealimentos</a:t>
            </a:r>
            <a:r>
              <a:rPr lang="es-CL" sz="1050" b="1" i="1" dirty="0" smtClean="0"/>
              <a:t>, 2007</a:t>
            </a:r>
            <a:endParaRPr lang="es-CL" sz="1050" i="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24</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pic>
        <p:nvPicPr>
          <p:cNvPr id="35842" name="Picture 2"/>
          <p:cNvPicPr>
            <a:picLocks noChangeAspect="1" noChangeArrowheads="1"/>
          </p:cNvPicPr>
          <p:nvPr/>
        </p:nvPicPr>
        <p:blipFill>
          <a:blip r:embed="rId4"/>
          <a:srcRect/>
          <a:stretch>
            <a:fillRect/>
          </a:stretch>
        </p:blipFill>
        <p:spPr bwMode="auto">
          <a:xfrm>
            <a:off x="142844" y="2428868"/>
            <a:ext cx="6578640" cy="4357718"/>
          </a:xfrm>
          <a:prstGeom prst="rect">
            <a:avLst/>
          </a:prstGeom>
          <a:noFill/>
          <a:ln w="9525">
            <a:noFill/>
            <a:miter lim="800000"/>
            <a:headEnd/>
            <a:tailEnd/>
          </a:ln>
          <a:effectLst/>
        </p:spPr>
      </p:pic>
      <p:sp>
        <p:nvSpPr>
          <p:cNvPr id="11" name="10 Rectángulo"/>
          <p:cNvSpPr/>
          <p:nvPr/>
        </p:nvSpPr>
        <p:spPr>
          <a:xfrm>
            <a:off x="214282" y="6429396"/>
            <a:ext cx="2340000" cy="216000"/>
          </a:xfrm>
          <a:prstGeom prst="rect">
            <a:avLst/>
          </a:prstGeom>
        </p:spPr>
        <p:txBody>
          <a:bodyPr wrap="square">
            <a:spAutoFit/>
          </a:bodyPr>
          <a:lstStyle/>
          <a:p>
            <a:r>
              <a:rPr lang="es-CL" sz="1050" b="1" i="1" dirty="0" smtClean="0"/>
              <a:t>A. </a:t>
            </a:r>
            <a:r>
              <a:rPr lang="es-CL" sz="1050" b="1" i="1" dirty="0" err="1" smtClean="0"/>
              <a:t>Montanari</a:t>
            </a:r>
            <a:r>
              <a:rPr lang="es-CL" sz="1050" b="1" i="1" dirty="0" smtClean="0"/>
              <a:t>, </a:t>
            </a:r>
            <a:r>
              <a:rPr lang="es-CL" sz="1050" b="1" i="1" dirty="0" err="1" smtClean="0"/>
              <a:t>Chilealimentos</a:t>
            </a:r>
            <a:r>
              <a:rPr lang="es-CL" sz="1050" b="1" i="1" dirty="0" smtClean="0"/>
              <a:t>, 2007</a:t>
            </a:r>
            <a:endParaRPr lang="es-CL" sz="1050" i="1" dirty="0"/>
          </a:p>
        </p:txBody>
      </p:sp>
      <p:sp>
        <p:nvSpPr>
          <p:cNvPr id="12" name="11 Rectángulo"/>
          <p:cNvSpPr/>
          <p:nvPr/>
        </p:nvSpPr>
        <p:spPr>
          <a:xfrm>
            <a:off x="7000892" y="2857496"/>
            <a:ext cx="2071702" cy="1569660"/>
          </a:xfrm>
          <a:prstGeom prst="rect">
            <a:avLst/>
          </a:prstGeom>
        </p:spPr>
        <p:txBody>
          <a:bodyPr wrap="square">
            <a:spAutoFit/>
          </a:bodyPr>
          <a:lstStyle/>
          <a:p>
            <a:r>
              <a:rPr lang="es-CL" sz="1200" b="1" dirty="0" smtClean="0">
                <a:solidFill>
                  <a:srgbClr val="FF0000"/>
                </a:solidFill>
                <a:latin typeface="Arial" pitchFamily="34" charset="0"/>
                <a:cs typeface="Arial" pitchFamily="34" charset="0"/>
              </a:rPr>
              <a:t>ATRIBUTOS NO SENSORIALES</a:t>
            </a:r>
          </a:p>
          <a:p>
            <a:pPr marL="179388" indent="-179388">
              <a:buFont typeface="Arial" pitchFamily="34" charset="0"/>
              <a:buChar char="•"/>
            </a:pPr>
            <a:r>
              <a:rPr lang="es-CL" sz="1200" b="1" dirty="0" smtClean="0">
                <a:solidFill>
                  <a:srgbClr val="FF0000"/>
                </a:solidFill>
                <a:latin typeface="Arial" pitchFamily="34" charset="0"/>
                <a:cs typeface="Arial" pitchFamily="34" charset="0"/>
              </a:rPr>
              <a:t>Nuevos sabores</a:t>
            </a:r>
          </a:p>
          <a:p>
            <a:pPr marL="179388" indent="-179388">
              <a:buFont typeface="Arial" pitchFamily="34" charset="0"/>
              <a:buChar char="•"/>
            </a:pPr>
            <a:r>
              <a:rPr lang="es-CL" sz="1200" b="1" dirty="0" smtClean="0">
                <a:solidFill>
                  <a:srgbClr val="FF0000"/>
                </a:solidFill>
                <a:latin typeface="Arial" pitchFamily="34" charset="0"/>
                <a:cs typeface="Arial" pitchFamily="34" charset="0"/>
              </a:rPr>
              <a:t>Imitación (“moda”)</a:t>
            </a:r>
          </a:p>
          <a:p>
            <a:pPr marL="179388" indent="-179388">
              <a:buFont typeface="Arial" pitchFamily="34" charset="0"/>
              <a:buChar char="•"/>
            </a:pPr>
            <a:r>
              <a:rPr lang="es-CL" sz="1200" b="1" dirty="0" smtClean="0">
                <a:solidFill>
                  <a:srgbClr val="FF0000"/>
                </a:solidFill>
                <a:latin typeface="Arial" pitchFamily="34" charset="0"/>
                <a:cs typeface="Arial" pitchFamily="34" charset="0"/>
              </a:rPr>
              <a:t>Atributos intangibles (“sano”, “natural”, “tradicional”, “gourmet”, etc.)</a:t>
            </a:r>
            <a:endParaRPr lang="es-CL" sz="1200" dirty="0">
              <a:solidFill>
                <a:srgbClr val="FF0000"/>
              </a:solidFill>
              <a:latin typeface="Arial" pitchFamily="34" charset="0"/>
              <a:cs typeface="Arial" pitchFamily="34" charset="0"/>
            </a:endParaRPr>
          </a:p>
        </p:txBody>
      </p:sp>
      <p:sp>
        <p:nvSpPr>
          <p:cNvPr id="13" name="12 Rectángulo"/>
          <p:cNvSpPr/>
          <p:nvPr/>
        </p:nvSpPr>
        <p:spPr>
          <a:xfrm>
            <a:off x="6500826" y="3286124"/>
            <a:ext cx="571536" cy="646331"/>
          </a:xfrm>
          <a:prstGeom prst="rect">
            <a:avLst/>
          </a:prstGeom>
        </p:spPr>
        <p:txBody>
          <a:bodyPr wrap="square">
            <a:spAutoFit/>
          </a:bodyPr>
          <a:lstStyle/>
          <a:p>
            <a:pPr algn="ctr"/>
            <a:r>
              <a:rPr lang="es-CL" sz="3600" b="1" dirty="0" smtClean="0">
                <a:solidFill>
                  <a:srgbClr val="FF0000"/>
                </a:solidFill>
                <a:latin typeface="Arial" pitchFamily="34" charset="0"/>
                <a:cs typeface="Arial" pitchFamily="34" charset="0"/>
              </a:rPr>
              <a:t>+</a:t>
            </a:r>
            <a:endParaRPr lang="es-CL" sz="1400" b="1" dirty="0">
              <a:solidFill>
                <a:srgbClr val="FF0000"/>
              </a:solidFill>
              <a:latin typeface="Arial" pitchFamily="34" charset="0"/>
              <a:cs typeface="Arial" pitchFamily="34" charset="0"/>
            </a:endParaRPr>
          </a:p>
        </p:txBody>
      </p:sp>
      <p:sp>
        <p:nvSpPr>
          <p:cNvPr id="14" name="13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Desarrollo Productos Elaborados</a:t>
            </a:r>
          </a:p>
        </p:txBody>
      </p:sp>
      <p:sp>
        <p:nvSpPr>
          <p:cNvPr id="7" name="6 CuadroTexto"/>
          <p:cNvSpPr txBox="1"/>
          <p:nvPr/>
        </p:nvSpPr>
        <p:spPr>
          <a:xfrm>
            <a:off x="357158" y="1857364"/>
            <a:ext cx="8501122" cy="906366"/>
          </a:xfrm>
          <a:prstGeom prst="rect">
            <a:avLst/>
          </a:prstGeom>
          <a:noFill/>
          <a:ln>
            <a:noFill/>
          </a:ln>
        </p:spPr>
        <p:txBody>
          <a:bodyPr wrap="square" lIns="144000" tIns="144000" rIns="144000" bIns="144000" rtlCol="0" anchor="ctr" anchorCtr="0">
            <a:spAutoFit/>
          </a:bodyPr>
          <a:lstStyle/>
          <a:p>
            <a:pPr algn="ctr"/>
            <a:r>
              <a:rPr lang="es-CL" sz="2000" b="1" dirty="0" smtClean="0"/>
              <a:t>¿Por qué elaborar productos? Además de la necesidad de conservación, existen tendencias de mercado hacia los alimentos procesados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25</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Desarrollo Productos Elaborados</a:t>
            </a:r>
          </a:p>
        </p:txBody>
      </p:sp>
      <p:sp>
        <p:nvSpPr>
          <p:cNvPr id="15" name="14 Rectángulo"/>
          <p:cNvSpPr/>
          <p:nvPr/>
        </p:nvSpPr>
        <p:spPr>
          <a:xfrm>
            <a:off x="1071538" y="1928802"/>
            <a:ext cx="6929486" cy="400110"/>
          </a:xfrm>
          <a:prstGeom prst="rect">
            <a:avLst/>
          </a:prstGeom>
        </p:spPr>
        <p:txBody>
          <a:bodyPr wrap="square">
            <a:spAutoFit/>
          </a:bodyPr>
          <a:lstStyle/>
          <a:p>
            <a:pPr marL="363538" indent="-363538" algn="ctr"/>
            <a:r>
              <a:rPr lang="es-CL" sz="2000" b="1" dirty="0" smtClean="0"/>
              <a:t>¿Por qué elaborar productos?</a:t>
            </a:r>
            <a:endParaRPr lang="es-CL" sz="2000" b="1" dirty="0"/>
          </a:p>
        </p:txBody>
      </p:sp>
      <p:sp>
        <p:nvSpPr>
          <p:cNvPr id="10" name="9 Rectángulo"/>
          <p:cNvSpPr/>
          <p:nvPr/>
        </p:nvSpPr>
        <p:spPr>
          <a:xfrm>
            <a:off x="428596" y="2402041"/>
            <a:ext cx="8143932" cy="707886"/>
          </a:xfrm>
          <a:prstGeom prst="rect">
            <a:avLst/>
          </a:prstGeom>
        </p:spPr>
        <p:txBody>
          <a:bodyPr wrap="square">
            <a:spAutoFit/>
          </a:bodyPr>
          <a:lstStyle/>
          <a:p>
            <a:pPr marL="363538" indent="-363538" algn="ctr"/>
            <a:r>
              <a:rPr lang="es-CL" sz="2000" b="1" dirty="0" smtClean="0"/>
              <a:t>Exportaciones mundiales de alimentos crecen cada vez más rápido, con un rol cada vez más importante de alimentos procesados (50%)</a:t>
            </a:r>
          </a:p>
        </p:txBody>
      </p:sp>
      <p:sp>
        <p:nvSpPr>
          <p:cNvPr id="11" name="10 Rectángulo"/>
          <p:cNvSpPr/>
          <p:nvPr/>
        </p:nvSpPr>
        <p:spPr>
          <a:xfrm>
            <a:off x="1000100" y="3286124"/>
            <a:ext cx="6929486" cy="400110"/>
          </a:xfrm>
          <a:prstGeom prst="rect">
            <a:avLst/>
          </a:prstGeom>
        </p:spPr>
        <p:txBody>
          <a:bodyPr wrap="square">
            <a:spAutoFit/>
          </a:bodyPr>
          <a:lstStyle/>
          <a:p>
            <a:pPr marL="363538" indent="-363538" algn="ctr"/>
            <a:r>
              <a:rPr lang="es-CL" sz="2000" b="1" dirty="0" smtClean="0">
                <a:solidFill>
                  <a:srgbClr val="FF0000"/>
                </a:solidFill>
              </a:rPr>
              <a:t>¿Tiene cabida las PYMES en estos mercados tan complejos?</a:t>
            </a:r>
            <a:endParaRPr lang="es-CL" sz="2000" b="1" dirty="0">
              <a:solidFill>
                <a:srgbClr val="FF0000"/>
              </a:solidFill>
            </a:endParaRPr>
          </a:p>
        </p:txBody>
      </p:sp>
      <p:sp>
        <p:nvSpPr>
          <p:cNvPr id="12" name="11 Rectángulo"/>
          <p:cNvSpPr/>
          <p:nvPr/>
        </p:nvSpPr>
        <p:spPr>
          <a:xfrm>
            <a:off x="357158" y="3643314"/>
            <a:ext cx="8429684" cy="3170099"/>
          </a:xfrm>
          <a:prstGeom prst="rect">
            <a:avLst/>
          </a:prstGeom>
        </p:spPr>
        <p:txBody>
          <a:bodyPr wrap="square">
            <a:spAutoFit/>
          </a:bodyPr>
          <a:lstStyle/>
          <a:p>
            <a:r>
              <a:rPr lang="es-CL" sz="2000" b="1" dirty="0" smtClean="0"/>
              <a:t>Las grandes empresas necesitan a las PYMES; estas manejan una economía de precisión que genera un conocimiento irremplazable.</a:t>
            </a:r>
          </a:p>
          <a:p>
            <a:pPr marL="363538" indent="-363538">
              <a:buFont typeface="Arial" pitchFamily="34" charset="0"/>
              <a:buChar char="•"/>
            </a:pPr>
            <a:r>
              <a:rPr lang="es-CL" sz="2000" dirty="0" smtClean="0"/>
              <a:t>El Pequeño Productor es más eficiente para realizar la producción agrícola</a:t>
            </a:r>
          </a:p>
          <a:p>
            <a:pPr marL="363538" indent="-363538">
              <a:buFont typeface="Arial" pitchFamily="34" charset="0"/>
              <a:buChar char="•"/>
            </a:pPr>
            <a:r>
              <a:rPr lang="es-CL" sz="2000" dirty="0" smtClean="0"/>
              <a:t>Dueño cuida mejor que nadie su trabajo y producción</a:t>
            </a:r>
          </a:p>
          <a:p>
            <a:pPr marL="363538" indent="-363538">
              <a:buFont typeface="Arial" pitchFamily="34" charset="0"/>
              <a:buChar char="•"/>
            </a:pPr>
            <a:r>
              <a:rPr lang="es-CL" sz="2000" dirty="0" smtClean="0"/>
              <a:t>Unidades más pequeñas y mejor controladas</a:t>
            </a:r>
          </a:p>
          <a:p>
            <a:endParaRPr lang="es-CL" sz="2000" b="1" dirty="0" smtClean="0"/>
          </a:p>
          <a:p>
            <a:r>
              <a:rPr lang="es-CL" sz="2000" b="1" dirty="0" smtClean="0"/>
              <a:t>Y las PYMES necesitan a las grandes empresas:</a:t>
            </a:r>
          </a:p>
          <a:p>
            <a:pPr marL="363538" indent="-363538">
              <a:buFont typeface="Arial" pitchFamily="34" charset="0"/>
              <a:buChar char="•"/>
            </a:pPr>
            <a:r>
              <a:rPr lang="es-CL" sz="2000" dirty="0" smtClean="0"/>
              <a:t>Mayor cercanía al mercado</a:t>
            </a:r>
          </a:p>
          <a:p>
            <a:pPr marL="363538" indent="-363538">
              <a:buFont typeface="Arial" pitchFamily="34" charset="0"/>
              <a:buChar char="•"/>
            </a:pPr>
            <a:r>
              <a:rPr lang="es-CL" sz="2000" dirty="0" smtClean="0"/>
              <a:t>Manejo industrial eficiente</a:t>
            </a:r>
          </a:p>
          <a:p>
            <a:pPr marL="363538" indent="-363538">
              <a:buFont typeface="Arial" pitchFamily="34" charset="0"/>
              <a:buChar char="•"/>
            </a:pPr>
            <a:r>
              <a:rPr lang="es-CL" sz="2000" dirty="0" smtClean="0"/>
              <a:t>Intensivo en Capital</a:t>
            </a:r>
            <a:endParaRPr lang="es-CL"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26</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Desarrollo Productos Elaborados</a:t>
            </a:r>
          </a:p>
        </p:txBody>
      </p:sp>
      <p:sp>
        <p:nvSpPr>
          <p:cNvPr id="15" name="14 Rectángulo"/>
          <p:cNvSpPr/>
          <p:nvPr/>
        </p:nvSpPr>
        <p:spPr>
          <a:xfrm>
            <a:off x="1071538" y="1928802"/>
            <a:ext cx="6929486" cy="707886"/>
          </a:xfrm>
          <a:prstGeom prst="rect">
            <a:avLst/>
          </a:prstGeom>
        </p:spPr>
        <p:txBody>
          <a:bodyPr wrap="square">
            <a:spAutoFit/>
          </a:bodyPr>
          <a:lstStyle/>
          <a:p>
            <a:pPr marL="363538" indent="-363538" algn="ctr"/>
            <a:r>
              <a:rPr lang="es-CL" sz="2000" b="1" dirty="0" smtClean="0"/>
              <a:t>¿Cómo lograr la conexión entre empresas pequeñas (productor agrícola/ganadero) e industria procesadora?</a:t>
            </a:r>
            <a:endParaRPr lang="es-CL" sz="2000" b="1" dirty="0"/>
          </a:p>
        </p:txBody>
      </p:sp>
      <p:sp>
        <p:nvSpPr>
          <p:cNvPr id="11" name="10 Rectángulo"/>
          <p:cNvSpPr/>
          <p:nvPr/>
        </p:nvSpPr>
        <p:spPr>
          <a:xfrm>
            <a:off x="3071802" y="2743138"/>
            <a:ext cx="3000396" cy="461665"/>
          </a:xfrm>
          <a:prstGeom prst="rect">
            <a:avLst/>
          </a:prstGeom>
        </p:spPr>
        <p:txBody>
          <a:bodyPr wrap="square">
            <a:spAutoFit/>
          </a:bodyPr>
          <a:lstStyle/>
          <a:p>
            <a:pPr marL="363538" indent="-363538" algn="ctr"/>
            <a:r>
              <a:rPr lang="es-CL" sz="2400" b="1" dirty="0" smtClean="0">
                <a:solidFill>
                  <a:srgbClr val="FF0000"/>
                </a:solidFill>
              </a:rPr>
              <a:t>ENCADENAMIENTO</a:t>
            </a:r>
            <a:endParaRPr lang="es-CL" sz="2400" b="1" dirty="0">
              <a:solidFill>
                <a:srgbClr val="FF0000"/>
              </a:solidFill>
            </a:endParaRPr>
          </a:p>
        </p:txBody>
      </p:sp>
      <p:sp>
        <p:nvSpPr>
          <p:cNvPr id="12" name="11 Rectángulo"/>
          <p:cNvSpPr/>
          <p:nvPr/>
        </p:nvSpPr>
        <p:spPr>
          <a:xfrm>
            <a:off x="357158" y="3643314"/>
            <a:ext cx="8429684" cy="2862322"/>
          </a:xfrm>
          <a:prstGeom prst="rect">
            <a:avLst/>
          </a:prstGeom>
        </p:spPr>
        <p:txBody>
          <a:bodyPr wrap="square">
            <a:spAutoFit/>
          </a:bodyPr>
          <a:lstStyle/>
          <a:p>
            <a:pPr marL="536575" indent="-536575" algn="just">
              <a:buFont typeface="Arial" pitchFamily="34" charset="0"/>
              <a:buChar char="•"/>
            </a:pPr>
            <a:r>
              <a:rPr lang="es-CL" sz="2000" dirty="0" smtClean="0"/>
              <a:t>Mas que hacer una “</a:t>
            </a:r>
            <a:r>
              <a:rPr lang="es-CL" sz="2000" dirty="0" err="1" smtClean="0"/>
              <a:t>Super</a:t>
            </a:r>
            <a:r>
              <a:rPr lang="es-CL" sz="2000" dirty="0" smtClean="0"/>
              <a:t> PYME” o “</a:t>
            </a:r>
            <a:r>
              <a:rPr lang="es-CL" sz="2000" dirty="0" err="1" smtClean="0"/>
              <a:t>Super</a:t>
            </a:r>
            <a:r>
              <a:rPr lang="es-CL" sz="2000" dirty="0" smtClean="0"/>
              <a:t> Procesadora” se debe potenciar las ventajas y las relaciones de cada actor dentro del sistema alimentario</a:t>
            </a:r>
          </a:p>
          <a:p>
            <a:pPr marL="536575" indent="-536575" algn="just">
              <a:buFont typeface="Arial" pitchFamily="34" charset="0"/>
              <a:buChar char="•"/>
            </a:pPr>
            <a:r>
              <a:rPr lang="es-CL" sz="2000" dirty="0" smtClean="0"/>
              <a:t>El encadenamiento ha sido la solución de los países desarrollados a la creciente complejidad del sistema alimentario (programas gubernamentales EEUU, Australia, etc.)</a:t>
            </a:r>
          </a:p>
          <a:p>
            <a:pPr algn="ctr"/>
            <a:endParaRPr lang="es-CL" sz="2000" b="1" dirty="0" smtClean="0">
              <a:solidFill>
                <a:srgbClr val="FF0000"/>
              </a:solidFill>
            </a:endParaRPr>
          </a:p>
          <a:p>
            <a:pPr algn="ctr"/>
            <a:r>
              <a:rPr lang="es-CL" sz="2000" b="1" dirty="0" smtClean="0">
                <a:solidFill>
                  <a:srgbClr val="FF0000"/>
                </a:solidFill>
              </a:rPr>
              <a:t>Encadénese con una empresa que tenga una visión sistémica: se cuidarán entre ellas igual que a sí mismos</a:t>
            </a:r>
          </a:p>
        </p:txBody>
      </p:sp>
      <p:sp>
        <p:nvSpPr>
          <p:cNvPr id="13" name="12 Rectángulo"/>
          <p:cNvSpPr/>
          <p:nvPr/>
        </p:nvSpPr>
        <p:spPr>
          <a:xfrm>
            <a:off x="3446446" y="6429396"/>
            <a:ext cx="2340000" cy="216000"/>
          </a:xfrm>
          <a:prstGeom prst="rect">
            <a:avLst/>
          </a:prstGeom>
        </p:spPr>
        <p:txBody>
          <a:bodyPr wrap="square">
            <a:spAutoFit/>
          </a:bodyPr>
          <a:lstStyle/>
          <a:p>
            <a:r>
              <a:rPr lang="es-CL" sz="1050" b="1" i="1" dirty="0" smtClean="0"/>
              <a:t>A. </a:t>
            </a:r>
            <a:r>
              <a:rPr lang="es-CL" sz="1050" b="1" i="1" dirty="0" err="1" smtClean="0"/>
              <a:t>Montanari</a:t>
            </a:r>
            <a:r>
              <a:rPr lang="es-CL" sz="1050" b="1" i="1" dirty="0" smtClean="0"/>
              <a:t>, </a:t>
            </a:r>
            <a:r>
              <a:rPr lang="es-CL" sz="1050" b="1" i="1" dirty="0" err="1" smtClean="0"/>
              <a:t>Chilealimentos</a:t>
            </a:r>
            <a:r>
              <a:rPr lang="es-CL" sz="1050" b="1" i="1" dirty="0" smtClean="0"/>
              <a:t>, 2007</a:t>
            </a:r>
            <a:endParaRPr lang="es-CL" sz="1050" i="1"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27</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Desarrollo Productos Elaborados</a:t>
            </a:r>
          </a:p>
        </p:txBody>
      </p:sp>
      <p:sp>
        <p:nvSpPr>
          <p:cNvPr id="15" name="14 Rectángulo"/>
          <p:cNvSpPr/>
          <p:nvPr/>
        </p:nvSpPr>
        <p:spPr>
          <a:xfrm>
            <a:off x="1071538" y="1928802"/>
            <a:ext cx="6929486" cy="1200329"/>
          </a:xfrm>
          <a:prstGeom prst="rect">
            <a:avLst/>
          </a:prstGeom>
        </p:spPr>
        <p:txBody>
          <a:bodyPr wrap="square">
            <a:spAutoFit/>
          </a:bodyPr>
          <a:lstStyle/>
          <a:p>
            <a:pPr marL="363538" indent="-363538" algn="ctr"/>
            <a:r>
              <a:rPr lang="es-CL" sz="2400" b="1" dirty="0" smtClean="0"/>
              <a:t>Entonces, proponemos una estrategia de elaboración de productos, con valor agregado, de alta calidad, orientado  a mercados de mayor exigencia</a:t>
            </a:r>
            <a:endParaRPr lang="es-CL" sz="2400" b="1" dirty="0"/>
          </a:p>
        </p:txBody>
      </p:sp>
      <p:sp>
        <p:nvSpPr>
          <p:cNvPr id="11" name="5 Marcador de contenido"/>
          <p:cNvSpPr txBox="1">
            <a:spLocks/>
          </p:cNvSpPr>
          <p:nvPr/>
        </p:nvSpPr>
        <p:spPr>
          <a:xfrm>
            <a:off x="571472" y="3500438"/>
            <a:ext cx="5500726" cy="2808287"/>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es-CL" sz="2400" b="0" i="0" u="none" strike="noStrike" kern="1200" cap="none" spc="0" normalizeH="0" baseline="0" noProof="0" dirty="0" smtClean="0">
                <a:ln>
                  <a:noFill/>
                </a:ln>
                <a:solidFill>
                  <a:schemeClr val="tx1"/>
                </a:solidFill>
                <a:effectLst/>
                <a:uLnTx/>
                <a:uFillTx/>
                <a:latin typeface="+mn-lt"/>
                <a:ea typeface="+mn-ea"/>
                <a:cs typeface="+mn-cs"/>
              </a:rPr>
              <a:t>Objetivos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2400" b="0" i="0" u="none" strike="noStrike" kern="1200" cap="none" spc="0" normalizeH="0" baseline="0" noProof="0" dirty="0" smtClean="0">
                <a:ln>
                  <a:noFill/>
                </a:ln>
                <a:solidFill>
                  <a:schemeClr val="tx1"/>
                </a:solidFill>
                <a:effectLst/>
                <a:uLnTx/>
                <a:uFillTx/>
                <a:latin typeface="+mn-lt"/>
                <a:ea typeface="+mn-ea"/>
                <a:cs typeface="+mn-cs"/>
              </a:rPr>
              <a:t>Mejorar conservación</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2400" b="0" i="0" u="none" strike="noStrike" kern="1200" cap="none" spc="0" normalizeH="0" baseline="0" noProof="0" dirty="0" smtClean="0">
                <a:ln>
                  <a:noFill/>
                </a:ln>
                <a:solidFill>
                  <a:schemeClr val="tx1"/>
                </a:solidFill>
                <a:effectLst/>
                <a:uLnTx/>
                <a:uFillTx/>
                <a:latin typeface="+mn-lt"/>
                <a:ea typeface="+mn-ea"/>
                <a:cs typeface="+mn-cs"/>
              </a:rPr>
              <a:t>Cambiar apariencia</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2400" b="0" i="0" u="none" strike="noStrike" kern="1200" cap="none" spc="0" normalizeH="0" baseline="0" noProof="0" dirty="0" smtClean="0">
                <a:ln>
                  <a:noFill/>
                </a:ln>
                <a:solidFill>
                  <a:schemeClr val="tx1"/>
                </a:solidFill>
                <a:effectLst/>
                <a:uLnTx/>
                <a:uFillTx/>
                <a:latin typeface="+mn-lt"/>
                <a:ea typeface="+mn-ea"/>
                <a:cs typeface="+mn-cs"/>
              </a:rPr>
              <a:t>Mejorar aceptabilidad</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2400" b="0" i="0" u="none" strike="noStrike" kern="1200" cap="none" spc="0" normalizeH="0" baseline="0" noProof="0" dirty="0" smtClean="0">
                <a:ln>
                  <a:noFill/>
                </a:ln>
                <a:solidFill>
                  <a:schemeClr val="tx1"/>
                </a:solidFill>
                <a:effectLst/>
                <a:uLnTx/>
                <a:uFillTx/>
                <a:latin typeface="+mn-lt"/>
                <a:ea typeface="+mn-ea"/>
                <a:cs typeface="+mn-cs"/>
              </a:rPr>
              <a:t>Aumentar seguridad del producto</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s-CL" sz="2400" b="0" i="0" u="none" strike="noStrike" kern="1200" cap="none" spc="0" normalizeH="0" baseline="0" noProof="0" dirty="0" smtClean="0">
                <a:ln>
                  <a:noFill/>
                </a:ln>
                <a:solidFill>
                  <a:schemeClr val="tx1"/>
                </a:solidFill>
                <a:effectLst/>
                <a:uLnTx/>
                <a:uFillTx/>
                <a:latin typeface="+mn-lt"/>
                <a:ea typeface="+mn-ea"/>
                <a:cs typeface="+mn-cs"/>
              </a:rPr>
              <a:t>Aumentar variedad de productos</a:t>
            </a:r>
          </a:p>
        </p:txBody>
      </p:sp>
      <p:sp>
        <p:nvSpPr>
          <p:cNvPr id="12" name="11 Flecha derecha"/>
          <p:cNvSpPr/>
          <p:nvPr/>
        </p:nvSpPr>
        <p:spPr>
          <a:xfrm>
            <a:off x="5643570" y="4429132"/>
            <a:ext cx="857256" cy="71438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3" name="Text Box 118"/>
          <p:cNvSpPr txBox="1">
            <a:spLocks noChangeArrowheads="1"/>
          </p:cNvSpPr>
          <p:nvPr/>
        </p:nvSpPr>
        <p:spPr bwMode="auto">
          <a:xfrm>
            <a:off x="6572264" y="4538971"/>
            <a:ext cx="2357454" cy="461665"/>
          </a:xfrm>
          <a:prstGeom prst="rect">
            <a:avLst/>
          </a:prstGeom>
          <a:noFill/>
          <a:ln w="9525">
            <a:noFill/>
            <a:miter lim="800000"/>
            <a:headEnd/>
            <a:tailEnd/>
          </a:ln>
        </p:spPr>
        <p:txBody>
          <a:bodyPr wrap="square">
            <a:spAutoFit/>
          </a:bodyPr>
          <a:lstStyle/>
          <a:p>
            <a:pPr algn="ctr"/>
            <a:r>
              <a:rPr lang="es-CL" sz="2400" b="1" dirty="0" smtClean="0"/>
              <a:t>DIFERENCIACIÓN</a:t>
            </a:r>
            <a:endParaRPr lang="es-CL" sz="24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28</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428596" y="2000240"/>
            <a:ext cx="4357718" cy="500066"/>
          </a:xfrm>
          <a:prstGeom prst="rect">
            <a:avLst/>
          </a:prstGeom>
          <a:noFill/>
          <a:ln>
            <a:noFill/>
          </a:ln>
        </p:spPr>
        <p:txBody>
          <a:bodyPr wrap="square" lIns="144000" tIns="144000" rIns="144000" bIns="144000" rtlCol="0" anchor="ctr" anchorCtr="0">
            <a:noAutofit/>
          </a:bodyPr>
          <a:lstStyle/>
          <a:p>
            <a:pPr lvl="0" fontAlgn="base">
              <a:spcBef>
                <a:spcPct val="0"/>
              </a:spcBef>
              <a:spcAft>
                <a:spcPct val="0"/>
              </a:spcAft>
            </a:pPr>
            <a:r>
              <a:rPr kumimoji="0" lang="es-CL" sz="2400" b="1" i="0" u="none" strike="noStrike" cap="none" normalizeH="0" baseline="0" dirty="0" smtClean="0">
                <a:ln>
                  <a:noFill/>
                </a:ln>
                <a:effectLst>
                  <a:outerShdw blurRad="38100" dist="38100" dir="2700000" algn="tl">
                    <a:srgbClr val="000000">
                      <a:alpha val="43137"/>
                    </a:srgbClr>
                  </a:outerShdw>
                </a:effectLst>
                <a:latin typeface="Calibri" pitchFamily="34" charset="0"/>
                <a:ea typeface="Times New Roman" pitchFamily="18" charset="0"/>
              </a:rPr>
              <a:t>Aspectos Normativos</a:t>
            </a:r>
          </a:p>
        </p:txBody>
      </p:sp>
      <p:sp>
        <p:nvSpPr>
          <p:cNvPr id="8" name="7 Rectángulo"/>
          <p:cNvSpPr/>
          <p:nvPr/>
        </p:nvSpPr>
        <p:spPr>
          <a:xfrm>
            <a:off x="428596" y="2500306"/>
            <a:ext cx="8501122" cy="1323439"/>
          </a:xfrm>
          <a:prstGeom prst="rect">
            <a:avLst/>
          </a:prstGeom>
        </p:spPr>
        <p:txBody>
          <a:bodyPr wrap="square">
            <a:spAutoFit/>
          </a:bodyPr>
          <a:lstStyle/>
          <a:p>
            <a:pPr algn="just" fontAlgn="t"/>
            <a:r>
              <a:rPr lang="es-CL" sz="2000" dirty="0" smtClean="0"/>
              <a:t>En términos generales, en nuestro país existe escasa normativa específica relacionada con la producción, transporte, faena o tipificación del ganado camélido y sus carnes, por lo cual se le aplican la mayoría de los cuerpos legales y normas elaboradas para bovinos o para el ganado en general. </a:t>
            </a:r>
            <a:endParaRPr lang="es-CL" sz="2000" dirty="0"/>
          </a:p>
        </p:txBody>
      </p:sp>
      <p:sp>
        <p:nvSpPr>
          <p:cNvPr id="7169" name="Rectangle 1"/>
          <p:cNvSpPr>
            <a:spLocks noChangeArrowheads="1"/>
          </p:cNvSpPr>
          <p:nvPr/>
        </p:nvSpPr>
        <p:spPr bwMode="auto">
          <a:xfrm>
            <a:off x="214282" y="4071942"/>
            <a:ext cx="8715372"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es-CL" sz="2000" u="sng" dirty="0" smtClean="0">
                <a:ea typeface="Calibri" pitchFamily="34" charset="0"/>
                <a:cs typeface="Times New Roman" pitchFamily="18" charset="0"/>
              </a:rPr>
              <a:t>NORMATIVA EN RELACIÓN A MATERIA PRIMA (FAENAMIENTO)</a:t>
            </a:r>
            <a:endParaRPr lang="es-CL" sz="2000" dirty="0" smtClean="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es-CL" sz="2000" i="0" u="none" strike="noStrike" cap="none" normalizeH="0" baseline="0" dirty="0" smtClean="0">
              <a:ln>
                <a:noFill/>
              </a:ln>
              <a:solidFill>
                <a:schemeClr val="tx1"/>
              </a:solidFill>
              <a:effectLst/>
              <a:ea typeface="Calibri" pitchFamily="34" charset="0"/>
              <a:cs typeface="Times New Roman" pitchFamily="18" charset="0"/>
            </a:endParaRPr>
          </a:p>
          <a:p>
            <a:pPr marL="261938" marR="0" lvl="0" indent="-261938" algn="just" defTabSz="914400" rtl="0" eaLnBrk="1" fontAlgn="base" latinLnBrk="0" hangingPunct="1">
              <a:lnSpc>
                <a:spcPct val="100000"/>
              </a:lnSpc>
              <a:spcBef>
                <a:spcPct val="0"/>
              </a:spcBef>
              <a:spcAft>
                <a:spcPct val="0"/>
              </a:spcAft>
              <a:buClrTx/>
              <a:buSzTx/>
              <a:buFont typeface="Arial" pitchFamily="34" charset="0"/>
              <a:buChar char="•"/>
              <a:tabLst/>
            </a:pPr>
            <a:r>
              <a:rPr kumimoji="0" lang="es-CL" sz="2000" i="0" u="none" strike="noStrike" cap="none" normalizeH="0" baseline="0" dirty="0" smtClean="0">
                <a:ln>
                  <a:noFill/>
                </a:ln>
                <a:solidFill>
                  <a:schemeClr val="tx1"/>
                </a:solidFill>
                <a:effectLst/>
                <a:ea typeface="Calibri" pitchFamily="34" charset="0"/>
                <a:cs typeface="Times New Roman" pitchFamily="18" charset="0"/>
              </a:rPr>
              <a:t>R</a:t>
            </a:r>
            <a:r>
              <a:rPr kumimoji="0" lang="es-CL" sz="2000" i="0" u="none" strike="noStrike" cap="none" normalizeH="0" baseline="0" dirty="0" smtClean="0" bmk="">
                <a:ln>
                  <a:noFill/>
                </a:ln>
                <a:solidFill>
                  <a:schemeClr val="tx1"/>
                </a:solidFill>
                <a:effectLst/>
                <a:ea typeface="Calibri" pitchFamily="34" charset="0"/>
                <a:cs typeface="Times New Roman" pitchFamily="18" charset="0"/>
              </a:rPr>
              <a:t>esolución N° 3.423, 26/06/08. Establece el Programa Oficial de Trazabilidad Sanitaria Animal</a:t>
            </a:r>
          </a:p>
          <a:p>
            <a:pPr marL="261938" marR="0" lvl="0" indent="-261938"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es-CL" sz="2000" i="0" u="none" strike="noStrike" cap="none" normalizeH="0" baseline="0" dirty="0" smtClean="0">
              <a:ln>
                <a:noFill/>
              </a:ln>
              <a:solidFill>
                <a:schemeClr val="tx1"/>
              </a:solidFill>
              <a:effectLst/>
              <a:cs typeface="Arial" pitchFamily="34" charset="0"/>
            </a:endParaRPr>
          </a:p>
          <a:p>
            <a:pPr marL="261938" marR="0" lvl="0" indent="-261938" algn="just" defTabSz="914400" rtl="0" eaLnBrk="0" fontAlgn="t" latinLnBrk="0" hangingPunct="0">
              <a:lnSpc>
                <a:spcPct val="100000"/>
              </a:lnSpc>
              <a:spcBef>
                <a:spcPct val="0"/>
              </a:spcBef>
              <a:spcAft>
                <a:spcPct val="0"/>
              </a:spcAft>
              <a:buClrTx/>
              <a:buSzTx/>
              <a:buFont typeface="Arial" pitchFamily="34" charset="0"/>
              <a:buChar char="•"/>
              <a:tabLst/>
            </a:pPr>
            <a:r>
              <a:rPr kumimoji="0" lang="es-CL" sz="2000" i="0" u="none" strike="noStrike" cap="none" normalizeH="0" baseline="0" dirty="0" smtClean="0" bmk="_Toc301540178">
                <a:ln>
                  <a:noFill/>
                </a:ln>
                <a:solidFill>
                  <a:schemeClr val="tx1"/>
                </a:solidFill>
                <a:effectLst/>
                <a:ea typeface="Calibri" pitchFamily="34" charset="0"/>
                <a:cs typeface="Times New Roman" pitchFamily="18" charset="0"/>
              </a:rPr>
              <a:t>Ley de Carnes N° 19.162. Establece Sistema Obligatorio de Clasificación de Ganado, Tipificación y Nomenclatura de sus Carnes y </a:t>
            </a:r>
            <a:r>
              <a:rPr kumimoji="0" lang="es-CL" sz="2000" i="0" u="sng" strike="noStrike" cap="none" normalizeH="0" baseline="0" dirty="0" smtClean="0" bmk="_Toc301540178">
                <a:ln>
                  <a:noFill/>
                </a:ln>
                <a:solidFill>
                  <a:schemeClr val="tx1"/>
                </a:solidFill>
                <a:effectLst/>
                <a:ea typeface="Calibri" pitchFamily="34" charset="0"/>
                <a:cs typeface="Times New Roman" pitchFamily="18" charset="0"/>
              </a:rPr>
              <a:t>Regula Funcionamiento de Mataderos, Frigoríficos y Establecimientos de la Industria de la Carne</a:t>
            </a:r>
            <a:endParaRPr kumimoji="0" lang="es-CL" sz="2000" i="0" u="none" strike="noStrike" cap="none" normalizeH="0" baseline="0" dirty="0" smtClean="0">
              <a:ln>
                <a:noFill/>
              </a:ln>
              <a:solidFill>
                <a:schemeClr val="tx1"/>
              </a:solidFill>
              <a:effectLst/>
              <a:cs typeface="Arial" pitchFamily="34" charset="0"/>
            </a:endParaRPr>
          </a:p>
        </p:txBody>
      </p:sp>
      <p:sp>
        <p:nvSpPr>
          <p:cNvPr id="10" name="9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Desarrollo Productos Elaborados</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29</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428596" y="2000240"/>
            <a:ext cx="4357718" cy="500066"/>
          </a:xfrm>
          <a:prstGeom prst="rect">
            <a:avLst/>
          </a:prstGeom>
          <a:noFill/>
          <a:ln>
            <a:noFill/>
          </a:ln>
        </p:spPr>
        <p:txBody>
          <a:bodyPr wrap="square" lIns="144000" tIns="144000" rIns="144000" bIns="144000" rtlCol="0" anchor="ctr" anchorCtr="0">
            <a:noAutofit/>
          </a:bodyPr>
          <a:lstStyle/>
          <a:p>
            <a:pPr lvl="0" fontAlgn="base">
              <a:spcBef>
                <a:spcPct val="0"/>
              </a:spcBef>
              <a:spcAft>
                <a:spcPct val="0"/>
              </a:spcAft>
            </a:pPr>
            <a:r>
              <a:rPr kumimoji="0" lang="es-CL" sz="2400" b="1" i="0" u="none" strike="noStrike" cap="none" normalizeH="0" baseline="0" dirty="0" smtClean="0">
                <a:ln>
                  <a:noFill/>
                </a:ln>
                <a:effectLst>
                  <a:outerShdw blurRad="38100" dist="38100" dir="2700000" algn="tl">
                    <a:srgbClr val="000000">
                      <a:alpha val="43137"/>
                    </a:srgbClr>
                  </a:outerShdw>
                </a:effectLst>
                <a:latin typeface="Calibri" pitchFamily="34" charset="0"/>
                <a:ea typeface="Times New Roman" pitchFamily="18" charset="0"/>
              </a:rPr>
              <a:t>Aspectos Normativos</a:t>
            </a:r>
          </a:p>
        </p:txBody>
      </p:sp>
      <p:sp>
        <p:nvSpPr>
          <p:cNvPr id="10" name="9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Desarrollo Productos Elaborados</a:t>
            </a:r>
          </a:p>
        </p:txBody>
      </p:sp>
      <p:sp>
        <p:nvSpPr>
          <p:cNvPr id="11" name="Rectangle 1"/>
          <p:cNvSpPr>
            <a:spLocks noChangeArrowheads="1"/>
          </p:cNvSpPr>
          <p:nvPr/>
        </p:nvSpPr>
        <p:spPr bwMode="auto">
          <a:xfrm>
            <a:off x="214346" y="2786058"/>
            <a:ext cx="8715372"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t">
              <a:spcBef>
                <a:spcPct val="0"/>
              </a:spcBef>
              <a:spcAft>
                <a:spcPct val="0"/>
              </a:spcAft>
            </a:pPr>
            <a:r>
              <a:rPr lang="es-CL" sz="2000" b="1" u="sng" dirty="0" smtClean="0"/>
              <a:t>Normativa en relación a materia prima (</a:t>
            </a:r>
            <a:r>
              <a:rPr lang="es-CL" sz="2000" b="1" u="sng" dirty="0" err="1" smtClean="0"/>
              <a:t>faenamiento</a:t>
            </a:r>
            <a:r>
              <a:rPr lang="es-CL" sz="2000" b="1" u="sng" dirty="0" smtClean="0"/>
              <a:t>)</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es-CL" sz="2000" i="0" u="none" strike="noStrike" cap="none" normalizeH="0" baseline="0" dirty="0" smtClean="0">
              <a:ln>
                <a:noFill/>
              </a:ln>
              <a:solidFill>
                <a:schemeClr val="tx1"/>
              </a:solidFill>
              <a:effectLst/>
              <a:ea typeface="Calibri" pitchFamily="34" charset="0"/>
              <a:cs typeface="Times New Roman" pitchFamily="18" charset="0"/>
            </a:endParaRPr>
          </a:p>
          <a:p>
            <a:pPr marL="261938" marR="0" lvl="0" indent="-261938" algn="just" defTabSz="914400" rtl="0" eaLnBrk="0" fontAlgn="t" latinLnBrk="0" hangingPunct="0">
              <a:lnSpc>
                <a:spcPct val="100000"/>
              </a:lnSpc>
              <a:spcBef>
                <a:spcPct val="0"/>
              </a:spcBef>
              <a:spcAft>
                <a:spcPct val="0"/>
              </a:spcAft>
              <a:buClrTx/>
              <a:buSzTx/>
              <a:buFont typeface="Arial" pitchFamily="34" charset="0"/>
              <a:buChar char="•"/>
              <a:tabLst/>
            </a:pPr>
            <a:r>
              <a:rPr kumimoji="0" lang="es-CL" sz="2000" i="0" u="none" strike="noStrike" cap="none" normalizeH="0" baseline="0" dirty="0" smtClean="0">
                <a:ln>
                  <a:noFill/>
                </a:ln>
                <a:solidFill>
                  <a:schemeClr val="tx1"/>
                </a:solidFill>
                <a:effectLst/>
                <a:ea typeface="Calibri" pitchFamily="34" charset="0"/>
                <a:cs typeface="Times New Roman" pitchFamily="18" charset="0"/>
              </a:rPr>
              <a:t>Decreto N° 94. 02/06/2009. Ministerio de Agricultura. Reglamento sobre Estructura y Funcionamiento de Mataderos, Establecimientos Frigoríficos, Cámaras Frigoríficas y Plantas de Desposte y Fija Equipamiento Mínimo de tales Establecimientos.</a:t>
            </a:r>
          </a:p>
          <a:p>
            <a:pPr marL="261938" marR="0" lvl="0" indent="-261938" algn="just" defTabSz="914400" rtl="0" eaLnBrk="0" fontAlgn="t" latinLnBrk="0" hangingPunct="0">
              <a:lnSpc>
                <a:spcPct val="100000"/>
              </a:lnSpc>
              <a:spcBef>
                <a:spcPct val="0"/>
              </a:spcBef>
              <a:spcAft>
                <a:spcPct val="0"/>
              </a:spcAft>
              <a:buClrTx/>
              <a:buSzTx/>
              <a:buFont typeface="Arial" pitchFamily="34" charset="0"/>
              <a:buChar char="•"/>
              <a:tabLst/>
            </a:pPr>
            <a:endParaRPr kumimoji="0" lang="es-CL" sz="2000" i="0" u="none" strike="noStrike" cap="none" normalizeH="0" baseline="0" dirty="0" smtClean="0">
              <a:ln>
                <a:noFill/>
              </a:ln>
              <a:solidFill>
                <a:schemeClr val="tx1"/>
              </a:solidFill>
              <a:effectLst/>
              <a:cs typeface="Arial" pitchFamily="34" charset="0"/>
            </a:endParaRPr>
          </a:p>
          <a:p>
            <a:pPr marL="261938" marR="0" lvl="0" indent="-261938"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CL" sz="2000" i="0" u="none" strike="noStrike" cap="none" normalizeH="0" baseline="0" dirty="0" smtClean="0">
                <a:ln>
                  <a:noFill/>
                </a:ln>
                <a:solidFill>
                  <a:schemeClr val="tx1"/>
                </a:solidFill>
                <a:effectLst/>
                <a:ea typeface="Calibri" pitchFamily="34" charset="0"/>
                <a:cs typeface="Times New Roman" pitchFamily="18" charset="0"/>
              </a:rPr>
              <a:t>Resolución Exenta N° 711. 16/07/2002. Ministerio de Salud. Aprueba Norma General Técnica N° 62 Sobre Inspección Medico – Veterinaria de Reses y sus Carnes</a:t>
            </a:r>
            <a:endParaRPr kumimoji="0" lang="es-CL" sz="200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3</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1071546"/>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7" name="6 CuadroTexto"/>
          <p:cNvSpPr txBox="1"/>
          <p:nvPr/>
        </p:nvSpPr>
        <p:spPr>
          <a:xfrm>
            <a:off x="1000100" y="1928802"/>
            <a:ext cx="6572296" cy="571504"/>
          </a:xfrm>
          <a:prstGeom prst="rect">
            <a:avLst/>
          </a:prstGeom>
          <a:noFill/>
          <a:ln>
            <a:noFill/>
          </a:ln>
        </p:spPr>
        <p:txBody>
          <a:bodyPr wrap="square" lIns="144000" tIns="144000" rIns="144000" bIns="144000" rtlCol="0" anchor="ctr" anchorCtr="0">
            <a:noAutofit/>
          </a:bodyPr>
          <a:lstStyle/>
          <a:p>
            <a:pPr marL="363538" lvl="0" indent="-363538" fontAlgn="base">
              <a:spcBef>
                <a:spcPct val="0"/>
              </a:spcBef>
              <a:spcAft>
                <a:spcPct val="0"/>
              </a:spcAft>
            </a:pPr>
            <a:r>
              <a:rPr kumimoji="0" lang="es-CL" sz="2400" b="1" i="0" u="none" strike="noStrike" cap="none" normalizeH="0" baseline="0" dirty="0" smtClean="0">
                <a:ln>
                  <a:noFill/>
                </a:ln>
                <a:solidFill>
                  <a:srgbClr val="FF0000"/>
                </a:solidFill>
                <a:effectLst/>
                <a:latin typeface="Calibri" pitchFamily="34" charset="0"/>
                <a:ea typeface="Times New Roman" pitchFamily="18" charset="0"/>
              </a:rPr>
              <a:t>Adaptación a un entorno natural único</a:t>
            </a:r>
          </a:p>
        </p:txBody>
      </p:sp>
      <p:sp>
        <p:nvSpPr>
          <p:cNvPr id="8" name="7 Rectángulo"/>
          <p:cNvSpPr/>
          <p:nvPr/>
        </p:nvSpPr>
        <p:spPr>
          <a:xfrm>
            <a:off x="857224" y="3000372"/>
            <a:ext cx="7500990" cy="2862322"/>
          </a:xfrm>
          <a:prstGeom prst="rect">
            <a:avLst/>
          </a:prstGeom>
        </p:spPr>
        <p:txBody>
          <a:bodyPr wrap="square">
            <a:spAutoFit/>
          </a:bodyPr>
          <a:lstStyle/>
          <a:p>
            <a:pPr marL="363538" indent="-363538" algn="just" fontAlgn="base">
              <a:spcBef>
                <a:spcPct val="0"/>
              </a:spcBef>
              <a:spcAft>
                <a:spcPct val="0"/>
              </a:spcAft>
              <a:buFont typeface="Arial" pitchFamily="34" charset="0"/>
              <a:buChar char="•"/>
            </a:pPr>
            <a:r>
              <a:rPr lang="es-CL" sz="2000" dirty="0" smtClean="0">
                <a:latin typeface="Calibri" pitchFamily="34" charset="0"/>
                <a:ea typeface="Times New Roman" pitchFamily="18" charset="0"/>
              </a:rPr>
              <a:t>Los camélidos sudamericanos, tanto domésticos como silvestres, muestran una elevada eficiencia en el uso de la tierra en un entorno de gran fragilidad como es la pradera andina, donde otras especies ganaderas tienen grandes dificultades de adaptación.</a:t>
            </a:r>
          </a:p>
          <a:p>
            <a:pPr marL="363538" indent="-363538" algn="just" fontAlgn="base">
              <a:spcBef>
                <a:spcPct val="0"/>
              </a:spcBef>
              <a:spcAft>
                <a:spcPct val="0"/>
              </a:spcAft>
              <a:buFont typeface="Arial" pitchFamily="34" charset="0"/>
              <a:buChar char="•"/>
            </a:pPr>
            <a:endParaRPr lang="es-CL" sz="2000" dirty="0" smtClean="0">
              <a:latin typeface="Calibri" pitchFamily="34" charset="0"/>
              <a:ea typeface="Times New Roman" pitchFamily="18" charset="0"/>
            </a:endParaRPr>
          </a:p>
          <a:p>
            <a:pPr marL="363538" indent="-363538" algn="just" fontAlgn="base">
              <a:spcBef>
                <a:spcPct val="0"/>
              </a:spcBef>
              <a:spcAft>
                <a:spcPct val="0"/>
              </a:spcAft>
              <a:buFont typeface="Arial" pitchFamily="34" charset="0"/>
              <a:buChar char="•"/>
            </a:pPr>
            <a:r>
              <a:rPr lang="es-CL" sz="2000" dirty="0" smtClean="0">
                <a:latin typeface="Calibri" pitchFamily="34" charset="0"/>
                <a:ea typeface="Times New Roman" pitchFamily="18" charset="0"/>
              </a:rPr>
              <a:t>Se han constituido durante siglos en un medio indispensable de subsistencia para un amplio sector de la población originaria de los territorios que habitan, siendo parte fundamental de su economía y su cultura.</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30</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428596" y="2000240"/>
            <a:ext cx="4357718" cy="500066"/>
          </a:xfrm>
          <a:prstGeom prst="rect">
            <a:avLst/>
          </a:prstGeom>
          <a:noFill/>
          <a:ln>
            <a:noFill/>
          </a:ln>
        </p:spPr>
        <p:txBody>
          <a:bodyPr wrap="square" lIns="144000" tIns="144000" rIns="144000" bIns="144000" rtlCol="0" anchor="ctr" anchorCtr="0">
            <a:noAutofit/>
          </a:bodyPr>
          <a:lstStyle/>
          <a:p>
            <a:pPr lvl="0" fontAlgn="base">
              <a:spcBef>
                <a:spcPct val="0"/>
              </a:spcBef>
              <a:spcAft>
                <a:spcPct val="0"/>
              </a:spcAft>
            </a:pPr>
            <a:r>
              <a:rPr kumimoji="0" lang="es-CL" sz="2400" b="1" i="0" u="none" strike="noStrike" cap="none" normalizeH="0" baseline="0" dirty="0" smtClean="0">
                <a:ln>
                  <a:noFill/>
                </a:ln>
                <a:effectLst>
                  <a:outerShdw blurRad="38100" dist="38100" dir="2700000" algn="tl">
                    <a:srgbClr val="000000">
                      <a:alpha val="43137"/>
                    </a:srgbClr>
                  </a:outerShdw>
                </a:effectLst>
                <a:latin typeface="Calibri" pitchFamily="34" charset="0"/>
                <a:ea typeface="Times New Roman" pitchFamily="18" charset="0"/>
              </a:rPr>
              <a:t>Aspectos Normativos</a:t>
            </a:r>
          </a:p>
        </p:txBody>
      </p:sp>
      <p:sp>
        <p:nvSpPr>
          <p:cNvPr id="10" name="9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Desarrollo Productos Elaborados</a:t>
            </a:r>
          </a:p>
        </p:txBody>
      </p:sp>
      <p:sp>
        <p:nvSpPr>
          <p:cNvPr id="11" name="Rectangle 1"/>
          <p:cNvSpPr>
            <a:spLocks noChangeArrowheads="1"/>
          </p:cNvSpPr>
          <p:nvPr/>
        </p:nvSpPr>
        <p:spPr bwMode="auto">
          <a:xfrm>
            <a:off x="214346" y="2786058"/>
            <a:ext cx="8715372" cy="224676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t"/>
            <a:r>
              <a:rPr lang="es-CL" sz="2000" b="1" u="sng" dirty="0" smtClean="0"/>
              <a:t>Normativa en relación a producción y venta de productos procesados</a:t>
            </a:r>
          </a:p>
          <a:p>
            <a:pPr algn="just" fontAlgn="t"/>
            <a:endParaRPr lang="es-CL" sz="2000" b="1" dirty="0" smtClean="0"/>
          </a:p>
          <a:p>
            <a:pPr marL="261938" indent="-261938" algn="just">
              <a:buFont typeface="Arial" pitchFamily="34" charset="0"/>
              <a:buChar char="•"/>
            </a:pPr>
            <a:r>
              <a:rPr lang="es-CL" sz="2000" dirty="0" smtClean="0"/>
              <a:t>Decreto N°977. 06/08/96. Ministerio de Salud. Aprueba Reglamento Sanitario de los Alimentos</a:t>
            </a:r>
          </a:p>
          <a:p>
            <a:pPr marL="261938" indent="-261938" algn="just">
              <a:buFont typeface="Arial" pitchFamily="34" charset="0"/>
              <a:buChar char="•"/>
            </a:pPr>
            <a:endParaRPr lang="es-CL" sz="2000" dirty="0" smtClean="0"/>
          </a:p>
          <a:p>
            <a:pPr marL="261938" indent="-261938" algn="just" fontAlgn="t">
              <a:buFont typeface="Arial" pitchFamily="34" charset="0"/>
              <a:buChar char="•"/>
            </a:pPr>
            <a:r>
              <a:rPr lang="es-CL" sz="2000" dirty="0" smtClean="0"/>
              <a:t>D.S. 594/99. Ministerio de Salud. Aprueba Reglamento sobre Condiciones Sanitarias y Ambientales Básicas en los Lugares de Trabajo</a:t>
            </a:r>
            <a:endParaRPr kumimoji="0" lang="es-CL" sz="200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31</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428596" y="2000240"/>
            <a:ext cx="4357718" cy="500066"/>
          </a:xfrm>
          <a:prstGeom prst="rect">
            <a:avLst/>
          </a:prstGeom>
          <a:noFill/>
          <a:ln>
            <a:noFill/>
          </a:ln>
        </p:spPr>
        <p:txBody>
          <a:bodyPr wrap="square" lIns="144000" tIns="144000" rIns="144000" bIns="144000" rtlCol="0" anchor="ctr" anchorCtr="0">
            <a:noAutofit/>
          </a:bodyPr>
          <a:lstStyle/>
          <a:p>
            <a:pPr lvl="0" fontAlgn="base">
              <a:spcBef>
                <a:spcPct val="0"/>
              </a:spcBef>
              <a:spcAft>
                <a:spcPct val="0"/>
              </a:spcAft>
            </a:pPr>
            <a:r>
              <a:rPr kumimoji="0" lang="es-CL" sz="2400" b="1" i="0" u="none" strike="noStrike" cap="none" normalizeH="0" baseline="0" dirty="0" smtClean="0">
                <a:ln>
                  <a:noFill/>
                </a:ln>
                <a:effectLst>
                  <a:outerShdw blurRad="38100" dist="38100" dir="2700000" algn="tl">
                    <a:srgbClr val="000000">
                      <a:alpha val="43137"/>
                    </a:srgbClr>
                  </a:outerShdw>
                </a:effectLst>
                <a:latin typeface="Calibri" pitchFamily="34" charset="0"/>
                <a:ea typeface="Times New Roman" pitchFamily="18" charset="0"/>
              </a:rPr>
              <a:t>Aspectos Normativos</a:t>
            </a:r>
          </a:p>
        </p:txBody>
      </p:sp>
      <p:sp>
        <p:nvSpPr>
          <p:cNvPr id="10" name="9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Desarrollo Productos Elaborados</a:t>
            </a:r>
          </a:p>
        </p:txBody>
      </p:sp>
      <p:sp>
        <p:nvSpPr>
          <p:cNvPr id="11" name="Rectangle 1"/>
          <p:cNvSpPr>
            <a:spLocks noChangeArrowheads="1"/>
          </p:cNvSpPr>
          <p:nvPr/>
        </p:nvSpPr>
        <p:spPr bwMode="auto">
          <a:xfrm>
            <a:off x="214346" y="2643182"/>
            <a:ext cx="871537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t"/>
            <a:r>
              <a:rPr lang="es-CL" sz="2000" b="1" u="sng" dirty="0" smtClean="0"/>
              <a:t>Normativa general en relación a la operación de un establecimiento comercial</a:t>
            </a:r>
          </a:p>
          <a:p>
            <a:pPr algn="just" fontAlgn="t"/>
            <a:endParaRPr lang="es-CL" sz="2000" b="1" dirty="0" smtClean="0"/>
          </a:p>
          <a:p>
            <a:pPr algn="just" fontAlgn="t"/>
            <a:r>
              <a:rPr lang="es-CL" sz="2000" dirty="0" smtClean="0"/>
              <a:t>Como cualquier actividad comercial o industrial, un proyecto de este tipo debe cumplir con la normativa vigente en materia tributaria y administrativa. </a:t>
            </a:r>
          </a:p>
          <a:p>
            <a:pPr algn="just" fontAlgn="t"/>
            <a:endParaRPr lang="es-CL" sz="2000" dirty="0" smtClean="0"/>
          </a:p>
          <a:p>
            <a:pPr marL="261938" indent="-261938" algn="just" fontAlgn="t">
              <a:buFont typeface="Arial" pitchFamily="34" charset="0"/>
              <a:buChar char="•"/>
            </a:pPr>
            <a:r>
              <a:rPr lang="es-CL" sz="2000" dirty="0" smtClean="0"/>
              <a:t>Para la obtención de la Autorización Sanitaria es requisito contar autorización municipal para el emplazamiento de las instalaciones, de acuerdo al plano regulador y contar con Iniciación de Actividades en el SII como contribuyente de primera categoría, sea persona natural o jurídica.</a:t>
            </a:r>
          </a:p>
          <a:p>
            <a:pPr marL="261938" indent="-261938" algn="just" fontAlgn="t">
              <a:buFont typeface="Arial" pitchFamily="34" charset="0"/>
              <a:buChar char="•"/>
            </a:pPr>
            <a:endParaRPr lang="es-CL" sz="2000" dirty="0" smtClean="0"/>
          </a:p>
          <a:p>
            <a:pPr marL="261938" lvl="0" indent="-261938" algn="just" fontAlgn="t">
              <a:buFont typeface="Arial" pitchFamily="34" charset="0"/>
              <a:buChar char="•"/>
            </a:pPr>
            <a:r>
              <a:rPr lang="es-CL" sz="2000" dirty="0" smtClean="0"/>
              <a:t>Posterior a la obtención de la autorización sanitaria, el interesado debe solicitar Patente Comercial en su municipio.</a:t>
            </a:r>
            <a:endParaRPr lang="es-CL" sz="2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32</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9" name="Rectangle 1"/>
          <p:cNvSpPr>
            <a:spLocks noChangeArrowheads="1"/>
          </p:cNvSpPr>
          <p:nvPr/>
        </p:nvSpPr>
        <p:spPr bwMode="auto">
          <a:xfrm>
            <a:off x="539552" y="1906010"/>
            <a:ext cx="432048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55600" indent="-355600" eaLnBrk="1" hangingPunct="1">
              <a:buClr>
                <a:srgbClr val="C00000"/>
              </a:buClr>
              <a:tabLst>
                <a:tab pos="355600" algn="l"/>
              </a:tabLst>
            </a:pPr>
            <a:r>
              <a:rPr lang="es-ES_tradnl" sz="1800" b="1" dirty="0" smtClean="0">
                <a:effectLst>
                  <a:outerShdw blurRad="50800" dist="38100" dir="5400000" algn="t" rotWithShape="0">
                    <a:prstClr val="black">
                      <a:alpha val="40000"/>
                    </a:prstClr>
                  </a:outerShdw>
                </a:effectLst>
                <a:ea typeface="Times New Roman" pitchFamily="18" charset="0"/>
                <a:cs typeface="Arial" pitchFamily="34" charset="0"/>
              </a:rPr>
              <a:t>CADENA COMERCIAL TRADICIONAL</a:t>
            </a:r>
            <a:endParaRPr lang="es-ES" sz="1800" b="1" dirty="0" smtClean="0">
              <a:effectLst>
                <a:outerShdw blurRad="50800" dist="38100" dir="5400000" algn="t" rotWithShape="0">
                  <a:prstClr val="black">
                    <a:alpha val="40000"/>
                  </a:prstClr>
                </a:outerShdw>
              </a:effectLst>
              <a:ea typeface="Times New Roman" pitchFamily="18" charset="0"/>
              <a:cs typeface="Arial" pitchFamily="34" charset="0"/>
            </a:endParaRPr>
          </a:p>
        </p:txBody>
      </p:sp>
      <p:pic>
        <p:nvPicPr>
          <p:cNvPr id="10" name="Picture 2"/>
          <p:cNvPicPr>
            <a:picLocks noChangeAspect="1" noChangeArrowheads="1"/>
          </p:cNvPicPr>
          <p:nvPr/>
        </p:nvPicPr>
        <p:blipFill>
          <a:blip r:embed="rId4" cstate="print"/>
          <a:srcRect l="31250" t="36250" r="42648" b="31250"/>
          <a:stretch>
            <a:fillRect/>
          </a:stretch>
        </p:blipFill>
        <p:spPr bwMode="auto">
          <a:xfrm>
            <a:off x="70992" y="2929511"/>
            <a:ext cx="1008112" cy="941393"/>
          </a:xfrm>
          <a:prstGeom prst="roundRect">
            <a:avLst>
              <a:gd name="adj" fmla="val 10596"/>
            </a:avLst>
          </a:prstGeom>
          <a:noFill/>
          <a:effectLst>
            <a:softEdge rad="31750"/>
          </a:effectLst>
        </p:spPr>
      </p:pic>
      <p:sp>
        <p:nvSpPr>
          <p:cNvPr id="11" name="10 Rectángulo redondeado"/>
          <p:cNvSpPr/>
          <p:nvPr/>
        </p:nvSpPr>
        <p:spPr bwMode="auto">
          <a:xfrm>
            <a:off x="-108520" y="4020096"/>
            <a:ext cx="1368152"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Criadores de Camélidos</a:t>
            </a:r>
            <a:endParaRPr lang="es-ES_tradnl" sz="1400" b="1" i="1" dirty="0" smtClean="0">
              <a:latin typeface="Arial" charset="0"/>
              <a:ea typeface="Times New Roman" pitchFamily="18" charset="0"/>
              <a:cs typeface="Arial" charset="0"/>
            </a:endParaRPr>
          </a:p>
        </p:txBody>
      </p:sp>
      <p:pic>
        <p:nvPicPr>
          <p:cNvPr id="12" name="Picture 3" descr="K:\PC personal\Fotos personales\fotos pc huara\fotos_matadero\DSCN0704.JPG"/>
          <p:cNvPicPr>
            <a:picLocks noChangeAspect="1" noChangeArrowheads="1"/>
          </p:cNvPicPr>
          <p:nvPr/>
        </p:nvPicPr>
        <p:blipFill>
          <a:blip r:embed="rId5" cstate="print"/>
          <a:srcRect l="3545" t="4757" r="18872" b="16138"/>
          <a:stretch>
            <a:fillRect/>
          </a:stretch>
        </p:blipFill>
        <p:spPr bwMode="auto">
          <a:xfrm>
            <a:off x="1440160" y="2929511"/>
            <a:ext cx="1224136" cy="936104"/>
          </a:xfrm>
          <a:prstGeom prst="roundRect">
            <a:avLst/>
          </a:prstGeom>
          <a:noFill/>
          <a:effectLst>
            <a:softEdge rad="31750"/>
          </a:effectLst>
        </p:spPr>
      </p:pic>
      <p:sp>
        <p:nvSpPr>
          <p:cNvPr id="13" name="12 Rectángulo redondeado"/>
          <p:cNvSpPr/>
          <p:nvPr/>
        </p:nvSpPr>
        <p:spPr bwMode="auto">
          <a:xfrm>
            <a:off x="1368152" y="4020096"/>
            <a:ext cx="1512168"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Intermediarios, </a:t>
            </a:r>
            <a:r>
              <a:rPr lang="es-CL" sz="1400" b="1" i="1" u="none" dirty="0" err="1" smtClean="0">
                <a:latin typeface="Arial" charset="0"/>
                <a:ea typeface="Times New Roman" pitchFamily="18" charset="0"/>
                <a:cs typeface="Arial" charset="0"/>
              </a:rPr>
              <a:t>Faenadores</a:t>
            </a:r>
            <a:endParaRPr lang="es-ES_tradnl" sz="1400" b="1" i="1" dirty="0" smtClean="0">
              <a:latin typeface="Arial" charset="0"/>
              <a:ea typeface="Times New Roman" pitchFamily="18" charset="0"/>
              <a:cs typeface="Arial" charset="0"/>
            </a:endParaRPr>
          </a:p>
        </p:txBody>
      </p:sp>
      <p:pic>
        <p:nvPicPr>
          <p:cNvPr id="14" name="Picture 4" descr="D:\Registro grafico\Compra cueros 20.01.11\DSCN0537.JPG"/>
          <p:cNvPicPr>
            <a:picLocks noChangeAspect="1" noChangeArrowheads="1"/>
          </p:cNvPicPr>
          <p:nvPr/>
        </p:nvPicPr>
        <p:blipFill>
          <a:blip r:embed="rId6" cstate="print"/>
          <a:srcRect r="19484"/>
          <a:stretch>
            <a:fillRect/>
          </a:stretch>
        </p:blipFill>
        <p:spPr bwMode="auto">
          <a:xfrm>
            <a:off x="3096343" y="2893703"/>
            <a:ext cx="1043609" cy="971912"/>
          </a:xfrm>
          <a:prstGeom prst="roundRect">
            <a:avLst/>
          </a:prstGeom>
          <a:noFill/>
          <a:effectLst>
            <a:softEdge rad="31750"/>
          </a:effectLst>
        </p:spPr>
      </p:pic>
      <p:sp>
        <p:nvSpPr>
          <p:cNvPr id="15" name="14 Rectángulo redondeado"/>
          <p:cNvSpPr/>
          <p:nvPr/>
        </p:nvSpPr>
        <p:spPr bwMode="auto">
          <a:xfrm>
            <a:off x="2987824" y="4020096"/>
            <a:ext cx="1296143"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Faena en CFA Putre</a:t>
            </a:r>
            <a:endParaRPr lang="es-ES_tradnl" sz="1400" b="1" i="1" dirty="0" smtClean="0">
              <a:latin typeface="Arial" charset="0"/>
              <a:ea typeface="Times New Roman" pitchFamily="18" charset="0"/>
              <a:cs typeface="Arial" charset="0"/>
            </a:endParaRPr>
          </a:p>
        </p:txBody>
      </p:sp>
      <p:pic>
        <p:nvPicPr>
          <p:cNvPr id="16" name="Picture 5" descr="D:\Registro grafico\Compra cueros 20.01.11\DSCN0553.JPG"/>
          <p:cNvPicPr>
            <a:picLocks noChangeAspect="1" noChangeArrowheads="1"/>
          </p:cNvPicPr>
          <p:nvPr/>
        </p:nvPicPr>
        <p:blipFill>
          <a:blip r:embed="rId7" cstate="print"/>
          <a:srcRect/>
          <a:stretch>
            <a:fillRect/>
          </a:stretch>
        </p:blipFill>
        <p:spPr bwMode="auto">
          <a:xfrm>
            <a:off x="6016453" y="3935103"/>
            <a:ext cx="1248389" cy="936104"/>
          </a:xfrm>
          <a:prstGeom prst="roundRect">
            <a:avLst/>
          </a:prstGeom>
          <a:noFill/>
          <a:effectLst>
            <a:softEdge rad="31750"/>
          </a:effectLst>
        </p:spPr>
      </p:pic>
      <p:sp>
        <p:nvSpPr>
          <p:cNvPr id="17" name="16 Rectángulo redondeado"/>
          <p:cNvSpPr/>
          <p:nvPr/>
        </p:nvSpPr>
        <p:spPr bwMode="auto">
          <a:xfrm>
            <a:off x="6040706" y="4884024"/>
            <a:ext cx="1161063"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Transporte a Arica</a:t>
            </a:r>
            <a:endParaRPr lang="es-ES_tradnl" sz="1400" b="1" i="1" dirty="0" smtClean="0">
              <a:latin typeface="Arial" charset="0"/>
              <a:ea typeface="Times New Roman" pitchFamily="18" charset="0"/>
              <a:cs typeface="Arial" charset="0"/>
            </a:endParaRPr>
          </a:p>
        </p:txBody>
      </p:sp>
      <p:pic>
        <p:nvPicPr>
          <p:cNvPr id="18" name="Picture 7" descr="http://www.estrellaarica.cl/site/edic/20030916045515/imag/FOTO20020030916051710.jpg"/>
          <p:cNvPicPr>
            <a:picLocks noChangeAspect="1" noChangeArrowheads="1"/>
          </p:cNvPicPr>
          <p:nvPr/>
        </p:nvPicPr>
        <p:blipFill>
          <a:blip r:embed="rId8" cstate="print"/>
          <a:srcRect l="20208"/>
          <a:stretch>
            <a:fillRect/>
          </a:stretch>
        </p:blipFill>
        <p:spPr bwMode="auto">
          <a:xfrm>
            <a:off x="7827201" y="3937623"/>
            <a:ext cx="1137287" cy="933584"/>
          </a:xfrm>
          <a:prstGeom prst="roundRect">
            <a:avLst/>
          </a:prstGeom>
          <a:noFill/>
          <a:effectLst>
            <a:softEdge rad="31750"/>
          </a:effectLst>
        </p:spPr>
      </p:pic>
      <p:sp>
        <p:nvSpPr>
          <p:cNvPr id="19" name="18 Rectángulo redondeado"/>
          <p:cNvSpPr/>
          <p:nvPr/>
        </p:nvSpPr>
        <p:spPr bwMode="auto">
          <a:xfrm>
            <a:off x="7812360" y="4873727"/>
            <a:ext cx="1224136"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Carnicerías Arica</a:t>
            </a:r>
            <a:endParaRPr lang="es-ES_tradnl" sz="1400" b="1" i="1" dirty="0" smtClean="0">
              <a:latin typeface="Arial" charset="0"/>
              <a:ea typeface="Times New Roman" pitchFamily="18" charset="0"/>
              <a:cs typeface="Arial" charset="0"/>
            </a:endParaRPr>
          </a:p>
        </p:txBody>
      </p:sp>
      <p:pic>
        <p:nvPicPr>
          <p:cNvPr id="20" name="Picture 15" descr="http://1.bp.blogspot.com/_H-k9CaNQGAs/RnAXs5bDDzI/AAAAAAAAAAU/Vprur4zxdic/s320/100_2313.JPG"/>
          <p:cNvPicPr>
            <a:picLocks noChangeAspect="1" noChangeArrowheads="1"/>
          </p:cNvPicPr>
          <p:nvPr/>
        </p:nvPicPr>
        <p:blipFill>
          <a:blip r:embed="rId9" cstate="print"/>
          <a:srcRect l="19321" t="19123" r="7402" b="13768"/>
          <a:stretch>
            <a:fillRect/>
          </a:stretch>
        </p:blipFill>
        <p:spPr bwMode="auto">
          <a:xfrm>
            <a:off x="6144992" y="1849391"/>
            <a:ext cx="1451344" cy="996883"/>
          </a:xfrm>
          <a:prstGeom prst="roundRect">
            <a:avLst/>
          </a:prstGeom>
          <a:noFill/>
          <a:effectLst>
            <a:softEdge rad="31750"/>
          </a:effectLst>
        </p:spPr>
      </p:pic>
      <p:sp>
        <p:nvSpPr>
          <p:cNvPr id="21" name="20 Flecha derecha"/>
          <p:cNvSpPr/>
          <p:nvPr/>
        </p:nvSpPr>
        <p:spPr bwMode="auto">
          <a:xfrm>
            <a:off x="1115616" y="3217542"/>
            <a:ext cx="324000" cy="360000"/>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22" name="21 Flecha derecha"/>
          <p:cNvSpPr/>
          <p:nvPr/>
        </p:nvSpPr>
        <p:spPr bwMode="auto">
          <a:xfrm rot="-1800000">
            <a:off x="5580112" y="2770372"/>
            <a:ext cx="324000" cy="360000"/>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23" name="22 Rectángulo redondeado"/>
          <p:cNvSpPr/>
          <p:nvPr/>
        </p:nvSpPr>
        <p:spPr bwMode="auto">
          <a:xfrm>
            <a:off x="6144992" y="2867968"/>
            <a:ext cx="1440160"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Restaurantes locales</a:t>
            </a:r>
            <a:endParaRPr lang="es-ES_tradnl" sz="1400" b="1" i="1" dirty="0" smtClean="0">
              <a:latin typeface="Arial" charset="0"/>
              <a:ea typeface="Times New Roman" pitchFamily="18" charset="0"/>
              <a:cs typeface="Arial" charset="0"/>
            </a:endParaRPr>
          </a:p>
        </p:txBody>
      </p:sp>
      <p:sp>
        <p:nvSpPr>
          <p:cNvPr id="24" name="23 Flecha derecha"/>
          <p:cNvSpPr/>
          <p:nvPr/>
        </p:nvSpPr>
        <p:spPr bwMode="auto">
          <a:xfrm rot="1800000">
            <a:off x="5576401" y="3907377"/>
            <a:ext cx="324000" cy="360000"/>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25" name="24 Flecha derecha"/>
          <p:cNvSpPr/>
          <p:nvPr/>
        </p:nvSpPr>
        <p:spPr bwMode="auto">
          <a:xfrm>
            <a:off x="2736304" y="3217543"/>
            <a:ext cx="324000" cy="360000"/>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26" name="25 Rectángulo redondeado"/>
          <p:cNvSpPr/>
          <p:nvPr/>
        </p:nvSpPr>
        <p:spPr bwMode="auto">
          <a:xfrm>
            <a:off x="4427984" y="4053629"/>
            <a:ext cx="1296143"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CARNE FRESCA</a:t>
            </a:r>
            <a:endParaRPr lang="es-ES_tradnl" sz="1400" b="1" i="1" dirty="0" smtClean="0">
              <a:latin typeface="Arial" charset="0"/>
              <a:ea typeface="Times New Roman" pitchFamily="18" charset="0"/>
              <a:cs typeface="Arial" charset="0"/>
            </a:endParaRPr>
          </a:p>
        </p:txBody>
      </p:sp>
      <p:sp>
        <p:nvSpPr>
          <p:cNvPr id="27" name="26 Flecha derecha"/>
          <p:cNvSpPr/>
          <p:nvPr/>
        </p:nvSpPr>
        <p:spPr bwMode="auto">
          <a:xfrm>
            <a:off x="4211960" y="3207078"/>
            <a:ext cx="324000" cy="360000"/>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pic>
        <p:nvPicPr>
          <p:cNvPr id="28" name="Picture 2" descr="F:\SERGIO LARA BTA\camélidos\desarrollo productos\fotos faena putre\P1010198 - copia.JPG"/>
          <p:cNvPicPr>
            <a:picLocks noChangeAspect="1" noChangeArrowheads="1"/>
          </p:cNvPicPr>
          <p:nvPr/>
        </p:nvPicPr>
        <p:blipFill>
          <a:blip r:embed="rId10" cstate="print"/>
          <a:srcRect/>
          <a:stretch>
            <a:fillRect/>
          </a:stretch>
        </p:blipFill>
        <p:spPr bwMode="auto">
          <a:xfrm>
            <a:off x="4644008" y="2860075"/>
            <a:ext cx="864096" cy="1149556"/>
          </a:xfrm>
          <a:prstGeom prst="roundRect">
            <a:avLst/>
          </a:prstGeom>
          <a:noFill/>
          <a:effectLst>
            <a:softEdge rad="31750"/>
          </a:effectLst>
        </p:spPr>
      </p:pic>
      <p:sp>
        <p:nvSpPr>
          <p:cNvPr id="29" name="28 Flecha derecha"/>
          <p:cNvSpPr/>
          <p:nvPr/>
        </p:nvSpPr>
        <p:spPr bwMode="auto">
          <a:xfrm>
            <a:off x="7380312" y="4225655"/>
            <a:ext cx="324000" cy="360000"/>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30" name="Rectangle 1"/>
          <p:cNvSpPr>
            <a:spLocks noChangeArrowheads="1"/>
          </p:cNvSpPr>
          <p:nvPr/>
        </p:nvSpPr>
        <p:spPr bwMode="auto">
          <a:xfrm>
            <a:off x="395536" y="5155370"/>
            <a:ext cx="5676662"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ES_tradnl" sz="2000" b="0" i="0" u="none" strike="noStrike" cap="none" normalizeH="0" baseline="0" dirty="0" smtClean="0">
                <a:ln>
                  <a:noFill/>
                </a:ln>
                <a:solidFill>
                  <a:schemeClr val="tx1"/>
                </a:solidFill>
                <a:effectLst/>
                <a:ea typeface="Times New Roman" pitchFamily="18" charset="0"/>
                <a:cs typeface="Arial" pitchFamily="34" charset="0"/>
              </a:rPr>
              <a:t>Producción de carne fresca a granel</a:t>
            </a:r>
          </a:p>
          <a:p>
            <a:pPr marL="261938" indent="-261938" defTabSz="711200">
              <a:buFont typeface="Wingdings" pitchFamily="2" charset="2"/>
              <a:buChar char="Ø"/>
            </a:pPr>
            <a:r>
              <a:rPr lang="es-ES_tradnl" sz="2000" dirty="0" smtClean="0">
                <a:ea typeface="Times New Roman" pitchFamily="18" charset="0"/>
                <a:cs typeface="Arial" pitchFamily="34" charset="0"/>
              </a:rPr>
              <a:t>Sujeto a disponibilidad de faena y fletes</a:t>
            </a:r>
            <a:endParaRPr lang="es-CL" sz="2000" dirty="0" smtClean="0"/>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CL" sz="2000" b="0" i="0" u="none" strike="noStrike" cap="none" normalizeH="0" baseline="0" dirty="0" smtClean="0">
                <a:ln>
                  <a:noFill/>
                </a:ln>
                <a:solidFill>
                  <a:schemeClr val="tx1"/>
                </a:solidFill>
                <a:effectLst/>
                <a:ea typeface="Times New Roman" pitchFamily="18" charset="0"/>
                <a:cs typeface="Arial" pitchFamily="34" charset="0"/>
              </a:rPr>
              <a:t>Ausencia de diferenciación y agregación de valor</a:t>
            </a:r>
            <a:endParaRPr kumimoji="0" lang="es-CL" sz="2000" b="0" i="0" u="none" strike="noStrike" cap="none" normalizeH="0" baseline="0" dirty="0" smtClean="0">
              <a:ln>
                <a:noFill/>
              </a:ln>
              <a:solidFill>
                <a:schemeClr val="tx1"/>
              </a:solidFill>
              <a:effectLst/>
            </a:endParaRP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CL" sz="2000" b="0" i="0" u="none" strike="noStrike" cap="none" normalizeH="0" baseline="0" dirty="0" smtClean="0">
                <a:ln>
                  <a:noFill/>
                </a:ln>
                <a:solidFill>
                  <a:schemeClr val="tx1"/>
                </a:solidFill>
                <a:effectLst/>
                <a:ea typeface="Times New Roman" pitchFamily="18" charset="0"/>
                <a:cs typeface="Arial" pitchFamily="34" charset="0"/>
              </a:rPr>
              <a:t>Producto de baja aceptabilidad</a:t>
            </a:r>
            <a:r>
              <a:rPr kumimoji="0" lang="es-CL" sz="2000" b="0" i="0" u="none" strike="noStrike" cap="none" normalizeH="0" dirty="0" smtClean="0">
                <a:ln>
                  <a:noFill/>
                </a:ln>
                <a:solidFill>
                  <a:schemeClr val="tx1"/>
                </a:solidFill>
                <a:effectLst/>
                <a:ea typeface="Times New Roman" pitchFamily="18" charset="0"/>
                <a:cs typeface="Arial" pitchFamily="34" charset="0"/>
              </a:rPr>
              <a:t> y </a:t>
            </a:r>
            <a:r>
              <a:rPr kumimoji="0" lang="es-CL" sz="2000" b="0" i="0" u="none" strike="noStrike" cap="none" normalizeH="0" baseline="0" dirty="0" smtClean="0">
                <a:ln>
                  <a:noFill/>
                </a:ln>
                <a:solidFill>
                  <a:schemeClr val="tx1"/>
                </a:solidFill>
                <a:effectLst/>
                <a:ea typeface="Times New Roman" pitchFamily="18" charset="0"/>
                <a:cs typeface="Arial" pitchFamily="34" charset="0"/>
              </a:rPr>
              <a:t>bajo precio</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lang="es-CL" sz="2000" dirty="0" smtClean="0">
                <a:ea typeface="Times New Roman" pitchFamily="18" charset="0"/>
                <a:cs typeface="Arial" pitchFamily="34" charset="0"/>
              </a:rPr>
              <a:t>Mercado local</a:t>
            </a:r>
            <a:r>
              <a:rPr kumimoji="0" lang="es-CL" sz="2000" b="0" i="0" u="none" strike="noStrike" cap="none" normalizeH="0" baseline="0" dirty="0" smtClean="0">
                <a:ln>
                  <a:noFill/>
                </a:ln>
                <a:solidFill>
                  <a:schemeClr val="tx1"/>
                </a:solidFill>
                <a:effectLst/>
                <a:ea typeface="Times New Roman" pitchFamily="18" charset="0"/>
                <a:cs typeface="Arial" pitchFamily="34" charset="0"/>
              </a:rPr>
              <a:t> </a:t>
            </a:r>
            <a:endParaRPr lang="es-CL" sz="2000" dirty="0" smtClean="0">
              <a:ea typeface="Times New Roman" pitchFamily="18" charset="0"/>
            </a:endParaRPr>
          </a:p>
        </p:txBody>
      </p:sp>
      <p:sp>
        <p:nvSpPr>
          <p:cNvPr id="31" name="30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Modelo de Funcionamiento</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33</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pic>
        <p:nvPicPr>
          <p:cNvPr id="53" name="Picture 3" descr="D:\Mis documentos\SERGIO LARA BTA\camélidos\unidad de negocios\fotos cecinas\Copia de DSCN0247.JPG"/>
          <p:cNvPicPr>
            <a:picLocks noChangeAspect="1" noChangeArrowheads="1"/>
          </p:cNvPicPr>
          <p:nvPr/>
        </p:nvPicPr>
        <p:blipFill>
          <a:blip r:embed="rId4" cstate="print"/>
          <a:srcRect l="7092" t="18456" r="8511" b="4644"/>
          <a:stretch>
            <a:fillRect/>
          </a:stretch>
        </p:blipFill>
        <p:spPr bwMode="auto">
          <a:xfrm>
            <a:off x="6156176" y="2459050"/>
            <a:ext cx="1224136" cy="836384"/>
          </a:xfrm>
          <a:prstGeom prst="roundRect">
            <a:avLst/>
          </a:prstGeom>
          <a:noFill/>
          <a:effectLst>
            <a:softEdge rad="31750"/>
          </a:effectLst>
        </p:spPr>
      </p:pic>
      <p:pic>
        <p:nvPicPr>
          <p:cNvPr id="54" name="Picture 2" descr="D:\Mis documentos\SERGIO LARA BTA\camélidos\unidad de negocios\fotos desposte\Copia de inspección veterinaria.JPG"/>
          <p:cNvPicPr>
            <a:picLocks noChangeAspect="1" noChangeArrowheads="1"/>
          </p:cNvPicPr>
          <p:nvPr/>
        </p:nvPicPr>
        <p:blipFill>
          <a:blip r:embed="rId5" cstate="print"/>
          <a:srcRect/>
          <a:stretch>
            <a:fillRect/>
          </a:stretch>
        </p:blipFill>
        <p:spPr bwMode="auto">
          <a:xfrm>
            <a:off x="1963929" y="2348880"/>
            <a:ext cx="879879" cy="1175536"/>
          </a:xfrm>
          <a:prstGeom prst="roundRect">
            <a:avLst/>
          </a:prstGeom>
          <a:noFill/>
          <a:effectLst>
            <a:softEdge rad="31750"/>
          </a:effectLst>
        </p:spPr>
      </p:pic>
      <p:sp>
        <p:nvSpPr>
          <p:cNvPr id="55" name="54 Rectángulo redondeado"/>
          <p:cNvSpPr/>
          <p:nvPr/>
        </p:nvSpPr>
        <p:spPr bwMode="auto">
          <a:xfrm>
            <a:off x="167541" y="3454408"/>
            <a:ext cx="1405719" cy="595280"/>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Proveedores materia prima</a:t>
            </a:r>
            <a:endParaRPr lang="es-ES_tradnl" sz="1200" b="1" i="1" dirty="0" smtClean="0">
              <a:latin typeface="Arial" charset="0"/>
              <a:ea typeface="Times New Roman" pitchFamily="18" charset="0"/>
              <a:cs typeface="Arial" charset="0"/>
            </a:endParaRPr>
          </a:p>
        </p:txBody>
      </p:sp>
      <p:sp>
        <p:nvSpPr>
          <p:cNvPr id="56" name="55 Rectángulo redondeado"/>
          <p:cNvSpPr/>
          <p:nvPr/>
        </p:nvSpPr>
        <p:spPr bwMode="auto">
          <a:xfrm>
            <a:off x="6156176" y="3356992"/>
            <a:ext cx="1296144" cy="62068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algn="ctr" eaLnBrk="1" hangingPunct="1"/>
            <a:r>
              <a:rPr lang="es-CL" sz="1200" b="1" i="1" u="none" dirty="0" smtClean="0">
                <a:latin typeface="Arial" charset="0"/>
                <a:ea typeface="Times New Roman" pitchFamily="18" charset="0"/>
                <a:cs typeface="Arial" charset="0"/>
              </a:rPr>
              <a:t>Elaboración de productos</a:t>
            </a:r>
            <a:endParaRPr lang="es-ES_tradnl" sz="1200" b="1" i="1" dirty="0" smtClean="0">
              <a:latin typeface="Arial" charset="0"/>
              <a:ea typeface="Times New Roman" pitchFamily="18" charset="0"/>
              <a:cs typeface="Arial" charset="0"/>
            </a:endParaRPr>
          </a:p>
        </p:txBody>
      </p:sp>
      <p:sp>
        <p:nvSpPr>
          <p:cNvPr id="57" name="56 Rectángulo redondeado"/>
          <p:cNvSpPr/>
          <p:nvPr/>
        </p:nvSpPr>
        <p:spPr bwMode="auto">
          <a:xfrm>
            <a:off x="7704856" y="3501008"/>
            <a:ext cx="1331640" cy="720080"/>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PRODUCTOS ELABORADOS</a:t>
            </a:r>
            <a:endParaRPr lang="es-ES_tradnl" sz="1200" b="1" i="1" dirty="0" smtClean="0">
              <a:latin typeface="Arial" charset="0"/>
              <a:ea typeface="Times New Roman" pitchFamily="18" charset="0"/>
              <a:cs typeface="Arial" charset="0"/>
            </a:endParaRPr>
          </a:p>
        </p:txBody>
      </p:sp>
      <p:sp>
        <p:nvSpPr>
          <p:cNvPr id="58" name="57 Rectángulo redondeado"/>
          <p:cNvSpPr/>
          <p:nvPr/>
        </p:nvSpPr>
        <p:spPr bwMode="auto">
          <a:xfrm>
            <a:off x="1907704" y="3528392"/>
            <a:ext cx="1008112" cy="476672"/>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Faena en CFA Putre</a:t>
            </a:r>
            <a:endParaRPr lang="es-ES_tradnl" sz="1200" b="1" i="1" dirty="0" smtClean="0">
              <a:latin typeface="Arial" charset="0"/>
              <a:ea typeface="Times New Roman" pitchFamily="18" charset="0"/>
              <a:cs typeface="Arial" charset="0"/>
            </a:endParaRPr>
          </a:p>
        </p:txBody>
      </p:sp>
      <p:pic>
        <p:nvPicPr>
          <p:cNvPr id="59" name="Picture 2" descr="D:\Registro grafico\Desposte carne 28 de abril 2011\desposte pierna.JPG"/>
          <p:cNvPicPr>
            <a:picLocks noChangeAspect="1" noChangeArrowheads="1"/>
          </p:cNvPicPr>
          <p:nvPr/>
        </p:nvPicPr>
        <p:blipFill>
          <a:blip r:embed="rId6" cstate="print"/>
          <a:srcRect r="14234" b="13891"/>
          <a:stretch>
            <a:fillRect/>
          </a:stretch>
        </p:blipFill>
        <p:spPr bwMode="auto">
          <a:xfrm>
            <a:off x="3222495" y="2492896"/>
            <a:ext cx="1205489" cy="907547"/>
          </a:xfrm>
          <a:prstGeom prst="roundRect">
            <a:avLst/>
          </a:prstGeom>
          <a:noFill/>
          <a:effectLst>
            <a:softEdge rad="31750"/>
          </a:effectLst>
        </p:spPr>
      </p:pic>
      <p:sp>
        <p:nvSpPr>
          <p:cNvPr id="60" name="59 Rectángulo redondeado"/>
          <p:cNvSpPr/>
          <p:nvPr/>
        </p:nvSpPr>
        <p:spPr bwMode="auto">
          <a:xfrm>
            <a:off x="3203848" y="3501008"/>
            <a:ext cx="1080120" cy="436364"/>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Desposte Sala INCAS</a:t>
            </a:r>
            <a:endParaRPr lang="es-ES_tradnl" sz="1200" b="1" i="1" dirty="0" smtClean="0">
              <a:latin typeface="Arial" charset="0"/>
              <a:ea typeface="Times New Roman" pitchFamily="18" charset="0"/>
              <a:cs typeface="Arial" charset="0"/>
            </a:endParaRPr>
          </a:p>
        </p:txBody>
      </p:sp>
      <p:pic>
        <p:nvPicPr>
          <p:cNvPr id="61" name="Picture 1" descr="D:\Mis documentos\SERGIO LARA BTA\camélidos\unidad de negocios\fotos cecinas\Copia de DSC06494.JPG"/>
          <p:cNvPicPr>
            <a:picLocks noChangeAspect="1" noChangeArrowheads="1"/>
          </p:cNvPicPr>
          <p:nvPr/>
        </p:nvPicPr>
        <p:blipFill>
          <a:blip r:embed="rId7" cstate="print"/>
          <a:srcRect l="11419" t="6196"/>
          <a:stretch>
            <a:fillRect/>
          </a:stretch>
        </p:blipFill>
        <p:spPr bwMode="auto">
          <a:xfrm>
            <a:off x="4855869" y="2348880"/>
            <a:ext cx="805559" cy="1152128"/>
          </a:xfrm>
          <a:prstGeom prst="roundRect">
            <a:avLst/>
          </a:prstGeom>
          <a:noFill/>
          <a:effectLst>
            <a:softEdge rad="31750"/>
          </a:effectLst>
        </p:spPr>
      </p:pic>
      <p:sp>
        <p:nvSpPr>
          <p:cNvPr id="62" name="61 Rectángulo redondeado"/>
          <p:cNvSpPr/>
          <p:nvPr/>
        </p:nvSpPr>
        <p:spPr bwMode="auto">
          <a:xfrm>
            <a:off x="4567837" y="3452068"/>
            <a:ext cx="1372315" cy="625004"/>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Traslado Aéreo </a:t>
            </a:r>
          </a:p>
          <a:p>
            <a:pPr lvl="0" algn="ctr" eaLnBrk="1" hangingPunct="1"/>
            <a:r>
              <a:rPr lang="es-CL" sz="1200" b="1" i="1" u="none" dirty="0" smtClean="0">
                <a:latin typeface="Arial" charset="0"/>
                <a:ea typeface="Times New Roman" pitchFamily="18" charset="0"/>
                <a:cs typeface="Arial" charset="0"/>
              </a:rPr>
              <a:t>Santiago</a:t>
            </a:r>
            <a:endParaRPr lang="es-ES_tradnl" sz="1200" b="1" i="1" dirty="0" smtClean="0">
              <a:latin typeface="Arial" charset="0"/>
              <a:ea typeface="Times New Roman" pitchFamily="18" charset="0"/>
              <a:cs typeface="Arial" charset="0"/>
            </a:endParaRPr>
          </a:p>
        </p:txBody>
      </p:sp>
      <p:pic>
        <p:nvPicPr>
          <p:cNvPr id="63" name="Picture 2" descr="http://2.bp.blogspot.com/_ChfMbQMYPyg/SFps0rZrs0I/AAAAAAAAABQ/8Ous9rvUU3g/s320/DSC05721.JPG"/>
          <p:cNvPicPr>
            <a:picLocks noChangeAspect="1" noChangeArrowheads="1"/>
          </p:cNvPicPr>
          <p:nvPr/>
        </p:nvPicPr>
        <p:blipFill>
          <a:blip r:embed="rId8" cstate="print"/>
          <a:srcRect l="13515" t="6300" r="8417" b="11801"/>
          <a:stretch>
            <a:fillRect/>
          </a:stretch>
        </p:blipFill>
        <p:spPr bwMode="auto">
          <a:xfrm>
            <a:off x="107504" y="2348880"/>
            <a:ext cx="1475656" cy="1106742"/>
          </a:xfrm>
          <a:prstGeom prst="roundRect">
            <a:avLst/>
          </a:prstGeom>
          <a:noFill/>
          <a:effectLst>
            <a:softEdge rad="31750"/>
          </a:effectLst>
        </p:spPr>
      </p:pic>
      <p:sp>
        <p:nvSpPr>
          <p:cNvPr id="64" name="63 Flecha derecha"/>
          <p:cNvSpPr/>
          <p:nvPr/>
        </p:nvSpPr>
        <p:spPr bwMode="auto">
          <a:xfrm>
            <a:off x="1691680" y="2780928"/>
            <a:ext cx="216000" cy="338847"/>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65" name="64 Flecha derecha"/>
          <p:cNvSpPr/>
          <p:nvPr/>
        </p:nvSpPr>
        <p:spPr bwMode="auto">
          <a:xfrm>
            <a:off x="2915816" y="2780928"/>
            <a:ext cx="216000" cy="338847"/>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66" name="65 Flecha derecha"/>
          <p:cNvSpPr/>
          <p:nvPr/>
        </p:nvSpPr>
        <p:spPr bwMode="auto">
          <a:xfrm>
            <a:off x="4499992" y="2780928"/>
            <a:ext cx="216000" cy="338847"/>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67" name="66 Flecha derecha"/>
          <p:cNvSpPr/>
          <p:nvPr/>
        </p:nvSpPr>
        <p:spPr bwMode="auto">
          <a:xfrm>
            <a:off x="5796136" y="2780928"/>
            <a:ext cx="216000" cy="338847"/>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68" name="67 Flecha derecha"/>
          <p:cNvSpPr/>
          <p:nvPr/>
        </p:nvSpPr>
        <p:spPr bwMode="auto">
          <a:xfrm>
            <a:off x="7524328" y="2780928"/>
            <a:ext cx="216000" cy="338847"/>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69" name="Rectangle 1"/>
          <p:cNvSpPr>
            <a:spLocks noChangeArrowheads="1"/>
          </p:cNvSpPr>
          <p:nvPr/>
        </p:nvSpPr>
        <p:spPr bwMode="auto">
          <a:xfrm>
            <a:off x="251520" y="1773784"/>
            <a:ext cx="504056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55600" marR="0" lvl="0" indent="-355600" defTabSz="914400" eaLnBrk="1" latinLnBrk="0" hangingPunct="1">
              <a:lnSpc>
                <a:spcPct val="100000"/>
              </a:lnSpc>
              <a:buClr>
                <a:srgbClr val="C00000"/>
              </a:buClr>
              <a:buSzTx/>
              <a:buFontTx/>
              <a:buNone/>
              <a:tabLst>
                <a:tab pos="355600" algn="l"/>
              </a:tabLst>
            </a:pPr>
            <a:r>
              <a:rPr lang="es-ES_tradnl" sz="1800" b="1" dirty="0" smtClean="0">
                <a:effectLst>
                  <a:outerShdw blurRad="50800" dist="38100" dir="5400000" algn="t" rotWithShape="0">
                    <a:prstClr val="black">
                      <a:alpha val="40000"/>
                    </a:prstClr>
                  </a:outerShdw>
                </a:effectLst>
                <a:ea typeface="Times New Roman" pitchFamily="18" charset="0"/>
                <a:cs typeface="Arial" pitchFamily="34" charset="0"/>
              </a:rPr>
              <a:t>CADENA COMERCIAL EN DESARROLLO</a:t>
            </a:r>
            <a:endParaRPr lang="es-ES" sz="1800" b="1" dirty="0" smtClean="0">
              <a:effectLst>
                <a:outerShdw blurRad="50800" dist="38100" dir="5400000" algn="t" rotWithShape="0">
                  <a:prstClr val="black">
                    <a:alpha val="40000"/>
                  </a:prstClr>
                </a:outerShdw>
              </a:effectLst>
              <a:ea typeface="Times New Roman" pitchFamily="18" charset="0"/>
              <a:cs typeface="Arial" pitchFamily="34" charset="0"/>
            </a:endParaRPr>
          </a:p>
        </p:txBody>
      </p:sp>
      <p:pic>
        <p:nvPicPr>
          <p:cNvPr id="70" name="Picture 3" descr="F:\SERGIO LARA BTA\san pedro\san pedro 2012\evento 28_03_12\FOTOS 26-03\DSCN0111 - copia.JPG"/>
          <p:cNvPicPr>
            <a:picLocks noChangeAspect="1" noChangeArrowheads="1"/>
          </p:cNvPicPr>
          <p:nvPr/>
        </p:nvPicPr>
        <p:blipFill>
          <a:blip r:embed="rId9" cstate="print"/>
          <a:srcRect/>
          <a:stretch>
            <a:fillRect/>
          </a:stretch>
        </p:blipFill>
        <p:spPr bwMode="auto">
          <a:xfrm>
            <a:off x="7884368" y="2363438"/>
            <a:ext cx="864096" cy="1137570"/>
          </a:xfrm>
          <a:prstGeom prst="roundRect">
            <a:avLst/>
          </a:prstGeom>
          <a:noFill/>
          <a:effectLst>
            <a:softEdge rad="31750"/>
          </a:effectLst>
        </p:spPr>
      </p:pic>
      <p:pic>
        <p:nvPicPr>
          <p:cNvPr id="71" name="Picture 5" descr="http://www.panamericanahoteles.cl/pop_arica/foto08.jpg"/>
          <p:cNvPicPr>
            <a:picLocks noChangeAspect="1" noChangeArrowheads="1"/>
          </p:cNvPicPr>
          <p:nvPr/>
        </p:nvPicPr>
        <p:blipFill>
          <a:blip r:embed="rId10" cstate="print"/>
          <a:srcRect/>
          <a:stretch>
            <a:fillRect/>
          </a:stretch>
        </p:blipFill>
        <p:spPr bwMode="auto">
          <a:xfrm>
            <a:off x="7780733" y="4437112"/>
            <a:ext cx="1147243" cy="792088"/>
          </a:xfrm>
          <a:prstGeom prst="roundRect">
            <a:avLst/>
          </a:prstGeom>
          <a:noFill/>
          <a:effectLst>
            <a:softEdge rad="31750"/>
          </a:effectLst>
        </p:spPr>
      </p:pic>
      <p:sp>
        <p:nvSpPr>
          <p:cNvPr id="72" name="71 Flecha derecha"/>
          <p:cNvSpPr/>
          <p:nvPr/>
        </p:nvSpPr>
        <p:spPr bwMode="auto">
          <a:xfrm rot="5400000">
            <a:off x="8233824" y="4159665"/>
            <a:ext cx="216000" cy="338847"/>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73" name="72 Rectángulo redondeado"/>
          <p:cNvSpPr/>
          <p:nvPr/>
        </p:nvSpPr>
        <p:spPr bwMode="auto">
          <a:xfrm>
            <a:off x="7596336" y="5229200"/>
            <a:ext cx="1547664" cy="62068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algn="ctr" eaLnBrk="1" hangingPunct="1"/>
            <a:r>
              <a:rPr lang="es-CL" sz="1200" b="1" i="1" u="none" dirty="0" smtClean="0">
                <a:latin typeface="Arial" charset="0"/>
                <a:ea typeface="Times New Roman" pitchFamily="18" charset="0"/>
                <a:cs typeface="Arial" charset="0"/>
              </a:rPr>
              <a:t>Hoteles</a:t>
            </a:r>
          </a:p>
          <a:p>
            <a:pPr algn="ctr" eaLnBrk="1" hangingPunct="1"/>
            <a:r>
              <a:rPr lang="es-CL" sz="1200" b="1" i="1" dirty="0" smtClean="0">
                <a:latin typeface="Arial" charset="0"/>
                <a:ea typeface="Times New Roman" pitchFamily="18" charset="0"/>
                <a:cs typeface="Arial" charset="0"/>
              </a:rPr>
              <a:t>Restaurantes</a:t>
            </a:r>
          </a:p>
          <a:p>
            <a:pPr algn="ctr" eaLnBrk="1" hangingPunct="1"/>
            <a:r>
              <a:rPr lang="es-CL" sz="1200" b="1" i="1" dirty="0" smtClean="0">
                <a:latin typeface="Arial" charset="0"/>
                <a:ea typeface="Times New Roman" pitchFamily="18" charset="0"/>
                <a:cs typeface="Arial" charset="0"/>
              </a:rPr>
              <a:t>Tiendas gourmet</a:t>
            </a:r>
            <a:endParaRPr lang="es-ES_tradnl" sz="1200" b="1" i="1" dirty="0" smtClean="0">
              <a:latin typeface="Arial" charset="0"/>
              <a:ea typeface="Times New Roman" pitchFamily="18" charset="0"/>
              <a:cs typeface="Arial" charset="0"/>
            </a:endParaRPr>
          </a:p>
        </p:txBody>
      </p:sp>
      <p:sp>
        <p:nvSpPr>
          <p:cNvPr id="74" name="Rectangle 1"/>
          <p:cNvSpPr>
            <a:spLocks noChangeArrowheads="1"/>
          </p:cNvSpPr>
          <p:nvPr/>
        </p:nvSpPr>
        <p:spPr bwMode="auto">
          <a:xfrm>
            <a:off x="214282" y="4093910"/>
            <a:ext cx="7429552"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ES_tradnl" b="0" i="0" u="none" strike="noStrike" cap="none" normalizeH="0" baseline="0" dirty="0" smtClean="0">
                <a:ln>
                  <a:noFill/>
                </a:ln>
                <a:solidFill>
                  <a:schemeClr val="tx1"/>
                </a:solidFill>
                <a:effectLst/>
                <a:ea typeface="Times New Roman" pitchFamily="18" charset="0"/>
                <a:cs typeface="Arial" pitchFamily="34" charset="0"/>
              </a:rPr>
              <a:t>Desposte en sala habilitada</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lang="es-ES_tradnl" dirty="0" smtClean="0">
                <a:ea typeface="Times New Roman" pitchFamily="18" charset="0"/>
                <a:cs typeface="Arial" pitchFamily="34" charset="0"/>
              </a:rPr>
              <a:t>Cumplimiento normativa en todo el proceso</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ES_tradnl" b="0" i="0" u="none" strike="noStrike" cap="none" normalizeH="0" baseline="0" dirty="0" smtClean="0">
                <a:ln>
                  <a:noFill/>
                </a:ln>
                <a:solidFill>
                  <a:schemeClr val="tx1"/>
                </a:solidFill>
                <a:effectLst/>
                <a:ea typeface="Times New Roman" pitchFamily="18" charset="0"/>
                <a:cs typeface="Arial" pitchFamily="34" charset="0"/>
              </a:rPr>
              <a:t>Encadenamiento con empresa procesadora productos gourmet</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ES_tradnl" b="0" i="0" u="none" strike="noStrike" cap="none" normalizeH="0" baseline="0" dirty="0" smtClean="0">
                <a:ln>
                  <a:noFill/>
                </a:ln>
                <a:solidFill>
                  <a:schemeClr val="tx1"/>
                </a:solidFill>
                <a:effectLst/>
                <a:ea typeface="Times New Roman" pitchFamily="18" charset="0"/>
                <a:cs typeface="Arial" pitchFamily="34" charset="0"/>
              </a:rPr>
              <a:t>Elaboración de </a:t>
            </a:r>
            <a:r>
              <a:rPr kumimoji="0" lang="es-ES_tradnl" b="0" i="0" u="none" strike="noStrike" cap="none" normalizeH="0" baseline="0" dirty="0" err="1" smtClean="0">
                <a:ln>
                  <a:noFill/>
                </a:ln>
                <a:solidFill>
                  <a:schemeClr val="tx1"/>
                </a:solidFill>
                <a:effectLst/>
                <a:ea typeface="Times New Roman" pitchFamily="18" charset="0"/>
                <a:cs typeface="Arial" pitchFamily="34" charset="0"/>
              </a:rPr>
              <a:t>mix</a:t>
            </a:r>
            <a:r>
              <a:rPr kumimoji="0" lang="es-ES_tradnl" b="0" i="0" u="none" strike="noStrike" cap="none" normalizeH="0" baseline="0" dirty="0" smtClean="0">
                <a:ln>
                  <a:noFill/>
                </a:ln>
                <a:solidFill>
                  <a:schemeClr val="tx1"/>
                </a:solidFill>
                <a:effectLst/>
                <a:ea typeface="Times New Roman" pitchFamily="18" charset="0"/>
                <a:cs typeface="Arial" pitchFamily="34" charset="0"/>
              </a:rPr>
              <a:t> de productos con valor agregado</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lang="es-ES_tradnl" dirty="0" smtClean="0">
                <a:ea typeface="Times New Roman" pitchFamily="18" charset="0"/>
                <a:cs typeface="Arial" pitchFamily="34" charset="0"/>
              </a:rPr>
              <a:t>Definición de marca comercial (“Sabores del Altiplano”)</a:t>
            </a:r>
            <a:endParaRPr kumimoji="0" lang="es-ES_tradnl" b="0" i="0" u="none" strike="noStrike" cap="none" normalizeH="0" baseline="0" dirty="0" smtClean="0">
              <a:ln>
                <a:noFill/>
              </a:ln>
              <a:solidFill>
                <a:schemeClr val="tx1"/>
              </a:solidFill>
              <a:effectLst/>
              <a:ea typeface="Times New Roman" pitchFamily="18" charset="0"/>
              <a:cs typeface="Arial" pitchFamily="34" charset="0"/>
            </a:endParaRPr>
          </a:p>
          <a:p>
            <a:pPr marL="261938" indent="-261938" defTabSz="711200">
              <a:buFont typeface="Wingdings" pitchFamily="2" charset="2"/>
              <a:buChar char="Ø"/>
            </a:pPr>
            <a:r>
              <a:rPr lang="es-ES_tradnl" dirty="0" smtClean="0">
                <a:ea typeface="Times New Roman" pitchFamily="18" charset="0"/>
                <a:cs typeface="Arial" pitchFamily="34" charset="0"/>
              </a:rPr>
              <a:t>Desarrollo de envases y etiquetas</a:t>
            </a:r>
            <a:endParaRPr lang="es-CL" dirty="0" smtClean="0"/>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CL" b="0" i="0" u="none" strike="noStrike" cap="none" normalizeH="0" baseline="0" dirty="0" smtClean="0">
                <a:ln>
                  <a:noFill/>
                </a:ln>
                <a:solidFill>
                  <a:schemeClr val="tx1"/>
                </a:solidFill>
                <a:effectLst/>
                <a:ea typeface="Times New Roman" pitchFamily="18" charset="0"/>
                <a:cs typeface="Arial" pitchFamily="34" charset="0"/>
              </a:rPr>
              <a:t>Productos con mayor vida útil (</a:t>
            </a:r>
            <a:r>
              <a:rPr kumimoji="0" lang="es-CL" b="0" i="0" u="none" strike="noStrike" cap="none" normalizeH="0" baseline="0" dirty="0" err="1" smtClean="0">
                <a:ln>
                  <a:noFill/>
                </a:ln>
                <a:solidFill>
                  <a:schemeClr val="tx1"/>
                </a:solidFill>
                <a:effectLst/>
                <a:ea typeface="Times New Roman" pitchFamily="18" charset="0"/>
                <a:cs typeface="Arial" pitchFamily="34" charset="0"/>
              </a:rPr>
              <a:t>stockeables</a:t>
            </a:r>
            <a:r>
              <a:rPr kumimoji="0" lang="es-CL" b="0" i="0" u="none" strike="noStrike" cap="none" normalizeH="0" baseline="0" dirty="0" smtClean="0">
                <a:ln>
                  <a:noFill/>
                </a:ln>
                <a:solidFill>
                  <a:schemeClr val="tx1"/>
                </a:solidFill>
                <a:effectLst/>
                <a:ea typeface="Times New Roman" pitchFamily="18" charset="0"/>
                <a:cs typeface="Arial" pitchFamily="34" charset="0"/>
              </a:rPr>
              <a:t>)</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CL" b="0" i="0" u="none" strike="noStrike" cap="none" normalizeH="0" baseline="0" dirty="0" smtClean="0">
                <a:ln>
                  <a:noFill/>
                </a:ln>
                <a:solidFill>
                  <a:schemeClr val="tx1"/>
                </a:solidFill>
                <a:effectLst/>
                <a:ea typeface="Times New Roman" pitchFamily="18" charset="0"/>
                <a:cs typeface="Arial" pitchFamily="34" charset="0"/>
              </a:rPr>
              <a:t>Acceso a mercados de mayor valor</a:t>
            </a:r>
            <a:endParaRPr kumimoji="0" lang="es-CL" b="0" i="0" u="none" strike="noStrike" cap="none" normalizeH="0" baseline="0" dirty="0" smtClean="0">
              <a:ln>
                <a:noFill/>
              </a:ln>
              <a:solidFill>
                <a:schemeClr val="tx1"/>
              </a:solidFill>
              <a:effectLst/>
            </a:endParaRP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CL" b="0" i="0" u="none" strike="noStrike" cap="none" normalizeH="0" baseline="0" dirty="0" smtClean="0">
                <a:ln>
                  <a:noFill/>
                </a:ln>
                <a:solidFill>
                  <a:schemeClr val="tx1"/>
                </a:solidFill>
                <a:effectLst/>
                <a:ea typeface="Times New Roman" pitchFamily="18" charset="0"/>
                <a:cs typeface="Arial" pitchFamily="34" charset="0"/>
              </a:rPr>
              <a:t>Venta en hoteles, restaurantes, tiendas de especialidad</a:t>
            </a:r>
            <a:endParaRPr lang="es-CL" dirty="0" smtClean="0">
              <a:ea typeface="Times New Roman" pitchFamily="18" charset="0"/>
            </a:endParaRPr>
          </a:p>
        </p:txBody>
      </p:sp>
      <p:sp>
        <p:nvSpPr>
          <p:cNvPr id="75" name="74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Modelo de Funcionamiento</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34</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75" name="74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Modelo de Funcionamiento</a:t>
            </a:r>
          </a:p>
        </p:txBody>
      </p:sp>
      <p:sp>
        <p:nvSpPr>
          <p:cNvPr id="29" name="28 Rectángulo"/>
          <p:cNvSpPr/>
          <p:nvPr/>
        </p:nvSpPr>
        <p:spPr>
          <a:xfrm>
            <a:off x="285720" y="2000240"/>
            <a:ext cx="8496944" cy="400110"/>
          </a:xfrm>
          <a:prstGeom prst="rect">
            <a:avLst/>
          </a:prstGeom>
        </p:spPr>
        <p:txBody>
          <a:bodyPr wrap="square">
            <a:spAutoFit/>
          </a:bodyPr>
          <a:lstStyle/>
          <a:p>
            <a:pPr lvl="0" algn="just" eaLnBrk="1" hangingPunct="1"/>
            <a:r>
              <a:rPr lang="es-CL" sz="2000" b="1" dirty="0" smtClean="0">
                <a:ea typeface="Times New Roman" pitchFamily="18" charset="0"/>
                <a:cs typeface="Arial" pitchFamily="34" charset="0"/>
              </a:rPr>
              <a:t>ACUERDO DE ELABORACIÓN CON EMPRESA DE CECINAS: </a:t>
            </a:r>
            <a:r>
              <a:rPr lang="es-CL" sz="20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“LA CHARCUTERÍA”</a:t>
            </a:r>
          </a:p>
        </p:txBody>
      </p:sp>
      <p:sp>
        <p:nvSpPr>
          <p:cNvPr id="30" name="Rectangle 1"/>
          <p:cNvSpPr>
            <a:spLocks noChangeArrowheads="1"/>
          </p:cNvSpPr>
          <p:nvPr/>
        </p:nvSpPr>
        <p:spPr bwMode="auto">
          <a:xfrm>
            <a:off x="179512" y="2786058"/>
            <a:ext cx="3312368" cy="3456384"/>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noAutofit/>
          </a:bodyPr>
          <a:lstStyle/>
          <a:p>
            <a:pPr marL="363538" lvl="0" indent="-363538" eaLnBrk="1" hangingPunct="1">
              <a:buClr>
                <a:srgbClr val="C00000"/>
              </a:buCl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Perfil empresa</a:t>
            </a:r>
          </a:p>
          <a:p>
            <a:pPr marL="363538" lvl="0" indent="-363538" algn="just" eaLnBrk="1" hangingPunct="1"/>
            <a:endParaRPr lang="es-CL" sz="1800" b="1" dirty="0" smtClean="0">
              <a:ea typeface="Times New Roman" pitchFamily="18" charset="0"/>
              <a:cs typeface="Arial" pitchFamily="34" charset="0"/>
            </a:endParaRPr>
          </a:p>
          <a:p>
            <a:pPr marL="363538" lvl="0" indent="-363538" algn="just" eaLnBrk="1" hangingPunct="1">
              <a:buFont typeface="Wingdings" pitchFamily="2" charset="2"/>
              <a:buChar char="Ø"/>
            </a:pPr>
            <a:r>
              <a:rPr lang="es-CL" sz="1800" dirty="0" smtClean="0">
                <a:ea typeface="Times New Roman" pitchFamily="18" charset="0"/>
                <a:cs typeface="Arial" pitchFamily="34" charset="0"/>
              </a:rPr>
              <a:t>PYME de carácter familiar</a:t>
            </a:r>
          </a:p>
          <a:p>
            <a:pPr marL="363538" lvl="0" indent="-363538" algn="just" eaLnBrk="1" hangingPunct="1">
              <a:buFont typeface="Wingdings" pitchFamily="2" charset="2"/>
              <a:buChar char="Ø"/>
            </a:pPr>
            <a:r>
              <a:rPr lang="es-CL" sz="1800" dirty="0" smtClean="0">
                <a:ea typeface="Times New Roman" pitchFamily="18" charset="0"/>
                <a:cs typeface="Arial" pitchFamily="34" charset="0"/>
              </a:rPr>
              <a:t>Enfocada en la elaboración de jamones y embutidos </a:t>
            </a:r>
            <a:r>
              <a:rPr lang="es-CL" sz="1800" dirty="0" err="1" smtClean="0">
                <a:ea typeface="Times New Roman" pitchFamily="18" charset="0"/>
                <a:cs typeface="Arial" pitchFamily="34" charset="0"/>
              </a:rPr>
              <a:t>premium</a:t>
            </a:r>
            <a:endParaRPr lang="es-CL" sz="1800" dirty="0" smtClean="0">
              <a:ea typeface="Times New Roman" pitchFamily="18" charset="0"/>
              <a:cs typeface="Arial" pitchFamily="34" charset="0"/>
            </a:endParaRPr>
          </a:p>
          <a:p>
            <a:pPr marL="363538" lvl="0" indent="-363538" algn="just" eaLnBrk="1" hangingPunct="1">
              <a:buFont typeface="Wingdings" pitchFamily="2" charset="2"/>
              <a:buChar char="Ø"/>
            </a:pPr>
            <a:r>
              <a:rPr lang="es-CL" sz="1800" dirty="0" smtClean="0">
                <a:ea typeface="Times New Roman" pitchFamily="18" charset="0"/>
                <a:cs typeface="Arial" pitchFamily="34" charset="0"/>
              </a:rPr>
              <a:t>Presencia en hoteles, restaurantes, tiendas gourmet</a:t>
            </a:r>
          </a:p>
          <a:p>
            <a:pPr marL="363538" lvl="0" indent="-363538" algn="just" eaLnBrk="1" hangingPunct="1">
              <a:buFont typeface="Wingdings" pitchFamily="2" charset="2"/>
              <a:buChar char="Ø"/>
            </a:pPr>
            <a:r>
              <a:rPr lang="es-CL" sz="1800" dirty="0" smtClean="0">
                <a:ea typeface="Times New Roman" pitchFamily="18" charset="0"/>
                <a:cs typeface="Arial" pitchFamily="34" charset="0"/>
              </a:rPr>
              <a:t>Destacada por la calidad de sus productos a nivel nacional</a:t>
            </a:r>
          </a:p>
        </p:txBody>
      </p:sp>
      <p:pic>
        <p:nvPicPr>
          <p:cNvPr id="31" name="Picture 2"/>
          <p:cNvPicPr>
            <a:picLocks noChangeAspect="1" noChangeArrowheads="1"/>
          </p:cNvPicPr>
          <p:nvPr/>
        </p:nvPicPr>
        <p:blipFill>
          <a:blip r:embed="rId4" cstate="print"/>
          <a:srcRect l="16290" t="43003" r="41144" b="17585"/>
          <a:stretch>
            <a:fillRect/>
          </a:stretch>
        </p:blipFill>
        <p:spPr bwMode="auto">
          <a:xfrm>
            <a:off x="3563888" y="2857496"/>
            <a:ext cx="5494663" cy="3179684"/>
          </a:xfrm>
          <a:prstGeom prst="rect">
            <a:avLst/>
          </a:prstGeom>
          <a:noFill/>
          <a:ln w="9525">
            <a:noFill/>
            <a:miter lim="800000"/>
            <a:headEnd/>
            <a:tailEnd/>
          </a:ln>
        </p:spPr>
      </p:pic>
      <p:sp>
        <p:nvSpPr>
          <p:cNvPr id="32" name="31 Rectángulo"/>
          <p:cNvSpPr/>
          <p:nvPr/>
        </p:nvSpPr>
        <p:spPr bwMode="auto">
          <a:xfrm>
            <a:off x="3995936" y="6165304"/>
            <a:ext cx="4968552" cy="360040"/>
          </a:xfrm>
          <a:prstGeom prst="rect">
            <a:avLst/>
          </a:prstGeom>
          <a:no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s-ES_tradnl" sz="1400" b="1" u="none" dirty="0" smtClean="0">
                <a:solidFill>
                  <a:schemeClr val="accent2"/>
                </a:solidFill>
                <a:latin typeface="Arial" pitchFamily="34" charset="0"/>
                <a:cs typeface="Arial" pitchFamily="34" charset="0"/>
              </a:rPr>
              <a:t>http://tele13.13.cl/reporteros/jamon-serrano-made-chile </a:t>
            </a:r>
            <a:endParaRPr kumimoji="0" lang="es-CL" sz="1400" b="1" i="0" u="none" strike="noStrike" cap="none" normalizeH="0" baseline="0" dirty="0" smtClean="0">
              <a:ln>
                <a:noFill/>
              </a:ln>
              <a:solidFill>
                <a:schemeClr val="accent2"/>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35</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75" name="74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Modelo de Funcionamiento</a:t>
            </a:r>
          </a:p>
        </p:txBody>
      </p:sp>
      <p:sp>
        <p:nvSpPr>
          <p:cNvPr id="14" name="13 Rectángulo"/>
          <p:cNvSpPr/>
          <p:nvPr/>
        </p:nvSpPr>
        <p:spPr bwMode="auto">
          <a:xfrm>
            <a:off x="156041" y="2500306"/>
            <a:ext cx="6630537" cy="4071966"/>
          </a:xfrm>
          <a:prstGeom prst="rect">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marL="261938" indent="-261938" defTabSz="711200" eaLnBrk="0" fontAlgn="base" hangingPunct="0">
              <a:spcBef>
                <a:spcPct val="0"/>
              </a:spcBef>
              <a:spcAft>
                <a:spcPct val="0"/>
              </a:spcAft>
              <a:buFont typeface="Wingdings" pitchFamily="2" charset="2"/>
              <a:buChar char="Ø"/>
            </a:pPr>
            <a:r>
              <a:rPr lang="es-CL" dirty="0" smtClean="0">
                <a:ea typeface="Times New Roman" pitchFamily="18" charset="0"/>
                <a:cs typeface="Arial" pitchFamily="34" charset="0"/>
              </a:rPr>
              <a:t>Debe coordinarse con productores el número y tipo de animales a faenar </a:t>
            </a:r>
          </a:p>
          <a:p>
            <a:pPr marL="261938" indent="-261938" defTabSz="711200" eaLnBrk="0" fontAlgn="base" hangingPunct="0">
              <a:spcBef>
                <a:spcPct val="0"/>
              </a:spcBef>
              <a:spcAft>
                <a:spcPct val="0"/>
              </a:spcAft>
              <a:buFont typeface="Wingdings" pitchFamily="2" charset="2"/>
              <a:buChar char="Ø"/>
            </a:pPr>
            <a:r>
              <a:rPr lang="es-ES_tradnl" dirty="0" smtClean="0">
                <a:ea typeface="Times New Roman" pitchFamily="18" charset="0"/>
                <a:cs typeface="Arial" pitchFamily="34" charset="0"/>
              </a:rPr>
              <a:t>Interesado (productor y/o intermediario) solicitan Hora en Oficina Provincial de SEREMI Salud.</a:t>
            </a:r>
          </a:p>
          <a:p>
            <a:pPr marL="261938" indent="-261938" defTabSz="711200" eaLnBrk="0" fontAlgn="base" hangingPunct="0">
              <a:spcBef>
                <a:spcPct val="0"/>
              </a:spcBef>
              <a:spcAft>
                <a:spcPct val="0"/>
              </a:spcAft>
              <a:buFont typeface="Wingdings" pitchFamily="2" charset="2"/>
              <a:buChar char="Ø"/>
            </a:pPr>
            <a:r>
              <a:rPr lang="es-ES_tradnl" dirty="0" smtClean="0">
                <a:ea typeface="Times New Roman" pitchFamily="18" charset="0"/>
                <a:cs typeface="Arial" pitchFamily="34" charset="0"/>
              </a:rPr>
              <a:t>Debe coordinar con Dueño del CFA.</a:t>
            </a:r>
          </a:p>
          <a:p>
            <a:pPr marL="261938" indent="-261938" defTabSz="711200" eaLnBrk="0" fontAlgn="base" hangingPunct="0">
              <a:spcBef>
                <a:spcPct val="0"/>
              </a:spcBef>
              <a:spcAft>
                <a:spcPct val="0"/>
              </a:spcAft>
              <a:buFont typeface="Wingdings" pitchFamily="2" charset="2"/>
              <a:buChar char="Ø"/>
            </a:pPr>
            <a:r>
              <a:rPr lang="es-ES_tradnl" dirty="0" smtClean="0">
                <a:ea typeface="Times New Roman" pitchFamily="18" charset="0"/>
                <a:cs typeface="Arial" pitchFamily="34" charset="0"/>
              </a:rPr>
              <a:t>Traslado de Animales , deben estar la tarde anterior del día de faena donde quedan en corral de observación en CFA.</a:t>
            </a:r>
          </a:p>
          <a:p>
            <a:pPr marL="261938" indent="-261938" defTabSz="711200" eaLnBrk="0" fontAlgn="base" hangingPunct="0">
              <a:spcBef>
                <a:spcPct val="0"/>
              </a:spcBef>
              <a:spcAft>
                <a:spcPct val="0"/>
              </a:spcAft>
              <a:buFont typeface="Wingdings" pitchFamily="2" charset="2"/>
              <a:buChar char="Ø"/>
            </a:pPr>
            <a:r>
              <a:rPr lang="es-ES_tradnl" dirty="0" smtClean="0">
                <a:ea typeface="Times New Roman" pitchFamily="18" charset="0"/>
                <a:cs typeface="Arial" pitchFamily="34" charset="0"/>
              </a:rPr>
              <a:t>SAG debe emitir Autorización de Faena, con este procedimiento el servicio va descontando animales que los productores incluyeron en la DEA.</a:t>
            </a:r>
          </a:p>
          <a:p>
            <a:pPr marL="261938" indent="-261938" defTabSz="711200" eaLnBrk="0" fontAlgn="base" hangingPunct="0">
              <a:spcBef>
                <a:spcPct val="0"/>
              </a:spcBef>
              <a:spcAft>
                <a:spcPct val="0"/>
              </a:spcAft>
              <a:buFont typeface="Wingdings" pitchFamily="2" charset="2"/>
              <a:buChar char="Ø"/>
            </a:pPr>
            <a:r>
              <a:rPr lang="es-ES_tradnl" dirty="0" smtClean="0">
                <a:ea typeface="Times New Roman" pitchFamily="18" charset="0"/>
                <a:cs typeface="Arial" pitchFamily="34" charset="0"/>
              </a:rPr>
              <a:t>El interesado debe coordinar con las personas que tienen los vehículos autorizados para trasladar canales hasta Arica.</a:t>
            </a:r>
          </a:p>
          <a:p>
            <a:pPr marL="261938" indent="-261938" defTabSz="711200" eaLnBrk="0" fontAlgn="base" hangingPunct="0">
              <a:spcBef>
                <a:spcPct val="0"/>
              </a:spcBef>
              <a:spcAft>
                <a:spcPct val="0"/>
              </a:spcAft>
              <a:buFont typeface="Wingdings" pitchFamily="2" charset="2"/>
              <a:buChar char="Ø"/>
            </a:pPr>
            <a:r>
              <a:rPr lang="es-ES_tradnl" dirty="0" smtClean="0">
                <a:ea typeface="Times New Roman" pitchFamily="18" charset="0"/>
                <a:cs typeface="Arial" pitchFamily="34" charset="0"/>
              </a:rPr>
              <a:t>El día de Faena el interesado se encarga de disponer de personal para realizar el faenamiento (Salud exige botas, pecheras de plástico)</a:t>
            </a:r>
            <a:endParaRPr lang="es-ES_tradnl" sz="1600" b="1" u="none" dirty="0" smtClean="0">
              <a:ea typeface="Times New Roman" pitchFamily="18" charset="0"/>
              <a:cs typeface="Arial" charset="0"/>
            </a:endParaRPr>
          </a:p>
        </p:txBody>
      </p:sp>
      <p:pic>
        <p:nvPicPr>
          <p:cNvPr id="15" name="Picture 2" descr="D:\Mis documentos\SERGIO LARA BTA\camélidos\unidad de negocios\fotos desposte\Copia de inspección veterinaria.JPG"/>
          <p:cNvPicPr>
            <a:picLocks noChangeAspect="1" noChangeArrowheads="1"/>
          </p:cNvPicPr>
          <p:nvPr/>
        </p:nvPicPr>
        <p:blipFill>
          <a:blip r:embed="rId4" cstate="print"/>
          <a:srcRect/>
          <a:stretch>
            <a:fillRect/>
          </a:stretch>
        </p:blipFill>
        <p:spPr bwMode="auto">
          <a:xfrm>
            <a:off x="6858016" y="3000372"/>
            <a:ext cx="2091217" cy="2793909"/>
          </a:xfrm>
          <a:prstGeom prst="roundRect">
            <a:avLst/>
          </a:prstGeom>
          <a:noFill/>
          <a:effectLst>
            <a:softEdge rad="31750"/>
          </a:effectLst>
        </p:spPr>
      </p:pic>
      <p:sp>
        <p:nvSpPr>
          <p:cNvPr id="16" name="15 Rectángulo"/>
          <p:cNvSpPr/>
          <p:nvPr/>
        </p:nvSpPr>
        <p:spPr>
          <a:xfrm>
            <a:off x="285720" y="2000240"/>
            <a:ext cx="8496944" cy="400110"/>
          </a:xfrm>
          <a:prstGeom prst="rect">
            <a:avLst/>
          </a:prstGeom>
        </p:spPr>
        <p:txBody>
          <a:bodyPr wrap="square">
            <a:spAutoFit/>
          </a:bodyPr>
          <a:lstStyle/>
          <a:p>
            <a:pPr algn="just"/>
            <a:r>
              <a:rPr lang="es-CL" sz="2000" b="1" dirty="0" smtClean="0">
                <a:ea typeface="Times New Roman" pitchFamily="18" charset="0"/>
                <a:cs typeface="Arial" pitchFamily="34" charset="0"/>
              </a:rPr>
              <a:t>FAENA: </a:t>
            </a:r>
            <a:r>
              <a:rPr lang="es-CL" sz="20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CFA </a:t>
            </a:r>
            <a:r>
              <a:rPr lang="es-CL" sz="2000" b="1" dirty="0" err="1"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Putre</a:t>
            </a:r>
            <a:endParaRPr lang="es-CL" sz="20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36</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75" name="74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Productos Desarrollados</a:t>
            </a:r>
          </a:p>
        </p:txBody>
      </p:sp>
      <p:pic>
        <p:nvPicPr>
          <p:cNvPr id="29" name="Picture 2" descr="F:\SERGIO LARA BTA\camélidos\unidad de negocios\etiquetas carne\gonzalo\sabores del altiplano general.png"/>
          <p:cNvPicPr>
            <a:picLocks noChangeAspect="1" noChangeArrowheads="1"/>
          </p:cNvPicPr>
          <p:nvPr/>
        </p:nvPicPr>
        <p:blipFill>
          <a:blip r:embed="rId4" cstate="print"/>
          <a:srcRect/>
          <a:stretch>
            <a:fillRect/>
          </a:stretch>
        </p:blipFill>
        <p:spPr bwMode="auto">
          <a:xfrm>
            <a:off x="7572396" y="1000108"/>
            <a:ext cx="1226282" cy="1214446"/>
          </a:xfrm>
          <a:prstGeom prst="rect">
            <a:avLst/>
          </a:prstGeom>
          <a:noFill/>
        </p:spPr>
      </p:pic>
      <p:sp>
        <p:nvSpPr>
          <p:cNvPr id="31" name="30 Llamada de flecha a la derecha"/>
          <p:cNvSpPr/>
          <p:nvPr/>
        </p:nvSpPr>
        <p:spPr bwMode="auto">
          <a:xfrm>
            <a:off x="357158" y="3664918"/>
            <a:ext cx="1440000" cy="720000"/>
          </a:xfrm>
          <a:prstGeom prst="rightArrowCallout">
            <a:avLst>
              <a:gd name="adj1" fmla="val 8249"/>
              <a:gd name="adj2" fmla="val 11576"/>
              <a:gd name="adj3" fmla="val 14417"/>
              <a:gd name="adj4" fmla="val 86585"/>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_tradnl" sz="1200" b="1" i="0" u="none" strike="noStrike" cap="none" normalizeH="0" baseline="0" dirty="0" smtClean="0">
                <a:ln>
                  <a:noFill/>
                </a:ln>
                <a:solidFill>
                  <a:schemeClr val="tx1"/>
                </a:solidFill>
                <a:effectLst/>
                <a:latin typeface="Arial" pitchFamily="34" charset="0"/>
                <a:ea typeface="ＭＳ Ｐゴシック" pitchFamily="34" charset="-128"/>
              </a:rPr>
              <a:t>Características materia prima</a:t>
            </a:r>
            <a:endParaRPr kumimoji="0" lang="es-CL" sz="1200" b="1" i="0" u="none" strike="noStrike" cap="none" normalizeH="0" baseline="0" dirty="0" smtClean="0">
              <a:ln>
                <a:noFill/>
              </a:ln>
              <a:solidFill>
                <a:schemeClr val="tx1"/>
              </a:solidFill>
              <a:effectLst/>
              <a:latin typeface="Arial" pitchFamily="34" charset="0"/>
              <a:ea typeface="ＭＳ Ｐゴシック" pitchFamily="34" charset="-128"/>
            </a:endParaRPr>
          </a:p>
        </p:txBody>
      </p:sp>
      <p:sp>
        <p:nvSpPr>
          <p:cNvPr id="32" name="31 Rectángulo"/>
          <p:cNvSpPr/>
          <p:nvPr/>
        </p:nvSpPr>
        <p:spPr>
          <a:xfrm>
            <a:off x="464870" y="2511995"/>
            <a:ext cx="3096344" cy="369332"/>
          </a:xfrm>
          <a:prstGeom prst="rect">
            <a:avLst/>
          </a:prstGeom>
        </p:spPr>
        <p:txBody>
          <a:bodyPr wrap="square">
            <a:spAutoFit/>
          </a:bodyPr>
          <a:lstStyle/>
          <a:p>
            <a:pPr marL="355600" indent="-355600" eaLnBrk="1" hangingPunct="1">
              <a:buClr>
                <a:srgbClr val="C00000"/>
              </a:buClr>
              <a:tabLst>
                <a:tab pos="355600" algn="l"/>
              </a:tabLst>
            </a:pPr>
            <a:r>
              <a:rPr lang="es-CL" sz="1800" b="1" dirty="0" smtClean="0">
                <a:effectLst>
                  <a:outerShdw blurRad="50800" dist="38100" dir="5400000" algn="t" rotWithShape="0">
                    <a:prstClr val="black">
                      <a:alpha val="40000"/>
                    </a:prstClr>
                  </a:outerShdw>
                </a:effectLst>
                <a:ea typeface="Times New Roman" pitchFamily="18" charset="0"/>
                <a:cs typeface="Arial" pitchFamily="34" charset="0"/>
              </a:rPr>
              <a:t>DESARROLLO DE PRODUCTOS</a:t>
            </a:r>
          </a:p>
        </p:txBody>
      </p:sp>
      <p:sp>
        <p:nvSpPr>
          <p:cNvPr id="33" name="32 Llamada de flecha a la derecha"/>
          <p:cNvSpPr/>
          <p:nvPr/>
        </p:nvSpPr>
        <p:spPr bwMode="auto">
          <a:xfrm>
            <a:off x="1797158" y="3664918"/>
            <a:ext cx="1440000" cy="720000"/>
          </a:xfrm>
          <a:prstGeom prst="rightArrowCallout">
            <a:avLst>
              <a:gd name="adj1" fmla="val 8249"/>
              <a:gd name="adj2" fmla="val 11576"/>
              <a:gd name="adj3" fmla="val 14417"/>
              <a:gd name="adj4" fmla="val 86585"/>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algn="ctr"/>
            <a:r>
              <a:rPr lang="es-ES_tradnl" sz="1200" b="1" dirty="0" smtClean="0"/>
              <a:t>Definición gama de productos</a:t>
            </a:r>
            <a:endParaRPr lang="es-CL" sz="1200" b="1" dirty="0" smtClean="0"/>
          </a:p>
        </p:txBody>
      </p:sp>
      <p:sp>
        <p:nvSpPr>
          <p:cNvPr id="34" name="33 Llamada de flecha a la derecha"/>
          <p:cNvSpPr/>
          <p:nvPr/>
        </p:nvSpPr>
        <p:spPr bwMode="auto">
          <a:xfrm>
            <a:off x="3237318" y="3664918"/>
            <a:ext cx="1440000" cy="720000"/>
          </a:xfrm>
          <a:prstGeom prst="rightArrowCallout">
            <a:avLst>
              <a:gd name="adj1" fmla="val 8249"/>
              <a:gd name="adj2" fmla="val 11576"/>
              <a:gd name="adj3" fmla="val 14417"/>
              <a:gd name="adj4" fmla="val 86585"/>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algn="ctr"/>
            <a:r>
              <a:rPr lang="es-ES_tradnl" sz="1200" b="1" dirty="0" smtClean="0"/>
              <a:t>Elaboración</a:t>
            </a:r>
            <a:r>
              <a:rPr lang="es-CL" sz="1200" b="1" dirty="0" smtClean="0"/>
              <a:t> de productos</a:t>
            </a:r>
            <a:endParaRPr lang="es-ES_tradnl" sz="1200" b="1" dirty="0" smtClean="0"/>
          </a:p>
        </p:txBody>
      </p:sp>
      <p:sp>
        <p:nvSpPr>
          <p:cNvPr id="35" name="34 Llamada de flecha a la derecha"/>
          <p:cNvSpPr/>
          <p:nvPr/>
        </p:nvSpPr>
        <p:spPr bwMode="auto">
          <a:xfrm>
            <a:off x="4677318" y="3664918"/>
            <a:ext cx="1440000" cy="720000"/>
          </a:xfrm>
          <a:prstGeom prst="rightArrowCallout">
            <a:avLst>
              <a:gd name="adj1" fmla="val 8249"/>
              <a:gd name="adj2" fmla="val 11576"/>
              <a:gd name="adj3" fmla="val 14417"/>
              <a:gd name="adj4" fmla="val 86585"/>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algn="ctr"/>
            <a:r>
              <a:rPr lang="es-ES_tradnl" sz="1200" b="1" dirty="0" smtClean="0"/>
              <a:t>Evaluación técnica y sensorial</a:t>
            </a:r>
            <a:endParaRPr lang="es-CL" sz="1200" b="1" dirty="0" smtClean="0"/>
          </a:p>
        </p:txBody>
      </p:sp>
      <p:sp>
        <p:nvSpPr>
          <p:cNvPr id="36" name="35 Llamada de flecha a la derecha"/>
          <p:cNvSpPr/>
          <p:nvPr/>
        </p:nvSpPr>
        <p:spPr bwMode="auto">
          <a:xfrm>
            <a:off x="6117638" y="3664918"/>
            <a:ext cx="1440000" cy="720000"/>
          </a:xfrm>
          <a:prstGeom prst="rightArrowCallout">
            <a:avLst>
              <a:gd name="adj1" fmla="val 8249"/>
              <a:gd name="adj2" fmla="val 11576"/>
              <a:gd name="adj3" fmla="val 14417"/>
              <a:gd name="adj4" fmla="val 86585"/>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algn="ctr"/>
            <a:r>
              <a:rPr lang="es-ES_tradnl" sz="1200" b="1" dirty="0" smtClean="0"/>
              <a:t>Definición de formato y </a:t>
            </a:r>
            <a:r>
              <a:rPr lang="es-ES_tradnl" sz="1200" b="1" dirty="0" err="1" smtClean="0"/>
              <a:t>porcionado</a:t>
            </a:r>
            <a:endParaRPr lang="es-CL" sz="1200" b="1" dirty="0" smtClean="0"/>
          </a:p>
        </p:txBody>
      </p:sp>
      <p:sp>
        <p:nvSpPr>
          <p:cNvPr id="37" name="36 Rectángulo"/>
          <p:cNvSpPr/>
          <p:nvPr/>
        </p:nvSpPr>
        <p:spPr bwMode="auto">
          <a:xfrm>
            <a:off x="7557798" y="3664918"/>
            <a:ext cx="1260000" cy="720000"/>
          </a:xfrm>
          <a:prstGeom prst="rect">
            <a:avLst/>
          </a:prstGeom>
          <a:solidFill>
            <a:srgbClr val="FFCC66"/>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contrasting" dir="t">
              <a:rot lat="0" lon="0" rev="1500000"/>
            </a:lightRig>
          </a:scene3d>
          <a:sp3d prstMaterial="metal">
            <a:bevelT w="88900" h="88900"/>
          </a:sp3d>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36000" tIns="45720" rIns="36000" bIns="45720" numCol="1" rtlCol="0" anchor="ctr" anchorCtr="1"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_tradnl" sz="1200" b="1" i="0" u="none" strike="noStrike" cap="none" normalizeH="0" baseline="0" dirty="0" smtClean="0">
                <a:ln>
                  <a:noFill/>
                </a:ln>
                <a:solidFill>
                  <a:schemeClr val="tx1"/>
                </a:solidFill>
                <a:effectLst/>
                <a:latin typeface="Arial" pitchFamily="34" charset="0"/>
                <a:ea typeface="ＭＳ Ｐゴシック" pitchFamily="34" charset="-128"/>
              </a:rPr>
              <a:t>Evaluación consumidores</a:t>
            </a:r>
            <a:endParaRPr kumimoji="0" lang="es-CL" sz="1200" b="1" i="0" u="none" strike="noStrike" cap="none" normalizeH="0" baseline="0" dirty="0" smtClean="0">
              <a:ln>
                <a:noFill/>
              </a:ln>
              <a:solidFill>
                <a:schemeClr val="tx1"/>
              </a:solidFill>
              <a:effectLst/>
              <a:latin typeface="Arial" pitchFamily="34" charset="0"/>
              <a:ea typeface="ＭＳ Ｐゴシック" pitchFamily="34" charset="-128"/>
            </a:endParaRPr>
          </a:p>
        </p:txBody>
      </p:sp>
      <p:cxnSp>
        <p:nvCxnSpPr>
          <p:cNvPr id="38" name="37 Conector angular"/>
          <p:cNvCxnSpPr>
            <a:stCxn id="35" idx="2"/>
            <a:endCxn id="34" idx="2"/>
          </p:cNvCxnSpPr>
          <p:nvPr/>
        </p:nvCxnSpPr>
        <p:spPr bwMode="auto">
          <a:xfrm rot="5400000">
            <a:off x="4580730" y="3664918"/>
            <a:ext cx="1588" cy="1440000"/>
          </a:xfrm>
          <a:prstGeom prst="bentConnector3">
            <a:avLst>
              <a:gd name="adj1" fmla="val 16194904"/>
            </a:avLst>
          </a:prstGeom>
          <a:solidFill>
            <a:schemeClr val="accent1"/>
          </a:solidFill>
          <a:ln w="38100" cap="flat" cmpd="sng" algn="ctr">
            <a:solidFill>
              <a:srgbClr val="FFCC66"/>
            </a:solidFill>
            <a:prstDash val="sysDot"/>
            <a:round/>
            <a:headEnd type="none" w="med" len="med"/>
            <a:tailEnd type="triangle"/>
          </a:ln>
          <a:effectLst>
            <a:outerShdw blurRad="50800" dist="38100" dir="2700000" algn="tl" rotWithShape="0">
              <a:prstClr val="black">
                <a:alpha val="40000"/>
              </a:prstClr>
            </a:outerShdw>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39" name="38 Conector angular"/>
          <p:cNvCxnSpPr>
            <a:stCxn id="35" idx="2"/>
            <a:endCxn id="33" idx="2"/>
          </p:cNvCxnSpPr>
          <p:nvPr/>
        </p:nvCxnSpPr>
        <p:spPr bwMode="auto">
          <a:xfrm rot="5400000">
            <a:off x="3860650" y="2944838"/>
            <a:ext cx="1588" cy="2880160"/>
          </a:xfrm>
          <a:prstGeom prst="bentConnector3">
            <a:avLst>
              <a:gd name="adj1" fmla="val 29390752"/>
            </a:avLst>
          </a:prstGeom>
          <a:solidFill>
            <a:schemeClr val="accent1"/>
          </a:solidFill>
          <a:ln w="38100" cap="flat" cmpd="sng" algn="ctr">
            <a:solidFill>
              <a:srgbClr val="FFCC66"/>
            </a:solidFill>
            <a:prstDash val="sysDot"/>
            <a:round/>
            <a:headEnd type="none" w="med" len="med"/>
            <a:tailEnd type="triangle"/>
          </a:ln>
          <a:effectLst>
            <a:outerShdw blurRad="50800" dist="38100" dir="2700000" algn="tl" rotWithShape="0">
              <a:prstClr val="black">
                <a:alpha val="40000"/>
              </a:prstClr>
            </a:outerShdw>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40" name="39 Conector angular"/>
          <p:cNvCxnSpPr>
            <a:stCxn id="37" idx="0"/>
            <a:endCxn id="34" idx="0"/>
          </p:cNvCxnSpPr>
          <p:nvPr/>
        </p:nvCxnSpPr>
        <p:spPr bwMode="auto">
          <a:xfrm rot="16200000" flipV="1">
            <a:off x="6024264" y="1501384"/>
            <a:ext cx="1588" cy="4327068"/>
          </a:xfrm>
          <a:prstGeom prst="bentConnector3">
            <a:avLst>
              <a:gd name="adj1" fmla="val 20393583"/>
            </a:avLst>
          </a:prstGeom>
          <a:solidFill>
            <a:schemeClr val="accent1"/>
          </a:solidFill>
          <a:ln w="38100" cap="flat" cmpd="sng" algn="ctr">
            <a:solidFill>
              <a:srgbClr val="FFCC66"/>
            </a:solidFill>
            <a:prstDash val="sysDot"/>
            <a:round/>
            <a:headEnd type="none" w="med" len="med"/>
            <a:tailEnd type="triangle"/>
          </a:ln>
          <a:effectLst>
            <a:outerShdw blurRad="50800" dist="38100" dir="2700000" algn="tl" rotWithShape="0">
              <a:prstClr val="black">
                <a:alpha val="40000"/>
              </a:prstClr>
            </a:outerShdw>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41" name="40 Conector angular"/>
          <p:cNvCxnSpPr>
            <a:stCxn id="37" idx="0"/>
            <a:endCxn id="36" idx="0"/>
          </p:cNvCxnSpPr>
          <p:nvPr/>
        </p:nvCxnSpPr>
        <p:spPr bwMode="auto">
          <a:xfrm rot="16200000" flipV="1">
            <a:off x="7464424" y="2941544"/>
            <a:ext cx="1588" cy="1446748"/>
          </a:xfrm>
          <a:prstGeom prst="bentConnector3">
            <a:avLst>
              <a:gd name="adj1" fmla="val 11996225"/>
            </a:avLst>
          </a:prstGeom>
          <a:solidFill>
            <a:schemeClr val="accent1"/>
          </a:solidFill>
          <a:ln w="38100" cap="flat" cmpd="sng" algn="ctr">
            <a:solidFill>
              <a:srgbClr val="FFCC66"/>
            </a:solidFill>
            <a:prstDash val="sysDot"/>
            <a:round/>
            <a:headEnd type="none" w="med" len="med"/>
            <a:tailEnd type="triangle"/>
          </a:ln>
          <a:effectLst>
            <a:outerShdw blurRad="50800" dist="38100" dir="2700000" algn="tl" rotWithShape="0">
              <a:prstClr val="black">
                <a:alpha val="40000"/>
              </a:prstClr>
            </a:outerShdw>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cxnSp>
        <p:nvCxnSpPr>
          <p:cNvPr id="42" name="41 Conector angular"/>
          <p:cNvCxnSpPr>
            <a:stCxn id="37" idx="0"/>
            <a:endCxn id="33" idx="0"/>
          </p:cNvCxnSpPr>
          <p:nvPr/>
        </p:nvCxnSpPr>
        <p:spPr bwMode="auto">
          <a:xfrm rot="16200000" flipV="1">
            <a:off x="5304184" y="781304"/>
            <a:ext cx="1588" cy="5767228"/>
          </a:xfrm>
          <a:prstGeom prst="bentConnector3">
            <a:avLst>
              <a:gd name="adj1" fmla="val 29990564"/>
            </a:avLst>
          </a:prstGeom>
          <a:solidFill>
            <a:schemeClr val="accent1"/>
          </a:solidFill>
          <a:ln w="38100" cap="flat" cmpd="sng" algn="ctr">
            <a:solidFill>
              <a:srgbClr val="FFCC66"/>
            </a:solidFill>
            <a:prstDash val="sysDot"/>
            <a:round/>
            <a:headEnd type="none" w="med" len="med"/>
            <a:tailEnd type="triangle"/>
          </a:ln>
          <a:effectLst>
            <a:outerShdw blurRad="50800" dist="38100" dir="2700000" algn="tl" rotWithShape="0">
              <a:prstClr val="black">
                <a:alpha val="40000"/>
              </a:prstClr>
            </a:outerShdw>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43" name="42 CuadroTexto"/>
          <p:cNvSpPr txBox="1"/>
          <p:nvPr/>
        </p:nvSpPr>
        <p:spPr>
          <a:xfrm>
            <a:off x="4065270" y="4543607"/>
            <a:ext cx="1080120" cy="153888"/>
          </a:xfrm>
          <a:prstGeom prst="rect">
            <a:avLst/>
          </a:prstGeom>
          <a:solidFill>
            <a:srgbClr val="FFCC66">
              <a:alpha val="60000"/>
            </a:srgbClr>
          </a:solidFill>
        </p:spPr>
        <p:txBody>
          <a:bodyPr wrap="square" lIns="0" tIns="0" rIns="0" bIns="0" rtlCol="0" anchor="ctr" anchorCtr="1">
            <a:spAutoFit/>
          </a:bodyPr>
          <a:lstStyle/>
          <a:p>
            <a:pPr algn="ctr"/>
            <a:r>
              <a:rPr lang="es-ES_tradnl" sz="1000" b="1" dirty="0" smtClean="0"/>
              <a:t>Ajuste fórmula</a:t>
            </a:r>
            <a:endParaRPr lang="es-CL" sz="1000" b="1" dirty="0"/>
          </a:p>
        </p:txBody>
      </p:sp>
      <p:sp>
        <p:nvSpPr>
          <p:cNvPr id="44" name="43 CuadroTexto"/>
          <p:cNvSpPr txBox="1"/>
          <p:nvPr/>
        </p:nvSpPr>
        <p:spPr>
          <a:xfrm>
            <a:off x="2769126" y="4775310"/>
            <a:ext cx="1224136" cy="153888"/>
          </a:xfrm>
          <a:prstGeom prst="rect">
            <a:avLst/>
          </a:prstGeom>
          <a:solidFill>
            <a:srgbClr val="FFCC66">
              <a:alpha val="60000"/>
            </a:srgbClr>
          </a:solidFill>
        </p:spPr>
        <p:txBody>
          <a:bodyPr wrap="square" lIns="0" tIns="0" rIns="0" bIns="0" rtlCol="0" anchor="ctr" anchorCtr="1">
            <a:spAutoFit/>
          </a:bodyPr>
          <a:lstStyle/>
          <a:p>
            <a:pPr algn="ctr"/>
            <a:r>
              <a:rPr lang="es-ES_tradnl" sz="1000" b="1" dirty="0" smtClean="0"/>
              <a:t>Cambio productos</a:t>
            </a:r>
            <a:endParaRPr lang="es-CL" sz="1000" b="1" dirty="0"/>
          </a:p>
        </p:txBody>
      </p:sp>
      <p:sp>
        <p:nvSpPr>
          <p:cNvPr id="45" name="44 CuadroTexto"/>
          <p:cNvSpPr txBox="1"/>
          <p:nvPr/>
        </p:nvSpPr>
        <p:spPr>
          <a:xfrm>
            <a:off x="2625110" y="3088059"/>
            <a:ext cx="1224136" cy="153888"/>
          </a:xfrm>
          <a:prstGeom prst="rect">
            <a:avLst/>
          </a:prstGeom>
          <a:solidFill>
            <a:srgbClr val="FFCC66">
              <a:alpha val="60000"/>
            </a:srgbClr>
          </a:solidFill>
        </p:spPr>
        <p:txBody>
          <a:bodyPr wrap="square" lIns="0" tIns="0" rIns="0" bIns="0" rtlCol="0" anchor="ctr" anchorCtr="1">
            <a:spAutoFit/>
          </a:bodyPr>
          <a:lstStyle/>
          <a:p>
            <a:pPr algn="ctr"/>
            <a:r>
              <a:rPr lang="es-ES_tradnl" sz="1000" b="1" dirty="0" smtClean="0"/>
              <a:t>Cambio productos</a:t>
            </a:r>
            <a:endParaRPr lang="es-CL" sz="1000" b="1" dirty="0"/>
          </a:p>
        </p:txBody>
      </p:sp>
      <p:sp>
        <p:nvSpPr>
          <p:cNvPr id="46" name="45 CuadroTexto"/>
          <p:cNvSpPr txBox="1"/>
          <p:nvPr/>
        </p:nvSpPr>
        <p:spPr>
          <a:xfrm>
            <a:off x="4353302" y="3290363"/>
            <a:ext cx="1080120" cy="153888"/>
          </a:xfrm>
          <a:prstGeom prst="rect">
            <a:avLst/>
          </a:prstGeom>
          <a:solidFill>
            <a:srgbClr val="FFCC66">
              <a:alpha val="60000"/>
            </a:srgbClr>
          </a:solidFill>
        </p:spPr>
        <p:txBody>
          <a:bodyPr wrap="square" lIns="0" tIns="0" rIns="0" bIns="0" rtlCol="0" anchor="ctr" anchorCtr="1">
            <a:spAutoFit/>
          </a:bodyPr>
          <a:lstStyle/>
          <a:p>
            <a:pPr algn="ctr"/>
            <a:r>
              <a:rPr lang="es-ES_tradnl" sz="1000" b="1" dirty="0" smtClean="0"/>
              <a:t>Ajuste fórmula</a:t>
            </a:r>
            <a:endParaRPr lang="es-CL" sz="1000" b="1" dirty="0"/>
          </a:p>
        </p:txBody>
      </p:sp>
      <p:sp>
        <p:nvSpPr>
          <p:cNvPr id="47" name="46 CuadroTexto"/>
          <p:cNvSpPr txBox="1"/>
          <p:nvPr/>
        </p:nvSpPr>
        <p:spPr>
          <a:xfrm>
            <a:off x="6873582" y="3434379"/>
            <a:ext cx="1224136" cy="153888"/>
          </a:xfrm>
          <a:prstGeom prst="rect">
            <a:avLst/>
          </a:prstGeom>
          <a:solidFill>
            <a:srgbClr val="FFCC66">
              <a:alpha val="60000"/>
            </a:srgbClr>
          </a:solidFill>
        </p:spPr>
        <p:txBody>
          <a:bodyPr wrap="square" lIns="0" tIns="0" rIns="0" bIns="0" rtlCol="0" anchor="ctr" anchorCtr="1">
            <a:spAutoFit/>
          </a:bodyPr>
          <a:lstStyle/>
          <a:p>
            <a:pPr algn="ctr"/>
            <a:r>
              <a:rPr lang="es-ES_tradnl" sz="1000" b="1" dirty="0" smtClean="0"/>
              <a:t>Ajuste presentación</a:t>
            </a:r>
            <a:endParaRPr lang="es-CL" sz="1000" b="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37</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75" name="74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Productos Desarrollados</a:t>
            </a:r>
          </a:p>
        </p:txBody>
      </p:sp>
      <p:pic>
        <p:nvPicPr>
          <p:cNvPr id="29" name="Picture 2" descr="F:\SERGIO LARA BTA\camélidos\unidad de negocios\etiquetas carne\gonzalo\sabores del altiplano general.png"/>
          <p:cNvPicPr>
            <a:picLocks noChangeAspect="1" noChangeArrowheads="1"/>
          </p:cNvPicPr>
          <p:nvPr/>
        </p:nvPicPr>
        <p:blipFill>
          <a:blip r:embed="rId4" cstate="print"/>
          <a:srcRect/>
          <a:stretch>
            <a:fillRect/>
          </a:stretch>
        </p:blipFill>
        <p:spPr bwMode="auto">
          <a:xfrm>
            <a:off x="7572396" y="1000108"/>
            <a:ext cx="1226282" cy="1214446"/>
          </a:xfrm>
          <a:prstGeom prst="rect">
            <a:avLst/>
          </a:prstGeom>
          <a:noFill/>
        </p:spPr>
      </p:pic>
      <p:sp>
        <p:nvSpPr>
          <p:cNvPr id="60" name="59 Rectángulo"/>
          <p:cNvSpPr/>
          <p:nvPr/>
        </p:nvSpPr>
        <p:spPr>
          <a:xfrm>
            <a:off x="285720" y="1902169"/>
            <a:ext cx="5500726" cy="383823"/>
          </a:xfrm>
          <a:prstGeom prst="rect">
            <a:avLst/>
          </a:prstGeom>
        </p:spPr>
        <p:txBody>
          <a:bodyPr wrap="square">
            <a:spAutoFit/>
          </a:bodyPr>
          <a:lstStyle/>
          <a:p>
            <a:pPr lvl="0" algn="just" eaLnBrk="1" hangingPunct="1"/>
            <a:r>
              <a:rPr lang="es-CL" sz="1800" b="1" dirty="0" smtClean="0">
                <a:ea typeface="Times New Roman" pitchFamily="18" charset="0"/>
                <a:cs typeface="Arial" pitchFamily="34" charset="0"/>
              </a:rPr>
              <a:t>DEFINICIÓN DE FORMATOS COMERCIALES Y ENVASES</a:t>
            </a:r>
          </a:p>
        </p:txBody>
      </p:sp>
      <p:sp>
        <p:nvSpPr>
          <p:cNvPr id="61" name="5 Marcador de contenido"/>
          <p:cNvSpPr txBox="1">
            <a:spLocks/>
          </p:cNvSpPr>
          <p:nvPr/>
        </p:nvSpPr>
        <p:spPr>
          <a:xfrm>
            <a:off x="285720" y="2358570"/>
            <a:ext cx="8606190" cy="1141868"/>
          </a:xfrm>
          <a:prstGeom prst="rect">
            <a:avLst/>
          </a:prstGeom>
        </p:spPr>
        <p:txBody>
          <a:bodyPr anchor="ctr" anchorCtr="0"/>
          <a:lstStyle/>
          <a:p>
            <a:pPr marL="355600" marR="0" indent="-355600"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Envase y </a:t>
            </a:r>
            <a:r>
              <a:rPr lang="es-CL" sz="1800" b="1" dirty="0" err="1"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porcionado</a:t>
            </a:r>
            <a:endPar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L="355600" marR="0" indent="-355600" defTabSz="914400" eaLnBrk="1" latinLnBrk="0" hangingPunct="1">
              <a:lnSpc>
                <a:spcPct val="100000"/>
              </a:lnSpc>
              <a:buClr>
                <a:srgbClr val="C00000"/>
              </a:buClr>
              <a:buSzTx/>
              <a:buFont typeface="Wingdings" pitchFamily="2" charset="2"/>
              <a:buNone/>
              <a:tabLst>
                <a:tab pos="355600" algn="l"/>
              </a:tabLst>
              <a:defRPr/>
            </a:pPr>
            <a:endParaRPr lang="es-CL" sz="11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endParaRPr>
          </a:p>
          <a:p>
            <a:pPr marL="363538" indent="-363538" algn="just" eaLnBrk="1" hangingPunct="1">
              <a:buFont typeface="Wingdings" pitchFamily="2" charset="2"/>
              <a:buChar char="Ø"/>
            </a:pPr>
            <a:r>
              <a:rPr lang="es-ES_tradnl" altLang="en-US" sz="1800" dirty="0" smtClean="0">
                <a:ea typeface="Times New Roman" pitchFamily="18" charset="0"/>
                <a:cs typeface="Arial" pitchFamily="34" charset="0"/>
              </a:rPr>
              <a:t>Plástico sellado al vacío (buena conservación, sencillo y económico)</a:t>
            </a:r>
          </a:p>
          <a:p>
            <a:pPr marL="363538" indent="-363538" algn="just" eaLnBrk="1" hangingPunct="1">
              <a:buFont typeface="Wingdings" pitchFamily="2" charset="2"/>
              <a:buChar char="Ø"/>
            </a:pPr>
            <a:r>
              <a:rPr lang="es-ES_tradnl" altLang="en-US" sz="1800" dirty="0" smtClean="0">
                <a:ea typeface="Times New Roman" pitchFamily="18" charset="0"/>
                <a:cs typeface="Arial" pitchFamily="34" charset="0"/>
              </a:rPr>
              <a:t>Reducido volumen de producto por envase (bajo precio por unidad, alto precio por kg)</a:t>
            </a:r>
            <a:endParaRPr lang="es-CL" altLang="en-US" sz="1800" dirty="0" smtClean="0">
              <a:ea typeface="Times New Roman" pitchFamily="18" charset="0"/>
              <a:cs typeface="Arial" pitchFamily="34" charset="0"/>
            </a:endParaRPr>
          </a:p>
        </p:txBody>
      </p:sp>
      <p:pic>
        <p:nvPicPr>
          <p:cNvPr id="63" name="Picture 1"/>
          <p:cNvPicPr>
            <a:picLocks noChangeAspect="1" noChangeArrowheads="1"/>
          </p:cNvPicPr>
          <p:nvPr/>
        </p:nvPicPr>
        <p:blipFill>
          <a:blip r:embed="rId5" cstate="print"/>
          <a:srcRect l="2987" t="7966" r="3135" b="11907"/>
          <a:stretch>
            <a:fillRect/>
          </a:stretch>
        </p:blipFill>
        <p:spPr bwMode="auto">
          <a:xfrm>
            <a:off x="1043608" y="3933056"/>
            <a:ext cx="7200800" cy="2427491"/>
          </a:xfrm>
          <a:prstGeom prst="rect">
            <a:avLst/>
          </a:prstGeom>
          <a:noFill/>
          <a:ln w="9525">
            <a:noFill/>
            <a:miter lim="800000"/>
            <a:headEnd/>
            <a:tailEnd/>
          </a:ln>
          <a:effectLst/>
        </p:spPr>
      </p:pic>
      <p:sp>
        <p:nvSpPr>
          <p:cNvPr id="64" name="5 Marcador de contenido"/>
          <p:cNvSpPr txBox="1">
            <a:spLocks/>
          </p:cNvSpPr>
          <p:nvPr/>
        </p:nvSpPr>
        <p:spPr>
          <a:xfrm>
            <a:off x="251520" y="3501008"/>
            <a:ext cx="2016224" cy="432048"/>
          </a:xfrm>
          <a:prstGeom prst="rect">
            <a:avLst/>
          </a:prstGeom>
        </p:spPr>
        <p:txBody>
          <a:bodyPr anchor="ctr" anchorCtr="0"/>
          <a:lstStyle/>
          <a:p>
            <a:pPr marL="355600" marR="0" indent="-355600" defTabSz="914400" eaLnBrk="1" latinLnBrk="0" hangingPunct="1">
              <a:lnSpc>
                <a:spcPct val="100000"/>
              </a:lnSpc>
              <a:buClr>
                <a:srgbClr val="C00000"/>
              </a:buClr>
              <a:buSzTx/>
              <a:buFont typeface="Wingdings" pitchFamily="2" charset="2"/>
              <a:buNone/>
              <a:tabLst>
                <a:tab pos="355600" algn="l"/>
              </a:tabLst>
              <a:defRPr/>
            </a:pPr>
            <a:r>
              <a:rPr lang="es-CL" sz="1800" b="1" dirty="0" smtClean="0">
                <a:solidFill>
                  <a:srgbClr val="C00000"/>
                </a:solidFill>
                <a:effectLst>
                  <a:outerShdw blurRad="50800" dist="38100" dir="5400000" algn="t" rotWithShape="0">
                    <a:prstClr val="black">
                      <a:alpha val="40000"/>
                    </a:prstClr>
                  </a:outerShdw>
                </a:effectLst>
                <a:ea typeface="Times New Roman" pitchFamily="18" charset="0"/>
                <a:cs typeface="Arial" pitchFamily="34" charset="0"/>
              </a:rPr>
              <a:t>Diseño etiquetas</a:t>
            </a:r>
            <a:endParaRPr lang="es-CL" altLang="en-US" sz="1800" dirty="0" smtClean="0">
              <a:solidFill>
                <a:srgbClr val="000000"/>
              </a:solidFill>
              <a:ea typeface="Times New Roman" pitchFamily="18" charset="0"/>
              <a:cs typeface="Arial" pitchFamily="34" charset="0"/>
            </a:endParaRPr>
          </a:p>
        </p:txBody>
      </p:sp>
      <p:sp>
        <p:nvSpPr>
          <p:cNvPr id="65" name="64 Elipse"/>
          <p:cNvSpPr/>
          <p:nvPr/>
        </p:nvSpPr>
        <p:spPr bwMode="auto">
          <a:xfrm>
            <a:off x="1187624" y="4005320"/>
            <a:ext cx="2196000" cy="2268000"/>
          </a:xfrm>
          <a:prstGeom prst="ellipse">
            <a:avLst/>
          </a:prstGeom>
          <a:noFill/>
          <a:ln w="19050" cap="flat" cmpd="sng" algn="ctr">
            <a:solidFill>
              <a:srgbClr val="FF0000"/>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66" name="5 Marcador de contenido"/>
          <p:cNvSpPr txBox="1">
            <a:spLocks/>
          </p:cNvSpPr>
          <p:nvPr/>
        </p:nvSpPr>
        <p:spPr>
          <a:xfrm>
            <a:off x="251520" y="6433011"/>
            <a:ext cx="2232248" cy="369332"/>
          </a:xfrm>
          <a:prstGeom prst="rect">
            <a:avLst/>
          </a:prstGeom>
        </p:spPr>
        <p:txBody>
          <a:bodyPr wrap="square" lIns="0" tIns="0" rIns="0" bIns="0" anchor="ctr" anchorCtr="1">
            <a:spAutoFit/>
          </a:bodyPr>
          <a:lstStyle/>
          <a:p>
            <a:pPr marR="0" algn="ctr" defTabSz="914400" eaLnBrk="1" latinLnBrk="0" hangingPunct="1">
              <a:lnSpc>
                <a:spcPct val="100000"/>
              </a:lnSpc>
              <a:buClr>
                <a:srgbClr val="C00000"/>
              </a:buClr>
              <a:buSzTx/>
              <a:buFont typeface="Wingdings" pitchFamily="2" charset="2"/>
              <a:buNone/>
              <a:defRPr/>
            </a:pPr>
            <a:r>
              <a:rPr lang="es-CL" sz="1200" b="1" i="1" dirty="0" smtClean="0">
                <a:solidFill>
                  <a:srgbClr val="FF0000"/>
                </a:solidFill>
                <a:ea typeface="Times New Roman" pitchFamily="18" charset="0"/>
                <a:cs typeface="Arial" pitchFamily="34" charset="0"/>
              </a:rPr>
              <a:t>Texto atributos y origen, común a todos los productos</a:t>
            </a:r>
            <a:endParaRPr lang="es-CL" altLang="en-US" sz="1200" i="1" dirty="0" smtClean="0">
              <a:solidFill>
                <a:srgbClr val="FF0000"/>
              </a:solidFill>
              <a:ea typeface="Times New Roman" pitchFamily="18" charset="0"/>
              <a:cs typeface="Arial" pitchFamily="34" charset="0"/>
            </a:endParaRPr>
          </a:p>
        </p:txBody>
      </p:sp>
      <p:cxnSp>
        <p:nvCxnSpPr>
          <p:cNvPr id="67" name="66 Conector recto"/>
          <p:cNvCxnSpPr>
            <a:stCxn id="65" idx="3"/>
            <a:endCxn id="66" idx="0"/>
          </p:cNvCxnSpPr>
          <p:nvPr/>
        </p:nvCxnSpPr>
        <p:spPr bwMode="auto">
          <a:xfrm rot="5400000">
            <a:off x="1192517" y="6116307"/>
            <a:ext cx="491832" cy="141577"/>
          </a:xfrm>
          <a:prstGeom prst="line">
            <a:avLst/>
          </a:prstGeom>
          <a:solidFill>
            <a:schemeClr val="accent1"/>
          </a:solidFill>
          <a:ln w="19050" cap="flat" cmpd="sng" algn="ctr">
            <a:solidFill>
              <a:srgbClr val="FF0000"/>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68" name="67 Forma libre"/>
          <p:cNvSpPr/>
          <p:nvPr/>
        </p:nvSpPr>
        <p:spPr bwMode="auto">
          <a:xfrm>
            <a:off x="3547000" y="3996391"/>
            <a:ext cx="2273916" cy="1117600"/>
          </a:xfrm>
          <a:custGeom>
            <a:avLst/>
            <a:gdLst>
              <a:gd name="connsiteX0" fmla="*/ 889000 w 2286000"/>
              <a:gd name="connsiteY0" fmla="*/ 29633 h 1174750"/>
              <a:gd name="connsiteX1" fmla="*/ 241300 w 2286000"/>
              <a:gd name="connsiteY1" fmla="*/ 372533 h 1174750"/>
              <a:gd name="connsiteX2" fmla="*/ 12700 w 2286000"/>
              <a:gd name="connsiteY2" fmla="*/ 905933 h 1174750"/>
              <a:gd name="connsiteX3" fmla="*/ 317500 w 2286000"/>
              <a:gd name="connsiteY3" fmla="*/ 1147233 h 1174750"/>
              <a:gd name="connsiteX4" fmla="*/ 508000 w 2286000"/>
              <a:gd name="connsiteY4" fmla="*/ 1071033 h 1174750"/>
              <a:gd name="connsiteX5" fmla="*/ 584200 w 2286000"/>
              <a:gd name="connsiteY5" fmla="*/ 740833 h 1174750"/>
              <a:gd name="connsiteX6" fmla="*/ 1003300 w 2286000"/>
              <a:gd name="connsiteY6" fmla="*/ 499533 h 1174750"/>
              <a:gd name="connsiteX7" fmla="*/ 1473200 w 2286000"/>
              <a:gd name="connsiteY7" fmla="*/ 601133 h 1174750"/>
              <a:gd name="connsiteX8" fmla="*/ 1714500 w 2286000"/>
              <a:gd name="connsiteY8" fmla="*/ 944033 h 1174750"/>
              <a:gd name="connsiteX9" fmla="*/ 1866900 w 2286000"/>
              <a:gd name="connsiteY9" fmla="*/ 1083733 h 1174750"/>
              <a:gd name="connsiteX10" fmla="*/ 2108200 w 2286000"/>
              <a:gd name="connsiteY10" fmla="*/ 1083733 h 1174750"/>
              <a:gd name="connsiteX11" fmla="*/ 2247900 w 2286000"/>
              <a:gd name="connsiteY11" fmla="*/ 880533 h 1174750"/>
              <a:gd name="connsiteX12" fmla="*/ 1879600 w 2286000"/>
              <a:gd name="connsiteY12" fmla="*/ 220133 h 1174750"/>
              <a:gd name="connsiteX13" fmla="*/ 1409700 w 2286000"/>
              <a:gd name="connsiteY13" fmla="*/ 29633 h 1174750"/>
              <a:gd name="connsiteX14" fmla="*/ 838200 w 2286000"/>
              <a:gd name="connsiteY14" fmla="*/ 42333 h 1174750"/>
              <a:gd name="connsiteX0" fmla="*/ 876916 w 2273916"/>
              <a:gd name="connsiteY0" fmla="*/ 29633 h 1129026"/>
              <a:gd name="connsiteX1" fmla="*/ 229216 w 2273916"/>
              <a:gd name="connsiteY1" fmla="*/ 372533 h 1129026"/>
              <a:gd name="connsiteX2" fmla="*/ 616 w 2273916"/>
              <a:gd name="connsiteY2" fmla="*/ 905933 h 1129026"/>
              <a:gd name="connsiteX3" fmla="*/ 232912 w 2273916"/>
              <a:gd name="connsiteY3" fmla="*/ 1088793 h 1129026"/>
              <a:gd name="connsiteX4" fmla="*/ 495916 w 2273916"/>
              <a:gd name="connsiteY4" fmla="*/ 1071033 h 1129026"/>
              <a:gd name="connsiteX5" fmla="*/ 572116 w 2273916"/>
              <a:gd name="connsiteY5" fmla="*/ 740833 h 1129026"/>
              <a:gd name="connsiteX6" fmla="*/ 991216 w 2273916"/>
              <a:gd name="connsiteY6" fmla="*/ 499533 h 1129026"/>
              <a:gd name="connsiteX7" fmla="*/ 1461116 w 2273916"/>
              <a:gd name="connsiteY7" fmla="*/ 601133 h 1129026"/>
              <a:gd name="connsiteX8" fmla="*/ 1702416 w 2273916"/>
              <a:gd name="connsiteY8" fmla="*/ 944033 h 1129026"/>
              <a:gd name="connsiteX9" fmla="*/ 1854816 w 2273916"/>
              <a:gd name="connsiteY9" fmla="*/ 1083733 h 1129026"/>
              <a:gd name="connsiteX10" fmla="*/ 2096116 w 2273916"/>
              <a:gd name="connsiteY10" fmla="*/ 1083733 h 1129026"/>
              <a:gd name="connsiteX11" fmla="*/ 2235816 w 2273916"/>
              <a:gd name="connsiteY11" fmla="*/ 880533 h 1129026"/>
              <a:gd name="connsiteX12" fmla="*/ 1867516 w 2273916"/>
              <a:gd name="connsiteY12" fmla="*/ 220133 h 1129026"/>
              <a:gd name="connsiteX13" fmla="*/ 1397616 w 2273916"/>
              <a:gd name="connsiteY13" fmla="*/ 29633 h 1129026"/>
              <a:gd name="connsiteX14" fmla="*/ 826116 w 2273916"/>
              <a:gd name="connsiteY14" fmla="*/ 42333 h 1129026"/>
              <a:gd name="connsiteX0" fmla="*/ 876916 w 2273916"/>
              <a:gd name="connsiteY0" fmla="*/ 29633 h 1117600"/>
              <a:gd name="connsiteX1" fmla="*/ 229216 w 2273916"/>
              <a:gd name="connsiteY1" fmla="*/ 372533 h 1117600"/>
              <a:gd name="connsiteX2" fmla="*/ 616 w 2273916"/>
              <a:gd name="connsiteY2" fmla="*/ 905933 h 1117600"/>
              <a:gd name="connsiteX3" fmla="*/ 232912 w 2273916"/>
              <a:gd name="connsiteY3" fmla="*/ 1088793 h 1117600"/>
              <a:gd name="connsiteX4" fmla="*/ 448936 w 2273916"/>
              <a:gd name="connsiteY4" fmla="*/ 1016785 h 1117600"/>
              <a:gd name="connsiteX5" fmla="*/ 572116 w 2273916"/>
              <a:gd name="connsiteY5" fmla="*/ 740833 h 1117600"/>
              <a:gd name="connsiteX6" fmla="*/ 991216 w 2273916"/>
              <a:gd name="connsiteY6" fmla="*/ 499533 h 1117600"/>
              <a:gd name="connsiteX7" fmla="*/ 1461116 w 2273916"/>
              <a:gd name="connsiteY7" fmla="*/ 601133 h 1117600"/>
              <a:gd name="connsiteX8" fmla="*/ 1702416 w 2273916"/>
              <a:gd name="connsiteY8" fmla="*/ 944033 h 1117600"/>
              <a:gd name="connsiteX9" fmla="*/ 1854816 w 2273916"/>
              <a:gd name="connsiteY9" fmla="*/ 1083733 h 1117600"/>
              <a:gd name="connsiteX10" fmla="*/ 2096116 w 2273916"/>
              <a:gd name="connsiteY10" fmla="*/ 1083733 h 1117600"/>
              <a:gd name="connsiteX11" fmla="*/ 2235816 w 2273916"/>
              <a:gd name="connsiteY11" fmla="*/ 880533 h 1117600"/>
              <a:gd name="connsiteX12" fmla="*/ 1867516 w 2273916"/>
              <a:gd name="connsiteY12" fmla="*/ 220133 h 1117600"/>
              <a:gd name="connsiteX13" fmla="*/ 1397616 w 2273916"/>
              <a:gd name="connsiteY13" fmla="*/ 29633 h 1117600"/>
              <a:gd name="connsiteX14" fmla="*/ 826116 w 2273916"/>
              <a:gd name="connsiteY14" fmla="*/ 42333 h 111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3916" h="1117600">
                <a:moveTo>
                  <a:pt x="876916" y="29633"/>
                </a:moveTo>
                <a:cubicBezTo>
                  <a:pt x="626091" y="128058"/>
                  <a:pt x="375266" y="226483"/>
                  <a:pt x="229216" y="372533"/>
                </a:cubicBezTo>
                <a:cubicBezTo>
                  <a:pt x="83166" y="518583"/>
                  <a:pt x="0" y="786556"/>
                  <a:pt x="616" y="905933"/>
                </a:cubicBezTo>
                <a:cubicBezTo>
                  <a:pt x="1232" y="1025310"/>
                  <a:pt x="158192" y="1070318"/>
                  <a:pt x="232912" y="1088793"/>
                </a:cubicBezTo>
                <a:cubicBezTo>
                  <a:pt x="307632" y="1107268"/>
                  <a:pt x="392402" y="1074778"/>
                  <a:pt x="448936" y="1016785"/>
                </a:cubicBezTo>
                <a:cubicBezTo>
                  <a:pt x="505470" y="958792"/>
                  <a:pt x="481736" y="827042"/>
                  <a:pt x="572116" y="740833"/>
                </a:cubicBezTo>
                <a:cubicBezTo>
                  <a:pt x="662496" y="654624"/>
                  <a:pt x="843049" y="522816"/>
                  <a:pt x="991216" y="499533"/>
                </a:cubicBezTo>
                <a:cubicBezTo>
                  <a:pt x="1139383" y="476250"/>
                  <a:pt x="1342583" y="527050"/>
                  <a:pt x="1461116" y="601133"/>
                </a:cubicBezTo>
                <a:cubicBezTo>
                  <a:pt x="1579649" y="675216"/>
                  <a:pt x="1636799" y="863600"/>
                  <a:pt x="1702416" y="944033"/>
                </a:cubicBezTo>
                <a:cubicBezTo>
                  <a:pt x="1768033" y="1024466"/>
                  <a:pt x="1789199" y="1060450"/>
                  <a:pt x="1854816" y="1083733"/>
                </a:cubicBezTo>
                <a:cubicBezTo>
                  <a:pt x="1920433" y="1107016"/>
                  <a:pt x="2032616" y="1117600"/>
                  <a:pt x="2096116" y="1083733"/>
                </a:cubicBezTo>
                <a:cubicBezTo>
                  <a:pt x="2159616" y="1049866"/>
                  <a:pt x="2273916" y="1024466"/>
                  <a:pt x="2235816" y="880533"/>
                </a:cubicBezTo>
                <a:cubicBezTo>
                  <a:pt x="2197716" y="736600"/>
                  <a:pt x="2007216" y="361950"/>
                  <a:pt x="1867516" y="220133"/>
                </a:cubicBezTo>
                <a:cubicBezTo>
                  <a:pt x="1727816" y="78316"/>
                  <a:pt x="1571183" y="59266"/>
                  <a:pt x="1397616" y="29633"/>
                </a:cubicBezTo>
                <a:cubicBezTo>
                  <a:pt x="1224049" y="0"/>
                  <a:pt x="910783" y="40216"/>
                  <a:pt x="826116" y="42333"/>
                </a:cubicBezTo>
              </a:path>
            </a:pathLst>
          </a:custGeom>
          <a:noFill/>
          <a:ln w="19050" cap="flat" cmpd="sng" algn="ctr">
            <a:solidFill>
              <a:srgbClr val="FF0000"/>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69" name="68 Forma libre"/>
          <p:cNvSpPr/>
          <p:nvPr/>
        </p:nvSpPr>
        <p:spPr bwMode="auto">
          <a:xfrm rot="10800000">
            <a:off x="3491881" y="5229200"/>
            <a:ext cx="2273916" cy="1080120"/>
          </a:xfrm>
          <a:custGeom>
            <a:avLst/>
            <a:gdLst>
              <a:gd name="connsiteX0" fmla="*/ 889000 w 2286000"/>
              <a:gd name="connsiteY0" fmla="*/ 29633 h 1174750"/>
              <a:gd name="connsiteX1" fmla="*/ 241300 w 2286000"/>
              <a:gd name="connsiteY1" fmla="*/ 372533 h 1174750"/>
              <a:gd name="connsiteX2" fmla="*/ 12700 w 2286000"/>
              <a:gd name="connsiteY2" fmla="*/ 905933 h 1174750"/>
              <a:gd name="connsiteX3" fmla="*/ 317500 w 2286000"/>
              <a:gd name="connsiteY3" fmla="*/ 1147233 h 1174750"/>
              <a:gd name="connsiteX4" fmla="*/ 508000 w 2286000"/>
              <a:gd name="connsiteY4" fmla="*/ 1071033 h 1174750"/>
              <a:gd name="connsiteX5" fmla="*/ 584200 w 2286000"/>
              <a:gd name="connsiteY5" fmla="*/ 740833 h 1174750"/>
              <a:gd name="connsiteX6" fmla="*/ 1003300 w 2286000"/>
              <a:gd name="connsiteY6" fmla="*/ 499533 h 1174750"/>
              <a:gd name="connsiteX7" fmla="*/ 1473200 w 2286000"/>
              <a:gd name="connsiteY7" fmla="*/ 601133 h 1174750"/>
              <a:gd name="connsiteX8" fmla="*/ 1714500 w 2286000"/>
              <a:gd name="connsiteY8" fmla="*/ 944033 h 1174750"/>
              <a:gd name="connsiteX9" fmla="*/ 1866900 w 2286000"/>
              <a:gd name="connsiteY9" fmla="*/ 1083733 h 1174750"/>
              <a:gd name="connsiteX10" fmla="*/ 2108200 w 2286000"/>
              <a:gd name="connsiteY10" fmla="*/ 1083733 h 1174750"/>
              <a:gd name="connsiteX11" fmla="*/ 2247900 w 2286000"/>
              <a:gd name="connsiteY11" fmla="*/ 880533 h 1174750"/>
              <a:gd name="connsiteX12" fmla="*/ 1879600 w 2286000"/>
              <a:gd name="connsiteY12" fmla="*/ 220133 h 1174750"/>
              <a:gd name="connsiteX13" fmla="*/ 1409700 w 2286000"/>
              <a:gd name="connsiteY13" fmla="*/ 29633 h 1174750"/>
              <a:gd name="connsiteX14" fmla="*/ 838200 w 2286000"/>
              <a:gd name="connsiteY14" fmla="*/ 42333 h 1174750"/>
              <a:gd name="connsiteX0" fmla="*/ 876916 w 2273916"/>
              <a:gd name="connsiteY0" fmla="*/ 29633 h 1129026"/>
              <a:gd name="connsiteX1" fmla="*/ 229216 w 2273916"/>
              <a:gd name="connsiteY1" fmla="*/ 372533 h 1129026"/>
              <a:gd name="connsiteX2" fmla="*/ 616 w 2273916"/>
              <a:gd name="connsiteY2" fmla="*/ 905933 h 1129026"/>
              <a:gd name="connsiteX3" fmla="*/ 232912 w 2273916"/>
              <a:gd name="connsiteY3" fmla="*/ 1088793 h 1129026"/>
              <a:gd name="connsiteX4" fmla="*/ 495916 w 2273916"/>
              <a:gd name="connsiteY4" fmla="*/ 1071033 h 1129026"/>
              <a:gd name="connsiteX5" fmla="*/ 572116 w 2273916"/>
              <a:gd name="connsiteY5" fmla="*/ 740833 h 1129026"/>
              <a:gd name="connsiteX6" fmla="*/ 991216 w 2273916"/>
              <a:gd name="connsiteY6" fmla="*/ 499533 h 1129026"/>
              <a:gd name="connsiteX7" fmla="*/ 1461116 w 2273916"/>
              <a:gd name="connsiteY7" fmla="*/ 601133 h 1129026"/>
              <a:gd name="connsiteX8" fmla="*/ 1702416 w 2273916"/>
              <a:gd name="connsiteY8" fmla="*/ 944033 h 1129026"/>
              <a:gd name="connsiteX9" fmla="*/ 1854816 w 2273916"/>
              <a:gd name="connsiteY9" fmla="*/ 1083733 h 1129026"/>
              <a:gd name="connsiteX10" fmla="*/ 2096116 w 2273916"/>
              <a:gd name="connsiteY10" fmla="*/ 1083733 h 1129026"/>
              <a:gd name="connsiteX11" fmla="*/ 2235816 w 2273916"/>
              <a:gd name="connsiteY11" fmla="*/ 880533 h 1129026"/>
              <a:gd name="connsiteX12" fmla="*/ 1867516 w 2273916"/>
              <a:gd name="connsiteY12" fmla="*/ 220133 h 1129026"/>
              <a:gd name="connsiteX13" fmla="*/ 1397616 w 2273916"/>
              <a:gd name="connsiteY13" fmla="*/ 29633 h 1129026"/>
              <a:gd name="connsiteX14" fmla="*/ 826116 w 2273916"/>
              <a:gd name="connsiteY14" fmla="*/ 42333 h 1129026"/>
              <a:gd name="connsiteX0" fmla="*/ 876916 w 2273916"/>
              <a:gd name="connsiteY0" fmla="*/ 29633 h 1117600"/>
              <a:gd name="connsiteX1" fmla="*/ 229216 w 2273916"/>
              <a:gd name="connsiteY1" fmla="*/ 372533 h 1117600"/>
              <a:gd name="connsiteX2" fmla="*/ 616 w 2273916"/>
              <a:gd name="connsiteY2" fmla="*/ 905933 h 1117600"/>
              <a:gd name="connsiteX3" fmla="*/ 232912 w 2273916"/>
              <a:gd name="connsiteY3" fmla="*/ 1088793 h 1117600"/>
              <a:gd name="connsiteX4" fmla="*/ 448936 w 2273916"/>
              <a:gd name="connsiteY4" fmla="*/ 1016785 h 1117600"/>
              <a:gd name="connsiteX5" fmla="*/ 572116 w 2273916"/>
              <a:gd name="connsiteY5" fmla="*/ 740833 h 1117600"/>
              <a:gd name="connsiteX6" fmla="*/ 991216 w 2273916"/>
              <a:gd name="connsiteY6" fmla="*/ 499533 h 1117600"/>
              <a:gd name="connsiteX7" fmla="*/ 1461116 w 2273916"/>
              <a:gd name="connsiteY7" fmla="*/ 601133 h 1117600"/>
              <a:gd name="connsiteX8" fmla="*/ 1702416 w 2273916"/>
              <a:gd name="connsiteY8" fmla="*/ 944033 h 1117600"/>
              <a:gd name="connsiteX9" fmla="*/ 1854816 w 2273916"/>
              <a:gd name="connsiteY9" fmla="*/ 1083733 h 1117600"/>
              <a:gd name="connsiteX10" fmla="*/ 2096116 w 2273916"/>
              <a:gd name="connsiteY10" fmla="*/ 1083733 h 1117600"/>
              <a:gd name="connsiteX11" fmla="*/ 2235816 w 2273916"/>
              <a:gd name="connsiteY11" fmla="*/ 880533 h 1117600"/>
              <a:gd name="connsiteX12" fmla="*/ 1867516 w 2273916"/>
              <a:gd name="connsiteY12" fmla="*/ 220133 h 1117600"/>
              <a:gd name="connsiteX13" fmla="*/ 1397616 w 2273916"/>
              <a:gd name="connsiteY13" fmla="*/ 29633 h 1117600"/>
              <a:gd name="connsiteX14" fmla="*/ 826116 w 2273916"/>
              <a:gd name="connsiteY14" fmla="*/ 42333 h 1117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273916" h="1117600">
                <a:moveTo>
                  <a:pt x="876916" y="29633"/>
                </a:moveTo>
                <a:cubicBezTo>
                  <a:pt x="626091" y="128058"/>
                  <a:pt x="375266" y="226483"/>
                  <a:pt x="229216" y="372533"/>
                </a:cubicBezTo>
                <a:cubicBezTo>
                  <a:pt x="83166" y="518583"/>
                  <a:pt x="0" y="786556"/>
                  <a:pt x="616" y="905933"/>
                </a:cubicBezTo>
                <a:cubicBezTo>
                  <a:pt x="1232" y="1025310"/>
                  <a:pt x="158192" y="1070318"/>
                  <a:pt x="232912" y="1088793"/>
                </a:cubicBezTo>
                <a:cubicBezTo>
                  <a:pt x="307632" y="1107268"/>
                  <a:pt x="392402" y="1074778"/>
                  <a:pt x="448936" y="1016785"/>
                </a:cubicBezTo>
                <a:cubicBezTo>
                  <a:pt x="505470" y="958792"/>
                  <a:pt x="481736" y="827042"/>
                  <a:pt x="572116" y="740833"/>
                </a:cubicBezTo>
                <a:cubicBezTo>
                  <a:pt x="662496" y="654624"/>
                  <a:pt x="843049" y="522816"/>
                  <a:pt x="991216" y="499533"/>
                </a:cubicBezTo>
                <a:cubicBezTo>
                  <a:pt x="1139383" y="476250"/>
                  <a:pt x="1342583" y="527050"/>
                  <a:pt x="1461116" y="601133"/>
                </a:cubicBezTo>
                <a:cubicBezTo>
                  <a:pt x="1579649" y="675216"/>
                  <a:pt x="1636799" y="863600"/>
                  <a:pt x="1702416" y="944033"/>
                </a:cubicBezTo>
                <a:cubicBezTo>
                  <a:pt x="1768033" y="1024466"/>
                  <a:pt x="1789199" y="1060450"/>
                  <a:pt x="1854816" y="1083733"/>
                </a:cubicBezTo>
                <a:cubicBezTo>
                  <a:pt x="1920433" y="1107016"/>
                  <a:pt x="2032616" y="1117600"/>
                  <a:pt x="2096116" y="1083733"/>
                </a:cubicBezTo>
                <a:cubicBezTo>
                  <a:pt x="2159616" y="1049866"/>
                  <a:pt x="2273916" y="1024466"/>
                  <a:pt x="2235816" y="880533"/>
                </a:cubicBezTo>
                <a:cubicBezTo>
                  <a:pt x="2197716" y="736600"/>
                  <a:pt x="2007216" y="361950"/>
                  <a:pt x="1867516" y="220133"/>
                </a:cubicBezTo>
                <a:cubicBezTo>
                  <a:pt x="1727816" y="78316"/>
                  <a:pt x="1571183" y="59266"/>
                  <a:pt x="1397616" y="29633"/>
                </a:cubicBezTo>
                <a:cubicBezTo>
                  <a:pt x="1224049" y="0"/>
                  <a:pt x="910783" y="40216"/>
                  <a:pt x="826116" y="42333"/>
                </a:cubicBezTo>
              </a:path>
            </a:pathLst>
          </a:custGeom>
          <a:noFill/>
          <a:ln w="19050" cap="flat" cmpd="sng" algn="ctr">
            <a:solidFill>
              <a:srgbClr val="FF0000"/>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70" name="5 Marcador de contenido"/>
          <p:cNvSpPr txBox="1">
            <a:spLocks/>
          </p:cNvSpPr>
          <p:nvPr/>
        </p:nvSpPr>
        <p:spPr>
          <a:xfrm>
            <a:off x="4499992" y="3573016"/>
            <a:ext cx="2016224" cy="184666"/>
          </a:xfrm>
          <a:prstGeom prst="rect">
            <a:avLst/>
          </a:prstGeom>
        </p:spPr>
        <p:txBody>
          <a:bodyPr lIns="0" tIns="0" rIns="0" bIns="0" anchor="ctr" anchorCtr="1">
            <a:spAutoFit/>
          </a:bodyPr>
          <a:lstStyle/>
          <a:p>
            <a:pPr marR="0" algn="ctr" defTabSz="914400" eaLnBrk="1" latinLnBrk="0" hangingPunct="1">
              <a:lnSpc>
                <a:spcPct val="100000"/>
              </a:lnSpc>
              <a:buClr>
                <a:srgbClr val="C00000"/>
              </a:buClr>
              <a:buSzTx/>
              <a:buFont typeface="Wingdings" pitchFamily="2" charset="2"/>
              <a:buNone/>
              <a:defRPr/>
            </a:pPr>
            <a:r>
              <a:rPr lang="es-CL" sz="1200" b="1" i="1" dirty="0" smtClean="0">
                <a:solidFill>
                  <a:srgbClr val="FF0000"/>
                </a:solidFill>
                <a:ea typeface="Times New Roman" pitchFamily="18" charset="0"/>
                <a:cs typeface="Arial" pitchFamily="34" charset="0"/>
              </a:rPr>
              <a:t>Nombre producto</a:t>
            </a:r>
            <a:endParaRPr lang="es-CL" altLang="en-US" sz="1200" i="1" dirty="0" smtClean="0">
              <a:solidFill>
                <a:srgbClr val="FF0000"/>
              </a:solidFill>
              <a:ea typeface="Times New Roman" pitchFamily="18" charset="0"/>
              <a:cs typeface="Arial" pitchFamily="34" charset="0"/>
            </a:endParaRPr>
          </a:p>
        </p:txBody>
      </p:sp>
      <p:cxnSp>
        <p:nvCxnSpPr>
          <p:cNvPr id="71" name="70 Conector recto"/>
          <p:cNvCxnSpPr>
            <a:endCxn id="70" idx="2"/>
          </p:cNvCxnSpPr>
          <p:nvPr/>
        </p:nvCxnSpPr>
        <p:spPr bwMode="auto">
          <a:xfrm flipV="1">
            <a:off x="4860032" y="3757682"/>
            <a:ext cx="648072" cy="247382"/>
          </a:xfrm>
          <a:prstGeom prst="line">
            <a:avLst/>
          </a:prstGeom>
          <a:solidFill>
            <a:schemeClr val="accent1"/>
          </a:solidFill>
          <a:ln w="19050" cap="flat" cmpd="sng" algn="ctr">
            <a:solidFill>
              <a:srgbClr val="FF0000"/>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72" name="5 Marcador de contenido"/>
          <p:cNvSpPr txBox="1">
            <a:spLocks/>
          </p:cNvSpPr>
          <p:nvPr/>
        </p:nvSpPr>
        <p:spPr>
          <a:xfrm>
            <a:off x="3779912" y="6597352"/>
            <a:ext cx="2016224" cy="184666"/>
          </a:xfrm>
          <a:prstGeom prst="rect">
            <a:avLst/>
          </a:prstGeom>
        </p:spPr>
        <p:txBody>
          <a:bodyPr lIns="0" tIns="0" rIns="0" bIns="0" anchor="ctr" anchorCtr="1">
            <a:spAutoFit/>
          </a:bodyPr>
          <a:lstStyle/>
          <a:p>
            <a:pPr marR="0" algn="ctr" defTabSz="914400" eaLnBrk="1" latinLnBrk="0" hangingPunct="1">
              <a:lnSpc>
                <a:spcPct val="100000"/>
              </a:lnSpc>
              <a:buClr>
                <a:srgbClr val="C00000"/>
              </a:buClr>
              <a:buSzTx/>
              <a:buFont typeface="Wingdings" pitchFamily="2" charset="2"/>
              <a:buNone/>
              <a:defRPr/>
            </a:pPr>
            <a:r>
              <a:rPr lang="es-CL" sz="1200" b="1" i="1" dirty="0" smtClean="0">
                <a:solidFill>
                  <a:srgbClr val="FF0000"/>
                </a:solidFill>
                <a:ea typeface="Times New Roman" pitchFamily="18" charset="0"/>
                <a:cs typeface="Arial" pitchFamily="34" charset="0"/>
              </a:rPr>
              <a:t>Nombre comercial</a:t>
            </a:r>
            <a:endParaRPr lang="es-CL" altLang="en-US" sz="1200" i="1" dirty="0" smtClean="0">
              <a:solidFill>
                <a:srgbClr val="FF0000"/>
              </a:solidFill>
              <a:ea typeface="Times New Roman" pitchFamily="18" charset="0"/>
              <a:cs typeface="Arial" pitchFamily="34" charset="0"/>
            </a:endParaRPr>
          </a:p>
        </p:txBody>
      </p:sp>
      <p:cxnSp>
        <p:nvCxnSpPr>
          <p:cNvPr id="73" name="72 Conector recto"/>
          <p:cNvCxnSpPr>
            <a:stCxn id="63" idx="2"/>
            <a:endCxn id="72" idx="0"/>
          </p:cNvCxnSpPr>
          <p:nvPr/>
        </p:nvCxnSpPr>
        <p:spPr bwMode="auto">
          <a:xfrm rot="16200000" flipH="1">
            <a:off x="4597614" y="6406941"/>
            <a:ext cx="236805" cy="144016"/>
          </a:xfrm>
          <a:prstGeom prst="line">
            <a:avLst/>
          </a:prstGeom>
          <a:solidFill>
            <a:schemeClr val="accent1"/>
          </a:solidFill>
          <a:ln w="19050" cap="flat" cmpd="sng" algn="ctr">
            <a:solidFill>
              <a:srgbClr val="FF0000"/>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74" name="5 Marcador de contenido"/>
          <p:cNvSpPr txBox="1">
            <a:spLocks/>
          </p:cNvSpPr>
          <p:nvPr/>
        </p:nvSpPr>
        <p:spPr>
          <a:xfrm>
            <a:off x="6516216" y="6525344"/>
            <a:ext cx="2304256" cy="184666"/>
          </a:xfrm>
          <a:prstGeom prst="rect">
            <a:avLst/>
          </a:prstGeom>
        </p:spPr>
        <p:txBody>
          <a:bodyPr wrap="square" lIns="0" tIns="0" rIns="0" bIns="0" anchor="ctr" anchorCtr="1">
            <a:spAutoFit/>
          </a:bodyPr>
          <a:lstStyle/>
          <a:p>
            <a:pPr marR="0" algn="ctr" defTabSz="914400" eaLnBrk="1" latinLnBrk="0" hangingPunct="1">
              <a:lnSpc>
                <a:spcPct val="100000"/>
              </a:lnSpc>
              <a:buClr>
                <a:srgbClr val="C00000"/>
              </a:buClr>
              <a:buSzTx/>
              <a:buFont typeface="Wingdings" pitchFamily="2" charset="2"/>
              <a:buNone/>
              <a:defRPr/>
            </a:pPr>
            <a:r>
              <a:rPr lang="es-CL" sz="1200" b="1" i="1" dirty="0" smtClean="0">
                <a:solidFill>
                  <a:srgbClr val="FF0000"/>
                </a:solidFill>
                <a:ea typeface="Times New Roman" pitchFamily="18" charset="0"/>
                <a:cs typeface="Arial" pitchFamily="34" charset="0"/>
              </a:rPr>
              <a:t>Información técnica producto</a:t>
            </a:r>
            <a:endParaRPr lang="es-CL" altLang="en-US" sz="1200" i="1" dirty="0" smtClean="0">
              <a:solidFill>
                <a:srgbClr val="FF0000"/>
              </a:solidFill>
              <a:ea typeface="Times New Roman" pitchFamily="18" charset="0"/>
              <a:cs typeface="Arial" pitchFamily="34" charset="0"/>
            </a:endParaRPr>
          </a:p>
        </p:txBody>
      </p:sp>
      <p:cxnSp>
        <p:nvCxnSpPr>
          <p:cNvPr id="76" name="75 Conector recto"/>
          <p:cNvCxnSpPr>
            <a:stCxn id="77" idx="4"/>
            <a:endCxn id="74" idx="0"/>
          </p:cNvCxnSpPr>
          <p:nvPr/>
        </p:nvCxnSpPr>
        <p:spPr bwMode="auto">
          <a:xfrm rot="16200000" flipH="1">
            <a:off x="6948264" y="5805264"/>
            <a:ext cx="792088" cy="648072"/>
          </a:xfrm>
          <a:prstGeom prst="line">
            <a:avLst/>
          </a:prstGeom>
          <a:solidFill>
            <a:schemeClr val="accent1"/>
          </a:solidFill>
          <a:ln w="19050" cap="flat" cmpd="sng" algn="ctr">
            <a:solidFill>
              <a:srgbClr val="FF0000"/>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cxnSp>
      <p:sp>
        <p:nvSpPr>
          <p:cNvPr id="77" name="76 Elipse"/>
          <p:cNvSpPr/>
          <p:nvPr/>
        </p:nvSpPr>
        <p:spPr bwMode="auto">
          <a:xfrm>
            <a:off x="6012160" y="4365104"/>
            <a:ext cx="2016224" cy="1368152"/>
          </a:xfrm>
          <a:prstGeom prst="ellipse">
            <a:avLst/>
          </a:prstGeom>
          <a:noFill/>
          <a:ln w="19050" cap="flat" cmpd="sng" algn="ctr">
            <a:solidFill>
              <a:srgbClr val="FF0000"/>
            </a:solidFill>
            <a:prstDash val="dash"/>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38</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75" name="74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Productos Desarrollados</a:t>
            </a:r>
          </a:p>
        </p:txBody>
      </p:sp>
      <p:pic>
        <p:nvPicPr>
          <p:cNvPr id="29" name="Picture 2" descr="F:\SERGIO LARA BTA\camélidos\unidad de negocios\etiquetas carne\gonzalo\sabores del altiplano general.png"/>
          <p:cNvPicPr>
            <a:picLocks noChangeAspect="1" noChangeArrowheads="1"/>
          </p:cNvPicPr>
          <p:nvPr/>
        </p:nvPicPr>
        <p:blipFill>
          <a:blip r:embed="rId4" cstate="print"/>
          <a:srcRect/>
          <a:stretch>
            <a:fillRect/>
          </a:stretch>
        </p:blipFill>
        <p:spPr bwMode="auto">
          <a:xfrm>
            <a:off x="7572396" y="1000108"/>
            <a:ext cx="1226282" cy="1214446"/>
          </a:xfrm>
          <a:prstGeom prst="rect">
            <a:avLst/>
          </a:prstGeom>
          <a:noFill/>
        </p:spPr>
      </p:pic>
      <p:sp>
        <p:nvSpPr>
          <p:cNvPr id="48" name="47 Rectángulo"/>
          <p:cNvSpPr/>
          <p:nvPr/>
        </p:nvSpPr>
        <p:spPr>
          <a:xfrm>
            <a:off x="357158" y="2143116"/>
            <a:ext cx="3503588" cy="369332"/>
          </a:xfrm>
          <a:prstGeom prst="rect">
            <a:avLst/>
          </a:prstGeom>
        </p:spPr>
        <p:txBody>
          <a:bodyPr wrap="none">
            <a:spAutoFit/>
          </a:bodyPr>
          <a:lstStyle/>
          <a:p>
            <a:r>
              <a:rPr lang="es-CL" b="1" dirty="0" smtClean="0">
                <a:ea typeface="Times New Roman" pitchFamily="18" charset="0"/>
                <a:cs typeface="Arial" pitchFamily="34" charset="0"/>
              </a:rPr>
              <a:t>MIX DE PRODUCTOS ELABORADOS</a:t>
            </a:r>
            <a:endParaRPr lang="es-CL" dirty="0"/>
          </a:p>
        </p:txBody>
      </p:sp>
      <p:sp>
        <p:nvSpPr>
          <p:cNvPr id="49" name="Rectangle 1"/>
          <p:cNvSpPr>
            <a:spLocks noChangeArrowheads="1"/>
          </p:cNvSpPr>
          <p:nvPr/>
        </p:nvSpPr>
        <p:spPr bwMode="auto">
          <a:xfrm>
            <a:off x="642910" y="2714596"/>
            <a:ext cx="6286544" cy="1214470"/>
          </a:xfrm>
          <a:prstGeom prst="rect">
            <a:avLst/>
          </a:prstGeom>
          <a:noFill/>
          <a:ln w="9525">
            <a:noFill/>
            <a:miter lim="800000"/>
            <a:headEnd/>
            <a:tailEnd/>
          </a:ln>
          <a:effectLst/>
        </p:spPr>
        <p:txBody>
          <a:bodyPr vert="horz" wrap="square" lIns="74441" tIns="37221" rIns="74441" bIns="37221" numCol="1" anchor="ctr" anchorCtr="0" compatLnSpc="1">
            <a:prstTxWarp prst="textNoShape">
              <a:avLst/>
            </a:prstTxWarp>
            <a:noAutofit/>
          </a:bodyPr>
          <a:lstStyle/>
          <a:p>
            <a:pPr algn="just" defTabSz="744413" fontAlgn="base">
              <a:spcBef>
                <a:spcPct val="0"/>
              </a:spcBef>
            </a:pPr>
            <a:r>
              <a:rPr lang="es-CL" sz="1600" b="1" dirty="0">
                <a:ea typeface="PMingLiU-ExtB" pitchFamily="18" charset="-120"/>
                <a:cs typeface="Arial" pitchFamily="34" charset="0"/>
              </a:rPr>
              <a:t>Jamón ahumado: </a:t>
            </a:r>
            <a:r>
              <a:rPr lang="es-CL" sz="1600" dirty="0">
                <a:ea typeface="PMingLiU-ExtB" pitchFamily="18" charset="-120"/>
                <a:cs typeface="Arial" pitchFamily="34" charset="0"/>
              </a:rPr>
              <a:t>cortes de carne crudos y salados, ahumado de 2 días.</a:t>
            </a:r>
          </a:p>
          <a:p>
            <a:pPr algn="just" defTabSz="744413" fontAlgn="base">
              <a:spcBef>
                <a:spcPct val="0"/>
              </a:spcBef>
            </a:pPr>
            <a:r>
              <a:rPr lang="es-CL" sz="1600" dirty="0">
                <a:ea typeface="PMingLiU-ExtB" pitchFamily="18" charset="-120"/>
                <a:cs typeface="Arial" pitchFamily="34" charset="0"/>
              </a:rPr>
              <a:t>Ingredientes: carne 100% de llama, sal, sal </a:t>
            </a:r>
            <a:r>
              <a:rPr lang="es-CL" sz="1600" dirty="0" err="1">
                <a:ea typeface="PMingLiU-ExtB" pitchFamily="18" charset="-120"/>
                <a:cs typeface="Arial" pitchFamily="34" charset="0"/>
              </a:rPr>
              <a:t>nitrificada</a:t>
            </a:r>
            <a:r>
              <a:rPr lang="es-CL" sz="1600" dirty="0">
                <a:ea typeface="PMingLiU-ExtB" pitchFamily="18" charset="-120"/>
                <a:cs typeface="Arial" pitchFamily="34" charset="0"/>
              </a:rPr>
              <a:t>, </a:t>
            </a:r>
            <a:r>
              <a:rPr lang="es-CL" sz="1600" dirty="0" err="1">
                <a:ea typeface="PMingLiU-ExtB" pitchFamily="18" charset="-120"/>
                <a:cs typeface="Arial" pitchFamily="34" charset="0"/>
              </a:rPr>
              <a:t>merkén</a:t>
            </a:r>
            <a:r>
              <a:rPr lang="es-CL" sz="1600" dirty="0" smtClean="0">
                <a:ea typeface="PMingLiU-ExtB" pitchFamily="18" charset="-120"/>
                <a:cs typeface="Arial" pitchFamily="34" charset="0"/>
              </a:rPr>
              <a:t>.</a:t>
            </a:r>
          </a:p>
          <a:p>
            <a:pPr algn="just" defTabSz="744413" fontAlgn="base">
              <a:spcBef>
                <a:spcPct val="0"/>
              </a:spcBef>
            </a:pPr>
            <a:r>
              <a:rPr lang="es-CL" sz="1600" dirty="0" smtClean="0">
                <a:ea typeface="PMingLiU-ExtB" pitchFamily="18" charset="-120"/>
                <a:cs typeface="Arial" pitchFamily="34" charset="0"/>
              </a:rPr>
              <a:t>Presentación envase: laminado, peso neto 50 grs.</a:t>
            </a:r>
          </a:p>
          <a:p>
            <a:pPr algn="just" defTabSz="744413" fontAlgn="base">
              <a:spcBef>
                <a:spcPct val="0"/>
              </a:spcBef>
            </a:pPr>
            <a:r>
              <a:rPr lang="es-CL" sz="1600" dirty="0" smtClean="0">
                <a:ea typeface="PMingLiU-ExtB" pitchFamily="18" charset="-120"/>
                <a:cs typeface="Arial" pitchFamily="34" charset="0"/>
              </a:rPr>
              <a:t>Duración: 60 días en lugar fresco y seco</a:t>
            </a:r>
            <a:endParaRPr lang="es-CL" sz="1600" dirty="0">
              <a:ea typeface="PMingLiU-ExtB" pitchFamily="18" charset="-120"/>
              <a:cs typeface="Arial" pitchFamily="34" charset="0"/>
            </a:endParaRPr>
          </a:p>
        </p:txBody>
      </p:sp>
      <p:pic>
        <p:nvPicPr>
          <p:cNvPr id="27" name="Picture 4"/>
          <p:cNvPicPr>
            <a:picLocks noChangeAspect="1" noChangeArrowheads="1"/>
          </p:cNvPicPr>
          <p:nvPr/>
        </p:nvPicPr>
        <p:blipFill>
          <a:blip r:embed="rId5" cstate="print">
            <a:lum bright="10000"/>
          </a:blip>
          <a:srcRect l="7166" t="18384" r="23558" b="4403"/>
          <a:stretch>
            <a:fillRect/>
          </a:stretch>
        </p:blipFill>
        <p:spPr bwMode="auto">
          <a:xfrm>
            <a:off x="6715140" y="2500306"/>
            <a:ext cx="2071702" cy="1500198"/>
          </a:xfrm>
          <a:prstGeom prst="rect">
            <a:avLst/>
          </a:prstGeom>
          <a:ln>
            <a:noFill/>
          </a:ln>
          <a:effectLst>
            <a:softEdge rad="112500"/>
          </a:effectLst>
        </p:spPr>
      </p:pic>
      <p:sp>
        <p:nvSpPr>
          <p:cNvPr id="28" name="Rectangle 1"/>
          <p:cNvSpPr>
            <a:spLocks noChangeArrowheads="1"/>
          </p:cNvSpPr>
          <p:nvPr/>
        </p:nvSpPr>
        <p:spPr bwMode="auto">
          <a:xfrm>
            <a:off x="3143240" y="4500571"/>
            <a:ext cx="5645871" cy="1714512"/>
          </a:xfrm>
          <a:prstGeom prst="rect">
            <a:avLst/>
          </a:prstGeom>
          <a:noFill/>
          <a:ln w="9525">
            <a:noFill/>
            <a:miter lim="800000"/>
            <a:headEnd/>
            <a:tailEnd/>
          </a:ln>
          <a:effectLst/>
        </p:spPr>
        <p:txBody>
          <a:bodyPr vert="horz" wrap="square" lIns="74441" tIns="37221" rIns="74441" bIns="37221" numCol="1" anchor="ctr" anchorCtr="0" compatLnSpc="1">
            <a:prstTxWarp prst="textNoShape">
              <a:avLst/>
            </a:prstTxWarp>
            <a:noAutofit/>
          </a:bodyPr>
          <a:lstStyle/>
          <a:p>
            <a:pPr algn="just" defTabSz="744413" fontAlgn="base"/>
            <a:r>
              <a:rPr lang="es-CL" sz="1600" b="1" dirty="0" err="1">
                <a:ea typeface="PMingLiU-ExtB" pitchFamily="18" charset="-120"/>
                <a:cs typeface="Arial" pitchFamily="34" charset="0"/>
              </a:rPr>
              <a:t>Pastrami</a:t>
            </a:r>
            <a:r>
              <a:rPr lang="es-CL" sz="1600" b="1" dirty="0">
                <a:ea typeface="PMingLiU-ExtB" pitchFamily="18" charset="-120"/>
                <a:cs typeface="Arial" pitchFamily="34" charset="0"/>
              </a:rPr>
              <a:t>: </a:t>
            </a:r>
            <a:r>
              <a:rPr lang="es-CL" sz="1600" dirty="0">
                <a:ea typeface="PMingLiU-ExtB" pitchFamily="18" charset="-120"/>
                <a:cs typeface="Arial" pitchFamily="34" charset="0"/>
              </a:rPr>
              <a:t>cortes de carne crudos y </a:t>
            </a:r>
            <a:r>
              <a:rPr lang="es-CL" sz="1600" dirty="0" smtClean="0">
                <a:ea typeface="PMingLiU-ExtB" pitchFamily="18" charset="-120"/>
                <a:cs typeface="Arial" pitchFamily="34" charset="0"/>
              </a:rPr>
              <a:t>salados.</a:t>
            </a:r>
            <a:endParaRPr lang="es-CL" sz="1600" dirty="0">
              <a:ea typeface="PMingLiU-ExtB" pitchFamily="18" charset="-120"/>
              <a:cs typeface="Arial" pitchFamily="34" charset="0"/>
            </a:endParaRPr>
          </a:p>
          <a:p>
            <a:pPr algn="just" defTabSz="744413" fontAlgn="base"/>
            <a:r>
              <a:rPr lang="es-CL" sz="1600" dirty="0">
                <a:ea typeface="PMingLiU-ExtB" pitchFamily="18" charset="-120"/>
                <a:cs typeface="Arial" pitchFamily="34" charset="0"/>
              </a:rPr>
              <a:t>Ingredientes: carne 100% de llama, sal, sal </a:t>
            </a:r>
            <a:r>
              <a:rPr lang="es-CL" sz="1600" dirty="0" err="1">
                <a:ea typeface="PMingLiU-ExtB" pitchFamily="18" charset="-120"/>
                <a:cs typeface="Arial" pitchFamily="34" charset="0"/>
              </a:rPr>
              <a:t>nitrificada</a:t>
            </a:r>
            <a:r>
              <a:rPr lang="es-CL" sz="1600" dirty="0">
                <a:ea typeface="PMingLiU-ExtB" pitchFamily="18" charset="-120"/>
                <a:cs typeface="Arial" pitchFamily="34" charset="0"/>
              </a:rPr>
              <a:t>, </a:t>
            </a:r>
            <a:r>
              <a:rPr lang="es-CL" sz="1600" dirty="0" smtClean="0">
                <a:ea typeface="PMingLiU-ExtB" pitchFamily="18" charset="-120"/>
                <a:cs typeface="Arial" pitchFamily="34" charset="0"/>
              </a:rPr>
              <a:t>pimienta, pimentón, ajo, </a:t>
            </a:r>
            <a:r>
              <a:rPr lang="es-CL" sz="1600" dirty="0" err="1" smtClean="0">
                <a:ea typeface="PMingLiU-ExtB" pitchFamily="18" charset="-120"/>
                <a:cs typeface="Arial" pitchFamily="34" charset="0"/>
              </a:rPr>
              <a:t>merkén</a:t>
            </a:r>
            <a:r>
              <a:rPr lang="es-CL" sz="1600" dirty="0" smtClean="0">
                <a:ea typeface="PMingLiU-ExtB" pitchFamily="18" charset="-120"/>
                <a:cs typeface="Arial" pitchFamily="34" charset="0"/>
              </a:rPr>
              <a:t>, hojas de laurel.</a:t>
            </a:r>
            <a:endParaRPr lang="es-CL" sz="1600" dirty="0">
              <a:ea typeface="PMingLiU-ExtB" pitchFamily="18" charset="-120"/>
              <a:cs typeface="Arial" pitchFamily="34" charset="0"/>
            </a:endParaRPr>
          </a:p>
          <a:p>
            <a:pPr algn="just" defTabSz="744413" fontAlgn="base"/>
            <a:r>
              <a:rPr lang="es-CL" sz="1600" dirty="0">
                <a:ea typeface="PMingLiU-ExtB" pitchFamily="18" charset="-120"/>
                <a:cs typeface="Arial" pitchFamily="34" charset="0"/>
              </a:rPr>
              <a:t>Presentación envase: laminado, peso neto 50 grs.</a:t>
            </a:r>
          </a:p>
          <a:p>
            <a:pPr algn="just" defTabSz="744413" fontAlgn="base"/>
            <a:r>
              <a:rPr lang="es-CL" sz="1600" dirty="0">
                <a:ea typeface="PMingLiU-ExtB" pitchFamily="18" charset="-120"/>
                <a:cs typeface="Arial" pitchFamily="34" charset="0"/>
              </a:rPr>
              <a:t>Duración: </a:t>
            </a:r>
            <a:r>
              <a:rPr lang="es-CL" sz="1600" dirty="0" smtClean="0">
                <a:ea typeface="PMingLiU-ExtB" pitchFamily="18" charset="-120"/>
                <a:cs typeface="Arial" pitchFamily="34" charset="0"/>
              </a:rPr>
              <a:t>30 </a:t>
            </a:r>
            <a:r>
              <a:rPr lang="es-CL" sz="1600" dirty="0">
                <a:ea typeface="PMingLiU-ExtB" pitchFamily="18" charset="-120"/>
                <a:cs typeface="Arial" pitchFamily="34" charset="0"/>
              </a:rPr>
              <a:t>días en </a:t>
            </a:r>
            <a:r>
              <a:rPr lang="es-CL" sz="1600" dirty="0" smtClean="0">
                <a:ea typeface="PMingLiU-ExtB" pitchFamily="18" charset="-120"/>
                <a:cs typeface="Arial" pitchFamily="34" charset="0"/>
              </a:rPr>
              <a:t>refrigeración</a:t>
            </a:r>
            <a:endParaRPr lang="es-CL" sz="1600" dirty="0">
              <a:ea typeface="PMingLiU-ExtB" pitchFamily="18" charset="-120"/>
              <a:cs typeface="Arial" pitchFamily="34" charset="0"/>
            </a:endParaRPr>
          </a:p>
        </p:txBody>
      </p:sp>
      <p:pic>
        <p:nvPicPr>
          <p:cNvPr id="30" name="Picture 1" descr="D:\Mis documentos\SERGIO LARA BTA\camélidos\unidad de negocios\fotos cecinas\Copia de DSCN0218.JPG"/>
          <p:cNvPicPr>
            <a:picLocks noChangeAspect="1" noChangeArrowheads="1"/>
          </p:cNvPicPr>
          <p:nvPr/>
        </p:nvPicPr>
        <p:blipFill>
          <a:blip r:embed="rId6" cstate="print"/>
          <a:srcRect l="25000" t="15144" r="9091" b="3076"/>
          <a:stretch>
            <a:fillRect/>
          </a:stretch>
        </p:blipFill>
        <p:spPr bwMode="auto">
          <a:xfrm>
            <a:off x="500034" y="4429132"/>
            <a:ext cx="2143140" cy="1814223"/>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39</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75" name="74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Productos Desarrollados</a:t>
            </a:r>
          </a:p>
        </p:txBody>
      </p:sp>
      <p:pic>
        <p:nvPicPr>
          <p:cNvPr id="29" name="Picture 2" descr="F:\SERGIO LARA BTA\camélidos\unidad de negocios\etiquetas carne\gonzalo\sabores del altiplano general.png"/>
          <p:cNvPicPr>
            <a:picLocks noChangeAspect="1" noChangeArrowheads="1"/>
          </p:cNvPicPr>
          <p:nvPr/>
        </p:nvPicPr>
        <p:blipFill>
          <a:blip r:embed="rId4" cstate="print"/>
          <a:srcRect/>
          <a:stretch>
            <a:fillRect/>
          </a:stretch>
        </p:blipFill>
        <p:spPr bwMode="auto">
          <a:xfrm>
            <a:off x="7572396" y="1000108"/>
            <a:ext cx="1226282" cy="1214446"/>
          </a:xfrm>
          <a:prstGeom prst="rect">
            <a:avLst/>
          </a:prstGeom>
          <a:noFill/>
        </p:spPr>
      </p:pic>
      <p:sp>
        <p:nvSpPr>
          <p:cNvPr id="48" name="47 Rectángulo"/>
          <p:cNvSpPr/>
          <p:nvPr/>
        </p:nvSpPr>
        <p:spPr>
          <a:xfrm>
            <a:off x="357158" y="2071678"/>
            <a:ext cx="3503588" cy="369332"/>
          </a:xfrm>
          <a:prstGeom prst="rect">
            <a:avLst/>
          </a:prstGeom>
        </p:spPr>
        <p:txBody>
          <a:bodyPr wrap="none">
            <a:spAutoFit/>
          </a:bodyPr>
          <a:lstStyle/>
          <a:p>
            <a:r>
              <a:rPr lang="es-CL" b="1" dirty="0" smtClean="0">
                <a:ea typeface="Times New Roman" pitchFamily="18" charset="0"/>
                <a:cs typeface="Arial" pitchFamily="34" charset="0"/>
              </a:rPr>
              <a:t>MIX DE PRODUCTOS ELABORADOS</a:t>
            </a:r>
            <a:endParaRPr lang="es-CL" dirty="0"/>
          </a:p>
        </p:txBody>
      </p:sp>
      <p:sp>
        <p:nvSpPr>
          <p:cNvPr id="49" name="Rectangle 1"/>
          <p:cNvSpPr>
            <a:spLocks noChangeArrowheads="1"/>
          </p:cNvSpPr>
          <p:nvPr/>
        </p:nvSpPr>
        <p:spPr bwMode="auto">
          <a:xfrm>
            <a:off x="3000364" y="2500306"/>
            <a:ext cx="5786478" cy="1928826"/>
          </a:xfrm>
          <a:prstGeom prst="rect">
            <a:avLst/>
          </a:prstGeom>
          <a:noFill/>
          <a:ln w="9525">
            <a:noFill/>
            <a:miter lim="800000"/>
            <a:headEnd/>
            <a:tailEnd/>
          </a:ln>
          <a:effectLst/>
        </p:spPr>
        <p:txBody>
          <a:bodyPr vert="horz" wrap="square" lIns="74441" tIns="37221" rIns="74441" bIns="37221" numCol="1" anchor="ctr" anchorCtr="0" compatLnSpc="1">
            <a:prstTxWarp prst="textNoShape">
              <a:avLst/>
            </a:prstTxWarp>
            <a:noAutofit/>
          </a:bodyPr>
          <a:lstStyle/>
          <a:p>
            <a:pPr algn="just" defTabSz="744413" fontAlgn="base">
              <a:spcBef>
                <a:spcPct val="0"/>
              </a:spcBef>
            </a:pPr>
            <a:r>
              <a:rPr lang="es-ES" sz="1600" b="1" dirty="0" smtClean="0">
                <a:ea typeface="PMingLiU-ExtB" pitchFamily="18" charset="-120"/>
                <a:cs typeface="Arial" pitchFamily="34" charset="0"/>
              </a:rPr>
              <a:t>Charqui de llama: </a:t>
            </a:r>
            <a:r>
              <a:rPr lang="es-ES" sz="1600" dirty="0" smtClean="0">
                <a:ea typeface="PMingLiU-ExtB" pitchFamily="18" charset="-120"/>
                <a:cs typeface="Arial" pitchFamily="34" charset="0"/>
              </a:rPr>
              <a:t>láminas de carne saladas y secadas al horno.</a:t>
            </a:r>
            <a:endParaRPr lang="es-CL" sz="1600" dirty="0" smtClean="0">
              <a:ea typeface="PMingLiU-ExtB" pitchFamily="18" charset="-120"/>
              <a:cs typeface="Arial" pitchFamily="34" charset="0"/>
            </a:endParaRPr>
          </a:p>
          <a:p>
            <a:pPr algn="just" defTabSz="744413" fontAlgn="base">
              <a:spcBef>
                <a:spcPct val="0"/>
              </a:spcBef>
            </a:pPr>
            <a:r>
              <a:rPr lang="es-ES" sz="1600" dirty="0" smtClean="0">
                <a:ea typeface="PMingLiU-ExtB" pitchFamily="18" charset="-120"/>
                <a:cs typeface="Arial" pitchFamily="34" charset="0"/>
              </a:rPr>
              <a:t>Ingredientes: carne 100% llama, sal, </a:t>
            </a:r>
            <a:r>
              <a:rPr lang="es-ES" sz="1600" dirty="0" err="1" smtClean="0">
                <a:ea typeface="PMingLiU-ExtB" pitchFamily="18" charset="-120"/>
                <a:cs typeface="Arial" pitchFamily="34" charset="0"/>
              </a:rPr>
              <a:t>merkén</a:t>
            </a:r>
            <a:r>
              <a:rPr lang="es-ES" sz="1600" dirty="0" smtClean="0">
                <a:ea typeface="PMingLiU-ExtB" pitchFamily="18" charset="-120"/>
                <a:cs typeface="Arial" pitchFamily="34" charset="0"/>
              </a:rPr>
              <a:t>, orégano, pimienta, </a:t>
            </a:r>
            <a:r>
              <a:rPr lang="es-ES" sz="1600" dirty="0" err="1" smtClean="0">
                <a:ea typeface="PMingLiU-ExtB" pitchFamily="18" charset="-120"/>
                <a:cs typeface="Arial" pitchFamily="34" charset="0"/>
              </a:rPr>
              <a:t>glutamato</a:t>
            </a:r>
            <a:r>
              <a:rPr lang="es-ES" sz="1600" dirty="0" smtClean="0">
                <a:ea typeface="PMingLiU-ExtB" pitchFamily="18" charset="-120"/>
                <a:cs typeface="Arial" pitchFamily="34" charset="0"/>
              </a:rPr>
              <a:t> </a:t>
            </a:r>
            <a:r>
              <a:rPr lang="es-ES" sz="1600" dirty="0" err="1" smtClean="0">
                <a:ea typeface="PMingLiU-ExtB" pitchFamily="18" charset="-120"/>
                <a:cs typeface="Arial" pitchFamily="34" charset="0"/>
              </a:rPr>
              <a:t>monosódico</a:t>
            </a:r>
            <a:r>
              <a:rPr lang="es-ES" sz="1600" dirty="0" smtClean="0">
                <a:ea typeface="PMingLiU-ExtB" pitchFamily="18" charset="-120"/>
                <a:cs typeface="Arial" pitchFamily="34" charset="0"/>
              </a:rPr>
              <a:t>.</a:t>
            </a:r>
            <a:endParaRPr lang="es-CL" sz="1600" dirty="0" smtClean="0">
              <a:ea typeface="PMingLiU-ExtB" pitchFamily="18" charset="-120"/>
              <a:cs typeface="Arial" pitchFamily="34" charset="0"/>
            </a:endParaRPr>
          </a:p>
          <a:p>
            <a:pPr algn="just" defTabSz="744413" fontAlgn="base">
              <a:spcBef>
                <a:spcPct val="0"/>
              </a:spcBef>
            </a:pPr>
            <a:r>
              <a:rPr lang="es-ES" sz="1600" dirty="0" smtClean="0">
                <a:ea typeface="PMingLiU-ExtB" pitchFamily="18" charset="-120"/>
                <a:cs typeface="Arial" pitchFamily="34" charset="0"/>
              </a:rPr>
              <a:t>Presentación envase: Peso neto 40 grs.</a:t>
            </a:r>
            <a:endParaRPr lang="es-CL" sz="1600" dirty="0" smtClean="0">
              <a:ea typeface="PMingLiU-ExtB" pitchFamily="18" charset="-120"/>
              <a:cs typeface="Arial" pitchFamily="34" charset="0"/>
            </a:endParaRPr>
          </a:p>
          <a:p>
            <a:pPr algn="just" defTabSz="744413" fontAlgn="base">
              <a:spcBef>
                <a:spcPct val="0"/>
              </a:spcBef>
            </a:pPr>
            <a:r>
              <a:rPr lang="es-ES" sz="1600" dirty="0" smtClean="0">
                <a:ea typeface="PMingLiU-ExtB" pitchFamily="18" charset="-120"/>
                <a:cs typeface="Arial" pitchFamily="34" charset="0"/>
              </a:rPr>
              <a:t>Duración: 3 meses en lugar fresco y seco</a:t>
            </a:r>
            <a:endParaRPr lang="es-CL" sz="1600" dirty="0" smtClean="0">
              <a:ea typeface="PMingLiU-ExtB" pitchFamily="18" charset="-120"/>
              <a:cs typeface="Arial" pitchFamily="34" charset="0"/>
            </a:endParaRPr>
          </a:p>
        </p:txBody>
      </p:sp>
      <p:sp>
        <p:nvSpPr>
          <p:cNvPr id="51" name="Rectangle 1"/>
          <p:cNvSpPr>
            <a:spLocks noChangeArrowheads="1"/>
          </p:cNvSpPr>
          <p:nvPr/>
        </p:nvSpPr>
        <p:spPr bwMode="auto">
          <a:xfrm>
            <a:off x="714348" y="4481562"/>
            <a:ext cx="5929354" cy="1715082"/>
          </a:xfrm>
          <a:prstGeom prst="rect">
            <a:avLst/>
          </a:prstGeom>
          <a:noFill/>
          <a:ln w="9525">
            <a:noFill/>
            <a:miter lim="800000"/>
            <a:headEnd/>
            <a:tailEnd/>
          </a:ln>
          <a:effectLst/>
        </p:spPr>
        <p:txBody>
          <a:bodyPr vert="horz" wrap="square" lIns="74441" tIns="37221" rIns="74441" bIns="37221" numCol="1" anchor="ctr" anchorCtr="0" compatLnSpc="1">
            <a:prstTxWarp prst="textNoShape">
              <a:avLst/>
            </a:prstTxWarp>
            <a:noAutofit/>
          </a:bodyPr>
          <a:lstStyle/>
          <a:p>
            <a:r>
              <a:rPr lang="es-ES" sz="1600" b="1" dirty="0">
                <a:ea typeface="PMingLiU-ExtB" pitchFamily="18" charset="-120"/>
                <a:cs typeface="FrankRuehl" pitchFamily="34" charset="-79"/>
              </a:rPr>
              <a:t>Chorizo riojano: </a:t>
            </a:r>
            <a:r>
              <a:rPr lang="es-ES" sz="1600" dirty="0">
                <a:ea typeface="PMingLiU-ExtB" pitchFamily="18" charset="-120"/>
                <a:cs typeface="FrankRuehl" pitchFamily="34" charset="-79"/>
              </a:rPr>
              <a:t>embutido crudo con 10-12 días de maduración.</a:t>
            </a:r>
            <a:endParaRPr lang="es-CL" sz="1600" dirty="0">
              <a:ea typeface="PMingLiU-ExtB" pitchFamily="18" charset="-120"/>
              <a:cs typeface="FrankRuehl" pitchFamily="34" charset="-79"/>
            </a:endParaRPr>
          </a:p>
          <a:p>
            <a:r>
              <a:rPr lang="es-ES" sz="1600" dirty="0">
                <a:ea typeface="PMingLiU-ExtB" pitchFamily="18" charset="-120"/>
                <a:cs typeface="FrankRuehl" pitchFamily="34" charset="-79"/>
              </a:rPr>
              <a:t>Ingredientes: carne de llama, tocino de cerdo, sal, sal </a:t>
            </a:r>
            <a:r>
              <a:rPr lang="es-ES" sz="1600" dirty="0" err="1">
                <a:ea typeface="PMingLiU-ExtB" pitchFamily="18" charset="-120"/>
                <a:cs typeface="FrankRuehl" pitchFamily="34" charset="-79"/>
              </a:rPr>
              <a:t>nitrificada</a:t>
            </a:r>
            <a:r>
              <a:rPr lang="es-ES" sz="1600" dirty="0">
                <a:ea typeface="PMingLiU-ExtB" pitchFamily="18" charset="-120"/>
                <a:cs typeface="FrankRuehl" pitchFamily="34" charset="-79"/>
              </a:rPr>
              <a:t>, pimentón, pimienta, lactosa.</a:t>
            </a:r>
            <a:endParaRPr lang="es-CL" sz="1600" dirty="0">
              <a:ea typeface="PMingLiU-ExtB" pitchFamily="18" charset="-120"/>
              <a:cs typeface="FrankRuehl" pitchFamily="34" charset="-79"/>
            </a:endParaRPr>
          </a:p>
          <a:p>
            <a:r>
              <a:rPr lang="es-ES" sz="1600" dirty="0">
                <a:ea typeface="PMingLiU-ExtB" pitchFamily="18" charset="-120"/>
                <a:cs typeface="FrankRuehl" pitchFamily="34" charset="-79"/>
              </a:rPr>
              <a:t>Presentación envase: laminado, peso aprox. 100 grs.</a:t>
            </a:r>
            <a:endParaRPr lang="es-CL" sz="1600" dirty="0">
              <a:ea typeface="PMingLiU-ExtB" pitchFamily="18" charset="-120"/>
              <a:cs typeface="FrankRuehl" pitchFamily="34" charset="-79"/>
            </a:endParaRPr>
          </a:p>
          <a:p>
            <a:r>
              <a:rPr lang="es-ES" sz="1600" dirty="0">
                <a:ea typeface="PMingLiU-ExtB" pitchFamily="18" charset="-120"/>
                <a:cs typeface="FrankRuehl" pitchFamily="34" charset="-79"/>
              </a:rPr>
              <a:t>Duración: 3 meses en lugar fresco y seco.</a:t>
            </a:r>
            <a:endParaRPr lang="es-CL" sz="1600" dirty="0">
              <a:ea typeface="PMingLiU-ExtB" pitchFamily="18" charset="-120"/>
              <a:cs typeface="FrankRuehl" pitchFamily="34" charset="-79"/>
            </a:endParaRPr>
          </a:p>
        </p:txBody>
      </p:sp>
      <p:pic>
        <p:nvPicPr>
          <p:cNvPr id="52" name="Picture 2" descr="D:\SERGIO LARA BTA\san pedro\san pedro 2012\evento 28_03_12\FOTOS 26-03\Copia de DSCN0136.JPG"/>
          <p:cNvPicPr>
            <a:picLocks noChangeAspect="1" noChangeArrowheads="1"/>
          </p:cNvPicPr>
          <p:nvPr/>
        </p:nvPicPr>
        <p:blipFill>
          <a:blip r:embed="rId5" cstate="print">
            <a:lum bright="10000"/>
          </a:blip>
          <a:srcRect/>
          <a:stretch>
            <a:fillRect/>
          </a:stretch>
        </p:blipFill>
        <p:spPr bwMode="auto">
          <a:xfrm>
            <a:off x="6572264" y="4410124"/>
            <a:ext cx="1857388" cy="2090710"/>
          </a:xfrm>
          <a:prstGeom prst="rect">
            <a:avLst/>
          </a:prstGeom>
          <a:ln>
            <a:noFill/>
          </a:ln>
          <a:effectLst>
            <a:softEdge rad="112500"/>
          </a:effectLst>
        </p:spPr>
      </p:pic>
      <p:pic>
        <p:nvPicPr>
          <p:cNvPr id="53" name="52 Imagen" descr="F:\SERGIO LARA BTA\camélidos\unidad de negocios\fotos cecinas\Copia de DSCN0229.JPG"/>
          <p:cNvPicPr/>
          <p:nvPr/>
        </p:nvPicPr>
        <p:blipFill>
          <a:blip r:embed="rId6" cstate="print">
            <a:lum bright="10000"/>
          </a:blip>
          <a:srcRect l="15075" t="3479" r="8726" b="16167"/>
          <a:stretch>
            <a:fillRect/>
          </a:stretch>
        </p:blipFill>
        <p:spPr bwMode="auto">
          <a:xfrm>
            <a:off x="785786" y="2786058"/>
            <a:ext cx="1735003" cy="140948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4</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1071546"/>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7" name="6 CuadroTexto"/>
          <p:cNvSpPr txBox="1"/>
          <p:nvPr/>
        </p:nvSpPr>
        <p:spPr>
          <a:xfrm>
            <a:off x="1071538" y="1714488"/>
            <a:ext cx="6572296" cy="428628"/>
          </a:xfrm>
          <a:prstGeom prst="rect">
            <a:avLst/>
          </a:prstGeom>
          <a:noFill/>
          <a:ln>
            <a:noFill/>
          </a:ln>
        </p:spPr>
        <p:txBody>
          <a:bodyPr wrap="square" lIns="144000" tIns="144000" rIns="144000" bIns="144000" rtlCol="0" anchor="ctr" anchorCtr="0">
            <a:noAutofit/>
          </a:bodyPr>
          <a:lstStyle/>
          <a:p>
            <a:pPr marL="363538" lvl="0" indent="-363538" fontAlgn="base">
              <a:spcBef>
                <a:spcPct val="0"/>
              </a:spcBef>
              <a:spcAft>
                <a:spcPct val="0"/>
              </a:spcAft>
            </a:pPr>
            <a:r>
              <a:rPr kumimoji="0" lang="es-CL" sz="2400" b="1" i="0" u="none" strike="noStrike" cap="none" normalizeH="0" baseline="0" dirty="0" smtClean="0">
                <a:ln>
                  <a:noFill/>
                </a:ln>
                <a:solidFill>
                  <a:srgbClr val="FF0000"/>
                </a:solidFill>
                <a:effectLst/>
                <a:latin typeface="Calibri" pitchFamily="34" charset="0"/>
                <a:ea typeface="Times New Roman" pitchFamily="18" charset="0"/>
              </a:rPr>
              <a:t>Camélidos y sus productos</a:t>
            </a:r>
          </a:p>
        </p:txBody>
      </p:sp>
      <p:sp>
        <p:nvSpPr>
          <p:cNvPr id="8" name="7 Rectángulo"/>
          <p:cNvSpPr/>
          <p:nvPr/>
        </p:nvSpPr>
        <p:spPr>
          <a:xfrm>
            <a:off x="785786" y="2357430"/>
            <a:ext cx="7500990" cy="2554545"/>
          </a:xfrm>
          <a:prstGeom prst="rect">
            <a:avLst/>
          </a:prstGeom>
        </p:spPr>
        <p:txBody>
          <a:bodyPr wrap="square">
            <a:spAutoFit/>
          </a:bodyPr>
          <a:lstStyle/>
          <a:p>
            <a:pPr marL="363538" indent="-363538" algn="just" fontAlgn="base">
              <a:spcBef>
                <a:spcPct val="0"/>
              </a:spcBef>
              <a:spcAft>
                <a:spcPct val="0"/>
              </a:spcAft>
            </a:pPr>
            <a:r>
              <a:rPr lang="es-CL" sz="2000" b="1" dirty="0" smtClean="0"/>
              <a:t>Usos tradicionales</a:t>
            </a:r>
          </a:p>
          <a:p>
            <a:pPr marL="363538" indent="-363538" algn="just" fontAlgn="base">
              <a:spcBef>
                <a:spcPct val="0"/>
              </a:spcBef>
              <a:spcAft>
                <a:spcPct val="0"/>
              </a:spcAft>
              <a:buFont typeface="Arial" pitchFamily="34" charset="0"/>
              <a:buChar char="•"/>
            </a:pPr>
            <a:r>
              <a:rPr lang="es-CL" sz="2000" dirty="0" smtClean="0"/>
              <a:t>Medio de carga y transporte</a:t>
            </a:r>
          </a:p>
          <a:p>
            <a:pPr marL="363538" indent="-363538" algn="just" fontAlgn="base">
              <a:spcBef>
                <a:spcPct val="0"/>
              </a:spcBef>
              <a:spcAft>
                <a:spcPct val="0"/>
              </a:spcAft>
              <a:buFont typeface="Arial" pitchFamily="34" charset="0"/>
              <a:buChar char="•"/>
            </a:pPr>
            <a:r>
              <a:rPr lang="es-CL" sz="2000" dirty="0" smtClean="0"/>
              <a:t>Fibra para elaboración de vestuario</a:t>
            </a:r>
          </a:p>
          <a:p>
            <a:pPr marL="363538" indent="-363538" algn="just" fontAlgn="base">
              <a:spcBef>
                <a:spcPct val="0"/>
              </a:spcBef>
              <a:spcAft>
                <a:spcPct val="0"/>
              </a:spcAft>
              <a:buFont typeface="Arial" pitchFamily="34" charset="0"/>
              <a:buChar char="•"/>
            </a:pPr>
            <a:r>
              <a:rPr lang="es-CL" sz="2000" dirty="0" smtClean="0"/>
              <a:t>Carne como principal fuente proteica</a:t>
            </a:r>
          </a:p>
          <a:p>
            <a:pPr marL="363538" indent="-363538" algn="just" fontAlgn="base">
              <a:spcBef>
                <a:spcPct val="0"/>
              </a:spcBef>
              <a:spcAft>
                <a:spcPct val="0"/>
              </a:spcAft>
              <a:buFont typeface="Arial" pitchFamily="34" charset="0"/>
              <a:buChar char="•"/>
            </a:pPr>
            <a:r>
              <a:rPr lang="es-CL" sz="2000" dirty="0" smtClean="0"/>
              <a:t>Excrementos como combustible y fertilizante</a:t>
            </a:r>
          </a:p>
          <a:p>
            <a:pPr marL="363538" indent="-363538" algn="just" fontAlgn="base">
              <a:spcBef>
                <a:spcPct val="0"/>
              </a:spcBef>
              <a:spcAft>
                <a:spcPct val="0"/>
              </a:spcAft>
              <a:buFont typeface="Arial" pitchFamily="34" charset="0"/>
              <a:buChar char="•"/>
            </a:pPr>
            <a:r>
              <a:rPr lang="es-CL" sz="2000" dirty="0" smtClean="0">
                <a:latin typeface="Calibri" pitchFamily="34" charset="0"/>
                <a:ea typeface="Times New Roman" pitchFamily="18" charset="0"/>
              </a:rPr>
              <a:t>Pieles para elaboración de vestimenta y accesorios</a:t>
            </a:r>
          </a:p>
          <a:p>
            <a:pPr marL="363538" indent="-363538" algn="just" fontAlgn="base">
              <a:spcBef>
                <a:spcPct val="0"/>
              </a:spcBef>
              <a:spcAft>
                <a:spcPct val="0"/>
              </a:spcAft>
              <a:buFont typeface="Arial" pitchFamily="34" charset="0"/>
              <a:buChar char="•"/>
            </a:pPr>
            <a:r>
              <a:rPr lang="es-CL" sz="2000" dirty="0" smtClean="0">
                <a:latin typeface="Calibri" pitchFamily="34" charset="0"/>
                <a:ea typeface="Times New Roman" pitchFamily="18" charset="0"/>
              </a:rPr>
              <a:t>Huesos y tendones para utensilios</a:t>
            </a:r>
          </a:p>
          <a:p>
            <a:pPr marL="363538" indent="-363538" algn="just" fontAlgn="base">
              <a:spcBef>
                <a:spcPct val="0"/>
              </a:spcBef>
              <a:spcAft>
                <a:spcPct val="0"/>
              </a:spcAft>
              <a:buFont typeface="Arial" pitchFamily="34" charset="0"/>
              <a:buChar char="•"/>
            </a:pPr>
            <a:r>
              <a:rPr lang="es-CL" sz="2000" dirty="0" smtClean="0">
                <a:latin typeface="Calibri" pitchFamily="34" charset="0"/>
                <a:ea typeface="Times New Roman" pitchFamily="18" charset="0"/>
              </a:rPr>
              <a:t>Grasa como lubricante</a:t>
            </a:r>
          </a:p>
        </p:txBody>
      </p:sp>
      <p:sp>
        <p:nvSpPr>
          <p:cNvPr id="9" name="8 Rectángulo"/>
          <p:cNvSpPr/>
          <p:nvPr/>
        </p:nvSpPr>
        <p:spPr>
          <a:xfrm>
            <a:off x="785786" y="5270857"/>
            <a:ext cx="7500990" cy="1323439"/>
          </a:xfrm>
          <a:prstGeom prst="rect">
            <a:avLst/>
          </a:prstGeom>
        </p:spPr>
        <p:txBody>
          <a:bodyPr wrap="square">
            <a:spAutoFit/>
          </a:bodyPr>
          <a:lstStyle/>
          <a:p>
            <a:pPr marL="363538" indent="-363538" algn="just" fontAlgn="base">
              <a:spcBef>
                <a:spcPct val="0"/>
              </a:spcBef>
              <a:spcAft>
                <a:spcPct val="0"/>
              </a:spcAft>
            </a:pPr>
            <a:r>
              <a:rPr lang="es-CL" sz="2000" b="1" dirty="0" smtClean="0"/>
              <a:t>Usos no tradicionales</a:t>
            </a:r>
          </a:p>
          <a:p>
            <a:pPr marL="363538" indent="-363538" algn="just" fontAlgn="base">
              <a:spcBef>
                <a:spcPct val="0"/>
              </a:spcBef>
              <a:spcAft>
                <a:spcPct val="0"/>
              </a:spcAft>
              <a:buFont typeface="Arial" pitchFamily="34" charset="0"/>
              <a:buChar char="•"/>
            </a:pPr>
            <a:r>
              <a:rPr lang="es-CL" sz="2000" dirty="0" smtClean="0"/>
              <a:t>Animal de compañía</a:t>
            </a:r>
          </a:p>
          <a:p>
            <a:pPr marL="363538" indent="-363538" algn="just" fontAlgn="base">
              <a:spcBef>
                <a:spcPct val="0"/>
              </a:spcBef>
              <a:spcAft>
                <a:spcPct val="0"/>
              </a:spcAft>
              <a:buFont typeface="Arial" pitchFamily="34" charset="0"/>
              <a:buChar char="•"/>
            </a:pPr>
            <a:r>
              <a:rPr lang="es-CL" sz="2000" dirty="0" smtClean="0"/>
              <a:t>Representante de identidad y modo de  vida (significado social y cultural)</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40</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75" name="74 CuadroTexto"/>
          <p:cNvSpPr txBox="1"/>
          <p:nvPr/>
        </p:nvSpPr>
        <p:spPr>
          <a:xfrm>
            <a:off x="214282" y="928670"/>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CARNE Y PRODUCTOS CÁRNICOS</a:t>
            </a:r>
          </a:p>
          <a:p>
            <a:pPr algn="ctr" fontAlgn="base">
              <a:spcBef>
                <a:spcPct val="0"/>
              </a:spcBef>
              <a:spcAft>
                <a:spcPct val="0"/>
              </a:spcAft>
            </a:pPr>
            <a:r>
              <a:rPr lang="es-CL" sz="2800" b="1" dirty="0" smtClean="0">
                <a:solidFill>
                  <a:srgbClr val="FF0000"/>
                </a:solidFill>
                <a:latin typeface="Calibri" pitchFamily="34" charset="0"/>
                <a:ea typeface="Times New Roman" pitchFamily="18" charset="0"/>
              </a:rPr>
              <a:t>Productos Desarrollados</a:t>
            </a:r>
          </a:p>
        </p:txBody>
      </p:sp>
      <p:pic>
        <p:nvPicPr>
          <p:cNvPr id="29" name="Picture 2" descr="F:\SERGIO LARA BTA\camélidos\unidad de negocios\etiquetas carne\gonzalo\sabores del altiplano general.png"/>
          <p:cNvPicPr>
            <a:picLocks noChangeAspect="1" noChangeArrowheads="1"/>
          </p:cNvPicPr>
          <p:nvPr/>
        </p:nvPicPr>
        <p:blipFill>
          <a:blip r:embed="rId4" cstate="print"/>
          <a:srcRect/>
          <a:stretch>
            <a:fillRect/>
          </a:stretch>
        </p:blipFill>
        <p:spPr bwMode="auto">
          <a:xfrm>
            <a:off x="7572396" y="1000108"/>
            <a:ext cx="1226282" cy="1214446"/>
          </a:xfrm>
          <a:prstGeom prst="rect">
            <a:avLst/>
          </a:prstGeom>
          <a:noFill/>
        </p:spPr>
      </p:pic>
      <p:sp>
        <p:nvSpPr>
          <p:cNvPr id="13" name="12 Rectángulo"/>
          <p:cNvSpPr/>
          <p:nvPr/>
        </p:nvSpPr>
        <p:spPr>
          <a:xfrm>
            <a:off x="357158" y="2357430"/>
            <a:ext cx="8352928" cy="369332"/>
          </a:xfrm>
          <a:prstGeom prst="rect">
            <a:avLst/>
          </a:prstGeom>
        </p:spPr>
        <p:txBody>
          <a:bodyPr wrap="square">
            <a:spAutoFit/>
          </a:bodyPr>
          <a:lstStyle/>
          <a:p>
            <a:pPr marL="622300" indent="-622300" algn="just" eaLnBrk="1" hangingPunct="1"/>
            <a:r>
              <a:rPr lang="es-CL" sz="1800" b="1" dirty="0" smtClean="0">
                <a:ea typeface="Times New Roman" pitchFamily="18" charset="0"/>
                <a:cs typeface="Arial" pitchFamily="34" charset="0"/>
              </a:rPr>
              <a:t>COMERCIALIZACIÓN</a:t>
            </a:r>
          </a:p>
        </p:txBody>
      </p:sp>
      <p:sp>
        <p:nvSpPr>
          <p:cNvPr id="14" name="5 Marcador de contenido"/>
          <p:cNvSpPr txBox="1">
            <a:spLocks/>
          </p:cNvSpPr>
          <p:nvPr/>
        </p:nvSpPr>
        <p:spPr>
          <a:xfrm>
            <a:off x="395536" y="3071810"/>
            <a:ext cx="5904656" cy="2286016"/>
          </a:xfrm>
          <a:prstGeom prst="rect">
            <a:avLst/>
          </a:prstGeom>
        </p:spPr>
        <p:txBody>
          <a:bodyPr anchor="ctr" anchorCtr="0"/>
          <a:lstStyle/>
          <a:p>
            <a:pPr marL="355600" indent="-355600" algn="just" eaLnBrk="1" hangingPunct="1">
              <a:buClr>
                <a:schemeClr val="tx1"/>
              </a:buClr>
              <a:buFont typeface="Wingdings" pitchFamily="2" charset="2"/>
              <a:buChar char="Ø"/>
            </a:pPr>
            <a:r>
              <a:rPr lang="es-CL" sz="1800" b="1" dirty="0" smtClean="0"/>
              <a:t>Entrega muestras de productos</a:t>
            </a:r>
            <a:endParaRPr lang="es-ES" sz="1800" dirty="0" smtClean="0"/>
          </a:p>
          <a:p>
            <a:pPr marL="355600" marR="0" indent="-355600" algn="just" defTabSz="914400" eaLnBrk="1" latinLnBrk="0" hangingPunct="1">
              <a:lnSpc>
                <a:spcPct val="100000"/>
              </a:lnSpc>
              <a:buClr>
                <a:schemeClr val="tx1"/>
              </a:buClr>
              <a:buSzTx/>
              <a:buFont typeface="Wingdings" pitchFamily="2" charset="2"/>
              <a:buChar char="Ø"/>
              <a:defRPr/>
            </a:pPr>
            <a:endParaRPr lang="es-ES" sz="1800" dirty="0" smtClean="0"/>
          </a:p>
          <a:p>
            <a:pPr marL="355600" marR="0" indent="-355600" algn="just" defTabSz="914400" eaLnBrk="1" latinLnBrk="0" hangingPunct="1">
              <a:lnSpc>
                <a:spcPct val="100000"/>
              </a:lnSpc>
              <a:buClr>
                <a:schemeClr val="tx1"/>
              </a:buClr>
              <a:buSzTx/>
              <a:buFont typeface="Wingdings" pitchFamily="2" charset="2"/>
              <a:buChar char="Ø"/>
              <a:defRPr/>
            </a:pPr>
            <a:r>
              <a:rPr lang="es-ES" sz="1800" b="1" dirty="0" smtClean="0"/>
              <a:t>Degustación con chefs establecimientos gastronómicos en destinos turísticos</a:t>
            </a:r>
            <a:r>
              <a:rPr lang="es-ES" b="1" dirty="0" smtClean="0"/>
              <a:t> (SPA)</a:t>
            </a:r>
            <a:endParaRPr lang="es-ES" sz="1800" dirty="0" smtClean="0">
              <a:solidFill>
                <a:srgbClr val="000000"/>
              </a:solidFill>
              <a:ea typeface="Times New Roman" pitchFamily="18" charset="0"/>
              <a:cs typeface="Arial" pitchFamily="34" charset="0"/>
            </a:endParaRPr>
          </a:p>
          <a:p>
            <a:pPr marL="355600" marR="0" indent="-355600" algn="just" defTabSz="914400" eaLnBrk="1" latinLnBrk="0" hangingPunct="1">
              <a:lnSpc>
                <a:spcPct val="100000"/>
              </a:lnSpc>
              <a:buClr>
                <a:schemeClr val="tx1"/>
              </a:buClr>
              <a:buSzTx/>
              <a:buFont typeface="Wingdings" pitchFamily="2" charset="2"/>
              <a:buChar char="Ø"/>
              <a:defRPr/>
            </a:pPr>
            <a:endParaRPr lang="es-ES" sz="1800" dirty="0" smtClean="0">
              <a:solidFill>
                <a:srgbClr val="000000"/>
              </a:solidFill>
              <a:cs typeface="Arial" pitchFamily="34" charset="0"/>
            </a:endParaRPr>
          </a:p>
          <a:p>
            <a:pPr marL="355600" indent="-355600" algn="just" eaLnBrk="1" hangingPunct="1">
              <a:buClr>
                <a:schemeClr val="tx1"/>
              </a:buClr>
              <a:buFont typeface="Wingdings" pitchFamily="2" charset="2"/>
              <a:buChar char="Ø"/>
            </a:pPr>
            <a:r>
              <a:rPr lang="es-ES_tradnl" sz="1800" b="1" dirty="0" smtClean="0"/>
              <a:t>Hoteles y restoranes: </a:t>
            </a:r>
            <a:r>
              <a:rPr lang="es-CL" sz="1800" dirty="0" smtClean="0"/>
              <a:t>Arica,  </a:t>
            </a:r>
            <a:r>
              <a:rPr lang="es-CL" dirty="0" smtClean="0"/>
              <a:t>San Pedro de Atacama, </a:t>
            </a:r>
            <a:r>
              <a:rPr lang="es-CL" sz="1800" dirty="0" smtClean="0"/>
              <a:t>Santiago.</a:t>
            </a:r>
            <a:endParaRPr lang="es-CL" sz="1800" b="1" dirty="0" smtClean="0"/>
          </a:p>
        </p:txBody>
      </p:sp>
      <p:sp>
        <p:nvSpPr>
          <p:cNvPr id="15" name="14 Cerrar llave"/>
          <p:cNvSpPr/>
          <p:nvPr/>
        </p:nvSpPr>
        <p:spPr bwMode="auto">
          <a:xfrm>
            <a:off x="6500826" y="3071810"/>
            <a:ext cx="285752" cy="2428892"/>
          </a:xfrm>
          <a:prstGeom prst="rightBrace">
            <a:avLst/>
          </a:prstGeom>
          <a:noFill/>
          <a:ln w="2857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s-CL" sz="2400" b="0" i="0" u="none" strike="noStrike" cap="none" normalizeH="0" baseline="0" smtClean="0">
              <a:ln>
                <a:noFill/>
              </a:ln>
              <a:solidFill>
                <a:schemeClr val="tx1"/>
              </a:solidFill>
              <a:effectLst/>
              <a:latin typeface="Arial" pitchFamily="34" charset="0"/>
              <a:ea typeface="ＭＳ Ｐゴシック" pitchFamily="34" charset="-128"/>
            </a:endParaRPr>
          </a:p>
        </p:txBody>
      </p:sp>
      <p:sp>
        <p:nvSpPr>
          <p:cNvPr id="16" name="Rectangle 1"/>
          <p:cNvSpPr>
            <a:spLocks noChangeArrowheads="1"/>
          </p:cNvSpPr>
          <p:nvPr/>
        </p:nvSpPr>
        <p:spPr bwMode="auto">
          <a:xfrm>
            <a:off x="7000892" y="3143248"/>
            <a:ext cx="1872208" cy="2448272"/>
          </a:xfrm>
          <a:prstGeom prst="rect">
            <a:avLst/>
          </a:prstGeom>
          <a:noFill/>
          <a:ln w="9525">
            <a:noFill/>
            <a:miter lim="800000"/>
            <a:headEnd/>
            <a:tailEnd/>
          </a:ln>
          <a:effectLst/>
        </p:spPr>
        <p:txBody>
          <a:bodyPr vert="horz" wrap="square" lIns="0" tIns="0" rIns="0" bIns="0" numCol="1" anchor="ctr" anchorCtr="1"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baseline="0" dirty="0" smtClean="0">
                <a:ln>
                  <a:noFill/>
                </a:ln>
                <a:solidFill>
                  <a:srgbClr val="C00000"/>
                </a:solidFill>
                <a:effectLst>
                  <a:outerShdw blurRad="50800" dist="38100" dir="5400000" algn="t" rotWithShape="0">
                    <a:prstClr val="black">
                      <a:alpha val="40000"/>
                    </a:prstClr>
                  </a:outerShdw>
                </a:effectLst>
                <a:latin typeface="Arial" pitchFamily="34" charset="0"/>
                <a:ea typeface="Times New Roman" pitchFamily="18" charset="0"/>
                <a:cs typeface="Arial" pitchFamily="34" charset="0"/>
              </a:rPr>
              <a:t>EXCELENTE RECEPCIÓN</a:t>
            </a:r>
          </a:p>
          <a:p>
            <a:pPr marL="0" marR="0" lvl="0" indent="0" algn="ctr" defTabSz="914400" rtl="0" eaLnBrk="1" fontAlgn="base" latinLnBrk="0" hangingPunct="1">
              <a:lnSpc>
                <a:spcPct val="100000"/>
              </a:lnSpc>
              <a:spcBef>
                <a:spcPct val="0"/>
              </a:spcBef>
              <a:spcAft>
                <a:spcPct val="0"/>
              </a:spcAft>
              <a:buClrTx/>
              <a:buSzTx/>
              <a:buFontTx/>
              <a:buNone/>
              <a:tabLst/>
            </a:pPr>
            <a:endParaRPr lang="es-ES_tradnl" sz="2000" b="1" dirty="0" smtClean="0">
              <a:solidFill>
                <a:srgbClr val="C00000"/>
              </a:solidFill>
              <a:effectLst>
                <a:outerShdw blurRad="50800" dist="38100" dir="5400000" algn="t" rotWithShape="0">
                  <a:prstClr val="black">
                    <a:alpha val="40000"/>
                  </a:prstClr>
                </a:outerShdw>
              </a:effectLst>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2000" b="1" i="0" u="none" strike="noStrike" cap="none" normalizeH="0" baseline="0" dirty="0" smtClean="0">
                <a:ln>
                  <a:noFill/>
                </a:ln>
                <a:solidFill>
                  <a:srgbClr val="C00000"/>
                </a:solidFill>
                <a:effectLst>
                  <a:outerShdw blurRad="50800" dist="38100" dir="5400000" algn="t" rotWithShape="0">
                    <a:prstClr val="black">
                      <a:alpha val="40000"/>
                    </a:prstClr>
                  </a:outerShdw>
                </a:effectLst>
                <a:latin typeface="Arial" pitchFamily="34" charset="0"/>
                <a:cs typeface="Arial" pitchFamily="34" charset="0"/>
              </a:rPr>
              <a:t>INTERÉS DE COMPRA</a:t>
            </a:r>
            <a:endParaRPr kumimoji="0" lang="es-ES" sz="3200" b="0" i="0" u="none" strike="noStrike" cap="none" normalizeH="0" baseline="0" dirty="0" smtClean="0">
              <a:ln>
                <a:noFill/>
              </a:ln>
              <a:solidFill>
                <a:srgbClr val="C00000"/>
              </a:solidFill>
              <a:effectLst>
                <a:outerShdw blurRad="50800" dist="38100" dir="5400000" algn="t" rotWithShape="0">
                  <a:prstClr val="black">
                    <a:alpha val="40000"/>
                  </a:prstClr>
                </a:outerShdw>
              </a:effectLst>
              <a:latin typeface="Arial" pitchFamily="34"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41</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75" name="74 CuadroTexto"/>
          <p:cNvSpPr txBox="1"/>
          <p:nvPr/>
        </p:nvSpPr>
        <p:spPr>
          <a:xfrm>
            <a:off x="214282" y="1214422"/>
            <a:ext cx="8715436" cy="785818"/>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CURTIEMBRE DE PIELES</a:t>
            </a:r>
          </a:p>
        </p:txBody>
      </p:sp>
      <p:pic>
        <p:nvPicPr>
          <p:cNvPr id="20" name="19 Imagen" descr="D:\Arica Camélidos\magallanes\magallanes 1\Fotos camara leo magallanes 1 225.jpg"/>
          <p:cNvPicPr/>
          <p:nvPr/>
        </p:nvPicPr>
        <p:blipFill>
          <a:blip r:embed="rId4" cstate="print"/>
          <a:srcRect/>
          <a:stretch>
            <a:fillRect/>
          </a:stretch>
        </p:blipFill>
        <p:spPr bwMode="auto">
          <a:xfrm>
            <a:off x="3000364" y="2143116"/>
            <a:ext cx="3143272" cy="4143404"/>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42</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1785918" y="785794"/>
            <a:ext cx="5786478" cy="714380"/>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CURTIEMBRE DE PIELES</a:t>
            </a:r>
          </a:p>
          <a:p>
            <a:pPr lvl="0" algn="ctr" fontAlgn="base">
              <a:spcBef>
                <a:spcPct val="0"/>
              </a:spcBef>
              <a:spcAft>
                <a:spcPct val="0"/>
              </a:spcAft>
            </a:pPr>
            <a:r>
              <a:rPr kumimoji="0" lang="es-CL" sz="2800" b="1" i="0" u="none" strike="noStrike" cap="none" normalizeH="0" baseline="0" dirty="0" smtClean="0">
                <a:ln>
                  <a:noFill/>
                </a:ln>
                <a:solidFill>
                  <a:srgbClr val="FF0000"/>
                </a:solidFill>
                <a:effectLst>
                  <a:outerShdw blurRad="38100" dist="38100" dir="2700000" algn="tl">
                    <a:srgbClr val="000000">
                      <a:alpha val="43137"/>
                    </a:srgbClr>
                  </a:outerShdw>
                </a:effectLst>
                <a:latin typeface="Calibri" pitchFamily="34" charset="0"/>
                <a:ea typeface="Times New Roman" pitchFamily="18" charset="0"/>
              </a:rPr>
              <a:t>Modelo de funcionamiento</a:t>
            </a:r>
          </a:p>
        </p:txBody>
      </p:sp>
      <p:sp>
        <p:nvSpPr>
          <p:cNvPr id="9" name="Rectangle 1"/>
          <p:cNvSpPr>
            <a:spLocks noChangeArrowheads="1"/>
          </p:cNvSpPr>
          <p:nvPr/>
        </p:nvSpPr>
        <p:spPr bwMode="auto">
          <a:xfrm>
            <a:off x="467544" y="1630908"/>
            <a:ext cx="432048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55600" indent="-355600" eaLnBrk="1" hangingPunct="1">
              <a:buClr>
                <a:srgbClr val="C00000"/>
              </a:buClr>
              <a:tabLst>
                <a:tab pos="355600" algn="l"/>
              </a:tabLst>
            </a:pPr>
            <a:r>
              <a:rPr lang="es-ES_tradnl" sz="1800" b="1" dirty="0" smtClean="0">
                <a:effectLst>
                  <a:outerShdw blurRad="50800" dist="38100" dir="5400000" algn="t" rotWithShape="0">
                    <a:prstClr val="black">
                      <a:alpha val="40000"/>
                    </a:prstClr>
                  </a:outerShdw>
                </a:effectLst>
                <a:ea typeface="Times New Roman" pitchFamily="18" charset="0"/>
                <a:cs typeface="Arial" pitchFamily="34" charset="0"/>
              </a:rPr>
              <a:t>CADENA COMERCIAL TRADICIONAL</a:t>
            </a:r>
            <a:endParaRPr lang="es-ES" sz="1800" b="1" dirty="0" smtClean="0">
              <a:effectLst>
                <a:outerShdw blurRad="50800" dist="38100" dir="5400000" algn="t" rotWithShape="0">
                  <a:prstClr val="black">
                    <a:alpha val="40000"/>
                  </a:prstClr>
                </a:outerShdw>
              </a:effectLst>
              <a:ea typeface="Times New Roman" pitchFamily="18" charset="0"/>
              <a:cs typeface="Arial" pitchFamily="34" charset="0"/>
            </a:endParaRPr>
          </a:p>
        </p:txBody>
      </p:sp>
      <p:sp>
        <p:nvSpPr>
          <p:cNvPr id="10" name="9 Rectángulo redondeado"/>
          <p:cNvSpPr/>
          <p:nvPr/>
        </p:nvSpPr>
        <p:spPr bwMode="auto">
          <a:xfrm>
            <a:off x="1115616" y="3633616"/>
            <a:ext cx="1368152"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Criadores de Camélidos</a:t>
            </a:r>
            <a:endParaRPr lang="es-ES_tradnl" sz="1400" b="1" i="1" dirty="0" smtClean="0">
              <a:latin typeface="Arial" charset="0"/>
              <a:ea typeface="Times New Roman" pitchFamily="18" charset="0"/>
              <a:cs typeface="Arial" charset="0"/>
            </a:endParaRPr>
          </a:p>
        </p:txBody>
      </p:sp>
      <p:pic>
        <p:nvPicPr>
          <p:cNvPr id="11" name="Picture 4" descr="D:\Registro grafico\Compra cueros 20.01.11\DSCN0537.JPG"/>
          <p:cNvPicPr>
            <a:picLocks noChangeAspect="1" noChangeArrowheads="1"/>
          </p:cNvPicPr>
          <p:nvPr/>
        </p:nvPicPr>
        <p:blipFill>
          <a:blip r:embed="rId4" cstate="print"/>
          <a:srcRect r="19484"/>
          <a:stretch>
            <a:fillRect/>
          </a:stretch>
        </p:blipFill>
        <p:spPr bwMode="auto">
          <a:xfrm>
            <a:off x="3101552" y="3681128"/>
            <a:ext cx="966392" cy="900000"/>
          </a:xfrm>
          <a:prstGeom prst="roundRect">
            <a:avLst/>
          </a:prstGeom>
          <a:noFill/>
          <a:effectLst>
            <a:softEdge rad="31750"/>
          </a:effectLst>
        </p:spPr>
      </p:pic>
      <p:sp>
        <p:nvSpPr>
          <p:cNvPr id="12" name="11 Rectángulo redondeado"/>
          <p:cNvSpPr/>
          <p:nvPr/>
        </p:nvSpPr>
        <p:spPr bwMode="auto">
          <a:xfrm>
            <a:off x="2915816" y="4581128"/>
            <a:ext cx="1296143"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Faena en CFA Putre</a:t>
            </a:r>
            <a:endParaRPr lang="es-ES_tradnl" sz="1400" b="1" i="1" dirty="0" smtClean="0">
              <a:latin typeface="Arial" charset="0"/>
              <a:ea typeface="Times New Roman" pitchFamily="18" charset="0"/>
              <a:cs typeface="Arial" charset="0"/>
            </a:endParaRPr>
          </a:p>
        </p:txBody>
      </p:sp>
      <p:sp>
        <p:nvSpPr>
          <p:cNvPr id="13" name="12 Flecha derecha"/>
          <p:cNvSpPr/>
          <p:nvPr/>
        </p:nvSpPr>
        <p:spPr bwMode="auto">
          <a:xfrm>
            <a:off x="6012160" y="3963050"/>
            <a:ext cx="324000" cy="360000"/>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14" name="13 Flecha derecha"/>
          <p:cNvSpPr/>
          <p:nvPr/>
        </p:nvSpPr>
        <p:spPr bwMode="auto">
          <a:xfrm rot="-1800000">
            <a:off x="2483767" y="2636912"/>
            <a:ext cx="324000" cy="360000"/>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15" name="14 Flecha derecha"/>
          <p:cNvSpPr/>
          <p:nvPr/>
        </p:nvSpPr>
        <p:spPr bwMode="auto">
          <a:xfrm rot="1800000">
            <a:off x="2523519" y="3629901"/>
            <a:ext cx="324000" cy="360000"/>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16" name="15 Rectángulo redondeado"/>
          <p:cNvSpPr/>
          <p:nvPr/>
        </p:nvSpPr>
        <p:spPr bwMode="auto">
          <a:xfrm>
            <a:off x="4716016" y="4581128"/>
            <a:ext cx="1296143"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PIELES CRUDAS</a:t>
            </a:r>
            <a:endParaRPr lang="es-ES_tradnl" sz="1400" b="1" i="1" dirty="0" smtClean="0">
              <a:latin typeface="Arial" charset="0"/>
              <a:ea typeface="Times New Roman" pitchFamily="18" charset="0"/>
              <a:cs typeface="Arial" charset="0"/>
            </a:endParaRPr>
          </a:p>
        </p:txBody>
      </p:sp>
      <p:sp>
        <p:nvSpPr>
          <p:cNvPr id="17" name="16 Flecha derecha"/>
          <p:cNvSpPr/>
          <p:nvPr/>
        </p:nvSpPr>
        <p:spPr bwMode="auto">
          <a:xfrm>
            <a:off x="4536032" y="2276872"/>
            <a:ext cx="324000" cy="360000"/>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18" name="Rectangle 1"/>
          <p:cNvSpPr>
            <a:spLocks noChangeArrowheads="1"/>
          </p:cNvSpPr>
          <p:nvPr/>
        </p:nvSpPr>
        <p:spPr bwMode="auto">
          <a:xfrm>
            <a:off x="395536" y="5143512"/>
            <a:ext cx="756084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ES_tradnl" b="0" i="0" u="none" strike="noStrike" cap="none" normalizeH="0" baseline="0" dirty="0" smtClean="0">
                <a:ln>
                  <a:noFill/>
                </a:ln>
                <a:solidFill>
                  <a:schemeClr val="tx1"/>
                </a:solidFill>
                <a:effectLst/>
                <a:ea typeface="Times New Roman" pitchFamily="18" charset="0"/>
                <a:cs typeface="Arial" pitchFamily="34" charset="0"/>
              </a:rPr>
              <a:t>Destrucción o abandono de cueros en el predio</a:t>
            </a:r>
          </a:p>
          <a:p>
            <a:pPr marL="261938" indent="-261938" defTabSz="711200">
              <a:buFont typeface="Wingdings" pitchFamily="2" charset="2"/>
              <a:buChar char="Ø"/>
            </a:pPr>
            <a:r>
              <a:rPr lang="es-CL" dirty="0" smtClean="0">
                <a:cs typeface="Arial" pitchFamily="34" charset="0"/>
              </a:rPr>
              <a:t>Venta de cueros frescos a intermediarios</a:t>
            </a:r>
            <a:endParaRPr lang="es-CL" dirty="0" smtClean="0"/>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CL" b="0" i="0" u="none" strike="noStrike" cap="none" normalizeH="0" baseline="0" dirty="0" smtClean="0">
                <a:ln>
                  <a:noFill/>
                </a:ln>
                <a:solidFill>
                  <a:schemeClr val="tx1"/>
                </a:solidFill>
                <a:effectLst/>
                <a:ea typeface="Times New Roman" pitchFamily="18" charset="0"/>
                <a:cs typeface="Arial" pitchFamily="34" charset="0"/>
              </a:rPr>
              <a:t>Nula agregación de valor</a:t>
            </a:r>
            <a:endParaRPr kumimoji="0" lang="es-CL" b="0" i="0" u="none" strike="noStrike" cap="none" normalizeH="0" baseline="0" dirty="0" smtClean="0">
              <a:ln>
                <a:noFill/>
              </a:ln>
              <a:solidFill>
                <a:schemeClr val="tx1"/>
              </a:solidFill>
              <a:effectLst/>
            </a:endParaRP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CL" b="0" i="0" u="none" strike="noStrike" cap="none" normalizeH="0" baseline="0" dirty="0" smtClean="0">
                <a:ln>
                  <a:noFill/>
                </a:ln>
                <a:solidFill>
                  <a:schemeClr val="tx1"/>
                </a:solidFill>
                <a:effectLst/>
                <a:ea typeface="Times New Roman" pitchFamily="18" charset="0"/>
                <a:cs typeface="Arial" pitchFamily="34" charset="0"/>
              </a:rPr>
              <a:t>Total desconocimiento de técnicas de almacenamiento o procesamiento</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lang="es-CL" dirty="0" smtClean="0">
                <a:ea typeface="Times New Roman" pitchFamily="18" charset="0"/>
                <a:cs typeface="Arial" pitchFamily="34" charset="0"/>
              </a:rPr>
              <a:t>Comercialización de productos importados elaborados con piel de camélido</a:t>
            </a:r>
            <a:endParaRPr lang="es-CL" dirty="0" smtClean="0">
              <a:ea typeface="Times New Roman" pitchFamily="18" charset="0"/>
            </a:endParaRPr>
          </a:p>
        </p:txBody>
      </p:sp>
      <p:pic>
        <p:nvPicPr>
          <p:cNvPr id="19" name="Picture 2" descr="F:\SERGIO LARA BTA\san pedro\san pedro 2012\evento 28_03_12\DSCN0560 - copia.JPG"/>
          <p:cNvPicPr>
            <a:picLocks noChangeAspect="1" noChangeArrowheads="1"/>
          </p:cNvPicPr>
          <p:nvPr/>
        </p:nvPicPr>
        <p:blipFill>
          <a:blip r:embed="rId5" cstate="print"/>
          <a:srcRect/>
          <a:stretch>
            <a:fillRect/>
          </a:stretch>
        </p:blipFill>
        <p:spPr bwMode="auto">
          <a:xfrm>
            <a:off x="4932040" y="3501008"/>
            <a:ext cx="864096" cy="1047283"/>
          </a:xfrm>
          <a:prstGeom prst="roundRect">
            <a:avLst/>
          </a:prstGeom>
          <a:noFill/>
          <a:effectLst>
            <a:softEdge rad="31750"/>
          </a:effectLst>
        </p:spPr>
      </p:pic>
      <p:pic>
        <p:nvPicPr>
          <p:cNvPr id="20" name="Picture 6" descr="F:\SERGIO LARA BTA\san pedro\san pedro 2012\evento 28_03_12\DSCN0526.JPG"/>
          <p:cNvPicPr>
            <a:picLocks noChangeAspect="1" noChangeArrowheads="1"/>
          </p:cNvPicPr>
          <p:nvPr/>
        </p:nvPicPr>
        <p:blipFill>
          <a:blip r:embed="rId6" cstate="print"/>
          <a:srcRect/>
          <a:stretch>
            <a:fillRect/>
          </a:stretch>
        </p:blipFill>
        <p:spPr bwMode="auto">
          <a:xfrm>
            <a:off x="1403648" y="2492896"/>
            <a:ext cx="792088" cy="1058247"/>
          </a:xfrm>
          <a:prstGeom prst="roundRect">
            <a:avLst/>
          </a:prstGeom>
          <a:noFill/>
          <a:effectLst>
            <a:softEdge rad="31750"/>
          </a:effectLst>
        </p:spPr>
      </p:pic>
      <p:pic>
        <p:nvPicPr>
          <p:cNvPr id="21" name="Picture 4" descr="http://farm1.staticflickr.com/141/352836024_58b39ecb27_z.jpg?zz=1"/>
          <p:cNvPicPr>
            <a:picLocks noChangeAspect="1" noChangeArrowheads="1"/>
          </p:cNvPicPr>
          <p:nvPr/>
        </p:nvPicPr>
        <p:blipFill>
          <a:blip r:embed="rId7" cstate="print"/>
          <a:srcRect l="57287" t="20637"/>
          <a:stretch>
            <a:fillRect/>
          </a:stretch>
        </p:blipFill>
        <p:spPr bwMode="auto">
          <a:xfrm>
            <a:off x="6516216" y="3501008"/>
            <a:ext cx="879529" cy="1080120"/>
          </a:xfrm>
          <a:prstGeom prst="roundRect">
            <a:avLst/>
          </a:prstGeom>
          <a:noFill/>
          <a:effectLst>
            <a:softEdge rad="31750"/>
          </a:effectLst>
        </p:spPr>
      </p:pic>
      <p:sp>
        <p:nvSpPr>
          <p:cNvPr id="22" name="21 Rectángulo redondeado"/>
          <p:cNvSpPr/>
          <p:nvPr/>
        </p:nvSpPr>
        <p:spPr bwMode="auto">
          <a:xfrm>
            <a:off x="6228184" y="4581128"/>
            <a:ext cx="1440160" cy="690086"/>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Intermediarios</a:t>
            </a:r>
            <a:r>
              <a:rPr lang="es-CL" sz="1400" b="1" i="1" dirty="0" smtClean="0">
                <a:latin typeface="Arial" charset="0"/>
                <a:ea typeface="Times New Roman" pitchFamily="18" charset="0"/>
                <a:cs typeface="Arial" charset="0"/>
              </a:rPr>
              <a:t> nacionales o extranjeros</a:t>
            </a:r>
            <a:endParaRPr lang="es-ES_tradnl" sz="1400" b="1" i="1" dirty="0" smtClean="0">
              <a:latin typeface="Arial" charset="0"/>
              <a:ea typeface="Times New Roman" pitchFamily="18" charset="0"/>
              <a:cs typeface="Arial" charset="0"/>
            </a:endParaRPr>
          </a:p>
        </p:txBody>
      </p:sp>
      <p:pic>
        <p:nvPicPr>
          <p:cNvPr id="23" name="Picture 6" descr="http://www.alpacadelperu.pe/web/includes/FCKeditor/upload/Image/2012/entregan%20de%20alpacas.jpg"/>
          <p:cNvPicPr>
            <a:picLocks noChangeAspect="1" noChangeArrowheads="1"/>
          </p:cNvPicPr>
          <p:nvPr/>
        </p:nvPicPr>
        <p:blipFill>
          <a:blip r:embed="rId8" cstate="print"/>
          <a:srcRect l="14751" r="7806" b="14092"/>
          <a:stretch>
            <a:fillRect/>
          </a:stretch>
        </p:blipFill>
        <p:spPr bwMode="auto">
          <a:xfrm>
            <a:off x="3131840" y="1952928"/>
            <a:ext cx="993600" cy="828000"/>
          </a:xfrm>
          <a:prstGeom prst="roundRect">
            <a:avLst/>
          </a:prstGeom>
          <a:noFill/>
          <a:effectLst>
            <a:softEdge rad="31750"/>
          </a:effectLst>
        </p:spPr>
      </p:pic>
      <p:sp>
        <p:nvSpPr>
          <p:cNvPr id="24" name="23 Rectángulo redondeado"/>
          <p:cNvSpPr/>
          <p:nvPr/>
        </p:nvSpPr>
        <p:spPr bwMode="auto">
          <a:xfrm>
            <a:off x="2843808" y="2780928"/>
            <a:ext cx="1584176"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Mortalidad o faena en el predio</a:t>
            </a:r>
            <a:endParaRPr lang="es-ES_tradnl" sz="1400" b="1" i="1" dirty="0" smtClean="0">
              <a:latin typeface="Arial" charset="0"/>
              <a:ea typeface="Times New Roman" pitchFamily="18" charset="0"/>
              <a:cs typeface="Arial" charset="0"/>
            </a:endParaRPr>
          </a:p>
        </p:txBody>
      </p:sp>
      <p:pic>
        <p:nvPicPr>
          <p:cNvPr id="25" name="Picture 8" descr="http://3.bp.blogspot.com/__9UIRL3yKBU/S0eRkeU8e-I/AAAAAAAABG0/zL2ZRcMXdq8/s400/llamas.jpg"/>
          <p:cNvPicPr>
            <a:picLocks noChangeAspect="1" noChangeArrowheads="1"/>
          </p:cNvPicPr>
          <p:nvPr/>
        </p:nvPicPr>
        <p:blipFill>
          <a:blip r:embed="rId9" cstate="print"/>
          <a:srcRect r="26291" b="15024"/>
          <a:stretch>
            <a:fillRect/>
          </a:stretch>
        </p:blipFill>
        <p:spPr bwMode="auto">
          <a:xfrm>
            <a:off x="5148064" y="2060848"/>
            <a:ext cx="1065103" cy="792000"/>
          </a:xfrm>
          <a:prstGeom prst="roundRect">
            <a:avLst/>
          </a:prstGeom>
          <a:noFill/>
          <a:effectLst>
            <a:softEdge rad="31750"/>
          </a:effectLst>
        </p:spPr>
      </p:pic>
      <p:sp>
        <p:nvSpPr>
          <p:cNvPr id="26" name="25 Rectángulo redondeado"/>
          <p:cNvSpPr/>
          <p:nvPr/>
        </p:nvSpPr>
        <p:spPr bwMode="auto">
          <a:xfrm>
            <a:off x="4932040" y="2824926"/>
            <a:ext cx="1584176" cy="460058"/>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400" b="1" i="1" u="none" dirty="0" smtClean="0">
                <a:latin typeface="Arial" charset="0"/>
                <a:ea typeface="Times New Roman" pitchFamily="18" charset="0"/>
                <a:cs typeface="Arial" charset="0"/>
              </a:rPr>
              <a:t>Destrucción o pérdida de pieles</a:t>
            </a:r>
            <a:endParaRPr lang="es-ES_tradnl" sz="1400" b="1" i="1" dirty="0" smtClean="0">
              <a:latin typeface="Arial" charset="0"/>
              <a:ea typeface="Times New Roman" pitchFamily="18" charset="0"/>
              <a:cs typeface="Arial" charset="0"/>
            </a:endParaRPr>
          </a:p>
        </p:txBody>
      </p:sp>
      <p:sp>
        <p:nvSpPr>
          <p:cNvPr id="27" name="26 Flecha derecha"/>
          <p:cNvSpPr/>
          <p:nvPr/>
        </p:nvSpPr>
        <p:spPr bwMode="auto">
          <a:xfrm>
            <a:off x="4427984" y="4005064"/>
            <a:ext cx="324000" cy="360000"/>
          </a:xfrm>
          <a:prstGeom prst="rightArrow">
            <a:avLst/>
          </a:prstGeom>
          <a:solidFill>
            <a:srgbClr val="FFC00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43</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28" name="Rectangle 1"/>
          <p:cNvSpPr>
            <a:spLocks noChangeArrowheads="1"/>
          </p:cNvSpPr>
          <p:nvPr/>
        </p:nvSpPr>
        <p:spPr bwMode="auto">
          <a:xfrm>
            <a:off x="467544" y="1702346"/>
            <a:ext cx="554461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355600" indent="-355600" eaLnBrk="1" hangingPunct="1">
              <a:buClr>
                <a:srgbClr val="C00000"/>
              </a:buClr>
              <a:tabLst>
                <a:tab pos="355600" algn="l"/>
              </a:tabLst>
            </a:pPr>
            <a:r>
              <a:rPr lang="es-ES_tradnl" sz="1800" b="1" dirty="0" smtClean="0">
                <a:effectLst>
                  <a:outerShdw blurRad="50800" dist="38100" dir="5400000" algn="t" rotWithShape="0">
                    <a:prstClr val="black">
                      <a:alpha val="40000"/>
                    </a:prstClr>
                  </a:outerShdw>
                </a:effectLst>
                <a:ea typeface="Times New Roman" pitchFamily="18" charset="0"/>
                <a:cs typeface="Arial" pitchFamily="34" charset="0"/>
              </a:rPr>
              <a:t>CADENA COMERCIAL EN DESARROLLO</a:t>
            </a:r>
            <a:endParaRPr lang="es-ES" sz="1800" b="1" dirty="0" smtClean="0">
              <a:effectLst>
                <a:outerShdw blurRad="50800" dist="38100" dir="5400000" algn="t" rotWithShape="0">
                  <a:prstClr val="black">
                    <a:alpha val="40000"/>
                  </a:prstClr>
                </a:outerShdw>
              </a:effectLst>
              <a:ea typeface="Times New Roman" pitchFamily="18" charset="0"/>
              <a:cs typeface="Arial" pitchFamily="34" charset="0"/>
            </a:endParaRPr>
          </a:p>
        </p:txBody>
      </p:sp>
      <p:sp>
        <p:nvSpPr>
          <p:cNvPr id="29" name="28 Rectángulo redondeado"/>
          <p:cNvSpPr/>
          <p:nvPr/>
        </p:nvSpPr>
        <p:spPr bwMode="auto">
          <a:xfrm>
            <a:off x="71624" y="3754745"/>
            <a:ext cx="1116000" cy="394335"/>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200" b="1" i="1" u="none" dirty="0" smtClean="0">
                <a:latin typeface="Arial" charset="0"/>
                <a:ea typeface="Times New Roman" pitchFamily="18" charset="0"/>
                <a:cs typeface="Arial" charset="0"/>
              </a:rPr>
              <a:t>Criadores de Camélidos</a:t>
            </a:r>
            <a:endParaRPr lang="es-ES_tradnl" sz="1200" b="1" i="1" dirty="0" smtClean="0">
              <a:latin typeface="Arial" charset="0"/>
              <a:ea typeface="Times New Roman" pitchFamily="18" charset="0"/>
              <a:cs typeface="Arial" charset="0"/>
            </a:endParaRPr>
          </a:p>
        </p:txBody>
      </p:sp>
      <p:pic>
        <p:nvPicPr>
          <p:cNvPr id="30" name="Picture 4" descr="D:\Registro grafico\Compra cueros 20.01.11\DSCN0537.JPG"/>
          <p:cNvPicPr>
            <a:picLocks noChangeAspect="1" noChangeArrowheads="1"/>
          </p:cNvPicPr>
          <p:nvPr/>
        </p:nvPicPr>
        <p:blipFill>
          <a:blip r:embed="rId4" cstate="print"/>
          <a:srcRect r="19484"/>
          <a:stretch>
            <a:fillRect/>
          </a:stretch>
        </p:blipFill>
        <p:spPr bwMode="auto">
          <a:xfrm>
            <a:off x="1475656" y="2708920"/>
            <a:ext cx="966392" cy="900000"/>
          </a:xfrm>
          <a:prstGeom prst="roundRect">
            <a:avLst/>
          </a:prstGeom>
          <a:noFill/>
          <a:effectLst>
            <a:softEdge rad="31750"/>
          </a:effectLst>
        </p:spPr>
      </p:pic>
      <p:sp>
        <p:nvSpPr>
          <p:cNvPr id="31" name="30 Rectángulo redondeado"/>
          <p:cNvSpPr/>
          <p:nvPr/>
        </p:nvSpPr>
        <p:spPr bwMode="auto">
          <a:xfrm>
            <a:off x="1403648" y="3754745"/>
            <a:ext cx="1296143" cy="394335"/>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200" b="1" i="1" u="none" dirty="0" smtClean="0">
                <a:latin typeface="Arial" charset="0"/>
                <a:ea typeface="Times New Roman" pitchFamily="18" charset="0"/>
                <a:cs typeface="Arial" charset="0"/>
              </a:rPr>
              <a:t>Faena en CFA Putre</a:t>
            </a:r>
            <a:endParaRPr lang="es-ES_tradnl" sz="1200" b="1" i="1" dirty="0" smtClean="0">
              <a:latin typeface="Arial" charset="0"/>
              <a:ea typeface="Times New Roman" pitchFamily="18" charset="0"/>
              <a:cs typeface="Arial" charset="0"/>
            </a:endParaRPr>
          </a:p>
        </p:txBody>
      </p:sp>
      <p:sp>
        <p:nvSpPr>
          <p:cNvPr id="32" name="31 Flecha derecha"/>
          <p:cNvSpPr/>
          <p:nvPr/>
        </p:nvSpPr>
        <p:spPr bwMode="auto">
          <a:xfrm>
            <a:off x="1115616" y="2924944"/>
            <a:ext cx="324000" cy="360000"/>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pic>
        <p:nvPicPr>
          <p:cNvPr id="33" name="Picture 6" descr="F:\SERGIO LARA BTA\san pedro\san pedro 2012\evento 28_03_12\DSCN0526.JPG"/>
          <p:cNvPicPr>
            <a:picLocks noChangeAspect="1" noChangeArrowheads="1"/>
          </p:cNvPicPr>
          <p:nvPr/>
        </p:nvPicPr>
        <p:blipFill>
          <a:blip r:embed="rId5" cstate="print"/>
          <a:srcRect/>
          <a:stretch>
            <a:fillRect/>
          </a:stretch>
        </p:blipFill>
        <p:spPr bwMode="auto">
          <a:xfrm>
            <a:off x="251520" y="2586777"/>
            <a:ext cx="792088" cy="1058247"/>
          </a:xfrm>
          <a:prstGeom prst="roundRect">
            <a:avLst/>
          </a:prstGeom>
          <a:noFill/>
          <a:effectLst>
            <a:softEdge rad="31750"/>
          </a:effectLst>
        </p:spPr>
      </p:pic>
      <p:sp>
        <p:nvSpPr>
          <p:cNvPr id="34" name="33 Rectángulo redondeado"/>
          <p:cNvSpPr/>
          <p:nvPr/>
        </p:nvSpPr>
        <p:spPr bwMode="auto">
          <a:xfrm>
            <a:off x="6732240" y="4762857"/>
            <a:ext cx="1440160" cy="394335"/>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0" tIns="0" rIns="0" bIns="0" numCol="1" rtlCol="0" anchor="ctr" anchorCtr="1" compatLnSpc="1">
            <a:prstTxWarp prst="textNoShape">
              <a:avLst/>
            </a:prstTxWarp>
            <a:spAutoFit/>
          </a:bodyPr>
          <a:lstStyle/>
          <a:p>
            <a:pPr lvl="0" algn="ctr" eaLnBrk="1" hangingPunct="1"/>
            <a:r>
              <a:rPr lang="es-CL" sz="1200" b="1" i="1" u="none" dirty="0" smtClean="0">
                <a:latin typeface="Arial" charset="0"/>
                <a:ea typeface="Times New Roman" pitchFamily="18" charset="0"/>
                <a:cs typeface="Arial" charset="0"/>
              </a:rPr>
              <a:t>Venta en tiendas de especialidad</a:t>
            </a:r>
            <a:endParaRPr lang="es-ES_tradnl" sz="1200" b="1" i="1" dirty="0" smtClean="0">
              <a:latin typeface="Arial" charset="0"/>
              <a:ea typeface="Times New Roman" pitchFamily="18" charset="0"/>
              <a:cs typeface="Arial" charset="0"/>
            </a:endParaRPr>
          </a:p>
        </p:txBody>
      </p:sp>
      <p:sp>
        <p:nvSpPr>
          <p:cNvPr id="35" name="34 Flecha derecha"/>
          <p:cNvSpPr/>
          <p:nvPr/>
        </p:nvSpPr>
        <p:spPr bwMode="auto">
          <a:xfrm rot="909425">
            <a:off x="7668344" y="1880776"/>
            <a:ext cx="324000" cy="360000"/>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36" name="35 Rectángulo redondeado"/>
          <p:cNvSpPr/>
          <p:nvPr/>
        </p:nvSpPr>
        <p:spPr bwMode="auto">
          <a:xfrm>
            <a:off x="2730080" y="3645024"/>
            <a:ext cx="1008112" cy="576064"/>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Compra cueros frescos</a:t>
            </a:r>
            <a:endParaRPr lang="es-ES_tradnl" sz="1200" b="1" i="1" dirty="0" smtClean="0">
              <a:latin typeface="Arial" charset="0"/>
              <a:ea typeface="Times New Roman" pitchFamily="18" charset="0"/>
              <a:cs typeface="Arial" charset="0"/>
            </a:endParaRPr>
          </a:p>
        </p:txBody>
      </p:sp>
      <p:sp>
        <p:nvSpPr>
          <p:cNvPr id="37" name="36 Flecha derecha"/>
          <p:cNvSpPr/>
          <p:nvPr/>
        </p:nvSpPr>
        <p:spPr bwMode="auto">
          <a:xfrm>
            <a:off x="2514056" y="2924944"/>
            <a:ext cx="324000" cy="360000"/>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pic>
        <p:nvPicPr>
          <p:cNvPr id="38" name="Picture 2" descr="F:\SERGIO LARA BTA\san pedro\san pedro 2012\evento 28_03_12\DSCN0558.JPG"/>
          <p:cNvPicPr>
            <a:picLocks noChangeAspect="1" noChangeArrowheads="1"/>
          </p:cNvPicPr>
          <p:nvPr/>
        </p:nvPicPr>
        <p:blipFill>
          <a:blip r:embed="rId6" cstate="print"/>
          <a:srcRect/>
          <a:stretch>
            <a:fillRect/>
          </a:stretch>
        </p:blipFill>
        <p:spPr bwMode="auto">
          <a:xfrm>
            <a:off x="2898850" y="2708919"/>
            <a:ext cx="767730" cy="936000"/>
          </a:xfrm>
          <a:prstGeom prst="roundRect">
            <a:avLst/>
          </a:prstGeom>
          <a:noFill/>
          <a:effectLst>
            <a:softEdge rad="31750"/>
          </a:effectLst>
        </p:spPr>
      </p:pic>
      <p:pic>
        <p:nvPicPr>
          <p:cNvPr id="39" name="38 Imagen" descr="D:\Registro grafico\Taller cuero arica\IMG261.jpg"/>
          <p:cNvPicPr/>
          <p:nvPr/>
        </p:nvPicPr>
        <p:blipFill>
          <a:blip r:embed="rId7" cstate="print"/>
          <a:srcRect l="17390" r="26961" b="21494"/>
          <a:stretch>
            <a:fillRect/>
          </a:stretch>
        </p:blipFill>
        <p:spPr bwMode="auto">
          <a:xfrm>
            <a:off x="4098232" y="2780928"/>
            <a:ext cx="864096" cy="864096"/>
          </a:xfrm>
          <a:prstGeom prst="roundRect">
            <a:avLst/>
          </a:prstGeom>
          <a:noFill/>
          <a:effectLst>
            <a:softEdge rad="31750"/>
          </a:effectLst>
        </p:spPr>
      </p:pic>
      <p:pic>
        <p:nvPicPr>
          <p:cNvPr id="40" name="39 Imagen" descr="D:\Registro grafico\Taller cuero arica\IMG305.jpg"/>
          <p:cNvPicPr/>
          <p:nvPr/>
        </p:nvPicPr>
        <p:blipFill>
          <a:blip r:embed="rId8" cstate="print"/>
          <a:srcRect l="10360" r="17116"/>
          <a:stretch>
            <a:fillRect/>
          </a:stretch>
        </p:blipFill>
        <p:spPr bwMode="auto">
          <a:xfrm>
            <a:off x="6624328" y="1520896"/>
            <a:ext cx="900000" cy="972000"/>
          </a:xfrm>
          <a:prstGeom prst="roundRect">
            <a:avLst/>
          </a:prstGeom>
          <a:noFill/>
          <a:effectLst>
            <a:softEdge rad="31750"/>
          </a:effectLst>
        </p:spPr>
      </p:pic>
      <p:sp>
        <p:nvSpPr>
          <p:cNvPr id="41" name="40 Flecha derecha"/>
          <p:cNvSpPr/>
          <p:nvPr/>
        </p:nvSpPr>
        <p:spPr bwMode="auto">
          <a:xfrm>
            <a:off x="3707904" y="2924944"/>
            <a:ext cx="324000" cy="360000"/>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42" name="41 Flecha derecha"/>
          <p:cNvSpPr/>
          <p:nvPr/>
        </p:nvSpPr>
        <p:spPr bwMode="auto">
          <a:xfrm rot="-1800000">
            <a:off x="6296481" y="2477773"/>
            <a:ext cx="324000" cy="360000"/>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43" name="42 Flecha derecha"/>
          <p:cNvSpPr/>
          <p:nvPr/>
        </p:nvSpPr>
        <p:spPr bwMode="auto">
          <a:xfrm rot="1800000">
            <a:off x="6339943" y="3485885"/>
            <a:ext cx="324000" cy="360000"/>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44" name="43 Rectángulo redondeado"/>
          <p:cNvSpPr/>
          <p:nvPr/>
        </p:nvSpPr>
        <p:spPr bwMode="auto">
          <a:xfrm>
            <a:off x="6588224" y="2492896"/>
            <a:ext cx="1080120" cy="576064"/>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Elaboración</a:t>
            </a:r>
          </a:p>
          <a:p>
            <a:pPr lvl="0" algn="ctr" eaLnBrk="1" hangingPunct="1"/>
            <a:r>
              <a:rPr lang="es-CL" sz="1200" b="1" i="1" dirty="0" smtClean="0">
                <a:latin typeface="Arial" charset="0"/>
                <a:ea typeface="Times New Roman" pitchFamily="18" charset="0"/>
                <a:cs typeface="Arial" charset="0"/>
              </a:rPr>
              <a:t>artesanías</a:t>
            </a:r>
            <a:endParaRPr lang="es-ES_tradnl" sz="1200" b="1" i="1" dirty="0" smtClean="0">
              <a:latin typeface="Arial" charset="0"/>
              <a:ea typeface="Times New Roman" pitchFamily="18" charset="0"/>
              <a:cs typeface="Arial" charset="0"/>
            </a:endParaRPr>
          </a:p>
        </p:txBody>
      </p:sp>
      <p:sp>
        <p:nvSpPr>
          <p:cNvPr id="45" name="44 Rectángulo redondeado"/>
          <p:cNvSpPr/>
          <p:nvPr/>
        </p:nvSpPr>
        <p:spPr bwMode="auto">
          <a:xfrm>
            <a:off x="5220072" y="3645024"/>
            <a:ext cx="1080120" cy="576064"/>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PIELES CURTIDAS</a:t>
            </a:r>
            <a:endParaRPr lang="es-ES_tradnl" sz="1200" b="1" i="1" dirty="0" smtClean="0">
              <a:latin typeface="Arial" charset="0"/>
              <a:ea typeface="Times New Roman" pitchFamily="18" charset="0"/>
              <a:cs typeface="Arial" charset="0"/>
            </a:endParaRPr>
          </a:p>
        </p:txBody>
      </p:sp>
      <p:pic>
        <p:nvPicPr>
          <p:cNvPr id="46" name="45 Imagen" descr="D:\Registro grafico\Taller cuero arica\inicio\IMG195.jpg"/>
          <p:cNvPicPr/>
          <p:nvPr/>
        </p:nvPicPr>
        <p:blipFill>
          <a:blip r:embed="rId9" cstate="print"/>
          <a:srcRect t="10190" r="11154" b="15285"/>
          <a:stretch>
            <a:fillRect/>
          </a:stretch>
        </p:blipFill>
        <p:spPr bwMode="auto">
          <a:xfrm>
            <a:off x="8028384" y="1772816"/>
            <a:ext cx="864000" cy="1008000"/>
          </a:xfrm>
          <a:prstGeom prst="roundRect">
            <a:avLst/>
          </a:prstGeom>
          <a:noFill/>
          <a:effectLst>
            <a:softEdge rad="31750"/>
          </a:effectLst>
        </p:spPr>
      </p:pic>
      <p:pic>
        <p:nvPicPr>
          <p:cNvPr id="47" name="46 Imagen" descr="D:\Registro grafico\FOTOS PREPARACION DE PIELES\DSC02961.JPG"/>
          <p:cNvPicPr/>
          <p:nvPr/>
        </p:nvPicPr>
        <p:blipFill>
          <a:blip r:embed="rId10" cstate="print"/>
          <a:srcRect l="5755" r="6737" b="5677"/>
          <a:stretch>
            <a:fillRect/>
          </a:stretch>
        </p:blipFill>
        <p:spPr bwMode="auto">
          <a:xfrm>
            <a:off x="5364088" y="2780928"/>
            <a:ext cx="900000" cy="792088"/>
          </a:xfrm>
          <a:prstGeom prst="roundRect">
            <a:avLst/>
          </a:prstGeom>
          <a:noFill/>
          <a:effectLst>
            <a:softEdge rad="31750"/>
          </a:effectLst>
        </p:spPr>
      </p:pic>
      <p:sp>
        <p:nvSpPr>
          <p:cNvPr id="48" name="47 Rectángulo redondeado"/>
          <p:cNvSpPr/>
          <p:nvPr/>
        </p:nvSpPr>
        <p:spPr bwMode="auto">
          <a:xfrm>
            <a:off x="7884368" y="2780816"/>
            <a:ext cx="1187624" cy="576064"/>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PRODUCTO</a:t>
            </a:r>
          </a:p>
          <a:p>
            <a:pPr lvl="0" algn="ctr" eaLnBrk="1" hangingPunct="1"/>
            <a:r>
              <a:rPr lang="es-CL" sz="1200" b="1" i="1" dirty="0" smtClean="0">
                <a:latin typeface="Arial" charset="0"/>
                <a:ea typeface="Times New Roman" pitchFamily="18" charset="0"/>
                <a:cs typeface="Arial" charset="0"/>
              </a:rPr>
              <a:t>ARTESANAL</a:t>
            </a:r>
            <a:endParaRPr lang="es-ES_tradnl" sz="1200" b="1" i="1" dirty="0" smtClean="0">
              <a:latin typeface="Arial" charset="0"/>
              <a:ea typeface="Times New Roman" pitchFamily="18" charset="0"/>
              <a:cs typeface="Arial" charset="0"/>
            </a:endParaRPr>
          </a:p>
        </p:txBody>
      </p:sp>
      <p:pic>
        <p:nvPicPr>
          <p:cNvPr id="49" name="48 Imagen"/>
          <p:cNvPicPr/>
          <p:nvPr/>
        </p:nvPicPr>
        <p:blipFill>
          <a:blip r:embed="rId11" cstate="print"/>
          <a:srcRect/>
          <a:stretch>
            <a:fillRect/>
          </a:stretch>
        </p:blipFill>
        <p:spPr bwMode="auto">
          <a:xfrm>
            <a:off x="6660232" y="3789040"/>
            <a:ext cx="1547664" cy="1008112"/>
          </a:xfrm>
          <a:prstGeom prst="roundRect">
            <a:avLst/>
          </a:prstGeom>
          <a:noFill/>
          <a:effectLst>
            <a:softEdge rad="31750"/>
          </a:effectLst>
        </p:spPr>
      </p:pic>
      <p:sp>
        <p:nvSpPr>
          <p:cNvPr id="50" name="49 Flecha derecha"/>
          <p:cNvSpPr/>
          <p:nvPr/>
        </p:nvSpPr>
        <p:spPr bwMode="auto">
          <a:xfrm rot="7009854">
            <a:off x="8100126" y="3428888"/>
            <a:ext cx="324000" cy="360000"/>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51" name="50 Flecha derecha"/>
          <p:cNvSpPr/>
          <p:nvPr/>
        </p:nvSpPr>
        <p:spPr bwMode="auto">
          <a:xfrm>
            <a:off x="5004048" y="2924944"/>
            <a:ext cx="324000" cy="360000"/>
          </a:xfrm>
          <a:prstGeom prst="rightArrow">
            <a:avLst/>
          </a:prstGeom>
          <a:solidFill>
            <a:srgbClr val="00B050"/>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CL" sz="1400" b="0" i="0" u="sng" strike="noStrike" cap="none" normalizeH="0" baseline="0" smtClean="0">
              <a:ln>
                <a:noFill/>
              </a:ln>
              <a:solidFill>
                <a:schemeClr val="tx1"/>
              </a:solidFill>
              <a:effectLst/>
              <a:latin typeface="Times New Roman" charset="0"/>
            </a:endParaRPr>
          </a:p>
        </p:txBody>
      </p:sp>
      <p:sp>
        <p:nvSpPr>
          <p:cNvPr id="52" name="51 Rectángulo redondeado"/>
          <p:cNvSpPr/>
          <p:nvPr/>
        </p:nvSpPr>
        <p:spPr bwMode="auto">
          <a:xfrm>
            <a:off x="3995936" y="3645024"/>
            <a:ext cx="1008112" cy="576064"/>
          </a:xfrm>
          <a:prstGeom prst="roundRect">
            <a:avLst>
              <a:gd name="adj" fmla="val 10929"/>
            </a:avLst>
          </a:prstGeom>
          <a:noFill/>
          <a:ln w="9525" cap="flat" cmpd="sng" algn="ctr">
            <a:noFill/>
            <a:prstDash val="solid"/>
            <a:round/>
            <a:headEnd type="none" w="med" len="med"/>
            <a:tailEnd type="none" w="med" len="med"/>
          </a:ln>
          <a:effectLst>
            <a:outerShdw blurRad="50800" dist="38100" dir="2700000" algn="tl" rotWithShape="0">
              <a:prstClr val="black">
                <a:alpha val="40000"/>
              </a:prstClr>
            </a:outerShdw>
          </a:effectLst>
          <a:scene3d>
            <a:camera prst="orthographicFront">
              <a:rot lat="0" lon="0" rev="0"/>
            </a:camera>
            <a:lightRig rig="balanced" dir="t">
              <a:rot lat="0" lon="0" rev="8700000"/>
            </a:lightRig>
          </a:scene3d>
          <a:sp3d>
            <a:bevelT w="190500" h="38100"/>
          </a:sp3d>
        </p:spPr>
        <p:txBody>
          <a:bodyPr vert="horz" wrap="square" lIns="72000" tIns="72000" rIns="72000" bIns="72000" numCol="1" rtlCol="0" anchor="ctr" anchorCtr="1" compatLnSpc="1">
            <a:prstTxWarp prst="textNoShape">
              <a:avLst/>
            </a:prstTxWarp>
          </a:bodyPr>
          <a:lstStyle/>
          <a:p>
            <a:pPr lvl="0" algn="ctr" eaLnBrk="1" hangingPunct="1"/>
            <a:r>
              <a:rPr lang="es-CL" sz="1200" b="1" i="1" u="none" dirty="0" smtClean="0">
                <a:latin typeface="Arial" charset="0"/>
                <a:ea typeface="Times New Roman" pitchFamily="18" charset="0"/>
                <a:cs typeface="Arial" charset="0"/>
              </a:rPr>
              <a:t>Proceso</a:t>
            </a:r>
          </a:p>
          <a:p>
            <a:pPr lvl="0" algn="ctr" eaLnBrk="1" hangingPunct="1"/>
            <a:r>
              <a:rPr lang="es-CL" sz="1200" b="1" i="1" dirty="0" smtClean="0">
                <a:latin typeface="Arial" charset="0"/>
                <a:ea typeface="Times New Roman" pitchFamily="18" charset="0"/>
                <a:cs typeface="Arial" charset="0"/>
              </a:rPr>
              <a:t>curtiembre</a:t>
            </a:r>
            <a:endParaRPr lang="es-ES_tradnl" sz="1200" b="1" i="1" dirty="0" smtClean="0">
              <a:latin typeface="Arial" charset="0"/>
              <a:ea typeface="Times New Roman" pitchFamily="18" charset="0"/>
              <a:cs typeface="Arial" charset="0"/>
            </a:endParaRPr>
          </a:p>
        </p:txBody>
      </p:sp>
      <p:sp>
        <p:nvSpPr>
          <p:cNvPr id="53" name="Rectangle 1"/>
          <p:cNvSpPr>
            <a:spLocks noChangeArrowheads="1"/>
          </p:cNvSpPr>
          <p:nvPr/>
        </p:nvSpPr>
        <p:spPr bwMode="auto">
          <a:xfrm>
            <a:off x="539552" y="4433044"/>
            <a:ext cx="6552728"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ES_tradnl" sz="1600" b="0" i="0" u="none" strike="noStrike" cap="none" normalizeH="0" baseline="0" dirty="0" smtClean="0">
                <a:ln>
                  <a:noFill/>
                </a:ln>
                <a:solidFill>
                  <a:schemeClr val="tx1"/>
                </a:solidFill>
                <a:effectLst/>
                <a:ea typeface="Times New Roman" pitchFamily="18" charset="0"/>
                <a:cs typeface="Arial" pitchFamily="34" charset="0"/>
              </a:rPr>
              <a:t>Habilitación de taller de curtiembre</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lang="es-ES_tradnl" sz="1600" dirty="0" smtClean="0">
                <a:ea typeface="Times New Roman" pitchFamily="18" charset="0"/>
                <a:cs typeface="Arial" pitchFamily="34" charset="0"/>
              </a:rPr>
              <a:t>Capacitación de personal técnico y profesional</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ES_tradnl" sz="1600" b="0" i="0" u="none" strike="noStrike" cap="none" normalizeH="0" baseline="0" dirty="0" smtClean="0">
                <a:ln>
                  <a:noFill/>
                </a:ln>
                <a:solidFill>
                  <a:schemeClr val="tx1"/>
                </a:solidFill>
                <a:effectLst/>
                <a:ea typeface="Times New Roman" pitchFamily="18" charset="0"/>
                <a:cs typeface="Arial" pitchFamily="34" charset="0"/>
              </a:rPr>
              <a:t>Desarrollo de proceso de curtiembre con tecnologías limpias</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lang="es-ES_tradnl" sz="1600" dirty="0" smtClean="0">
                <a:ea typeface="Times New Roman" pitchFamily="18" charset="0"/>
                <a:cs typeface="Arial" pitchFamily="34" charset="0"/>
              </a:rPr>
              <a:t>Elaboración de productos artesanales</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lang="es-ES_tradnl" sz="1600" dirty="0" smtClean="0">
                <a:ea typeface="Times New Roman" pitchFamily="18" charset="0"/>
                <a:cs typeface="Arial" pitchFamily="34" charset="0"/>
              </a:rPr>
              <a:t>Definición de marca comercial: INTI TAMA (“rebaño del sol”)</a:t>
            </a:r>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ES_tradnl" sz="1600" b="0" i="0" u="none" strike="noStrike" cap="none" normalizeH="0" baseline="0" dirty="0" smtClean="0">
                <a:ln>
                  <a:noFill/>
                </a:ln>
                <a:solidFill>
                  <a:schemeClr val="tx1"/>
                </a:solidFill>
                <a:effectLst/>
                <a:ea typeface="Times New Roman" pitchFamily="18" charset="0"/>
                <a:cs typeface="Arial" pitchFamily="34" charset="0"/>
              </a:rPr>
              <a:t>Elaboración de material publicitario</a:t>
            </a:r>
          </a:p>
          <a:p>
            <a:pPr marL="261938" indent="-261938" defTabSz="711200">
              <a:buFont typeface="Wingdings" pitchFamily="2" charset="2"/>
              <a:buChar char="Ø"/>
            </a:pPr>
            <a:r>
              <a:rPr lang="es-ES_tradnl" sz="1600" dirty="0" smtClean="0">
                <a:ea typeface="Times New Roman" pitchFamily="18" charset="0"/>
                <a:cs typeface="Arial" pitchFamily="34" charset="0"/>
              </a:rPr>
              <a:t>Desarrollo de envases y etiquetas</a:t>
            </a:r>
            <a:endParaRPr lang="es-CL" sz="1600" dirty="0" smtClean="0"/>
          </a:p>
          <a:p>
            <a:pPr marL="261938" marR="0" lvl="0" indent="-261938" defTabSz="711200" rtl="0" eaLnBrk="0" fontAlgn="base" latinLnBrk="0" hangingPunct="0">
              <a:lnSpc>
                <a:spcPct val="100000"/>
              </a:lnSpc>
              <a:spcBef>
                <a:spcPct val="0"/>
              </a:spcBef>
              <a:spcAft>
                <a:spcPct val="0"/>
              </a:spcAft>
              <a:buClrTx/>
              <a:buSzTx/>
              <a:buFont typeface="Wingdings" pitchFamily="2" charset="2"/>
              <a:buChar char="Ø"/>
              <a:tabLst/>
            </a:pPr>
            <a:r>
              <a:rPr kumimoji="0" lang="es-CL" sz="1600" b="0" i="0" u="none" strike="noStrike" cap="none" normalizeH="0" baseline="0" dirty="0" smtClean="0">
                <a:ln>
                  <a:noFill/>
                </a:ln>
                <a:solidFill>
                  <a:schemeClr val="tx1"/>
                </a:solidFill>
                <a:effectLst/>
                <a:ea typeface="Times New Roman" pitchFamily="18" charset="0"/>
                <a:cs typeface="Arial" pitchFamily="34" charset="0"/>
              </a:rPr>
              <a:t>Colocación de muestras de productos en destinos turísticos (Arica, San Pedro de Atacama).</a:t>
            </a:r>
            <a:endParaRPr lang="es-CL" sz="1600" dirty="0" smtClean="0">
              <a:ea typeface="Times New Roman" pitchFamily="18" charset="0"/>
            </a:endParaRPr>
          </a:p>
        </p:txBody>
      </p:sp>
      <p:pic>
        <p:nvPicPr>
          <p:cNvPr id="54" name="53 Imagen"/>
          <p:cNvPicPr/>
          <p:nvPr/>
        </p:nvPicPr>
        <p:blipFill>
          <a:blip r:embed="rId12" cstate="print">
            <a:clrChange>
              <a:clrFrom>
                <a:srgbClr val="FFFFFF"/>
              </a:clrFrom>
              <a:clrTo>
                <a:srgbClr val="FFFFFF">
                  <a:alpha val="0"/>
                </a:srgbClr>
              </a:clrTo>
            </a:clrChange>
          </a:blip>
          <a:srcRect l="5796" r="4688"/>
          <a:stretch>
            <a:fillRect/>
          </a:stretch>
        </p:blipFill>
        <p:spPr bwMode="auto">
          <a:xfrm>
            <a:off x="7524328" y="5517232"/>
            <a:ext cx="1187624" cy="1186598"/>
          </a:xfrm>
          <a:prstGeom prst="rect">
            <a:avLst/>
          </a:prstGeom>
          <a:noFill/>
          <a:ln w="9525">
            <a:noFill/>
            <a:miter lim="800000"/>
            <a:headEnd/>
            <a:tailEnd/>
          </a:ln>
        </p:spPr>
      </p:pic>
      <p:sp>
        <p:nvSpPr>
          <p:cNvPr id="55" name="54 CuadroTexto"/>
          <p:cNvSpPr txBox="1"/>
          <p:nvPr/>
        </p:nvSpPr>
        <p:spPr>
          <a:xfrm>
            <a:off x="1785918" y="785794"/>
            <a:ext cx="5786478" cy="642942"/>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CURTIEMBRE DE PIELES</a:t>
            </a:r>
          </a:p>
          <a:p>
            <a:pPr lvl="0" algn="ctr" fontAlgn="base">
              <a:spcBef>
                <a:spcPct val="0"/>
              </a:spcBef>
              <a:spcAft>
                <a:spcPct val="0"/>
              </a:spcAft>
            </a:pPr>
            <a:r>
              <a:rPr kumimoji="0" lang="es-CL" sz="2800" b="1" i="0" u="none" strike="noStrike" cap="none" normalizeH="0" baseline="0" dirty="0" smtClean="0">
                <a:ln>
                  <a:noFill/>
                </a:ln>
                <a:solidFill>
                  <a:srgbClr val="FF0000"/>
                </a:solidFill>
                <a:effectLst>
                  <a:outerShdw blurRad="38100" dist="38100" dir="2700000" algn="tl">
                    <a:srgbClr val="000000">
                      <a:alpha val="43137"/>
                    </a:srgbClr>
                  </a:outerShdw>
                </a:effectLst>
                <a:latin typeface="Calibri" pitchFamily="34" charset="0"/>
                <a:ea typeface="Times New Roman" pitchFamily="18" charset="0"/>
              </a:rPr>
              <a:t>Modelo de funcionamiento</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44</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1643042" y="857232"/>
            <a:ext cx="5929354" cy="714380"/>
          </a:xfrm>
          <a:prstGeom prst="rect">
            <a:avLst/>
          </a:prstGeom>
          <a:noFill/>
          <a:ln>
            <a:noFill/>
          </a:ln>
        </p:spPr>
        <p:txBody>
          <a:bodyPr wrap="square" lIns="144000" tIns="144000" rIns="144000" bIns="144000" rtlCol="0" anchor="ctr" anchorCtr="0">
            <a:noAutofit/>
          </a:bodyPr>
          <a:lstStyle/>
          <a:p>
            <a:pPr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CURTIEMBRE DE PIELES</a:t>
            </a:r>
          </a:p>
          <a:p>
            <a:pPr lvl="0" algn="ctr" fontAlgn="base">
              <a:spcBef>
                <a:spcPct val="0"/>
              </a:spcBef>
              <a:spcAft>
                <a:spcPct val="0"/>
              </a:spcAft>
            </a:pPr>
            <a:r>
              <a:rPr kumimoji="0" lang="es-CL" sz="2800" b="1" i="0" u="none" strike="noStrike" cap="none" normalizeH="0" baseline="0" dirty="0" smtClean="0">
                <a:ln>
                  <a:noFill/>
                </a:ln>
                <a:solidFill>
                  <a:srgbClr val="FF0000"/>
                </a:solidFill>
                <a:effectLst>
                  <a:outerShdw blurRad="38100" dist="38100" dir="2700000" algn="tl">
                    <a:srgbClr val="000000">
                      <a:alpha val="43137"/>
                    </a:srgbClr>
                  </a:outerShdw>
                </a:effectLst>
                <a:latin typeface="Calibri" pitchFamily="34" charset="0"/>
                <a:ea typeface="Times New Roman" pitchFamily="18" charset="0"/>
              </a:rPr>
              <a:t>Proceso</a:t>
            </a:r>
          </a:p>
        </p:txBody>
      </p:sp>
      <p:sp>
        <p:nvSpPr>
          <p:cNvPr id="55" name="54 Rectángulo"/>
          <p:cNvSpPr/>
          <p:nvPr/>
        </p:nvSpPr>
        <p:spPr>
          <a:xfrm>
            <a:off x="1428728" y="1928802"/>
            <a:ext cx="6480720" cy="369332"/>
          </a:xfrm>
          <a:prstGeom prst="rect">
            <a:avLst/>
          </a:prstGeom>
        </p:spPr>
        <p:txBody>
          <a:bodyPr wrap="square">
            <a:spAutoFit/>
          </a:bodyPr>
          <a:lstStyle/>
          <a:p>
            <a:pPr marL="355600" indent="-355600" eaLnBrk="1" hangingPunct="1">
              <a:buClr>
                <a:srgbClr val="C00000"/>
              </a:buClr>
              <a:tabLst>
                <a:tab pos="355600" algn="l"/>
              </a:tabLst>
            </a:pPr>
            <a:r>
              <a:rPr lang="es-CL" sz="1800" b="1" dirty="0" smtClean="0">
                <a:effectLst>
                  <a:outerShdw blurRad="50800" dist="38100" dir="5400000" algn="t" rotWithShape="0">
                    <a:prstClr val="black">
                      <a:alpha val="40000"/>
                    </a:prstClr>
                  </a:outerShdw>
                </a:effectLst>
                <a:ea typeface="Times New Roman" pitchFamily="18" charset="0"/>
                <a:cs typeface="Arial" pitchFamily="34" charset="0"/>
              </a:rPr>
              <a:t>PROCESO PRODUCTIVO: </a:t>
            </a:r>
            <a:r>
              <a:rPr lang="es-ES" sz="1800" b="1" dirty="0" smtClean="0">
                <a:effectLst>
                  <a:outerShdw blurRad="50800" dist="38100" dir="5400000" algn="t" rotWithShape="0">
                    <a:prstClr val="black">
                      <a:alpha val="40000"/>
                    </a:prstClr>
                  </a:outerShdw>
                </a:effectLst>
                <a:ea typeface="Times New Roman" pitchFamily="18" charset="0"/>
                <a:cs typeface="Arial" pitchFamily="34" charset="0"/>
              </a:rPr>
              <a:t>Curtiembre Blanco al Alumbre</a:t>
            </a:r>
            <a:endParaRPr lang="es-CL" sz="1800" b="1" dirty="0" smtClean="0">
              <a:effectLst>
                <a:outerShdw blurRad="50800" dist="38100" dir="5400000" algn="t" rotWithShape="0">
                  <a:prstClr val="black">
                    <a:alpha val="40000"/>
                  </a:prstClr>
                </a:outerShdw>
              </a:effectLst>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5</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857232"/>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7" name="6 CuadroTexto"/>
          <p:cNvSpPr txBox="1"/>
          <p:nvPr/>
        </p:nvSpPr>
        <p:spPr>
          <a:xfrm>
            <a:off x="714348" y="1571612"/>
            <a:ext cx="7643866" cy="642942"/>
          </a:xfrm>
          <a:prstGeom prst="rect">
            <a:avLst/>
          </a:prstGeom>
          <a:noFill/>
          <a:ln>
            <a:noFill/>
          </a:ln>
        </p:spPr>
        <p:txBody>
          <a:bodyPr wrap="square" lIns="144000" tIns="144000" rIns="144000" bIns="144000" rtlCol="0" anchor="ctr" anchorCtr="0">
            <a:noAutofit/>
          </a:bodyPr>
          <a:lstStyle/>
          <a:p>
            <a:pPr marL="363538" lvl="0" indent="-363538" algn="ctr" fontAlgn="base">
              <a:spcBef>
                <a:spcPct val="0"/>
              </a:spcBef>
              <a:spcAft>
                <a:spcPct val="0"/>
              </a:spcAft>
            </a:pPr>
            <a:r>
              <a:rPr kumimoji="0" lang="es-CL" sz="2400" b="1" i="0" u="none" strike="noStrike" cap="none" normalizeH="0" baseline="0" dirty="0" smtClean="0">
                <a:ln>
                  <a:noFill/>
                </a:ln>
                <a:solidFill>
                  <a:srgbClr val="FF0000"/>
                </a:solidFill>
                <a:effectLst/>
                <a:latin typeface="Calibri" pitchFamily="34" charset="0"/>
                <a:ea typeface="Times New Roman" pitchFamily="18" charset="0"/>
              </a:rPr>
              <a:t>Situación actual Camélidos Sudamericanos Domésticos</a:t>
            </a:r>
          </a:p>
          <a:p>
            <a:pPr marL="363538" lvl="0" indent="-363538" algn="ctr" fontAlgn="base">
              <a:spcBef>
                <a:spcPct val="0"/>
              </a:spcBef>
              <a:spcAft>
                <a:spcPct val="0"/>
              </a:spcAft>
            </a:pPr>
            <a:r>
              <a:rPr lang="es-CL" sz="2400" b="1" dirty="0" smtClean="0">
                <a:solidFill>
                  <a:srgbClr val="FF0000"/>
                </a:solidFill>
                <a:latin typeface="Calibri" pitchFamily="34" charset="0"/>
                <a:ea typeface="Times New Roman" pitchFamily="18" charset="0"/>
              </a:rPr>
              <a:t>Distribución Mundial</a:t>
            </a:r>
            <a:endParaRPr kumimoji="0" lang="es-CL" sz="2400" b="1" i="0" u="none" strike="noStrike" cap="none" normalizeH="0" baseline="0" dirty="0" smtClean="0">
              <a:ln>
                <a:noFill/>
              </a:ln>
              <a:solidFill>
                <a:srgbClr val="FF0000"/>
              </a:solidFill>
              <a:effectLst/>
              <a:latin typeface="Calibri" pitchFamily="34" charset="0"/>
              <a:ea typeface="Times New Roman" pitchFamily="18" charset="0"/>
            </a:endParaRPr>
          </a:p>
        </p:txBody>
      </p:sp>
      <p:graphicFrame>
        <p:nvGraphicFramePr>
          <p:cNvPr id="9" name="8 Tabla"/>
          <p:cNvGraphicFramePr>
            <a:graphicFrameLocks noGrp="1"/>
          </p:cNvGraphicFramePr>
          <p:nvPr/>
        </p:nvGraphicFramePr>
        <p:xfrm>
          <a:off x="1500166" y="2571753"/>
          <a:ext cx="6072230" cy="3929081"/>
        </p:xfrm>
        <a:graphic>
          <a:graphicData uri="http://schemas.openxmlformats.org/drawingml/2006/table">
            <a:tbl>
              <a:tblPr/>
              <a:tblGrid>
                <a:gridCol w="1517821"/>
                <a:gridCol w="1517821"/>
                <a:gridCol w="1517821"/>
                <a:gridCol w="1518767"/>
              </a:tblGrid>
              <a:tr h="302237">
                <a:tc>
                  <a:txBody>
                    <a:bodyPr/>
                    <a:lstStyle/>
                    <a:p>
                      <a:pPr algn="ctr">
                        <a:lnSpc>
                          <a:spcPts val="1615"/>
                        </a:lnSpc>
                        <a:spcAft>
                          <a:spcPts val="0"/>
                        </a:spcAft>
                      </a:pPr>
                      <a:r>
                        <a:rPr lang="es-ES_tradnl" sz="1800" b="1" dirty="0">
                          <a:solidFill>
                            <a:srgbClr val="FFFFFF"/>
                          </a:solidFill>
                          <a:latin typeface="Calibri"/>
                          <a:ea typeface="Calibri"/>
                          <a:cs typeface="Arial"/>
                        </a:rPr>
                        <a:t>País</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800" b="1" dirty="0">
                          <a:solidFill>
                            <a:srgbClr val="FFFFFF"/>
                          </a:solidFill>
                          <a:latin typeface="Calibri"/>
                          <a:ea typeface="Calibri"/>
                          <a:cs typeface="Arial"/>
                        </a:rPr>
                        <a:t>Llamas</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800" b="1" dirty="0">
                          <a:solidFill>
                            <a:srgbClr val="FFFFFF"/>
                          </a:solidFill>
                          <a:latin typeface="Calibri"/>
                          <a:ea typeface="Calibri"/>
                          <a:cs typeface="Arial"/>
                        </a:rPr>
                        <a:t>Alpacas</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800" b="1" dirty="0">
                          <a:solidFill>
                            <a:srgbClr val="FFFFFF"/>
                          </a:solidFill>
                          <a:latin typeface="Calibri"/>
                          <a:ea typeface="Calibri"/>
                          <a:cs typeface="Arial"/>
                        </a:rPr>
                        <a:t>Total CSD</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r>
              <a:tr h="302237">
                <a:tc>
                  <a:txBody>
                    <a:bodyPr/>
                    <a:lstStyle/>
                    <a:p>
                      <a:pPr algn="just">
                        <a:lnSpc>
                          <a:spcPts val="1615"/>
                        </a:lnSpc>
                        <a:spcAft>
                          <a:spcPts val="0"/>
                        </a:spcAft>
                      </a:pPr>
                      <a:r>
                        <a:rPr lang="es-ES_tradnl" sz="1800" dirty="0">
                          <a:latin typeface="Calibri"/>
                          <a:ea typeface="Calibri"/>
                          <a:cs typeface="Arial"/>
                        </a:rPr>
                        <a:t>Perú</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1.006.614</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2.900.900</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a:latin typeface="Calibri"/>
                          <a:ea typeface="Calibri"/>
                          <a:cs typeface="Arial"/>
                        </a:rPr>
                        <a:t>3.907.514</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37">
                <a:tc>
                  <a:txBody>
                    <a:bodyPr/>
                    <a:lstStyle/>
                    <a:p>
                      <a:pPr algn="just">
                        <a:lnSpc>
                          <a:spcPts val="1615"/>
                        </a:lnSpc>
                        <a:spcAft>
                          <a:spcPts val="0"/>
                        </a:spcAft>
                      </a:pPr>
                      <a:r>
                        <a:rPr lang="es-ES_tradnl" sz="1800">
                          <a:latin typeface="Calibri"/>
                          <a:ea typeface="Calibri"/>
                          <a:cs typeface="Arial"/>
                        </a:rPr>
                        <a:t>Bolivia</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2.622.310</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456.794</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a:latin typeface="Calibri"/>
                          <a:ea typeface="Calibri"/>
                          <a:cs typeface="Arial"/>
                        </a:rPr>
                        <a:t>3.079.104</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37">
                <a:tc>
                  <a:txBody>
                    <a:bodyPr/>
                    <a:lstStyle/>
                    <a:p>
                      <a:pPr algn="just">
                        <a:lnSpc>
                          <a:spcPts val="1615"/>
                        </a:lnSpc>
                        <a:spcAft>
                          <a:spcPts val="0"/>
                        </a:spcAft>
                      </a:pPr>
                      <a:r>
                        <a:rPr lang="es-ES_tradnl" sz="1800">
                          <a:latin typeface="Calibri"/>
                          <a:ea typeface="Calibri"/>
                          <a:cs typeface="Arial"/>
                        </a:rPr>
                        <a:t>Estados Unidos</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122.680</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121.604</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a:latin typeface="Calibri"/>
                          <a:ea typeface="Calibri"/>
                          <a:cs typeface="Arial"/>
                        </a:rPr>
                        <a:t>244.284</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37">
                <a:tc>
                  <a:txBody>
                    <a:bodyPr/>
                    <a:lstStyle/>
                    <a:p>
                      <a:pPr algn="just">
                        <a:lnSpc>
                          <a:spcPts val="1615"/>
                        </a:lnSpc>
                        <a:spcAft>
                          <a:spcPts val="0"/>
                        </a:spcAft>
                      </a:pPr>
                      <a:r>
                        <a:rPr lang="es-ES_tradnl" sz="1800">
                          <a:latin typeface="Calibri"/>
                          <a:ea typeface="Calibri"/>
                          <a:cs typeface="Arial"/>
                        </a:rPr>
                        <a:t>Argentina</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161.402</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400</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dirty="0">
                          <a:latin typeface="Calibri"/>
                          <a:ea typeface="Calibri"/>
                          <a:cs typeface="Arial"/>
                        </a:rPr>
                        <a:t>161.802</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37">
                <a:tc>
                  <a:txBody>
                    <a:bodyPr/>
                    <a:lstStyle/>
                    <a:p>
                      <a:pPr algn="just">
                        <a:lnSpc>
                          <a:spcPts val="1615"/>
                        </a:lnSpc>
                        <a:spcAft>
                          <a:spcPts val="0"/>
                        </a:spcAft>
                      </a:pPr>
                      <a:r>
                        <a:rPr lang="es-ES_tradnl" sz="1800">
                          <a:latin typeface="Calibri"/>
                          <a:ea typeface="Calibri"/>
                          <a:cs typeface="Arial"/>
                        </a:rPr>
                        <a:t>Australia</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a:latin typeface="Calibri"/>
                          <a:ea typeface="Calibri"/>
                          <a:cs typeface="Arial"/>
                        </a:rPr>
                        <a:t>5.000</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150.000</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dirty="0">
                          <a:latin typeface="Calibri"/>
                          <a:ea typeface="Calibri"/>
                          <a:cs typeface="Arial"/>
                        </a:rPr>
                        <a:t>155.000</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37">
                <a:tc>
                  <a:txBody>
                    <a:bodyPr/>
                    <a:lstStyle/>
                    <a:p>
                      <a:pPr algn="just">
                        <a:lnSpc>
                          <a:spcPts val="1615"/>
                        </a:lnSpc>
                        <a:spcAft>
                          <a:spcPts val="0"/>
                        </a:spcAft>
                      </a:pPr>
                      <a:r>
                        <a:rPr lang="es-ES_tradnl" sz="1800">
                          <a:latin typeface="Calibri"/>
                          <a:ea typeface="Calibri"/>
                          <a:cs typeface="Arial"/>
                        </a:rPr>
                        <a:t>Chile</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a:latin typeface="Calibri"/>
                          <a:ea typeface="Calibri"/>
                          <a:cs typeface="Arial"/>
                        </a:rPr>
                        <a:t>48.989</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26.090</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a:latin typeface="Calibri"/>
                          <a:ea typeface="Calibri"/>
                          <a:cs typeface="Arial"/>
                        </a:rPr>
                        <a:t>75.079</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37">
                <a:tc>
                  <a:txBody>
                    <a:bodyPr/>
                    <a:lstStyle/>
                    <a:p>
                      <a:pPr algn="just">
                        <a:lnSpc>
                          <a:spcPts val="1615"/>
                        </a:lnSpc>
                        <a:spcAft>
                          <a:spcPts val="0"/>
                        </a:spcAft>
                      </a:pPr>
                      <a:r>
                        <a:rPr lang="es-ES_tradnl" sz="1800">
                          <a:latin typeface="Calibri"/>
                          <a:ea typeface="Calibri"/>
                          <a:cs typeface="Arial"/>
                        </a:rPr>
                        <a:t>Reino Unido</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a:latin typeface="Calibri"/>
                          <a:ea typeface="Calibri"/>
                          <a:cs typeface="Arial"/>
                        </a:rPr>
                        <a:t>5.000</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31.000</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a:latin typeface="Calibri"/>
                          <a:ea typeface="Calibri"/>
                          <a:cs typeface="Arial"/>
                        </a:rPr>
                        <a:t>36.000</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37">
                <a:tc>
                  <a:txBody>
                    <a:bodyPr/>
                    <a:lstStyle/>
                    <a:p>
                      <a:pPr algn="just">
                        <a:lnSpc>
                          <a:spcPts val="1615"/>
                        </a:lnSpc>
                        <a:spcAft>
                          <a:spcPts val="0"/>
                        </a:spcAft>
                      </a:pPr>
                      <a:r>
                        <a:rPr lang="es-ES_tradnl" sz="1800">
                          <a:latin typeface="Calibri"/>
                          <a:ea typeface="Calibri"/>
                          <a:cs typeface="Arial"/>
                        </a:rPr>
                        <a:t>Canadá</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a:latin typeface="Calibri"/>
                          <a:ea typeface="Calibri"/>
                          <a:cs typeface="Arial"/>
                        </a:rPr>
                        <a:t>n/d</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n/d</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a:latin typeface="Calibri"/>
                          <a:ea typeface="Calibri"/>
                          <a:cs typeface="Arial"/>
                        </a:rPr>
                        <a:t>31.708</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37">
                <a:tc>
                  <a:txBody>
                    <a:bodyPr/>
                    <a:lstStyle/>
                    <a:p>
                      <a:pPr algn="just">
                        <a:lnSpc>
                          <a:spcPts val="1615"/>
                        </a:lnSpc>
                        <a:spcAft>
                          <a:spcPts val="0"/>
                        </a:spcAft>
                      </a:pPr>
                      <a:r>
                        <a:rPr lang="es-ES_tradnl" sz="1800">
                          <a:latin typeface="Calibri"/>
                          <a:ea typeface="Calibri"/>
                          <a:cs typeface="Arial"/>
                        </a:rPr>
                        <a:t>Ecuador</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a:latin typeface="Calibri"/>
                          <a:ea typeface="Calibri"/>
                          <a:cs typeface="Arial"/>
                        </a:rPr>
                        <a:t>21.662</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dirty="0">
                          <a:latin typeface="Calibri"/>
                          <a:ea typeface="Calibri"/>
                          <a:cs typeface="Arial"/>
                        </a:rPr>
                        <a:t>2.024</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a:latin typeface="Calibri"/>
                          <a:ea typeface="Calibri"/>
                          <a:cs typeface="Arial"/>
                        </a:rPr>
                        <a:t>23.686</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37">
                <a:tc>
                  <a:txBody>
                    <a:bodyPr/>
                    <a:lstStyle/>
                    <a:p>
                      <a:pPr algn="just">
                        <a:lnSpc>
                          <a:spcPts val="1615"/>
                        </a:lnSpc>
                        <a:spcAft>
                          <a:spcPts val="0"/>
                        </a:spcAft>
                      </a:pPr>
                      <a:r>
                        <a:rPr lang="es-ES_tradnl" sz="1800">
                          <a:latin typeface="Calibri"/>
                          <a:ea typeface="Calibri"/>
                          <a:cs typeface="Arial"/>
                        </a:rPr>
                        <a:t>Nueva Zelanda</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a:latin typeface="Calibri"/>
                          <a:ea typeface="Calibri"/>
                          <a:cs typeface="Arial"/>
                        </a:rPr>
                        <a:t>1.200</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CL" sz="1800" dirty="0">
                          <a:latin typeface="Calibri"/>
                          <a:ea typeface="Calibri"/>
                          <a:cs typeface="Arial"/>
                        </a:rPr>
                        <a:t>15.373</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dirty="0">
                          <a:latin typeface="Calibri"/>
                          <a:ea typeface="Calibri"/>
                          <a:cs typeface="Arial"/>
                        </a:rPr>
                        <a:t>16.573</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37">
                <a:tc>
                  <a:txBody>
                    <a:bodyPr/>
                    <a:lstStyle/>
                    <a:p>
                      <a:pPr algn="just">
                        <a:lnSpc>
                          <a:spcPts val="1615"/>
                        </a:lnSpc>
                        <a:spcAft>
                          <a:spcPts val="0"/>
                        </a:spcAft>
                      </a:pPr>
                      <a:r>
                        <a:rPr lang="es-ES_tradnl" sz="1800">
                          <a:latin typeface="Calibri"/>
                          <a:ea typeface="Calibri"/>
                          <a:cs typeface="Arial"/>
                        </a:rPr>
                        <a:t>Francia</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a:latin typeface="Calibri"/>
                          <a:ea typeface="Calibri"/>
                          <a:cs typeface="Arial"/>
                        </a:rPr>
                        <a:t>3.000</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r>
                        <a:rPr lang="es-ES_tradnl" sz="1800">
                          <a:latin typeface="Calibri"/>
                          <a:ea typeface="Calibri"/>
                          <a:cs typeface="Arial"/>
                        </a:rPr>
                        <a:t>3.000</a:t>
                      </a:r>
                      <a:endParaRPr lang="es-CL" sz="24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dirty="0">
                          <a:latin typeface="Calibri"/>
                          <a:ea typeface="Calibri"/>
                          <a:cs typeface="Arial"/>
                        </a:rPr>
                        <a:t>6.000</a:t>
                      </a:r>
                      <a:endParaRPr lang="es-CL" sz="24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2237">
                <a:tc>
                  <a:txBody>
                    <a:bodyPr/>
                    <a:lstStyle/>
                    <a:p>
                      <a:pPr algn="just">
                        <a:lnSpc>
                          <a:spcPts val="1615"/>
                        </a:lnSpc>
                        <a:spcAft>
                          <a:spcPts val="0"/>
                        </a:spcAft>
                      </a:pPr>
                      <a:r>
                        <a:rPr lang="es-ES_tradnl" sz="1800" b="1" dirty="0">
                          <a:latin typeface="Calibri"/>
                          <a:ea typeface="Calibri"/>
                          <a:cs typeface="Arial"/>
                        </a:rPr>
                        <a:t>TOTAL</a:t>
                      </a:r>
                      <a:endParaRPr lang="es-CL" sz="2400" b="1"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endParaRPr lang="es-ES_tradnl" sz="1800" b="1" dirty="0">
                        <a:latin typeface="Calibri"/>
                        <a:ea typeface="Calibri"/>
                        <a:cs typeface="Arial"/>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73355" algn="r">
                        <a:lnSpc>
                          <a:spcPts val="1615"/>
                        </a:lnSpc>
                        <a:spcAft>
                          <a:spcPts val="0"/>
                        </a:spcAft>
                      </a:pPr>
                      <a:endParaRPr lang="es-ES_tradnl" sz="1800" b="1" dirty="0">
                        <a:latin typeface="Calibri"/>
                        <a:ea typeface="Calibri"/>
                        <a:cs typeface="Arial"/>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R="149860" algn="r">
                        <a:lnSpc>
                          <a:spcPts val="1615"/>
                        </a:lnSpc>
                        <a:spcAft>
                          <a:spcPts val="0"/>
                        </a:spcAft>
                      </a:pPr>
                      <a:r>
                        <a:rPr lang="es-ES_tradnl" sz="1800" b="1" dirty="0">
                          <a:latin typeface="Calibri"/>
                          <a:ea typeface="Calibri"/>
                          <a:cs typeface="Arial"/>
                        </a:rPr>
                        <a:t>7.736.750</a:t>
                      </a:r>
                      <a:endParaRPr lang="es-CL" sz="2400" b="1"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 name="9 Rectángulo"/>
          <p:cNvSpPr/>
          <p:nvPr/>
        </p:nvSpPr>
        <p:spPr>
          <a:xfrm>
            <a:off x="1785918" y="6572272"/>
            <a:ext cx="4929222" cy="253916"/>
          </a:xfrm>
          <a:prstGeom prst="rect">
            <a:avLst/>
          </a:prstGeom>
        </p:spPr>
        <p:txBody>
          <a:bodyPr wrap="square">
            <a:spAutoFit/>
          </a:bodyPr>
          <a:lstStyle/>
          <a:p>
            <a:r>
              <a:rPr lang="es-CL" sz="1050" b="1" i="1" dirty="0" smtClean="0"/>
              <a:t>* Compilado de distintas fuentes, formales e informales</a:t>
            </a:r>
            <a:endParaRPr lang="es-CL" sz="1050"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6</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857232"/>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7" name="6 CuadroTexto"/>
          <p:cNvSpPr txBox="1"/>
          <p:nvPr/>
        </p:nvSpPr>
        <p:spPr>
          <a:xfrm>
            <a:off x="1071538" y="1500174"/>
            <a:ext cx="7643866" cy="642942"/>
          </a:xfrm>
          <a:prstGeom prst="rect">
            <a:avLst/>
          </a:prstGeom>
          <a:noFill/>
          <a:ln>
            <a:noFill/>
          </a:ln>
        </p:spPr>
        <p:txBody>
          <a:bodyPr wrap="square" lIns="144000" tIns="144000" rIns="144000" bIns="144000" rtlCol="0" anchor="ctr" anchorCtr="0">
            <a:noAutofit/>
          </a:bodyPr>
          <a:lstStyle/>
          <a:p>
            <a:pPr marL="363538" lvl="0" indent="-363538" algn="ctr" fontAlgn="base">
              <a:spcBef>
                <a:spcPct val="0"/>
              </a:spcBef>
              <a:spcAft>
                <a:spcPct val="0"/>
              </a:spcAft>
            </a:pPr>
            <a:r>
              <a:rPr kumimoji="0" lang="es-CL" sz="2400" b="1" i="0" u="none" strike="noStrike" cap="none" normalizeH="0" baseline="0" dirty="0" smtClean="0">
                <a:ln>
                  <a:noFill/>
                </a:ln>
                <a:solidFill>
                  <a:srgbClr val="FF0000"/>
                </a:solidFill>
                <a:effectLst/>
                <a:latin typeface="Calibri" pitchFamily="34" charset="0"/>
                <a:ea typeface="Times New Roman" pitchFamily="18" charset="0"/>
              </a:rPr>
              <a:t>Situación actual Camélidos Sudamericanos Domésticos</a:t>
            </a:r>
          </a:p>
          <a:p>
            <a:pPr marL="363538" indent="-363538" algn="ctr" fontAlgn="base">
              <a:spcBef>
                <a:spcPct val="0"/>
              </a:spcBef>
              <a:spcAft>
                <a:spcPct val="0"/>
              </a:spcAft>
            </a:pPr>
            <a:r>
              <a:rPr lang="es-CL" sz="2400" b="1" dirty="0" smtClean="0">
                <a:solidFill>
                  <a:srgbClr val="FF0000"/>
                </a:solidFill>
                <a:latin typeface="Calibri" pitchFamily="34" charset="0"/>
                <a:ea typeface="Times New Roman" pitchFamily="18" charset="0"/>
              </a:rPr>
              <a:t>Distribución Nacional</a:t>
            </a:r>
            <a:endParaRPr kumimoji="0" lang="es-CL" sz="2400" b="1" i="0" u="none" strike="noStrike" cap="none" normalizeH="0" baseline="0" dirty="0" smtClean="0">
              <a:ln>
                <a:noFill/>
              </a:ln>
              <a:solidFill>
                <a:srgbClr val="FF0000"/>
              </a:solidFill>
              <a:effectLst/>
              <a:latin typeface="Calibri" pitchFamily="34" charset="0"/>
              <a:ea typeface="Times New Roman" pitchFamily="18" charset="0"/>
            </a:endParaRPr>
          </a:p>
        </p:txBody>
      </p:sp>
      <p:graphicFrame>
        <p:nvGraphicFramePr>
          <p:cNvPr id="10" name="9 Tabla"/>
          <p:cNvGraphicFramePr>
            <a:graphicFrameLocks noGrp="1"/>
          </p:cNvGraphicFramePr>
          <p:nvPr/>
        </p:nvGraphicFramePr>
        <p:xfrm>
          <a:off x="1000100" y="2285992"/>
          <a:ext cx="7358114" cy="2000262"/>
        </p:xfrm>
        <a:graphic>
          <a:graphicData uri="http://schemas.openxmlformats.org/drawingml/2006/table">
            <a:tbl>
              <a:tblPr/>
              <a:tblGrid>
                <a:gridCol w="941839"/>
                <a:gridCol w="713737"/>
                <a:gridCol w="713737"/>
                <a:gridCol w="713737"/>
                <a:gridCol w="713737"/>
                <a:gridCol w="713737"/>
                <a:gridCol w="713737"/>
                <a:gridCol w="713737"/>
                <a:gridCol w="713737"/>
                <a:gridCol w="706379"/>
              </a:tblGrid>
              <a:tr h="333377">
                <a:tc rowSpan="2">
                  <a:txBody>
                    <a:bodyPr/>
                    <a:lstStyle/>
                    <a:p>
                      <a:pPr algn="ctr">
                        <a:lnSpc>
                          <a:spcPts val="1615"/>
                        </a:lnSpc>
                        <a:spcAft>
                          <a:spcPts val="0"/>
                        </a:spcAft>
                      </a:pPr>
                      <a:r>
                        <a:rPr lang="es-ES_tradnl" sz="1400" b="1">
                          <a:solidFill>
                            <a:srgbClr val="FFFFFF"/>
                          </a:solidFill>
                          <a:latin typeface="Calibri"/>
                          <a:ea typeface="Calibri"/>
                          <a:cs typeface="Arial"/>
                        </a:rPr>
                        <a:t>Región</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gridSpan="3">
                  <a:txBody>
                    <a:bodyPr/>
                    <a:lstStyle/>
                    <a:p>
                      <a:pPr algn="ctr">
                        <a:lnSpc>
                          <a:spcPts val="1615"/>
                        </a:lnSpc>
                        <a:spcAft>
                          <a:spcPts val="0"/>
                        </a:spcAft>
                      </a:pPr>
                      <a:r>
                        <a:rPr lang="es-ES_tradnl" sz="1400" b="1">
                          <a:solidFill>
                            <a:srgbClr val="FFFFFF"/>
                          </a:solidFill>
                          <a:latin typeface="Calibri"/>
                          <a:ea typeface="Calibri"/>
                          <a:cs typeface="Arial"/>
                        </a:rPr>
                        <a:t>Alpacas</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hMerge="1">
                  <a:txBody>
                    <a:bodyPr/>
                    <a:lstStyle/>
                    <a:p>
                      <a:endParaRPr lang="es-CL"/>
                    </a:p>
                  </a:txBody>
                  <a:tcPr/>
                </a:tc>
                <a:tc hMerge="1">
                  <a:txBody>
                    <a:bodyPr/>
                    <a:lstStyle/>
                    <a:p>
                      <a:endParaRPr lang="es-CL"/>
                    </a:p>
                  </a:txBody>
                  <a:tcPr/>
                </a:tc>
                <a:tc gridSpan="3">
                  <a:txBody>
                    <a:bodyPr/>
                    <a:lstStyle/>
                    <a:p>
                      <a:pPr algn="ctr">
                        <a:lnSpc>
                          <a:spcPts val="1615"/>
                        </a:lnSpc>
                        <a:spcAft>
                          <a:spcPts val="0"/>
                        </a:spcAft>
                      </a:pPr>
                      <a:r>
                        <a:rPr lang="es-ES_tradnl" sz="1400" b="1">
                          <a:solidFill>
                            <a:srgbClr val="FFFFFF"/>
                          </a:solidFill>
                          <a:latin typeface="Calibri"/>
                          <a:ea typeface="Calibri"/>
                          <a:cs typeface="Arial"/>
                        </a:rPr>
                        <a:t>Llamas</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hMerge="1">
                  <a:txBody>
                    <a:bodyPr/>
                    <a:lstStyle/>
                    <a:p>
                      <a:endParaRPr lang="es-CL"/>
                    </a:p>
                  </a:txBody>
                  <a:tcPr/>
                </a:tc>
                <a:tc hMerge="1">
                  <a:txBody>
                    <a:bodyPr/>
                    <a:lstStyle/>
                    <a:p>
                      <a:endParaRPr lang="es-CL"/>
                    </a:p>
                  </a:txBody>
                  <a:tcPr/>
                </a:tc>
                <a:tc gridSpan="3">
                  <a:txBody>
                    <a:bodyPr/>
                    <a:lstStyle/>
                    <a:p>
                      <a:pPr algn="ctr">
                        <a:lnSpc>
                          <a:spcPts val="1615"/>
                        </a:lnSpc>
                        <a:spcAft>
                          <a:spcPts val="0"/>
                        </a:spcAft>
                      </a:pPr>
                      <a:r>
                        <a:rPr lang="es-ES_tradnl" sz="1400" b="1">
                          <a:solidFill>
                            <a:srgbClr val="FFFFFF"/>
                          </a:solidFill>
                          <a:latin typeface="Calibri"/>
                          <a:ea typeface="Calibri"/>
                          <a:cs typeface="Arial"/>
                        </a:rPr>
                        <a:t>Total CSD</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hMerge="1">
                  <a:txBody>
                    <a:bodyPr/>
                    <a:lstStyle/>
                    <a:p>
                      <a:endParaRPr lang="es-CL"/>
                    </a:p>
                  </a:txBody>
                  <a:tcPr/>
                </a:tc>
                <a:tc hMerge="1">
                  <a:txBody>
                    <a:bodyPr/>
                    <a:lstStyle/>
                    <a:p>
                      <a:endParaRPr lang="es-CL"/>
                    </a:p>
                  </a:txBody>
                  <a:tcPr/>
                </a:tc>
              </a:tr>
              <a:tr h="333377">
                <a:tc vMerge="1">
                  <a:txBody>
                    <a:bodyPr/>
                    <a:lstStyle/>
                    <a:p>
                      <a:endParaRPr lang="es-CL"/>
                    </a:p>
                  </a:txBody>
                  <a:tcPr/>
                </a:tc>
                <a:tc>
                  <a:txBody>
                    <a:bodyPr/>
                    <a:lstStyle/>
                    <a:p>
                      <a:pPr algn="ctr">
                        <a:lnSpc>
                          <a:spcPts val="1615"/>
                        </a:lnSpc>
                        <a:spcAft>
                          <a:spcPts val="0"/>
                        </a:spcAft>
                      </a:pPr>
                      <a:r>
                        <a:rPr lang="es-ES_tradnl" sz="1400" b="1">
                          <a:solidFill>
                            <a:srgbClr val="FFFFFF"/>
                          </a:solidFill>
                          <a:latin typeface="Calibri"/>
                          <a:ea typeface="Calibri"/>
                          <a:cs typeface="Arial"/>
                        </a:rPr>
                        <a:t>1997</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400" b="1">
                          <a:solidFill>
                            <a:srgbClr val="FFFFFF"/>
                          </a:solidFill>
                          <a:latin typeface="Calibri"/>
                          <a:ea typeface="Calibri"/>
                          <a:cs typeface="Arial"/>
                        </a:rPr>
                        <a:t>2007</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400" b="1">
                          <a:solidFill>
                            <a:srgbClr val="FFFFFF"/>
                          </a:solidFill>
                          <a:latin typeface="Calibri"/>
                          <a:ea typeface="Calibri"/>
                          <a:cs typeface="Arial"/>
                        </a:rPr>
                        <a:t>Var %</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400" b="1">
                          <a:solidFill>
                            <a:srgbClr val="FFFFFF"/>
                          </a:solidFill>
                          <a:latin typeface="Calibri"/>
                          <a:ea typeface="Calibri"/>
                          <a:cs typeface="Arial"/>
                        </a:rPr>
                        <a:t>1997</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400" b="1">
                          <a:solidFill>
                            <a:srgbClr val="FFFFFF"/>
                          </a:solidFill>
                          <a:latin typeface="Calibri"/>
                          <a:ea typeface="Calibri"/>
                          <a:cs typeface="Arial"/>
                        </a:rPr>
                        <a:t>2007</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400" b="1">
                          <a:solidFill>
                            <a:srgbClr val="FFFFFF"/>
                          </a:solidFill>
                          <a:latin typeface="Calibri"/>
                          <a:ea typeface="Calibri"/>
                          <a:cs typeface="Arial"/>
                        </a:rPr>
                        <a:t>Var %</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400" b="1">
                          <a:solidFill>
                            <a:srgbClr val="FFFFFF"/>
                          </a:solidFill>
                          <a:latin typeface="Calibri"/>
                          <a:ea typeface="Calibri"/>
                          <a:cs typeface="Arial"/>
                        </a:rPr>
                        <a:t>1997</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400" b="1">
                          <a:solidFill>
                            <a:srgbClr val="FFFFFF"/>
                          </a:solidFill>
                          <a:latin typeface="Calibri"/>
                          <a:ea typeface="Calibri"/>
                          <a:cs typeface="Arial"/>
                        </a:rPr>
                        <a:t>2007</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c>
                  <a:txBody>
                    <a:bodyPr/>
                    <a:lstStyle/>
                    <a:p>
                      <a:pPr algn="ctr">
                        <a:lnSpc>
                          <a:spcPts val="1615"/>
                        </a:lnSpc>
                        <a:spcAft>
                          <a:spcPts val="0"/>
                        </a:spcAft>
                      </a:pPr>
                      <a:r>
                        <a:rPr lang="es-ES_tradnl" sz="1400" b="1">
                          <a:solidFill>
                            <a:srgbClr val="FFFFFF"/>
                          </a:solidFill>
                          <a:latin typeface="Calibri"/>
                          <a:ea typeface="Calibri"/>
                          <a:cs typeface="Arial"/>
                        </a:rPr>
                        <a:t>Var %</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6E53"/>
                    </a:solidFill>
                  </a:tcPr>
                </a:tc>
              </a:tr>
              <a:tr h="333377">
                <a:tc>
                  <a:txBody>
                    <a:bodyPr/>
                    <a:lstStyle/>
                    <a:p>
                      <a:pPr algn="ctr">
                        <a:lnSpc>
                          <a:spcPts val="1615"/>
                        </a:lnSpc>
                        <a:spcAft>
                          <a:spcPts val="0"/>
                        </a:spcAft>
                      </a:pPr>
                      <a:r>
                        <a:rPr lang="es-ES_tradnl" sz="1400">
                          <a:latin typeface="Calibri"/>
                          <a:ea typeface="Calibri"/>
                          <a:cs typeface="Arial"/>
                        </a:rPr>
                        <a:t>XV</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r">
                        <a:lnSpc>
                          <a:spcPts val="1615"/>
                        </a:lnSpc>
                        <a:spcAft>
                          <a:spcPts val="0"/>
                        </a:spcAft>
                      </a:pPr>
                      <a:r>
                        <a:rPr lang="es-ES_tradnl" sz="1400">
                          <a:latin typeface="Calibri"/>
                          <a:ea typeface="Calibri"/>
                          <a:cs typeface="Arial"/>
                        </a:rPr>
                        <a:t>40.341</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19.066</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r">
                        <a:lnSpc>
                          <a:spcPts val="1615"/>
                        </a:lnSpc>
                        <a:spcAft>
                          <a:spcPts val="0"/>
                        </a:spcAft>
                      </a:pPr>
                      <a:r>
                        <a:rPr lang="es-ES_tradnl" sz="1400">
                          <a:latin typeface="Calibri"/>
                          <a:ea typeface="Calibri"/>
                          <a:cs typeface="Arial"/>
                        </a:rPr>
                        <a:t>-44</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r">
                        <a:lnSpc>
                          <a:spcPts val="1615"/>
                        </a:lnSpc>
                        <a:spcAft>
                          <a:spcPts val="0"/>
                        </a:spcAft>
                      </a:pPr>
                      <a:r>
                        <a:rPr lang="es-ES_tradnl" sz="1400">
                          <a:latin typeface="Calibri"/>
                          <a:ea typeface="Calibri"/>
                          <a:cs typeface="Arial"/>
                        </a:rPr>
                        <a:t>71.531</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17.392</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r">
                        <a:lnSpc>
                          <a:spcPts val="1615"/>
                        </a:lnSpc>
                        <a:spcAft>
                          <a:spcPts val="0"/>
                        </a:spcAft>
                      </a:pPr>
                      <a:r>
                        <a:rPr lang="es-ES_tradnl" sz="1400">
                          <a:latin typeface="Calibri"/>
                          <a:ea typeface="Calibri"/>
                          <a:cs typeface="Arial"/>
                        </a:rPr>
                        <a:t>-43</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r">
                        <a:lnSpc>
                          <a:spcPts val="1615"/>
                        </a:lnSpc>
                        <a:spcAft>
                          <a:spcPts val="0"/>
                        </a:spcAft>
                      </a:pPr>
                      <a:r>
                        <a:rPr lang="es-ES_tradnl" sz="1400">
                          <a:latin typeface="Calibri"/>
                          <a:ea typeface="Calibri"/>
                          <a:cs typeface="Arial"/>
                        </a:rPr>
                        <a:t>111.872</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36.458</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r">
                        <a:lnSpc>
                          <a:spcPts val="1615"/>
                        </a:lnSpc>
                        <a:spcAft>
                          <a:spcPts val="0"/>
                        </a:spcAft>
                      </a:pPr>
                      <a:r>
                        <a:rPr lang="es-ES_tradnl" sz="1400">
                          <a:latin typeface="Calibri"/>
                          <a:ea typeface="Calibri"/>
                          <a:cs typeface="Arial"/>
                        </a:rPr>
                        <a:t>-43</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377">
                <a:tc>
                  <a:txBody>
                    <a:bodyPr/>
                    <a:lstStyle/>
                    <a:p>
                      <a:pPr algn="ctr">
                        <a:lnSpc>
                          <a:spcPts val="1615"/>
                        </a:lnSpc>
                        <a:spcAft>
                          <a:spcPts val="0"/>
                        </a:spcAft>
                      </a:pPr>
                      <a:r>
                        <a:rPr lang="es-ES_tradnl" sz="1400">
                          <a:latin typeface="Calibri"/>
                          <a:ea typeface="Calibri"/>
                          <a:cs typeface="Arial"/>
                        </a:rPr>
                        <a:t>I</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L"/>
                    </a:p>
                  </a:txBody>
                  <a:tcPr/>
                </a:tc>
                <a:tc>
                  <a:txBody>
                    <a:bodyPr/>
                    <a:lstStyle/>
                    <a:p>
                      <a:pPr algn="r">
                        <a:lnSpc>
                          <a:spcPts val="1615"/>
                        </a:lnSpc>
                        <a:spcAft>
                          <a:spcPts val="0"/>
                        </a:spcAft>
                      </a:pPr>
                      <a:r>
                        <a:rPr lang="es-ES_tradnl" sz="1400">
                          <a:latin typeface="Calibri"/>
                          <a:ea typeface="Calibri"/>
                          <a:cs typeface="Arial"/>
                        </a:rPr>
                        <a:t>3.476</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L"/>
                    </a:p>
                  </a:txBody>
                  <a:tcPr/>
                </a:tc>
                <a:tc vMerge="1">
                  <a:txBody>
                    <a:bodyPr/>
                    <a:lstStyle/>
                    <a:p>
                      <a:endParaRPr lang="es-CL"/>
                    </a:p>
                  </a:txBody>
                  <a:tcPr/>
                </a:tc>
                <a:tc>
                  <a:txBody>
                    <a:bodyPr/>
                    <a:lstStyle/>
                    <a:p>
                      <a:pPr algn="r">
                        <a:lnSpc>
                          <a:spcPts val="1615"/>
                        </a:lnSpc>
                        <a:spcAft>
                          <a:spcPts val="0"/>
                        </a:spcAft>
                      </a:pPr>
                      <a:r>
                        <a:rPr lang="es-ES_tradnl" sz="1400">
                          <a:latin typeface="Calibri"/>
                          <a:ea typeface="Calibri"/>
                          <a:cs typeface="Arial"/>
                        </a:rPr>
                        <a:t>23.656</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L"/>
                    </a:p>
                  </a:txBody>
                  <a:tcPr/>
                </a:tc>
                <a:tc vMerge="1">
                  <a:txBody>
                    <a:bodyPr/>
                    <a:lstStyle/>
                    <a:p>
                      <a:endParaRPr lang="es-CL"/>
                    </a:p>
                  </a:txBody>
                  <a:tcPr/>
                </a:tc>
                <a:tc>
                  <a:txBody>
                    <a:bodyPr/>
                    <a:lstStyle/>
                    <a:p>
                      <a:pPr algn="r">
                        <a:lnSpc>
                          <a:spcPts val="1615"/>
                        </a:lnSpc>
                        <a:spcAft>
                          <a:spcPts val="0"/>
                        </a:spcAft>
                      </a:pPr>
                      <a:r>
                        <a:rPr lang="es-ES_tradnl" sz="1400">
                          <a:latin typeface="Calibri"/>
                          <a:ea typeface="Calibri"/>
                          <a:cs typeface="Arial"/>
                        </a:rPr>
                        <a:t>27.132</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s-CL"/>
                    </a:p>
                  </a:txBody>
                  <a:tcPr/>
                </a:tc>
              </a:tr>
              <a:tr h="333377">
                <a:tc>
                  <a:txBody>
                    <a:bodyPr/>
                    <a:lstStyle/>
                    <a:p>
                      <a:pPr algn="ctr">
                        <a:lnSpc>
                          <a:spcPts val="1615"/>
                        </a:lnSpc>
                        <a:spcAft>
                          <a:spcPts val="0"/>
                        </a:spcAft>
                      </a:pPr>
                      <a:r>
                        <a:rPr lang="es-ES_tradnl" sz="1400">
                          <a:latin typeface="Calibri"/>
                          <a:ea typeface="Calibri"/>
                          <a:cs typeface="Arial"/>
                        </a:rPr>
                        <a:t>II</a:t>
                      </a:r>
                      <a:endParaRPr lang="es-CL" sz="180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339</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234</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-31</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5.443</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5.643</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4</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5.782</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5.877</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a:latin typeface="Calibri"/>
                          <a:ea typeface="Calibri"/>
                          <a:cs typeface="Arial"/>
                        </a:rPr>
                        <a:t>2</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33377">
                <a:tc>
                  <a:txBody>
                    <a:bodyPr/>
                    <a:lstStyle/>
                    <a:p>
                      <a:pPr algn="ctr">
                        <a:lnSpc>
                          <a:spcPts val="1615"/>
                        </a:lnSpc>
                        <a:spcAft>
                          <a:spcPts val="0"/>
                        </a:spcAft>
                      </a:pPr>
                      <a:r>
                        <a:rPr lang="es-ES_tradnl" sz="1400" b="1" dirty="0">
                          <a:latin typeface="Calibri"/>
                          <a:ea typeface="Calibri"/>
                          <a:cs typeface="Arial"/>
                        </a:rPr>
                        <a:t>TOTAL</a:t>
                      </a:r>
                      <a:endParaRPr lang="es-CL" sz="1800" dirty="0">
                        <a:latin typeface="Calibri"/>
                        <a:ea typeface="Calibri"/>
                        <a:cs typeface="Times New Roman"/>
                      </a:endParaRPr>
                    </a:p>
                  </a:txBody>
                  <a:tcPr marL="44450" marR="4445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b="1">
                          <a:latin typeface="Calibri"/>
                          <a:ea typeface="Calibri"/>
                          <a:cs typeface="Arial"/>
                        </a:rPr>
                        <a:t>45.244</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b="1">
                          <a:latin typeface="Calibri"/>
                          <a:ea typeface="Calibri"/>
                          <a:cs typeface="Arial"/>
                        </a:rPr>
                        <a:t>26.090</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b="1">
                          <a:latin typeface="Calibri"/>
                          <a:ea typeface="Calibri"/>
                          <a:cs typeface="Arial"/>
                        </a:rPr>
                        <a:t>-42</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b="1">
                          <a:latin typeface="Calibri"/>
                          <a:ea typeface="Calibri"/>
                          <a:cs typeface="Arial"/>
                        </a:rPr>
                        <a:t>79.294</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b="1">
                          <a:latin typeface="Calibri"/>
                          <a:ea typeface="Calibri"/>
                          <a:cs typeface="Arial"/>
                        </a:rPr>
                        <a:t>48.989</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b="1">
                          <a:latin typeface="Calibri"/>
                          <a:ea typeface="Calibri"/>
                          <a:cs typeface="Arial"/>
                        </a:rPr>
                        <a:t>-38</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b="1">
                          <a:latin typeface="Calibri"/>
                          <a:ea typeface="Calibri"/>
                          <a:cs typeface="Arial"/>
                        </a:rPr>
                        <a:t>124.538</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b="1">
                          <a:latin typeface="Calibri"/>
                          <a:ea typeface="Calibri"/>
                          <a:cs typeface="Arial"/>
                        </a:rPr>
                        <a:t>75.079</a:t>
                      </a:r>
                      <a:endParaRPr lang="es-CL" sz="180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lnSpc>
                          <a:spcPts val="1615"/>
                        </a:lnSpc>
                        <a:spcAft>
                          <a:spcPts val="0"/>
                        </a:spcAft>
                      </a:pPr>
                      <a:r>
                        <a:rPr lang="es-ES_tradnl" sz="1400" b="1" dirty="0">
                          <a:latin typeface="Calibri"/>
                          <a:ea typeface="Calibri"/>
                          <a:cs typeface="Arial"/>
                        </a:rPr>
                        <a:t>-40</a:t>
                      </a:r>
                      <a:endParaRPr lang="es-CL" sz="1800" dirty="0">
                        <a:latin typeface="Calibri"/>
                        <a:ea typeface="Calibri"/>
                        <a:cs typeface="Times New Roman"/>
                      </a:endParaRPr>
                    </a:p>
                  </a:txBody>
                  <a:tcPr marL="44450" marR="717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pic>
        <p:nvPicPr>
          <p:cNvPr id="11" name="Picture 2" descr="D:\Mis documentos\SERGIO LARA\camélidos\imágenes\datos camelidos2.JPG"/>
          <p:cNvPicPr>
            <a:picLocks noChangeAspect="1" noChangeArrowheads="1"/>
          </p:cNvPicPr>
          <p:nvPr/>
        </p:nvPicPr>
        <p:blipFill>
          <a:blip r:embed="rId4" cstate="print"/>
          <a:srcRect l="74718" t="2673" r="12042" b="75267"/>
          <a:stretch>
            <a:fillRect/>
          </a:stretch>
        </p:blipFill>
        <p:spPr bwMode="auto">
          <a:xfrm>
            <a:off x="1946244" y="4429125"/>
            <a:ext cx="1000125" cy="2357438"/>
          </a:xfrm>
          <a:prstGeom prst="rect">
            <a:avLst/>
          </a:prstGeom>
          <a:noFill/>
          <a:ln w="9525">
            <a:noFill/>
            <a:miter lim="800000"/>
            <a:headEnd/>
            <a:tailEnd/>
          </a:ln>
        </p:spPr>
      </p:pic>
      <p:pic>
        <p:nvPicPr>
          <p:cNvPr id="12" name="Picture 2" descr="D:\Mis documentos\SERGIO LARA\camélidos\imágenes\datos camelidos2.JPG"/>
          <p:cNvPicPr>
            <a:picLocks noChangeAspect="1" noChangeArrowheads="1"/>
          </p:cNvPicPr>
          <p:nvPr/>
        </p:nvPicPr>
        <p:blipFill>
          <a:blip r:embed="rId4" cstate="print"/>
          <a:srcRect l="22697" t="2673" r="63115" b="75267"/>
          <a:stretch>
            <a:fillRect/>
          </a:stretch>
        </p:blipFill>
        <p:spPr bwMode="auto">
          <a:xfrm>
            <a:off x="7929594" y="4500563"/>
            <a:ext cx="1071562" cy="2357437"/>
          </a:xfrm>
          <a:prstGeom prst="rect">
            <a:avLst/>
          </a:prstGeom>
          <a:noFill/>
          <a:ln w="9525">
            <a:noFill/>
            <a:miter lim="800000"/>
            <a:headEnd/>
            <a:tailEnd/>
          </a:ln>
        </p:spPr>
      </p:pic>
      <p:pic>
        <p:nvPicPr>
          <p:cNvPr id="13" name="Picture 3" descr="D:\Mis documentos\SERGIO LARA\camélidos\imágenes\datos camelidos2.JPG"/>
          <p:cNvPicPr>
            <a:picLocks noChangeAspect="1" noChangeArrowheads="1"/>
          </p:cNvPicPr>
          <p:nvPr/>
        </p:nvPicPr>
        <p:blipFill>
          <a:blip r:embed="rId4" cstate="print"/>
          <a:srcRect l="79507" t="73840" r="4414" b="15463"/>
          <a:stretch>
            <a:fillRect/>
          </a:stretch>
        </p:blipFill>
        <p:spPr bwMode="auto">
          <a:xfrm>
            <a:off x="214282" y="5143500"/>
            <a:ext cx="1517650" cy="1428750"/>
          </a:xfrm>
          <a:prstGeom prst="rect">
            <a:avLst/>
          </a:prstGeom>
          <a:noFill/>
          <a:ln w="9525">
            <a:noFill/>
            <a:miter lim="800000"/>
            <a:headEnd/>
            <a:tailEnd/>
          </a:ln>
        </p:spPr>
      </p:pic>
      <p:pic>
        <p:nvPicPr>
          <p:cNvPr id="14" name="Picture 3" descr="D:\Mis documentos\SERGIO LARA\camélidos\imágenes\datos camelidos2.JPG"/>
          <p:cNvPicPr>
            <a:picLocks noChangeAspect="1" noChangeArrowheads="1"/>
          </p:cNvPicPr>
          <p:nvPr/>
        </p:nvPicPr>
        <p:blipFill>
          <a:blip r:embed="rId4" cstate="print"/>
          <a:srcRect l="28436" t="73840" r="55486" b="15463"/>
          <a:stretch>
            <a:fillRect/>
          </a:stretch>
        </p:blipFill>
        <p:spPr bwMode="auto">
          <a:xfrm>
            <a:off x="6411936" y="5214950"/>
            <a:ext cx="1517650" cy="1428750"/>
          </a:xfrm>
          <a:prstGeom prst="rect">
            <a:avLst/>
          </a:prstGeom>
          <a:noFill/>
          <a:ln w="9525">
            <a:noFill/>
            <a:miter lim="800000"/>
            <a:headEnd/>
            <a:tailEnd/>
          </a:ln>
        </p:spPr>
      </p:pic>
      <p:sp>
        <p:nvSpPr>
          <p:cNvPr id="15" name="Text Box 118"/>
          <p:cNvSpPr txBox="1">
            <a:spLocks noChangeArrowheads="1"/>
          </p:cNvSpPr>
          <p:nvPr/>
        </p:nvSpPr>
        <p:spPr bwMode="auto">
          <a:xfrm>
            <a:off x="6411939" y="4643450"/>
            <a:ext cx="1500187" cy="584200"/>
          </a:xfrm>
          <a:prstGeom prst="rect">
            <a:avLst/>
          </a:prstGeom>
          <a:noFill/>
          <a:ln w="9525">
            <a:noFill/>
            <a:miter lim="800000"/>
            <a:headEnd/>
            <a:tailEnd/>
          </a:ln>
        </p:spPr>
        <p:txBody>
          <a:bodyPr>
            <a:spAutoFit/>
          </a:bodyPr>
          <a:lstStyle/>
          <a:p>
            <a:pPr algn="ctr">
              <a:spcBef>
                <a:spcPct val="50000"/>
              </a:spcBef>
            </a:pPr>
            <a:r>
              <a:rPr lang="es-ES_tradnl" sz="1600" b="1" dirty="0">
                <a:latin typeface="Calibri" pitchFamily="34" charset="0"/>
              </a:rPr>
              <a:t>Población a nivel comunal</a:t>
            </a:r>
          </a:p>
        </p:txBody>
      </p:sp>
      <p:sp>
        <p:nvSpPr>
          <p:cNvPr id="16" name="Text Box 118"/>
          <p:cNvSpPr txBox="1">
            <a:spLocks noChangeArrowheads="1"/>
          </p:cNvSpPr>
          <p:nvPr/>
        </p:nvSpPr>
        <p:spPr bwMode="auto">
          <a:xfrm>
            <a:off x="285719" y="4572000"/>
            <a:ext cx="1428750" cy="584200"/>
          </a:xfrm>
          <a:prstGeom prst="rect">
            <a:avLst/>
          </a:prstGeom>
          <a:noFill/>
          <a:ln w="9525">
            <a:noFill/>
            <a:miter lim="800000"/>
            <a:headEnd/>
            <a:tailEnd/>
          </a:ln>
        </p:spPr>
        <p:txBody>
          <a:bodyPr>
            <a:spAutoFit/>
          </a:bodyPr>
          <a:lstStyle/>
          <a:p>
            <a:pPr algn="ctr">
              <a:spcBef>
                <a:spcPct val="50000"/>
              </a:spcBef>
            </a:pPr>
            <a:r>
              <a:rPr lang="es-ES_tradnl" sz="1600" b="1" dirty="0">
                <a:latin typeface="Calibri" pitchFamily="34" charset="0"/>
              </a:rPr>
              <a:t>Población a nivel comunal</a:t>
            </a:r>
          </a:p>
        </p:txBody>
      </p:sp>
      <p:sp>
        <p:nvSpPr>
          <p:cNvPr id="17" name="Text Box 118"/>
          <p:cNvSpPr txBox="1">
            <a:spLocks noChangeArrowheads="1"/>
          </p:cNvSpPr>
          <p:nvPr/>
        </p:nvSpPr>
        <p:spPr bwMode="auto">
          <a:xfrm>
            <a:off x="3214699" y="4923550"/>
            <a:ext cx="2928937" cy="1323439"/>
          </a:xfrm>
          <a:prstGeom prst="rect">
            <a:avLst/>
          </a:prstGeom>
          <a:noFill/>
          <a:ln w="9525">
            <a:noFill/>
            <a:miter lim="800000"/>
            <a:headEnd/>
            <a:tailEnd/>
          </a:ln>
        </p:spPr>
        <p:txBody>
          <a:bodyPr wrap="square">
            <a:spAutoFit/>
          </a:bodyPr>
          <a:lstStyle/>
          <a:p>
            <a:pPr algn="ctr"/>
            <a:r>
              <a:rPr lang="es-ES_tradnl" sz="1600" b="1" dirty="0" smtClean="0">
                <a:solidFill>
                  <a:srgbClr val="FF0000"/>
                </a:solidFill>
                <a:latin typeface="Calibri" pitchFamily="34" charset="0"/>
              </a:rPr>
              <a:t>70% de la población </a:t>
            </a:r>
            <a:r>
              <a:rPr lang="es-ES_tradnl" sz="1600" b="1" dirty="0">
                <a:solidFill>
                  <a:srgbClr val="FF0000"/>
                </a:solidFill>
                <a:latin typeface="Calibri" pitchFamily="34" charset="0"/>
              </a:rPr>
              <a:t>de camélidos sudamericanos domésticos en comunas de </a:t>
            </a:r>
            <a:r>
              <a:rPr lang="es-ES_tradnl" sz="1600" b="1" dirty="0" err="1">
                <a:solidFill>
                  <a:srgbClr val="FF0000"/>
                </a:solidFill>
                <a:latin typeface="Calibri" pitchFamily="34" charset="0"/>
              </a:rPr>
              <a:t>Putre</a:t>
            </a:r>
            <a:r>
              <a:rPr lang="es-ES_tradnl" sz="1600" b="1" dirty="0">
                <a:solidFill>
                  <a:srgbClr val="FF0000"/>
                </a:solidFill>
                <a:latin typeface="Calibri" pitchFamily="34" charset="0"/>
              </a:rPr>
              <a:t> </a:t>
            </a:r>
            <a:r>
              <a:rPr lang="es-ES_tradnl" sz="1600" b="1" dirty="0" smtClean="0">
                <a:solidFill>
                  <a:srgbClr val="FF0000"/>
                </a:solidFill>
                <a:latin typeface="Calibri" pitchFamily="34" charset="0"/>
              </a:rPr>
              <a:t>, </a:t>
            </a:r>
            <a:r>
              <a:rPr lang="es-ES_tradnl" sz="1600" b="1" dirty="0">
                <a:solidFill>
                  <a:srgbClr val="FF0000"/>
                </a:solidFill>
                <a:latin typeface="Calibri" pitchFamily="34" charset="0"/>
              </a:rPr>
              <a:t>General </a:t>
            </a:r>
            <a:r>
              <a:rPr lang="es-ES_tradnl" sz="1600" b="1" dirty="0" smtClean="0">
                <a:solidFill>
                  <a:srgbClr val="FF0000"/>
                </a:solidFill>
                <a:latin typeface="Calibri" pitchFamily="34" charset="0"/>
              </a:rPr>
              <a:t>Lagos (XV Región) y </a:t>
            </a:r>
            <a:r>
              <a:rPr lang="es-ES_tradnl" sz="1600" b="1" dirty="0" err="1" smtClean="0">
                <a:solidFill>
                  <a:srgbClr val="FF0000"/>
                </a:solidFill>
                <a:latin typeface="Calibri" pitchFamily="34" charset="0"/>
              </a:rPr>
              <a:t>Colchane</a:t>
            </a:r>
            <a:r>
              <a:rPr lang="es-ES_tradnl" sz="1600" b="1" dirty="0" smtClean="0">
                <a:solidFill>
                  <a:srgbClr val="FF0000"/>
                </a:solidFill>
                <a:latin typeface="Calibri" pitchFamily="34" charset="0"/>
              </a:rPr>
              <a:t> (I Región)</a:t>
            </a:r>
            <a:endParaRPr lang="es-ES_tradnl" sz="1600" b="1" dirty="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7</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857232"/>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7" name="6 CuadroTexto"/>
          <p:cNvSpPr txBox="1"/>
          <p:nvPr/>
        </p:nvSpPr>
        <p:spPr>
          <a:xfrm>
            <a:off x="1071538" y="1428736"/>
            <a:ext cx="7643866" cy="714380"/>
          </a:xfrm>
          <a:prstGeom prst="rect">
            <a:avLst/>
          </a:prstGeom>
          <a:noFill/>
          <a:ln>
            <a:noFill/>
          </a:ln>
        </p:spPr>
        <p:txBody>
          <a:bodyPr wrap="square" lIns="144000" tIns="144000" rIns="144000" bIns="144000" rtlCol="0" anchor="ctr" anchorCtr="0">
            <a:noAutofit/>
          </a:bodyPr>
          <a:lstStyle/>
          <a:p>
            <a:pPr marL="363538" lvl="0" indent="-363538" algn="ctr" fontAlgn="base">
              <a:spcBef>
                <a:spcPct val="0"/>
              </a:spcBef>
              <a:spcAft>
                <a:spcPct val="0"/>
              </a:spcAft>
            </a:pPr>
            <a:r>
              <a:rPr kumimoji="0" lang="es-CL" sz="2400" b="1" i="0" u="none" strike="noStrike" cap="none" normalizeH="0" baseline="0" dirty="0" smtClean="0">
                <a:ln>
                  <a:noFill/>
                </a:ln>
                <a:solidFill>
                  <a:srgbClr val="FF0000"/>
                </a:solidFill>
                <a:effectLst/>
                <a:latin typeface="Calibri" pitchFamily="34" charset="0"/>
                <a:ea typeface="Times New Roman" pitchFamily="18" charset="0"/>
              </a:rPr>
              <a:t>Situación actual Camélidos Sudamericanos Domésticos</a:t>
            </a:r>
          </a:p>
          <a:p>
            <a:pPr marL="363538" lvl="0" indent="-363538" algn="ctr" fontAlgn="base">
              <a:spcBef>
                <a:spcPct val="0"/>
              </a:spcBef>
              <a:spcAft>
                <a:spcPct val="0"/>
              </a:spcAft>
            </a:pPr>
            <a:r>
              <a:rPr lang="es-CL" sz="2400" b="1" dirty="0" smtClean="0">
                <a:solidFill>
                  <a:srgbClr val="FF0000"/>
                </a:solidFill>
                <a:latin typeface="Calibri" pitchFamily="34" charset="0"/>
                <a:ea typeface="Times New Roman" pitchFamily="18" charset="0"/>
              </a:rPr>
              <a:t>Tendencia Nacional</a:t>
            </a:r>
            <a:endParaRPr kumimoji="0" lang="es-CL" sz="2400" b="1" i="0" u="none" strike="noStrike" cap="none" normalizeH="0" baseline="0" dirty="0" smtClean="0">
              <a:ln>
                <a:noFill/>
              </a:ln>
              <a:solidFill>
                <a:srgbClr val="FF0000"/>
              </a:solidFill>
              <a:effectLst/>
              <a:latin typeface="Calibri" pitchFamily="34" charset="0"/>
              <a:ea typeface="Times New Roman" pitchFamily="18" charset="0"/>
            </a:endParaRPr>
          </a:p>
        </p:txBody>
      </p:sp>
      <p:sp>
        <p:nvSpPr>
          <p:cNvPr id="17" name="Text Box 118"/>
          <p:cNvSpPr txBox="1">
            <a:spLocks noChangeArrowheads="1"/>
          </p:cNvSpPr>
          <p:nvPr/>
        </p:nvSpPr>
        <p:spPr bwMode="auto">
          <a:xfrm>
            <a:off x="714348" y="5083932"/>
            <a:ext cx="7429552" cy="1631216"/>
          </a:xfrm>
          <a:prstGeom prst="rect">
            <a:avLst/>
          </a:prstGeom>
          <a:noFill/>
          <a:ln w="9525">
            <a:noFill/>
            <a:miter lim="800000"/>
            <a:headEnd/>
            <a:tailEnd/>
          </a:ln>
        </p:spPr>
        <p:txBody>
          <a:bodyPr wrap="square">
            <a:spAutoFit/>
          </a:bodyPr>
          <a:lstStyle/>
          <a:p>
            <a:r>
              <a:rPr lang="es-CL" sz="2000" b="1" dirty="0" smtClean="0"/>
              <a:t>Posibles causas reducción en la masa: </a:t>
            </a:r>
          </a:p>
          <a:p>
            <a:pPr marL="261938" indent="-261938">
              <a:buFont typeface="Arial" pitchFamily="34" charset="0"/>
              <a:buChar char="•"/>
            </a:pPr>
            <a:r>
              <a:rPr lang="es-CL" sz="2000" dirty="0" smtClean="0"/>
              <a:t>migración urbano-rural (abandono actividad ganadera)</a:t>
            </a:r>
          </a:p>
          <a:p>
            <a:pPr marL="261938" indent="-261938">
              <a:buFont typeface="Arial" pitchFamily="34" charset="0"/>
              <a:buChar char="•"/>
            </a:pPr>
            <a:r>
              <a:rPr lang="es-CL" sz="2000" dirty="0" smtClean="0"/>
              <a:t> depredación por puma y zorro</a:t>
            </a:r>
          </a:p>
          <a:p>
            <a:pPr marL="261938" indent="-261938">
              <a:buFont typeface="Arial" pitchFamily="34" charset="0"/>
              <a:buChar char="•"/>
            </a:pPr>
            <a:r>
              <a:rPr lang="es-CL" sz="2000" dirty="0" smtClean="0"/>
              <a:t>exportación de animales en pie</a:t>
            </a:r>
          </a:p>
          <a:p>
            <a:pPr marL="261938" indent="-261938">
              <a:buFont typeface="Arial" pitchFamily="34" charset="0"/>
              <a:buChar char="•"/>
            </a:pPr>
            <a:r>
              <a:rPr lang="es-CL" sz="2000" dirty="0" smtClean="0"/>
              <a:t>baja calidad forrajera producto de la escasa lluvia y fuertes heladas</a:t>
            </a:r>
            <a:endParaRPr lang="es-ES_tradnl" sz="2000" b="1" dirty="0">
              <a:solidFill>
                <a:srgbClr val="FF0000"/>
              </a:solidFill>
              <a:latin typeface="Calibri" pitchFamily="34" charset="0"/>
            </a:endParaRPr>
          </a:p>
        </p:txBody>
      </p:sp>
      <p:sp>
        <p:nvSpPr>
          <p:cNvPr id="18" name="17 Rectángulo"/>
          <p:cNvSpPr/>
          <p:nvPr/>
        </p:nvSpPr>
        <p:spPr>
          <a:xfrm>
            <a:off x="5286380" y="2571744"/>
            <a:ext cx="3357554" cy="2246769"/>
          </a:xfrm>
          <a:prstGeom prst="rect">
            <a:avLst/>
          </a:prstGeom>
        </p:spPr>
        <p:txBody>
          <a:bodyPr wrap="square">
            <a:spAutoFit/>
          </a:bodyPr>
          <a:lstStyle/>
          <a:p>
            <a:r>
              <a:rPr lang="es-CL" sz="2000" b="1" dirty="0" smtClean="0"/>
              <a:t>En comparación con el Censo de 1997 se aprecia una drástica disminución de las existencias, del 42% para las alpacas y 38% para las llamas.</a:t>
            </a:r>
          </a:p>
          <a:p>
            <a:r>
              <a:rPr lang="es-CL" sz="2000" b="1" dirty="0" smtClean="0"/>
              <a:t>Reducción de un 20% en el uso de informantes</a:t>
            </a:r>
            <a:endParaRPr lang="es-CL" sz="2000" b="1" dirty="0"/>
          </a:p>
        </p:txBody>
      </p:sp>
      <p:pic>
        <p:nvPicPr>
          <p:cNvPr id="48130" name="Picture 2"/>
          <p:cNvPicPr>
            <a:picLocks noChangeAspect="1" noChangeArrowheads="1"/>
          </p:cNvPicPr>
          <p:nvPr/>
        </p:nvPicPr>
        <p:blipFill>
          <a:blip r:embed="rId4"/>
          <a:srcRect/>
          <a:stretch>
            <a:fillRect/>
          </a:stretch>
        </p:blipFill>
        <p:spPr bwMode="auto">
          <a:xfrm>
            <a:off x="785786" y="2309824"/>
            <a:ext cx="4191000" cy="2762250"/>
          </a:xfrm>
          <a:prstGeom prst="rect">
            <a:avLst/>
          </a:prstGeom>
          <a:noFill/>
          <a:ln w="9525">
            <a:noFill/>
            <a:miter lim="800000"/>
            <a:headEnd/>
            <a:tailEnd/>
          </a:ln>
          <a:effectLst/>
        </p:spPr>
      </p:pic>
      <p:sp>
        <p:nvSpPr>
          <p:cNvPr id="19" name="18 Flecha derecha"/>
          <p:cNvSpPr/>
          <p:nvPr/>
        </p:nvSpPr>
        <p:spPr>
          <a:xfrm rot="1177145">
            <a:off x="1501068" y="2851201"/>
            <a:ext cx="2699030" cy="20197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8</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857232"/>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7" name="6 CuadroTexto"/>
          <p:cNvSpPr txBox="1"/>
          <p:nvPr/>
        </p:nvSpPr>
        <p:spPr>
          <a:xfrm>
            <a:off x="1071538" y="1428736"/>
            <a:ext cx="7643866" cy="714380"/>
          </a:xfrm>
          <a:prstGeom prst="rect">
            <a:avLst/>
          </a:prstGeom>
          <a:noFill/>
          <a:ln>
            <a:noFill/>
          </a:ln>
        </p:spPr>
        <p:txBody>
          <a:bodyPr wrap="square" lIns="144000" tIns="144000" rIns="144000" bIns="144000" rtlCol="0" anchor="ctr" anchorCtr="0">
            <a:noAutofit/>
          </a:bodyPr>
          <a:lstStyle/>
          <a:p>
            <a:pPr marL="363538" lvl="0" indent="-363538" algn="ctr" fontAlgn="base">
              <a:spcBef>
                <a:spcPct val="0"/>
              </a:spcBef>
              <a:spcAft>
                <a:spcPct val="0"/>
              </a:spcAft>
            </a:pPr>
            <a:r>
              <a:rPr kumimoji="0" lang="es-CL" sz="2400" b="1" i="0" u="none" strike="noStrike" cap="none" normalizeH="0" baseline="0" dirty="0" smtClean="0">
                <a:ln>
                  <a:noFill/>
                </a:ln>
                <a:solidFill>
                  <a:srgbClr val="FF0000"/>
                </a:solidFill>
                <a:effectLst/>
                <a:latin typeface="Calibri" pitchFamily="34" charset="0"/>
                <a:ea typeface="Times New Roman" pitchFamily="18" charset="0"/>
              </a:rPr>
              <a:t>Situación actual Camélidos Sudamericanos Domésticos</a:t>
            </a:r>
          </a:p>
          <a:p>
            <a:pPr marL="363538" lvl="0" indent="-363538" algn="ctr" fontAlgn="base">
              <a:spcBef>
                <a:spcPct val="0"/>
              </a:spcBef>
              <a:spcAft>
                <a:spcPct val="0"/>
              </a:spcAft>
            </a:pPr>
            <a:r>
              <a:rPr lang="es-CL" sz="2400" b="1" dirty="0" smtClean="0">
                <a:solidFill>
                  <a:srgbClr val="FF0000"/>
                </a:solidFill>
                <a:latin typeface="Calibri" pitchFamily="34" charset="0"/>
                <a:ea typeface="Times New Roman" pitchFamily="18" charset="0"/>
              </a:rPr>
              <a:t>Tendencia Nacional</a:t>
            </a:r>
            <a:endParaRPr kumimoji="0" lang="es-CL" sz="2400" b="1" i="0" u="none" strike="noStrike" cap="none" normalizeH="0" baseline="0" dirty="0" smtClean="0">
              <a:ln>
                <a:noFill/>
              </a:ln>
              <a:solidFill>
                <a:srgbClr val="FF0000"/>
              </a:solidFill>
              <a:effectLst/>
              <a:latin typeface="Calibri" pitchFamily="34" charset="0"/>
              <a:ea typeface="Times New Roman" pitchFamily="18" charset="0"/>
            </a:endParaRPr>
          </a:p>
        </p:txBody>
      </p:sp>
      <p:sp>
        <p:nvSpPr>
          <p:cNvPr id="17" name="Text Box 118"/>
          <p:cNvSpPr txBox="1">
            <a:spLocks noChangeArrowheads="1"/>
          </p:cNvSpPr>
          <p:nvPr/>
        </p:nvSpPr>
        <p:spPr bwMode="auto">
          <a:xfrm>
            <a:off x="500034" y="2490140"/>
            <a:ext cx="3929090" cy="1938992"/>
          </a:xfrm>
          <a:prstGeom prst="rect">
            <a:avLst/>
          </a:prstGeom>
          <a:noFill/>
          <a:ln w="9525">
            <a:noFill/>
            <a:miter lim="800000"/>
            <a:headEnd/>
            <a:tailEnd/>
          </a:ln>
        </p:spPr>
        <p:txBody>
          <a:bodyPr wrap="square">
            <a:spAutoFit/>
          </a:bodyPr>
          <a:lstStyle/>
          <a:p>
            <a:r>
              <a:rPr lang="es-CL" sz="2400" b="1" dirty="0" smtClean="0"/>
              <a:t>… En consecuencia:</a:t>
            </a:r>
          </a:p>
          <a:p>
            <a:r>
              <a:rPr lang="es-CL" sz="2400" b="1" dirty="0" smtClean="0"/>
              <a:t> </a:t>
            </a:r>
          </a:p>
          <a:p>
            <a:pPr marL="261938" indent="-261938"/>
            <a:r>
              <a:rPr lang="es-CL" sz="2400" dirty="0" smtClean="0"/>
              <a:t>Menos ganaderos</a:t>
            </a:r>
          </a:p>
          <a:p>
            <a:pPr marL="261938" indent="-261938"/>
            <a:endParaRPr lang="es-CL" sz="2400" dirty="0" smtClean="0"/>
          </a:p>
          <a:p>
            <a:pPr marL="261938" indent="-261938"/>
            <a:r>
              <a:rPr lang="es-CL" sz="2400" dirty="0" smtClean="0"/>
              <a:t>Menos ganado</a:t>
            </a:r>
          </a:p>
        </p:txBody>
      </p:sp>
      <p:sp>
        <p:nvSpPr>
          <p:cNvPr id="19" name="18 Flecha derecha"/>
          <p:cNvSpPr/>
          <p:nvPr/>
        </p:nvSpPr>
        <p:spPr>
          <a:xfrm>
            <a:off x="3786182" y="3175439"/>
            <a:ext cx="1285884" cy="981502"/>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2" name="Text Box 118"/>
          <p:cNvSpPr txBox="1">
            <a:spLocks noChangeArrowheads="1"/>
          </p:cNvSpPr>
          <p:nvPr/>
        </p:nvSpPr>
        <p:spPr bwMode="auto">
          <a:xfrm>
            <a:off x="5286380" y="2746811"/>
            <a:ext cx="3643338" cy="1569660"/>
          </a:xfrm>
          <a:prstGeom prst="rect">
            <a:avLst/>
          </a:prstGeom>
          <a:noFill/>
          <a:ln w="9525">
            <a:noFill/>
            <a:miter lim="800000"/>
            <a:headEnd/>
            <a:tailEnd/>
          </a:ln>
        </p:spPr>
        <p:txBody>
          <a:bodyPr wrap="square">
            <a:spAutoFit/>
          </a:bodyPr>
          <a:lstStyle/>
          <a:p>
            <a:r>
              <a:rPr lang="es-CL" sz="2400" b="1" dirty="0" smtClean="0"/>
              <a:t>¿Está desapareciendo la actividad?</a:t>
            </a:r>
          </a:p>
          <a:p>
            <a:r>
              <a:rPr lang="es-CL" sz="2400" b="1" dirty="0" smtClean="0"/>
              <a:t>¿Cómo revertir esta tendencia?</a:t>
            </a:r>
            <a:endParaRPr lang="es-CL" sz="2400" dirty="0" smtClean="0"/>
          </a:p>
        </p:txBody>
      </p:sp>
      <p:sp>
        <p:nvSpPr>
          <p:cNvPr id="13" name="Text Box 118"/>
          <p:cNvSpPr txBox="1">
            <a:spLocks noChangeArrowheads="1"/>
          </p:cNvSpPr>
          <p:nvPr/>
        </p:nvSpPr>
        <p:spPr bwMode="auto">
          <a:xfrm>
            <a:off x="571472" y="5026895"/>
            <a:ext cx="8143932" cy="830997"/>
          </a:xfrm>
          <a:prstGeom prst="rect">
            <a:avLst/>
          </a:prstGeom>
          <a:noFill/>
          <a:ln w="9525">
            <a:noFill/>
            <a:miter lim="800000"/>
            <a:headEnd/>
            <a:tailEnd/>
          </a:ln>
        </p:spPr>
        <p:txBody>
          <a:bodyPr wrap="square">
            <a:spAutoFit/>
          </a:bodyPr>
          <a:lstStyle/>
          <a:p>
            <a:r>
              <a:rPr lang="es-CL" sz="2400" b="1" dirty="0" smtClean="0"/>
              <a:t>La ganadería sigue siendo una actividad necesaria, en términos económicos, sociales y culturales  … ¿y entonces?</a:t>
            </a:r>
            <a:endParaRPr lang="es-CL" sz="2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3E19E8CE-5454-4061-B850-96FEA0921B24}" type="slidenum">
              <a:rPr lang="es-CL" smtClean="0"/>
              <a:pPr/>
              <a:t>9</a:t>
            </a:fld>
            <a:endParaRPr lang="es-CL"/>
          </a:p>
        </p:txBody>
      </p:sp>
      <p:pic>
        <p:nvPicPr>
          <p:cNvPr id="3" name="Picture 6" descr="F:\SERGIO LARA BTA\congreso camélidos\presentación curso\VIÑETA.jpg"/>
          <p:cNvPicPr>
            <a:picLocks noChangeAspect="1" noChangeArrowheads="1"/>
          </p:cNvPicPr>
          <p:nvPr/>
        </p:nvPicPr>
        <p:blipFill>
          <a:blip r:embed="rId2"/>
          <a:srcRect r="1824"/>
          <a:stretch>
            <a:fillRect/>
          </a:stretch>
        </p:blipFill>
        <p:spPr bwMode="auto">
          <a:xfrm>
            <a:off x="0" y="-24"/>
            <a:ext cx="9144000" cy="712787"/>
          </a:xfrm>
          <a:prstGeom prst="rect">
            <a:avLst/>
          </a:prstGeom>
          <a:noFill/>
        </p:spPr>
      </p:pic>
      <p:sp>
        <p:nvSpPr>
          <p:cNvPr id="4" name="3 Rectángulo"/>
          <p:cNvSpPr/>
          <p:nvPr/>
        </p:nvSpPr>
        <p:spPr>
          <a:xfrm>
            <a:off x="3286116" y="142852"/>
            <a:ext cx="4714908" cy="5000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s-CL" sz="1200" b="1" i="1" dirty="0" smtClean="0">
                <a:solidFill>
                  <a:schemeClr val="tx1"/>
                </a:solidFill>
                <a:effectLst>
                  <a:outerShdw blurRad="38100" dist="38100" dir="2700000" algn="tl">
                    <a:schemeClr val="bg1">
                      <a:alpha val="43000"/>
                    </a:schemeClr>
                  </a:outerShdw>
                </a:effectLst>
              </a:rPr>
              <a:t>USO DE PRODUCTOS DE LA FAENA DE CAMÉLIDOS (CARNES Y CUEROS) PARA LA ELABORACIÓN DE PRODUCTOS CON VALOR AGREGADO</a:t>
            </a:r>
            <a:endParaRPr lang="es-CL" sz="1200" i="1" dirty="0">
              <a:solidFill>
                <a:schemeClr val="tx1"/>
              </a:solidFill>
              <a:effectLst>
                <a:outerShdw blurRad="38100" dist="38100" dir="2700000" algn="tl">
                  <a:schemeClr val="bg1">
                    <a:alpha val="43000"/>
                  </a:schemeClr>
                </a:outerShdw>
              </a:effectLst>
            </a:endParaRPr>
          </a:p>
        </p:txBody>
      </p:sp>
      <p:pic>
        <p:nvPicPr>
          <p:cNvPr id="5" name="Picture 7" descr="F:\SERGIO LARA BTA\Mis imágenes\logos\logo_bta_transparente.png"/>
          <p:cNvPicPr>
            <a:picLocks noChangeAspect="1" noChangeArrowheads="1"/>
          </p:cNvPicPr>
          <p:nvPr/>
        </p:nvPicPr>
        <p:blipFill>
          <a:blip r:embed="rId3" cstate="print"/>
          <a:srcRect/>
          <a:stretch>
            <a:fillRect/>
          </a:stretch>
        </p:blipFill>
        <p:spPr bwMode="auto">
          <a:xfrm>
            <a:off x="8203309" y="71414"/>
            <a:ext cx="654971" cy="571504"/>
          </a:xfrm>
          <a:prstGeom prst="rect">
            <a:avLst/>
          </a:prstGeom>
          <a:noFill/>
          <a:effectLst>
            <a:outerShdw blurRad="50800" dist="38100" dir="2700000" algn="tl" rotWithShape="0">
              <a:schemeClr val="bg1">
                <a:alpha val="40000"/>
              </a:schemeClr>
            </a:outerShdw>
          </a:effectLst>
        </p:spPr>
      </p:pic>
      <p:sp>
        <p:nvSpPr>
          <p:cNvPr id="6" name="5 CuadroTexto"/>
          <p:cNvSpPr txBox="1"/>
          <p:nvPr/>
        </p:nvSpPr>
        <p:spPr>
          <a:xfrm>
            <a:off x="3000364" y="857232"/>
            <a:ext cx="3143272" cy="500066"/>
          </a:xfrm>
          <a:prstGeom prst="rect">
            <a:avLst/>
          </a:prstGeom>
          <a:noFill/>
          <a:ln>
            <a:noFill/>
          </a:ln>
        </p:spPr>
        <p:txBody>
          <a:bodyPr wrap="square" lIns="144000" tIns="144000" rIns="144000" bIns="144000" rtlCol="0" anchor="ctr" anchorCtr="0">
            <a:noAutofit/>
          </a:bodyPr>
          <a:lstStyle/>
          <a:p>
            <a:pPr lvl="0" algn="ctr" fontAlgn="base">
              <a:spcBef>
                <a:spcPct val="0"/>
              </a:spcBef>
              <a:spcAft>
                <a:spcPct val="0"/>
              </a:spcAft>
            </a:pPr>
            <a:r>
              <a:rPr lang="es-CL" sz="2800" b="1" dirty="0" smtClean="0">
                <a:solidFill>
                  <a:srgbClr val="FF0000"/>
                </a:solidFill>
                <a:effectLst>
                  <a:outerShdw blurRad="38100" dist="38100" dir="2700000" algn="tl">
                    <a:srgbClr val="000000">
                      <a:alpha val="43137"/>
                    </a:srgbClr>
                  </a:outerShdw>
                </a:effectLst>
                <a:latin typeface="Calibri" pitchFamily="34" charset="0"/>
                <a:ea typeface="Times New Roman" pitchFamily="18" charset="0"/>
              </a:rPr>
              <a:t>GENERALIDADES</a:t>
            </a:r>
          </a:p>
        </p:txBody>
      </p:sp>
      <p:sp>
        <p:nvSpPr>
          <p:cNvPr id="7" name="6 CuadroTexto"/>
          <p:cNvSpPr txBox="1"/>
          <p:nvPr/>
        </p:nvSpPr>
        <p:spPr>
          <a:xfrm>
            <a:off x="1071538" y="1428736"/>
            <a:ext cx="7643866" cy="714380"/>
          </a:xfrm>
          <a:prstGeom prst="rect">
            <a:avLst/>
          </a:prstGeom>
          <a:noFill/>
          <a:ln>
            <a:noFill/>
          </a:ln>
        </p:spPr>
        <p:txBody>
          <a:bodyPr wrap="square" lIns="144000" tIns="144000" rIns="144000" bIns="144000" rtlCol="0" anchor="ctr" anchorCtr="0">
            <a:noAutofit/>
          </a:bodyPr>
          <a:lstStyle/>
          <a:p>
            <a:pPr marL="363538" lvl="0" indent="-363538" algn="ctr" fontAlgn="base">
              <a:spcBef>
                <a:spcPct val="0"/>
              </a:spcBef>
              <a:spcAft>
                <a:spcPct val="0"/>
              </a:spcAft>
            </a:pPr>
            <a:r>
              <a:rPr kumimoji="0" lang="es-CL" sz="2400" b="1" i="0" u="none" strike="noStrike" cap="none" normalizeH="0" baseline="0" dirty="0" smtClean="0">
                <a:ln>
                  <a:noFill/>
                </a:ln>
                <a:solidFill>
                  <a:srgbClr val="FF0000"/>
                </a:solidFill>
                <a:effectLst/>
                <a:latin typeface="Calibri" pitchFamily="34" charset="0"/>
                <a:ea typeface="Times New Roman" pitchFamily="18" charset="0"/>
              </a:rPr>
              <a:t>Situación actual Camélidos Sudamericanos Domésticos</a:t>
            </a:r>
          </a:p>
          <a:p>
            <a:pPr marL="363538" lvl="0" indent="-363538" algn="ctr" fontAlgn="base">
              <a:spcBef>
                <a:spcPct val="0"/>
              </a:spcBef>
              <a:spcAft>
                <a:spcPct val="0"/>
              </a:spcAft>
            </a:pPr>
            <a:r>
              <a:rPr lang="es-CL" sz="2400" b="1" dirty="0" smtClean="0">
                <a:solidFill>
                  <a:srgbClr val="FF0000"/>
                </a:solidFill>
                <a:latin typeface="Calibri" pitchFamily="34" charset="0"/>
                <a:ea typeface="Times New Roman" pitchFamily="18" charset="0"/>
              </a:rPr>
              <a:t>Tendencia Nacional</a:t>
            </a:r>
            <a:endParaRPr kumimoji="0" lang="es-CL" sz="2400" b="1" i="0" u="none" strike="noStrike" cap="none" normalizeH="0" baseline="0" dirty="0" smtClean="0">
              <a:ln>
                <a:noFill/>
              </a:ln>
              <a:solidFill>
                <a:srgbClr val="FF0000"/>
              </a:solidFill>
              <a:effectLst/>
              <a:latin typeface="Calibri" pitchFamily="34" charset="0"/>
              <a:ea typeface="Times New Roman" pitchFamily="18" charset="0"/>
            </a:endParaRPr>
          </a:p>
        </p:txBody>
      </p:sp>
      <p:sp>
        <p:nvSpPr>
          <p:cNvPr id="17" name="Text Box 118"/>
          <p:cNvSpPr txBox="1">
            <a:spLocks noChangeArrowheads="1"/>
          </p:cNvSpPr>
          <p:nvPr/>
        </p:nvSpPr>
        <p:spPr bwMode="auto">
          <a:xfrm>
            <a:off x="428596" y="2571744"/>
            <a:ext cx="3929090" cy="1569660"/>
          </a:xfrm>
          <a:prstGeom prst="rect">
            <a:avLst/>
          </a:prstGeom>
          <a:noFill/>
          <a:ln w="9525">
            <a:noFill/>
            <a:miter lim="800000"/>
            <a:headEnd/>
            <a:tailEnd/>
          </a:ln>
        </p:spPr>
        <p:txBody>
          <a:bodyPr wrap="square">
            <a:spAutoFit/>
          </a:bodyPr>
          <a:lstStyle/>
          <a:p>
            <a:r>
              <a:rPr lang="es-CL" sz="2400" b="1" dirty="0" smtClean="0"/>
              <a:t>"Si buscas resultados distintos, no hagas siempre lo mismo“</a:t>
            </a:r>
          </a:p>
          <a:p>
            <a:pPr algn="r"/>
            <a:r>
              <a:rPr lang="es-CL" sz="2400" b="1" dirty="0" smtClean="0"/>
              <a:t>Albert Einstein</a:t>
            </a:r>
          </a:p>
        </p:txBody>
      </p:sp>
      <p:sp>
        <p:nvSpPr>
          <p:cNvPr id="19" name="18 Flecha derecha"/>
          <p:cNvSpPr/>
          <p:nvPr/>
        </p:nvSpPr>
        <p:spPr>
          <a:xfrm>
            <a:off x="500034" y="5443381"/>
            <a:ext cx="1143008" cy="71438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2" name="Text Box 118"/>
          <p:cNvSpPr txBox="1">
            <a:spLocks noChangeArrowheads="1"/>
          </p:cNvSpPr>
          <p:nvPr/>
        </p:nvSpPr>
        <p:spPr bwMode="auto">
          <a:xfrm>
            <a:off x="428596" y="4202676"/>
            <a:ext cx="4714908" cy="369332"/>
          </a:xfrm>
          <a:prstGeom prst="rect">
            <a:avLst/>
          </a:prstGeom>
          <a:noFill/>
          <a:ln w="9525">
            <a:noFill/>
            <a:miter lim="800000"/>
            <a:headEnd/>
            <a:tailEnd/>
          </a:ln>
        </p:spPr>
        <p:txBody>
          <a:bodyPr wrap="square">
            <a:spAutoFit/>
          </a:bodyPr>
          <a:lstStyle/>
          <a:p>
            <a:r>
              <a:rPr lang="es-CL" b="1" dirty="0" smtClean="0"/>
              <a:t>(Frase repetida pero no por eso menos cierta)</a:t>
            </a:r>
            <a:endParaRPr lang="es-CL" dirty="0" smtClean="0"/>
          </a:p>
        </p:txBody>
      </p:sp>
      <p:sp>
        <p:nvSpPr>
          <p:cNvPr id="13" name="Text Box 118"/>
          <p:cNvSpPr txBox="1">
            <a:spLocks noChangeArrowheads="1"/>
          </p:cNvSpPr>
          <p:nvPr/>
        </p:nvSpPr>
        <p:spPr bwMode="auto">
          <a:xfrm>
            <a:off x="1928794" y="5229067"/>
            <a:ext cx="6858048" cy="1200329"/>
          </a:xfrm>
          <a:prstGeom prst="rect">
            <a:avLst/>
          </a:prstGeom>
          <a:noFill/>
          <a:ln w="9525">
            <a:noFill/>
            <a:miter lim="800000"/>
            <a:headEnd/>
            <a:tailEnd/>
          </a:ln>
        </p:spPr>
        <p:txBody>
          <a:bodyPr wrap="square">
            <a:spAutoFit/>
          </a:bodyPr>
          <a:lstStyle/>
          <a:p>
            <a:r>
              <a:rPr lang="es-CL" sz="2400" b="1" dirty="0" smtClean="0"/>
              <a:t>La ganadería camélida, al igual que las demás actividades productivas, debe adaptarse a las realidades y necesidades de la sociedad actual</a:t>
            </a:r>
            <a:endParaRPr lang="es-CL" sz="2400" dirty="0" smtClean="0"/>
          </a:p>
        </p:txBody>
      </p:sp>
      <p:pic>
        <p:nvPicPr>
          <p:cNvPr id="49154" name="Picture 2" descr="http://t3.gstatic.com/images?q=tbn:ANd9GcSVT8zzZTn7DNsYCygzGUlSla714_YylCR2a1j9WQXKsHX7DXFqJQ"/>
          <p:cNvPicPr>
            <a:picLocks noChangeAspect="1" noChangeArrowheads="1"/>
          </p:cNvPicPr>
          <p:nvPr/>
        </p:nvPicPr>
        <p:blipFill>
          <a:blip r:embed="rId4"/>
          <a:srcRect/>
          <a:stretch>
            <a:fillRect/>
          </a:stretch>
        </p:blipFill>
        <p:spPr bwMode="auto">
          <a:xfrm>
            <a:off x="6357950" y="2214554"/>
            <a:ext cx="1857375" cy="2466975"/>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967</TotalTime>
  <Words>4166</Words>
  <Application>Microsoft Office PowerPoint</Application>
  <PresentationFormat>Presentación en pantalla (4:3)</PresentationFormat>
  <Paragraphs>683</Paragraphs>
  <Slides>44</Slides>
  <Notes>0</Notes>
  <HiddenSlides>0</HiddenSlides>
  <MMClips>0</MMClips>
  <ScaleCrop>false</ScaleCrop>
  <HeadingPairs>
    <vt:vector size="4" baseType="variant">
      <vt:variant>
        <vt:lpstr>Tema</vt:lpstr>
      </vt:variant>
      <vt:variant>
        <vt:i4>1</vt:i4>
      </vt:variant>
      <vt:variant>
        <vt:lpstr>Títulos de diapositiva</vt:lpstr>
      </vt:variant>
      <vt:variant>
        <vt:i4>44</vt:i4>
      </vt:variant>
    </vt:vector>
  </HeadingPairs>
  <TitlesOfParts>
    <vt:vector size="45"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lpstr>Diapositiva 43</vt:lpstr>
      <vt:lpstr>Diapositiva 44</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Sergio</dc:creator>
  <cp:lastModifiedBy>WinuE</cp:lastModifiedBy>
  <cp:revision>121</cp:revision>
  <dcterms:created xsi:type="dcterms:W3CDTF">2012-11-20T15:26:11Z</dcterms:created>
  <dcterms:modified xsi:type="dcterms:W3CDTF">2013-08-19T21:05:05Z</dcterms:modified>
</cp:coreProperties>
</file>