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7"/>
  </p:notesMasterIdLst>
  <p:sldIdLst>
    <p:sldId id="310" r:id="rId2"/>
    <p:sldId id="347" r:id="rId3"/>
    <p:sldId id="266" r:id="rId4"/>
    <p:sldId id="269" r:id="rId5"/>
    <p:sldId id="268" r:id="rId6"/>
    <p:sldId id="287" r:id="rId7"/>
    <p:sldId id="348" r:id="rId8"/>
    <p:sldId id="318" r:id="rId9"/>
    <p:sldId id="322" r:id="rId10"/>
    <p:sldId id="323" r:id="rId11"/>
    <p:sldId id="324" r:id="rId12"/>
    <p:sldId id="327" r:id="rId13"/>
    <p:sldId id="354" r:id="rId14"/>
    <p:sldId id="338" r:id="rId15"/>
    <p:sldId id="339" r:id="rId16"/>
    <p:sldId id="355" r:id="rId17"/>
    <p:sldId id="328" r:id="rId18"/>
    <p:sldId id="330" r:id="rId19"/>
    <p:sldId id="331" r:id="rId20"/>
    <p:sldId id="332" r:id="rId21"/>
    <p:sldId id="356" r:id="rId22"/>
    <p:sldId id="357" r:id="rId23"/>
    <p:sldId id="333" r:id="rId24"/>
    <p:sldId id="361" r:id="rId25"/>
    <p:sldId id="336" r:id="rId26"/>
    <p:sldId id="334" r:id="rId27"/>
    <p:sldId id="335" r:id="rId28"/>
    <p:sldId id="345" r:id="rId29"/>
    <p:sldId id="353" r:id="rId30"/>
    <p:sldId id="362" r:id="rId31"/>
    <p:sldId id="363" r:id="rId32"/>
    <p:sldId id="364" r:id="rId33"/>
    <p:sldId id="358" r:id="rId34"/>
    <p:sldId id="340" r:id="rId35"/>
    <p:sldId id="342" r:id="rId36"/>
    <p:sldId id="344" r:id="rId37"/>
    <p:sldId id="365" r:id="rId38"/>
    <p:sldId id="296" r:id="rId39"/>
    <p:sldId id="297" r:id="rId40"/>
    <p:sldId id="292" r:id="rId41"/>
    <p:sldId id="366" r:id="rId42"/>
    <p:sldId id="314" r:id="rId43"/>
    <p:sldId id="298" r:id="rId44"/>
    <p:sldId id="367" r:id="rId45"/>
    <p:sldId id="288" r:id="rId46"/>
    <p:sldId id="368" r:id="rId47"/>
    <p:sldId id="290" r:id="rId48"/>
    <p:sldId id="369" r:id="rId49"/>
    <p:sldId id="371" r:id="rId50"/>
    <p:sldId id="372" r:id="rId51"/>
    <p:sldId id="308" r:id="rId52"/>
    <p:sldId id="370" r:id="rId53"/>
    <p:sldId id="300" r:id="rId54"/>
    <p:sldId id="346" r:id="rId55"/>
    <p:sldId id="373" r:id="rId56"/>
  </p:sldIdLst>
  <p:sldSz cx="10048875" cy="7781925"/>
  <p:notesSz cx="6858000" cy="9144000"/>
  <p:defaultTextStyle>
    <a:defPPr>
      <a:defRPr lang="es-E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51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743" autoAdjust="0"/>
  </p:normalViewPr>
  <p:slideViewPr>
    <p:cSldViewPr snapToGrid="0" snapToObjects="1">
      <p:cViewPr varScale="1">
        <p:scale>
          <a:sx n="81" d="100"/>
          <a:sy n="81" d="100"/>
        </p:scale>
        <p:origin x="2256" y="102"/>
      </p:cViewPr>
      <p:guideLst>
        <p:guide orient="horz" pos="2451"/>
        <p:guide pos="31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ETo</c:v>
          </c:tx>
          <c:spPr>
            <a:ln w="12700">
              <a:solidFill>
                <a:srgbClr val="FF00FF"/>
              </a:solidFill>
            </a:ln>
          </c:spPr>
          <c:marker>
            <c:symbol val="circle"/>
            <c:size val="10"/>
            <c:spPr>
              <a:solidFill>
                <a:srgbClr val="FF00FF"/>
              </a:solidFill>
              <a:ln>
                <a:solidFill>
                  <a:srgbClr val="FF00FF"/>
                </a:solidFill>
              </a:ln>
            </c:spPr>
          </c:marker>
          <c:cat>
            <c:numRef>
              <c:f>'C:\Users\Marcos\Documents\Tesis doctorado\Escritos\papers\Paper 2 - NO TOCAR ESTA CARPETA!\Análisis paper 2\2 temporadas\[Energy_balance_Kc_F_ analisis 2 seasons.xlsx]Kc F'!$C$2:$C$25</c:f>
              <c:numCache>
                <c:formatCode>General</c:formatCode>
                <c:ptCount val="24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</c:numCache>
            </c:numRef>
          </c:cat>
          <c:val>
            <c:numRef>
              <c:f>'bowen c measured F'!$D$170:$D$193</c:f>
              <c:numCache>
                <c:formatCode>0.00</c:formatCode>
                <c:ptCount val="24"/>
                <c:pt idx="0">
                  <c:v>2.6945167602079292E-2</c:v>
                </c:pt>
                <c:pt idx="1">
                  <c:v>2.9353066272123595E-2</c:v>
                </c:pt>
                <c:pt idx="2">
                  <c:v>2.1729813134972357E-2</c:v>
                </c:pt>
                <c:pt idx="3">
                  <c:v>1.0001577108078568E-2</c:v>
                </c:pt>
                <c:pt idx="4">
                  <c:v>6.9775742532607217E-3</c:v>
                </c:pt>
                <c:pt idx="5">
                  <c:v>7.1939060612947808E-3</c:v>
                </c:pt>
                <c:pt idx="6">
                  <c:v>3.7164107324383316E-3</c:v>
                </c:pt>
                <c:pt idx="7">
                  <c:v>3.5013568598314298E-3</c:v>
                </c:pt>
                <c:pt idx="8">
                  <c:v>7.1290722574043494E-2</c:v>
                </c:pt>
                <c:pt idx="9">
                  <c:v>0.16502251501199758</c:v>
                </c:pt>
                <c:pt idx="10">
                  <c:v>0.28795874397778121</c:v>
                </c:pt>
                <c:pt idx="11">
                  <c:v>0.4076950845966838</c:v>
                </c:pt>
                <c:pt idx="12">
                  <c:v>0.52736546992858979</c:v>
                </c:pt>
                <c:pt idx="13">
                  <c:v>0.6061995295664937</c:v>
                </c:pt>
                <c:pt idx="14">
                  <c:v>0.67203598461830161</c:v>
                </c:pt>
                <c:pt idx="15">
                  <c:v>0.67633625367499384</c:v>
                </c:pt>
                <c:pt idx="16">
                  <c:v>0.63464381534213077</c:v>
                </c:pt>
                <c:pt idx="17">
                  <c:v>0.55613108240346787</c:v>
                </c:pt>
                <c:pt idx="18">
                  <c:v>0.43065073586328395</c:v>
                </c:pt>
                <c:pt idx="19">
                  <c:v>0.25951780583211997</c:v>
                </c:pt>
                <c:pt idx="20">
                  <c:v>7.2398793243048543E-2</c:v>
                </c:pt>
                <c:pt idx="21">
                  <c:v>2.9209836363510884E-2</c:v>
                </c:pt>
                <c:pt idx="22">
                  <c:v>-1.860573572004761E-3</c:v>
                </c:pt>
                <c:pt idx="23">
                  <c:v>-1.7709470653416819E-3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6BD-4DC9-B76C-E6867226E9DB}"/>
            </c:ext>
          </c:extLst>
        </c:ser>
        <c:ser>
          <c:idx val="1"/>
          <c:order val="1"/>
          <c:tx>
            <c:v>ETa</c:v>
          </c:tx>
          <c:spPr>
            <a:ln w="12700">
              <a:solidFill>
                <a:srgbClr val="0000FF"/>
              </a:solidFill>
            </a:ln>
          </c:spPr>
          <c:marker>
            <c:symbol val="square"/>
            <c:size val="10"/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cat>
            <c:numRef>
              <c:f>'C:\Users\Marcos\Documents\Tesis doctorado\Escritos\papers\Paper 2 - NO TOCAR ESTA CARPETA!\Análisis paper 2\2 temporadas\[Energy_balance_Kc_F_ analisis 2 seasons.xlsx]Kc F'!$C$2:$C$25</c:f>
              <c:numCache>
                <c:formatCode>General</c:formatCode>
                <c:ptCount val="24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</c:numCache>
            </c:numRef>
          </c:cat>
          <c:val>
            <c:numRef>
              <c:f>'bowen c measured F'!$F$170:$F$193</c:f>
              <c:numCache>
                <c:formatCode>0.00</c:formatCode>
                <c:ptCount val="24"/>
                <c:pt idx="0">
                  <c:v>-1.2896063999999997E-2</c:v>
                </c:pt>
                <c:pt idx="1">
                  <c:v>3.569184E-3</c:v>
                </c:pt>
                <c:pt idx="2">
                  <c:v>5.3611199999999996E-3</c:v>
                </c:pt>
                <c:pt idx="3">
                  <c:v>5.8752000000000003E-5</c:v>
                </c:pt>
                <c:pt idx="4">
                  <c:v>-1.7625600000000003E-3</c:v>
                </c:pt>
                <c:pt idx="5">
                  <c:v>-3.1285440000000009E-3</c:v>
                </c:pt>
                <c:pt idx="6">
                  <c:v>-3.3635520000000006E-3</c:v>
                </c:pt>
                <c:pt idx="7">
                  <c:v>-5.2436159999999996E-3</c:v>
                </c:pt>
                <c:pt idx="8">
                  <c:v>1.0296287999999997E-2</c:v>
                </c:pt>
                <c:pt idx="9">
                  <c:v>3.2555845793430654E-2</c:v>
                </c:pt>
                <c:pt idx="10">
                  <c:v>7.4546314838709701E-2</c:v>
                </c:pt>
                <c:pt idx="11">
                  <c:v>0.13399555225770721</c:v>
                </c:pt>
                <c:pt idx="12">
                  <c:v>0.22003748217250507</c:v>
                </c:pt>
                <c:pt idx="13">
                  <c:v>0.25282746596164096</c:v>
                </c:pt>
                <c:pt idx="14">
                  <c:v>0.23477978217931036</c:v>
                </c:pt>
                <c:pt idx="15">
                  <c:v>0.23875234649968621</c:v>
                </c:pt>
                <c:pt idx="16">
                  <c:v>0.25185631584018869</c:v>
                </c:pt>
                <c:pt idx="17">
                  <c:v>0.22268646178456389</c:v>
                </c:pt>
                <c:pt idx="18">
                  <c:v>0.17834909712229413</c:v>
                </c:pt>
                <c:pt idx="19">
                  <c:v>0.12912199451979342</c:v>
                </c:pt>
                <c:pt idx="20">
                  <c:v>3.3253631999999998E-2</c:v>
                </c:pt>
                <c:pt idx="21">
                  <c:v>6.859296E-3</c:v>
                </c:pt>
                <c:pt idx="22">
                  <c:v>5.1995519999999996E-3</c:v>
                </c:pt>
                <c:pt idx="23">
                  <c:v>3.0991680000000002E-3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6BD-4DC9-B76C-E6867226E9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80820592"/>
        <c:axId val="-280820048"/>
      </c:lineChart>
      <c:lineChart>
        <c:grouping val="standard"/>
        <c:varyColors val="0"/>
        <c:ser>
          <c:idx val="2"/>
          <c:order val="2"/>
          <c:tx>
            <c:v>F</c:v>
          </c:tx>
          <c:spPr>
            <a:ln w="15875">
              <a:solidFill>
                <a:srgbClr val="FFC000"/>
              </a:solidFill>
            </a:ln>
          </c:spPr>
          <c:marker>
            <c:symbol val="circle"/>
            <c:size val="10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marker>
          <c:cat>
            <c:numRef>
              <c:f>'bowen c measured F'!$C$170:$C$193</c:f>
              <c:numCache>
                <c:formatCode>General</c:formatCode>
                <c:ptCount val="24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</c:numCache>
            </c:numRef>
          </c:cat>
          <c:val>
            <c:numRef>
              <c:f>'bowen c measured F'!$H$170:$H$193</c:f>
              <c:numCache>
                <c:formatCode>General</c:formatCode>
                <c:ptCount val="24"/>
                <c:pt idx="8">
                  <c:v>0.14442675888585838</c:v>
                </c:pt>
                <c:pt idx="9">
                  <c:v>0.19728123638803924</c:v>
                </c:pt>
                <c:pt idx="10">
                  <c:v>0.25887845532643977</c:v>
                </c:pt>
                <c:pt idx="11">
                  <c:v>0.32866609709131905</c:v>
                </c:pt>
                <c:pt idx="12">
                  <c:v>0.41723907748889993</c:v>
                </c:pt>
                <c:pt idx="13">
                  <c:v>0.4170697165377929</c:v>
                </c:pt>
                <c:pt idx="14">
                  <c:v>0.3493559683603239</c:v>
                </c:pt>
                <c:pt idx="15">
                  <c:v>0.35300835228391608</c:v>
                </c:pt>
                <c:pt idx="16">
                  <c:v>0.39684671898112689</c:v>
                </c:pt>
                <c:pt idx="17">
                  <c:v>0.40042081593815154</c:v>
                </c:pt>
                <c:pt idx="18">
                  <c:v>0.41413860994519108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6BD-4DC9-B76C-E6867226E9DB}"/>
            </c:ext>
          </c:extLst>
        </c:ser>
        <c:ser>
          <c:idx val="3"/>
          <c:order val="3"/>
          <c:tx>
            <c:v>Daily average F</c:v>
          </c:tx>
          <c:spPr>
            <a:ln w="15875">
              <a:solidFill>
                <a:srgbClr val="41F329"/>
              </a:solidFill>
            </a:ln>
          </c:spPr>
          <c:marker>
            <c:symbol val="circle"/>
            <c:size val="14"/>
            <c:spPr>
              <a:solidFill>
                <a:srgbClr val="41F329"/>
              </a:solidFill>
              <a:ln>
                <a:solidFill>
                  <a:srgbClr val="41F329"/>
                </a:solidFill>
              </a:ln>
            </c:spPr>
          </c:marker>
          <c:cat>
            <c:numRef>
              <c:f>'bowen c measured F'!$C$170:$C$193</c:f>
              <c:numCache>
                <c:formatCode>General</c:formatCode>
                <c:ptCount val="24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</c:numCache>
            </c:numRef>
          </c:cat>
          <c:val>
            <c:numRef>
              <c:f>'bowen c measured F'!$K$170:$K$193</c:f>
              <c:numCache>
                <c:formatCode>General</c:formatCode>
                <c:ptCount val="24"/>
                <c:pt idx="12">
                  <c:v>0.33430289156609633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6BD-4DC9-B76C-E6867226E9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24680976"/>
        <c:axId val="-578021712"/>
      </c:lineChart>
      <c:catAx>
        <c:axId val="-280820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80820048"/>
        <c:crossesAt val="-0.2"/>
        <c:auto val="1"/>
        <c:lblAlgn val="ctr"/>
        <c:lblOffset val="100"/>
        <c:tickLblSkip val="4"/>
        <c:tickMarkSkip val="4"/>
        <c:noMultiLvlLbl val="0"/>
      </c:catAx>
      <c:valAx>
        <c:axId val="-280820048"/>
        <c:scaling>
          <c:orientation val="minMax"/>
          <c:max val="0.8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CL" dirty="0"/>
                  <a:t>Evapotranspiration  (mm h</a:t>
                </a:r>
                <a:r>
                  <a:rPr lang="es-CL" baseline="30000" dirty="0"/>
                  <a:t>-1</a:t>
                </a:r>
                <a:r>
                  <a:rPr lang="es-CL" dirty="0"/>
                  <a:t>)</a:t>
                </a:r>
              </a:p>
            </c:rich>
          </c:tx>
          <c:overlay val="0"/>
        </c:title>
        <c:numFmt formatCode="0.00" sourceLinked="1"/>
        <c:majorTickMark val="out"/>
        <c:minorTickMark val="none"/>
        <c:tickLblPos val="nextTo"/>
        <c:crossAx val="-280820592"/>
        <c:crosses val="autoZero"/>
        <c:crossBetween val="between"/>
      </c:valAx>
      <c:valAx>
        <c:axId val="-578021712"/>
        <c:scaling>
          <c:orientation val="minMax"/>
          <c:max val="2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CL"/>
                  <a:t>F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24680976"/>
        <c:crosses val="max"/>
        <c:crossBetween val="between"/>
      </c:valAx>
      <c:catAx>
        <c:axId val="-224680976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CL"/>
                  <a:t>Time of  Day (h)</a:t>
                </a:r>
              </a:p>
            </c:rich>
          </c:tx>
          <c:layout>
            <c:manualLayout>
              <c:xMode val="edge"/>
              <c:yMode val="edge"/>
              <c:x val="0.39195711636149494"/>
              <c:y val="0.8358045505116612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578021712"/>
        <c:crosses val="autoZero"/>
        <c:auto val="1"/>
        <c:lblAlgn val="ctr"/>
        <c:lblOffset val="100"/>
        <c:noMultiLvlLbl val="0"/>
      </c:catAx>
    </c:plotArea>
    <c:legend>
      <c:legendPos val="b"/>
      <c:overlay val="0"/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2000" b="0">
          <a:latin typeface="Century Gothic" pitchFamily="34" charset="0"/>
          <a:cs typeface="Times New Roman" pitchFamily="18" charset="0"/>
        </a:defRPr>
      </a:pPr>
      <a:endParaRPr lang="es-CL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0.50427</cdr:x>
      <cdr:y>0.0274</cdr:y>
    </cdr:from>
    <cdr:to>
      <cdr:x>0.53846</cdr:x>
      <cdr:y>0.69863</cdr:y>
    </cdr:to>
    <cdr:sp macro="" textlink="">
      <cdr:nvSpPr>
        <cdr:cNvPr id="2" name="1 Rectángulo"/>
        <cdr:cNvSpPr/>
      </cdr:nvSpPr>
      <cdr:spPr bwMode="auto">
        <a:xfrm xmlns:a="http://schemas.openxmlformats.org/drawingml/2006/main">
          <a:off x="4214842" y="142876"/>
          <a:ext cx="285752" cy="350046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FF0000"/>
          </a:solidFill>
          <a:prstDash val="dash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s-CL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5EBA3-6A1D-47A0-B517-1167606013D6}" type="datetimeFigureOut">
              <a:rPr lang="en-US" smtClean="0"/>
              <a:t>12/23/2024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36688" y="1143000"/>
            <a:ext cx="3984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CC1A9-8EAD-4B85-964A-101C82073C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33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05A823-16A8-4FA8-89B3-DE37C40B81FC}" type="slidenum">
              <a:rPr lang="es-ES" altLang="en-US"/>
              <a:pPr/>
              <a:t>2</a:t>
            </a:fld>
            <a:endParaRPr lang="es-ES" altLang="en-US"/>
          </a:p>
        </p:txBody>
      </p:sp>
      <p:sp>
        <p:nvSpPr>
          <p:cNvPr id="76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4438" y="685800"/>
            <a:ext cx="4429125" cy="3429000"/>
          </a:xfrm>
          <a:ln/>
        </p:spPr>
      </p:sp>
      <p:sp>
        <p:nvSpPr>
          <p:cNvPr id="76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69439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A03507-0BBB-49F1-8CB0-EC16CFFF1CD6}" type="slidenum">
              <a:rPr lang="es-CR" smtClean="0"/>
              <a:pPr>
                <a:defRPr/>
              </a:pPr>
              <a:t>3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04912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142761-8626-4880-8DF8-D285299D68BB}" type="slidenum">
              <a:rPr lang="de-DE"/>
              <a:pPr/>
              <a:t>6</a:t>
            </a:fld>
            <a:endParaRPr lang="de-DE"/>
          </a:p>
        </p:txBody>
      </p:sp>
      <p:sp>
        <p:nvSpPr>
          <p:cNvPr id="65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3353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142761-8626-4880-8DF8-D285299D68BB}" type="slidenum">
              <a:rPr lang="de-DE"/>
              <a:pPr/>
              <a:t>9</a:t>
            </a:fld>
            <a:endParaRPr lang="de-DE"/>
          </a:p>
        </p:txBody>
      </p:sp>
      <p:sp>
        <p:nvSpPr>
          <p:cNvPr id="65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4103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142761-8626-4880-8DF8-D285299D68BB}" type="slidenum">
              <a:rPr lang="de-DE"/>
              <a:pPr/>
              <a:t>11</a:t>
            </a:fld>
            <a:endParaRPr lang="de-DE"/>
          </a:p>
        </p:txBody>
      </p:sp>
      <p:sp>
        <p:nvSpPr>
          <p:cNvPr id="65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2919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142761-8626-4880-8DF8-D285299D68BB}" type="slidenum">
              <a:rPr lang="de-DE"/>
              <a:pPr/>
              <a:t>37</a:t>
            </a:fld>
            <a:endParaRPr lang="de-DE"/>
          </a:p>
        </p:txBody>
      </p:sp>
      <p:sp>
        <p:nvSpPr>
          <p:cNvPr id="65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05654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142761-8626-4880-8DF8-D285299D68BB}" type="slidenum">
              <a:rPr lang="de-DE"/>
              <a:pPr/>
              <a:t>49</a:t>
            </a:fld>
            <a:endParaRPr lang="de-DE"/>
          </a:p>
        </p:txBody>
      </p:sp>
      <p:sp>
        <p:nvSpPr>
          <p:cNvPr id="65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4684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142761-8626-4880-8DF8-D285299D68BB}" type="slidenum">
              <a:rPr lang="de-DE"/>
              <a:pPr/>
              <a:t>51</a:t>
            </a:fld>
            <a:endParaRPr lang="de-DE"/>
          </a:p>
        </p:txBody>
      </p:sp>
      <p:sp>
        <p:nvSpPr>
          <p:cNvPr id="65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216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3666" y="2417441"/>
            <a:ext cx="8541544" cy="1668070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07331" y="4409758"/>
            <a:ext cx="7034213" cy="198871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E52C-EA52-8D4B-8929-9671E04A0AE7}" type="datetimeFigureOut">
              <a:rPr lang="es-ES" smtClean="0"/>
              <a:t>23/12/2024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7EDA9-C55A-8145-A85C-80E4429229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8684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E52C-EA52-8D4B-8929-9671E04A0AE7}" type="datetimeFigureOut">
              <a:rPr lang="es-ES" smtClean="0"/>
              <a:t>23/12/2024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7EDA9-C55A-8145-A85C-80E4429229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8863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85434" y="311639"/>
            <a:ext cx="2260997" cy="663985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502444" y="311639"/>
            <a:ext cx="6615509" cy="663985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E52C-EA52-8D4B-8929-9671E04A0AE7}" type="datetimeFigureOut">
              <a:rPr lang="es-ES" smtClean="0"/>
              <a:t>23/12/2024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7EDA9-C55A-8145-A85C-80E4429229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2940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E52C-EA52-8D4B-8929-9671E04A0AE7}" type="datetimeFigureOut">
              <a:rPr lang="es-ES" smtClean="0"/>
              <a:t>23/12/2024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7EDA9-C55A-8145-A85C-80E4429229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405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3792" y="5000608"/>
            <a:ext cx="8541544" cy="1545577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93792" y="3298312"/>
            <a:ext cx="8541544" cy="170229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E52C-EA52-8D4B-8929-9671E04A0AE7}" type="datetimeFigureOut">
              <a:rPr lang="es-ES" smtClean="0"/>
              <a:t>23/12/2024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7EDA9-C55A-8145-A85C-80E4429229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1548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502444" y="1815783"/>
            <a:ext cx="4438253" cy="5135711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108178" y="1815783"/>
            <a:ext cx="4438253" cy="5135711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E52C-EA52-8D4B-8929-9671E04A0AE7}" type="datetimeFigureOut">
              <a:rPr lang="es-ES" smtClean="0"/>
              <a:t>23/12/2024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7EDA9-C55A-8145-A85C-80E4429229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6943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02444" y="1741927"/>
            <a:ext cx="4439998" cy="72595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02444" y="2467879"/>
            <a:ext cx="4439998" cy="4483614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104690" y="1741927"/>
            <a:ext cx="4441742" cy="72595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104690" y="2467879"/>
            <a:ext cx="4441742" cy="4483614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E52C-EA52-8D4B-8929-9671E04A0AE7}" type="datetimeFigureOut">
              <a:rPr lang="es-ES" smtClean="0"/>
              <a:t>23/12/2024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7EDA9-C55A-8145-A85C-80E4429229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2936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E52C-EA52-8D4B-8929-9671E04A0AE7}" type="datetimeFigureOut">
              <a:rPr lang="es-ES" smtClean="0"/>
              <a:t>23/12/2024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7EDA9-C55A-8145-A85C-80E4429229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6677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E52C-EA52-8D4B-8929-9671E04A0AE7}" type="datetimeFigureOut">
              <a:rPr lang="es-ES" smtClean="0"/>
              <a:t>23/12/2024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7EDA9-C55A-8145-A85C-80E4429229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0940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444" y="309836"/>
            <a:ext cx="3306011" cy="131860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28831" y="309837"/>
            <a:ext cx="5617600" cy="6641657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02444" y="1628441"/>
            <a:ext cx="3306011" cy="5323053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E52C-EA52-8D4B-8929-9671E04A0AE7}" type="datetimeFigureOut">
              <a:rPr lang="es-ES" smtClean="0"/>
              <a:t>23/12/2024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7EDA9-C55A-8145-A85C-80E4429229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7748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69650" y="5447348"/>
            <a:ext cx="6029325" cy="6430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969650" y="695329"/>
            <a:ext cx="6029325" cy="4669155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969650" y="6090438"/>
            <a:ext cx="6029325" cy="913295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E52C-EA52-8D4B-8929-9671E04A0AE7}" type="datetimeFigureOut">
              <a:rPr lang="es-ES" smtClean="0"/>
              <a:t>23/12/2024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7EDA9-C55A-8145-A85C-80E4429229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5181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502444" y="311638"/>
            <a:ext cx="9043988" cy="1296988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02444" y="1815783"/>
            <a:ext cx="9043988" cy="5135711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502444" y="7212692"/>
            <a:ext cx="2344738" cy="41431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A13F3-C41E-6B45-91C4-5B28E6C754FA}" type="datetimeFigureOut">
              <a:rPr lang="es-ES" smtClean="0"/>
              <a:t>23/12/2024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433366" y="7212692"/>
            <a:ext cx="3182144" cy="41431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7201694" y="7212692"/>
            <a:ext cx="2344738" cy="414315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A54BD-AC63-BC40-87B5-8F267BC0565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3945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mcarrascob@ucm.c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01140671.2020.1721544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emf"/><Relationship Id="rId4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5.w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i.org/10.1007/s00271-024-00916-8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s20123596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00271-024-00916-8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hyperlink" Target="https://doi.org/10.1002/joc.6219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compag.2022.107256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5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wmf"/><Relationship Id="rId4" Type="http://schemas.openxmlformats.org/officeDocument/2006/relationships/oleObject" Target="../embeddings/oleObject4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8.w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scitotenv.2021.152452" TargetMode="External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scitotenv.2021.152452" TargetMode="Externa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emf"/><Relationship Id="rId3" Type="http://schemas.openxmlformats.org/officeDocument/2006/relationships/image" Target="../media/image81.png"/><Relationship Id="rId7" Type="http://schemas.openxmlformats.org/officeDocument/2006/relationships/image" Target="../media/image2.e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3390/math10010151" TargetMode="External"/><Relationship Id="rId5" Type="http://schemas.openxmlformats.org/officeDocument/2006/relationships/hyperlink" Target="https://doi.org/10.3934/mbe.2023618" TargetMode="External"/><Relationship Id="rId4" Type="http://schemas.openxmlformats.org/officeDocument/2006/relationships/image" Target="../media/image82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10" Type="http://schemas.openxmlformats.org/officeDocument/2006/relationships/image" Target="../media/image94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mcarrascob@ucm.c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600" y="-12700"/>
            <a:ext cx="6019800" cy="33683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763" y="629219"/>
            <a:ext cx="1942400" cy="669230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600" y="7491362"/>
            <a:ext cx="6019800" cy="336833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49971" y="1766992"/>
            <a:ext cx="8634850" cy="2805008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Interacciones en el continuo Suelo-Planta-Atmósfera (SPA): avances en métodos y tecnologías para el manejo sostenible del riego</a:t>
            </a:r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846972" y="5000572"/>
            <a:ext cx="8541544" cy="1668070"/>
          </a:xfrm>
          <a:prstGeom prst="rect">
            <a:avLst/>
          </a:prstGeom>
        </p:spPr>
        <p:txBody>
          <a:bodyPr vert="horz" lIns="101882" tIns="50941" rIns="101882" bIns="50941" rtlCol="0" anchor="ctr">
            <a:noAutofit/>
          </a:bodyPr>
          <a:lstStyle>
            <a:lvl1pPr algn="ctr" defTabSz="509412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Dr. Marcos Carrasco-Benavides</a:t>
            </a:r>
          </a:p>
          <a:p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Departamento de Ciencias Agrarias y Forestales – UCM</a:t>
            </a:r>
          </a:p>
          <a:p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mcarrascob@ucm.cl</a:t>
            </a:r>
            <a:endParaRPr lang="es-E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s-E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ítulo 2"/>
          <p:cNvSpPr txBox="1">
            <a:spLocks/>
          </p:cNvSpPr>
          <p:nvPr/>
        </p:nvSpPr>
        <p:spPr>
          <a:xfrm>
            <a:off x="846972" y="6668642"/>
            <a:ext cx="8541544" cy="822720"/>
          </a:xfrm>
          <a:prstGeom prst="rect">
            <a:avLst/>
          </a:prstGeom>
        </p:spPr>
        <p:txBody>
          <a:bodyPr vert="horz" lIns="101882" tIns="50941" rIns="101882" bIns="50941" rtlCol="0" anchor="ctr">
            <a:noAutofit/>
          </a:bodyPr>
          <a:lstStyle>
            <a:lvl1pPr algn="ctr" defTabSz="509412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 agosto 2024</a:t>
            </a:r>
          </a:p>
          <a:p>
            <a:endParaRPr lang="es-E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481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22" y="468921"/>
            <a:ext cx="5159876" cy="6774994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5590193" y="1291458"/>
            <a:ext cx="43123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/>
              <a:t>Superficie de </a:t>
            </a:r>
            <a:r>
              <a:rPr lang="es-CL" sz="2400" dirty="0">
                <a:solidFill>
                  <a:srgbClr val="FF0000"/>
                </a:solidFill>
              </a:rPr>
              <a:t>cerezos</a:t>
            </a:r>
            <a:r>
              <a:rPr lang="es-CL" sz="2400" dirty="0"/>
              <a:t> en Chile:  61.559,0 ha</a:t>
            </a:r>
          </a:p>
          <a:p>
            <a:r>
              <a:rPr lang="es-CL" sz="2400" dirty="0"/>
              <a:t>Región del Maule:  27.817,57 ha (45%)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5343445" y="6267489"/>
            <a:ext cx="4630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b="1" dirty="0"/>
              <a:t>Fuente: </a:t>
            </a:r>
            <a:r>
              <a:rPr lang="es-CL" sz="1400" dirty="0"/>
              <a:t>Catastro Frutícola ODEPA (2022; 23); FAOSTAT (2022)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5590193" y="3856418"/>
            <a:ext cx="43833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/>
              <a:t>Superficie </a:t>
            </a:r>
            <a:r>
              <a:rPr lang="es-CL" sz="2400" dirty="0">
                <a:solidFill>
                  <a:srgbClr val="CC0099"/>
                </a:solidFill>
              </a:rPr>
              <a:t>vides viníferas </a:t>
            </a:r>
            <a:r>
              <a:rPr lang="es-CL" sz="2400" dirty="0"/>
              <a:t>en Chile:  129.016,5 ha</a:t>
            </a:r>
          </a:p>
          <a:p>
            <a:r>
              <a:rPr lang="es-CL" sz="2400" dirty="0"/>
              <a:t>Región del Maule:  52.511,50</a:t>
            </a:r>
          </a:p>
          <a:p>
            <a:r>
              <a:rPr lang="es-CL" sz="2400" dirty="0"/>
              <a:t>ha (41%, de las cuales el 73% son tintas)</a:t>
            </a:r>
          </a:p>
        </p:txBody>
      </p:sp>
    </p:spTree>
    <p:extLst>
      <p:ext uri="{BB962C8B-B14F-4D97-AF65-F5344CB8AC3E}">
        <p14:creationId xmlns:p14="http://schemas.microsoft.com/office/powerpoint/2010/main" val="928698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9" name="Rectangle 5"/>
          <p:cNvSpPr>
            <a:spLocks noChangeArrowheads="1"/>
          </p:cNvSpPr>
          <p:nvPr/>
        </p:nvSpPr>
        <p:spPr bwMode="auto">
          <a:xfrm>
            <a:off x="299625" y="3606530"/>
            <a:ext cx="8004619" cy="142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906" tIns="51431" rIns="98906" bIns="51431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  <a:buFontTx/>
              <a:buChar char="•"/>
            </a:pPr>
            <a:r>
              <a:rPr lang="es-CL" sz="3077" dirty="0">
                <a:solidFill>
                  <a:srgbClr val="002060"/>
                </a:solidFill>
                <a:latin typeface="Century Gothic" pitchFamily="34" charset="0"/>
              </a:rPr>
              <a:t> Aplicaciones para el riego en frutales (cerezos)</a:t>
            </a:r>
          </a:p>
        </p:txBody>
      </p:sp>
      <p:sp>
        <p:nvSpPr>
          <p:cNvPr id="656401" name="Line 17"/>
          <p:cNvSpPr>
            <a:spLocks noChangeShapeType="1"/>
          </p:cNvSpPr>
          <p:nvPr/>
        </p:nvSpPr>
        <p:spPr bwMode="auto">
          <a:xfrm>
            <a:off x="597839" y="5096981"/>
            <a:ext cx="9127728" cy="0"/>
          </a:xfrm>
          <a:prstGeom prst="line">
            <a:avLst/>
          </a:prstGeom>
          <a:noFill/>
          <a:ln w="9525">
            <a:solidFill>
              <a:srgbClr val="302F5D"/>
            </a:solidFill>
            <a:round/>
            <a:headEnd/>
            <a:tailEnd/>
          </a:ln>
          <a:effectLst/>
        </p:spPr>
        <p:txBody>
          <a:bodyPr lIns="98906" tIns="51431" rIns="98906" bIns="51431" anchor="ctr">
            <a:spAutoFit/>
          </a:bodyPr>
          <a:lstStyle/>
          <a:p>
            <a:endParaRPr lang="es-CR" sz="2198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615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14" y="2002958"/>
            <a:ext cx="4041443" cy="4382913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302" y="1350277"/>
            <a:ext cx="2589958" cy="1985940"/>
          </a:xfrm>
          <a:prstGeom prst="rect">
            <a:avLst/>
          </a:prstGeom>
        </p:spPr>
      </p:pic>
      <p:pic>
        <p:nvPicPr>
          <p:cNvPr id="21" name="Picture 2" descr="npo00010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974" y="3669451"/>
            <a:ext cx="3336874" cy="2502656"/>
          </a:xfrm>
          <a:prstGeom prst="rect">
            <a:avLst/>
          </a:prstGeom>
          <a:noFill/>
          <a:ln w="12700" algn="ctr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433540" y="1187003"/>
            <a:ext cx="5235344" cy="49827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lvl="1"/>
            <a:r>
              <a:rPr lang="en-US" sz="2638" dirty="0" err="1">
                <a:solidFill>
                  <a:srgbClr val="FF0000"/>
                </a:solidFill>
                <a:latin typeface="Tahoma" pitchFamily="34" charset="0"/>
              </a:rPr>
              <a:t>Uso</a:t>
            </a:r>
            <a:r>
              <a:rPr lang="en-US" sz="2638" dirty="0">
                <a:solidFill>
                  <a:srgbClr val="FF0000"/>
                </a:solidFill>
                <a:latin typeface="Tahoma" pitchFamily="34" charset="0"/>
              </a:rPr>
              <a:t> de </a:t>
            </a:r>
            <a:r>
              <a:rPr lang="en-US" sz="2638" dirty="0" err="1">
                <a:solidFill>
                  <a:srgbClr val="FF0000"/>
                </a:solidFill>
                <a:latin typeface="Tahoma" pitchFamily="34" charset="0"/>
              </a:rPr>
              <a:t>indicadores</a:t>
            </a:r>
            <a:r>
              <a:rPr lang="en-US" sz="2638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638" dirty="0" err="1">
                <a:solidFill>
                  <a:srgbClr val="FF0000"/>
                </a:solidFill>
                <a:latin typeface="Tahoma" pitchFamily="34" charset="0"/>
              </a:rPr>
              <a:t>fisiológicos</a:t>
            </a:r>
            <a:endParaRPr lang="en-US" sz="2638" dirty="0">
              <a:solidFill>
                <a:srgbClr val="FF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70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3" descr="C:\Users\Marcos\Documents\00_UCM\Agronomía UCM\CAPITAL HUMANO 2012\01_ensayo cerezos\Fotos terreno\71321010\DSCI67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03" y="451962"/>
            <a:ext cx="4293098" cy="321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2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368680"/>
              </p:ext>
            </p:extLst>
          </p:nvPr>
        </p:nvGraphicFramePr>
        <p:xfrm>
          <a:off x="6272991" y="1067630"/>
          <a:ext cx="2872890" cy="2571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6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6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1711"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>
                          <a:latin typeface="Century Gothic" panose="020B0502020202020204" pitchFamily="34" charset="0"/>
                        </a:rPr>
                        <a:t>Treatment</a:t>
                      </a:r>
                    </a:p>
                  </a:txBody>
                  <a:tcPr marL="75367" marR="75367" marT="37683" marB="37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noProof="0" dirty="0">
                          <a:latin typeface="Century Gothic" panose="020B0502020202020204" pitchFamily="34" charset="0"/>
                        </a:rPr>
                        <a:t>Water reposition </a:t>
                      </a:r>
                    </a:p>
                    <a:p>
                      <a:pPr algn="ctr"/>
                      <a:r>
                        <a:rPr lang="en-US" sz="1800" noProof="0" dirty="0">
                          <a:latin typeface="Century Gothic" panose="020B0502020202020204" pitchFamily="34" charset="0"/>
                        </a:rPr>
                        <a:t>(based</a:t>
                      </a:r>
                      <a:r>
                        <a:rPr lang="en-US" sz="1800" baseline="0" noProof="0" dirty="0">
                          <a:latin typeface="Century Gothic" panose="020B0502020202020204" pitchFamily="34" charset="0"/>
                        </a:rPr>
                        <a:t> on </a:t>
                      </a:r>
                      <a:r>
                        <a:rPr lang="en-US" sz="1800" baseline="0" noProof="0" dirty="0" err="1">
                          <a:latin typeface="Century Gothic" panose="020B0502020202020204" pitchFamily="34" charset="0"/>
                        </a:rPr>
                        <a:t>ETc</a:t>
                      </a:r>
                      <a:r>
                        <a:rPr lang="en-US" sz="1800" noProof="0" dirty="0">
                          <a:latin typeface="Century Gothic" panose="020B0502020202020204" pitchFamily="34" charset="0"/>
                        </a:rPr>
                        <a:t>)</a:t>
                      </a:r>
                    </a:p>
                  </a:txBody>
                  <a:tcPr marL="75367" marR="75367" marT="37683" marB="3768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539">
                <a:tc>
                  <a:txBody>
                    <a:bodyPr/>
                    <a:lstStyle/>
                    <a:p>
                      <a:pPr algn="ctr"/>
                      <a:r>
                        <a:rPr lang="es-CL" sz="1800" dirty="0">
                          <a:latin typeface="Century Gothic" panose="020B0502020202020204" pitchFamily="34" charset="0"/>
                        </a:rPr>
                        <a:t>T0</a:t>
                      </a:r>
                    </a:p>
                  </a:txBody>
                  <a:tcPr marL="75367" marR="75367" marT="37683" marB="37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>
                          <a:latin typeface="Century Gothic" panose="020B0502020202020204" pitchFamily="34" charset="0"/>
                        </a:rPr>
                        <a:t>100 %</a:t>
                      </a:r>
                    </a:p>
                  </a:txBody>
                  <a:tcPr marL="75367" marR="75367" marT="37683" marB="3768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539">
                <a:tc>
                  <a:txBody>
                    <a:bodyPr/>
                    <a:lstStyle/>
                    <a:p>
                      <a:pPr algn="ctr"/>
                      <a:r>
                        <a:rPr lang="es-CL" sz="1800" dirty="0">
                          <a:latin typeface="Century Gothic" panose="020B0502020202020204" pitchFamily="34" charset="0"/>
                        </a:rPr>
                        <a:t>T1</a:t>
                      </a:r>
                    </a:p>
                  </a:txBody>
                  <a:tcPr marL="75367" marR="75367" marT="37683" marB="37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>
                          <a:latin typeface="Century Gothic" panose="020B0502020202020204" pitchFamily="34" charset="0"/>
                        </a:rPr>
                        <a:t>50 %</a:t>
                      </a:r>
                    </a:p>
                  </a:txBody>
                  <a:tcPr marL="75367" marR="75367" marT="37683" marB="3768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539">
                <a:tc>
                  <a:txBody>
                    <a:bodyPr/>
                    <a:lstStyle/>
                    <a:p>
                      <a:pPr algn="ctr"/>
                      <a:r>
                        <a:rPr lang="es-CL" sz="1800" dirty="0">
                          <a:latin typeface="Century Gothic" panose="020B0502020202020204" pitchFamily="34" charset="0"/>
                        </a:rPr>
                        <a:t>T2</a:t>
                      </a:r>
                    </a:p>
                  </a:txBody>
                  <a:tcPr marL="75367" marR="75367" marT="37683" marB="37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>
                          <a:latin typeface="Century Gothic" panose="020B0502020202020204" pitchFamily="34" charset="0"/>
                        </a:rPr>
                        <a:t>75 %</a:t>
                      </a:r>
                    </a:p>
                  </a:txBody>
                  <a:tcPr marL="75367" marR="75367" marT="37683" marB="3768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539">
                <a:tc>
                  <a:txBody>
                    <a:bodyPr/>
                    <a:lstStyle/>
                    <a:p>
                      <a:pPr algn="ctr"/>
                      <a:r>
                        <a:rPr lang="es-CL" sz="1800" dirty="0">
                          <a:latin typeface="Century Gothic" panose="020B0502020202020204" pitchFamily="34" charset="0"/>
                        </a:rPr>
                        <a:t>T3</a:t>
                      </a:r>
                    </a:p>
                  </a:txBody>
                  <a:tcPr marL="75367" marR="75367" marT="37683" marB="37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800" dirty="0">
                          <a:latin typeface="Century Gothic" panose="020B0502020202020204" pitchFamily="34" charset="0"/>
                        </a:rPr>
                        <a:t>140 %</a:t>
                      </a:r>
                    </a:p>
                  </a:txBody>
                  <a:tcPr marL="75367" marR="75367" marT="37683" marB="3768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9" name="Grupo 8"/>
          <p:cNvGrpSpPr/>
          <p:nvPr/>
        </p:nvGrpSpPr>
        <p:grpSpPr>
          <a:xfrm>
            <a:off x="-146242" y="4075271"/>
            <a:ext cx="7272906" cy="3542169"/>
            <a:chOff x="4596966" y="1064717"/>
            <a:chExt cx="5026643" cy="2447435"/>
          </a:xfrm>
        </p:grpSpPr>
        <p:grpSp>
          <p:nvGrpSpPr>
            <p:cNvPr id="44" name="Grupo 43"/>
            <p:cNvGrpSpPr/>
            <p:nvPr/>
          </p:nvGrpSpPr>
          <p:grpSpPr>
            <a:xfrm>
              <a:off x="4596966" y="1064717"/>
              <a:ext cx="5026643" cy="2447435"/>
              <a:chOff x="6847931" y="-187581"/>
              <a:chExt cx="5119758" cy="2748458"/>
            </a:xfrm>
          </p:grpSpPr>
          <p:pic>
            <p:nvPicPr>
              <p:cNvPr id="12" name="Imagen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47931" y="-187581"/>
                <a:ext cx="5119758" cy="2454390"/>
              </a:xfrm>
              <a:prstGeom prst="rect">
                <a:avLst/>
              </a:prstGeom>
            </p:spPr>
          </p:pic>
          <p:sp>
            <p:nvSpPr>
              <p:cNvPr id="7" name="CuadroTexto 6"/>
              <p:cNvSpPr txBox="1"/>
              <p:nvPr/>
            </p:nvSpPr>
            <p:spPr>
              <a:xfrm>
                <a:off x="7192741" y="2369828"/>
                <a:ext cx="1872296" cy="1910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Century Gothic" panose="020B0502020202020204" pitchFamily="34" charset="0"/>
                  </a:rPr>
                  <a:t>Source: </a:t>
                </a:r>
                <a:r>
                  <a:rPr lang="en-US" sz="1000" dirty="0">
                    <a:latin typeface="Century Gothic" panose="020B0502020202020204" pitchFamily="34" charset="0"/>
                  </a:rPr>
                  <a:t>Adapted from </a:t>
                </a:r>
                <a:r>
                  <a:rPr lang="en-US" sz="1000" dirty="0" err="1">
                    <a:latin typeface="Century Gothic" panose="020B0502020202020204" pitchFamily="34" charset="0"/>
                  </a:rPr>
                  <a:t>Feucht</a:t>
                </a:r>
                <a:r>
                  <a:rPr lang="en-US" sz="1000" dirty="0">
                    <a:latin typeface="Century Gothic" panose="020B0502020202020204" pitchFamily="34" charset="0"/>
                  </a:rPr>
                  <a:t>, W., 1967 </a:t>
                </a:r>
              </a:p>
            </p:txBody>
          </p:sp>
        </p:grpSp>
        <p:pic>
          <p:nvPicPr>
            <p:cNvPr id="45" name="Imagen 4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51875" y="2235406"/>
              <a:ext cx="721599" cy="613843"/>
            </a:xfrm>
            <a:prstGeom prst="rect">
              <a:avLst/>
            </a:prstGeom>
          </p:spPr>
        </p:pic>
        <p:sp>
          <p:nvSpPr>
            <p:cNvPr id="3" name="CuadroTexto 2"/>
            <p:cNvSpPr txBox="1"/>
            <p:nvPr/>
          </p:nvSpPr>
          <p:spPr>
            <a:xfrm>
              <a:off x="4935505" y="1092352"/>
              <a:ext cx="4633000" cy="3459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648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Regulated</a:t>
              </a:r>
              <a:r>
                <a:rPr lang="es-CL" sz="1648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 </a:t>
              </a:r>
              <a:r>
                <a:rPr lang="es-CL" sz="1648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Deficit</a:t>
              </a:r>
              <a:r>
                <a:rPr lang="es-CL" sz="1648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 </a:t>
              </a:r>
              <a:r>
                <a:rPr lang="es-CL" sz="1648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Irrigation</a:t>
              </a:r>
              <a:r>
                <a:rPr lang="es-CL" sz="1648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 (RDI) - </a:t>
              </a:r>
              <a:r>
                <a:rPr lang="es-CL" sz="1648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 Gothic" panose="020B0502020202020204" pitchFamily="34" charset="0"/>
                </a:rPr>
                <a:t>strategies</a:t>
              </a:r>
              <a:endParaRPr lang="es-CL" sz="1648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endParaRPr>
            </a:p>
          </p:txBody>
        </p:sp>
        <p:grpSp>
          <p:nvGrpSpPr>
            <p:cNvPr id="5" name="Grupo 4"/>
            <p:cNvGrpSpPr/>
            <p:nvPr/>
          </p:nvGrpSpPr>
          <p:grpSpPr>
            <a:xfrm>
              <a:off x="6915889" y="1532268"/>
              <a:ext cx="2405679" cy="1378034"/>
              <a:chOff x="8390841" y="567267"/>
              <a:chExt cx="2918739" cy="1671928"/>
            </a:xfrm>
          </p:grpSpPr>
          <p:cxnSp>
            <p:nvCxnSpPr>
              <p:cNvPr id="8" name="Conector recto de flecha 7"/>
              <p:cNvCxnSpPr/>
              <p:nvPr/>
            </p:nvCxnSpPr>
            <p:spPr>
              <a:xfrm flipH="1">
                <a:off x="8398933" y="567267"/>
                <a:ext cx="8467" cy="1671928"/>
              </a:xfrm>
              <a:prstGeom prst="straightConnector1">
                <a:avLst/>
              </a:prstGeom>
              <a:ln w="539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ector recto de flecha 47"/>
              <p:cNvCxnSpPr/>
              <p:nvPr/>
            </p:nvCxnSpPr>
            <p:spPr>
              <a:xfrm flipV="1">
                <a:off x="8390841" y="583451"/>
                <a:ext cx="2918739" cy="2010"/>
              </a:xfrm>
              <a:prstGeom prst="straightConnector1">
                <a:avLst/>
              </a:prstGeom>
              <a:ln w="539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CuadroTexto 5"/>
          <p:cNvSpPr txBox="1"/>
          <p:nvPr/>
        </p:nvSpPr>
        <p:spPr>
          <a:xfrm>
            <a:off x="6369534" y="3774429"/>
            <a:ext cx="2468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err="1">
                <a:latin typeface="Century Gothic" panose="020B0502020202020204" pitchFamily="34" charset="0"/>
              </a:rPr>
              <a:t>ETc</a:t>
            </a:r>
            <a:r>
              <a:rPr lang="es-CL" sz="1200" dirty="0">
                <a:latin typeface="Century Gothic" panose="020B0502020202020204" pitchFamily="34" charset="0"/>
              </a:rPr>
              <a:t> =  </a:t>
            </a:r>
            <a:r>
              <a:rPr lang="es-CL" sz="1200" dirty="0" err="1">
                <a:latin typeface="Century Gothic" panose="020B0502020202020204" pitchFamily="34" charset="0"/>
              </a:rPr>
              <a:t>crop</a:t>
            </a:r>
            <a:r>
              <a:rPr lang="es-CL" sz="1200" dirty="0">
                <a:latin typeface="Century Gothic" panose="020B0502020202020204" pitchFamily="34" charset="0"/>
              </a:rPr>
              <a:t> </a:t>
            </a:r>
            <a:r>
              <a:rPr lang="es-CL" sz="1200" dirty="0" err="1">
                <a:latin typeface="Century Gothic" panose="020B0502020202020204" pitchFamily="34" charset="0"/>
              </a:rPr>
              <a:t>evapotranspiration</a:t>
            </a:r>
            <a:endParaRPr lang="es-CL" sz="1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827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31" y="207697"/>
            <a:ext cx="9226514" cy="547093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11375" y="6268231"/>
            <a:ext cx="923594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 </a:t>
            </a:r>
            <a:r>
              <a:rPr lang="es-CL" sz="1050" dirty="0">
                <a:latin typeface="Century Gothic" panose="020B0502020202020204" pitchFamily="34" charset="0"/>
              </a:rPr>
              <a:t>Carrasco-Benavides, M., Espinoza Meza, S., Olguín-Cáceres, J., Muñoz-Concha, D., von </a:t>
            </a:r>
            <a:r>
              <a:rPr lang="es-CL" sz="1050" dirty="0" err="1">
                <a:latin typeface="Century Gothic" panose="020B0502020202020204" pitchFamily="34" charset="0"/>
              </a:rPr>
              <a:t>Bennewitz</a:t>
            </a:r>
            <a:r>
              <a:rPr lang="es-CL" sz="1050" dirty="0">
                <a:latin typeface="Century Gothic" panose="020B0502020202020204" pitchFamily="34" charset="0"/>
              </a:rPr>
              <a:t>, E., Ávila-Sánchez, C., Ortega-Farías, S., 2020. </a:t>
            </a:r>
            <a:r>
              <a:rPr lang="es-CL" sz="1050" dirty="0" err="1">
                <a:latin typeface="Century Gothic" panose="020B0502020202020204" pitchFamily="34" charset="0"/>
              </a:rPr>
              <a:t>Effects</a:t>
            </a:r>
            <a:r>
              <a:rPr lang="es-CL" sz="1050" dirty="0">
                <a:latin typeface="Century Gothic" panose="020B0502020202020204" pitchFamily="34" charset="0"/>
              </a:rPr>
              <a:t> of </a:t>
            </a:r>
            <a:r>
              <a:rPr lang="es-CL" sz="1050" dirty="0" err="1">
                <a:latin typeface="Century Gothic" panose="020B0502020202020204" pitchFamily="34" charset="0"/>
              </a:rPr>
              <a:t>regulated</a:t>
            </a:r>
            <a:r>
              <a:rPr lang="es-CL" sz="1050" dirty="0">
                <a:latin typeface="Century Gothic" panose="020B0502020202020204" pitchFamily="34" charset="0"/>
              </a:rPr>
              <a:t> post-</a:t>
            </a:r>
            <a:r>
              <a:rPr lang="es-CL" sz="1050" dirty="0" err="1">
                <a:latin typeface="Century Gothic" panose="020B0502020202020204" pitchFamily="34" charset="0"/>
              </a:rPr>
              <a:t>harvest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irrigation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strategies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on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yield</a:t>
            </a:r>
            <a:r>
              <a:rPr lang="es-CL" sz="1050" dirty="0">
                <a:latin typeface="Century Gothic" panose="020B0502020202020204" pitchFamily="34" charset="0"/>
              </a:rPr>
              <a:t>, </a:t>
            </a:r>
            <a:r>
              <a:rPr lang="es-CL" sz="1050" dirty="0" err="1">
                <a:latin typeface="Century Gothic" panose="020B0502020202020204" pitchFamily="34" charset="0"/>
              </a:rPr>
              <a:t>fruit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quality</a:t>
            </a:r>
            <a:r>
              <a:rPr lang="es-CL" sz="1050" dirty="0">
                <a:latin typeface="Century Gothic" panose="020B0502020202020204" pitchFamily="34" charset="0"/>
              </a:rPr>
              <a:t> and </a:t>
            </a:r>
            <a:r>
              <a:rPr lang="es-CL" sz="1050" dirty="0" err="1">
                <a:latin typeface="Century Gothic" panose="020B0502020202020204" pitchFamily="34" charset="0"/>
              </a:rPr>
              <a:t>water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productivity</a:t>
            </a:r>
            <a:r>
              <a:rPr lang="es-CL" sz="1050" dirty="0">
                <a:latin typeface="Century Gothic" panose="020B0502020202020204" pitchFamily="34" charset="0"/>
              </a:rPr>
              <a:t> in a </a:t>
            </a:r>
            <a:r>
              <a:rPr lang="es-CL" sz="1050" dirty="0" err="1">
                <a:latin typeface="Century Gothic" panose="020B0502020202020204" pitchFamily="34" charset="0"/>
              </a:rPr>
              <a:t>drip-irrigated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cherry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orchard</a:t>
            </a:r>
            <a:r>
              <a:rPr lang="es-CL" sz="1050" dirty="0">
                <a:latin typeface="Century Gothic" panose="020B0502020202020204" pitchFamily="34" charset="0"/>
              </a:rPr>
              <a:t>. New </a:t>
            </a:r>
            <a:r>
              <a:rPr lang="es-CL" sz="1050" dirty="0" err="1">
                <a:latin typeface="Century Gothic" panose="020B0502020202020204" pitchFamily="34" charset="0"/>
              </a:rPr>
              <a:t>Zeal</a:t>
            </a:r>
            <a:r>
              <a:rPr lang="es-CL" sz="1050" dirty="0">
                <a:latin typeface="Century Gothic" panose="020B0502020202020204" pitchFamily="34" charset="0"/>
              </a:rPr>
              <a:t> J </a:t>
            </a:r>
            <a:r>
              <a:rPr lang="es-CL" sz="1050" dirty="0" err="1">
                <a:latin typeface="Century Gothic" panose="020B0502020202020204" pitchFamily="34" charset="0"/>
              </a:rPr>
              <a:t>Crop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Hort</a:t>
            </a:r>
            <a:r>
              <a:rPr lang="es-CL" sz="1050" dirty="0">
                <a:latin typeface="Century Gothic" panose="020B0502020202020204" pitchFamily="34" charset="0"/>
              </a:rPr>
              <a:t> 48, 97–116. </a:t>
            </a:r>
            <a:r>
              <a:rPr lang="es-CL" sz="1050" dirty="0">
                <a:latin typeface="Century Gothic" panose="020B0502020202020204" pitchFamily="34" charset="0"/>
                <a:hlinkClick r:id="rId3"/>
              </a:rPr>
              <a:t>https://doi.org/10.1080/01140671.2020.1721544</a:t>
            </a:r>
            <a:endParaRPr lang="es-CL" sz="1050" dirty="0"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545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77755" y="7357935"/>
            <a:ext cx="286488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 </a:t>
            </a:r>
            <a:r>
              <a:rPr lang="es-CL" sz="1050" dirty="0">
                <a:latin typeface="Century Gothic" panose="020B0502020202020204" pitchFamily="34" charset="0"/>
              </a:rPr>
              <a:t>Carrasco-Benavides et al., (2020)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376" y="149019"/>
            <a:ext cx="7107162" cy="715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367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n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71" y="1291016"/>
            <a:ext cx="8277254" cy="2194768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971" y="4061130"/>
            <a:ext cx="5445475" cy="283607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603971" y="2045903"/>
            <a:ext cx="8277254" cy="17775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648"/>
          </a:p>
        </p:txBody>
      </p:sp>
      <p:sp>
        <p:nvSpPr>
          <p:cNvPr id="6" name="Rectángulo 5"/>
          <p:cNvSpPr/>
          <p:nvPr/>
        </p:nvSpPr>
        <p:spPr>
          <a:xfrm>
            <a:off x="603971" y="5335780"/>
            <a:ext cx="5310797" cy="14220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648"/>
          </a:p>
        </p:txBody>
      </p:sp>
      <p:sp>
        <p:nvSpPr>
          <p:cNvPr id="4" name="CuadroTexto 3"/>
          <p:cNvSpPr txBox="1"/>
          <p:nvPr/>
        </p:nvSpPr>
        <p:spPr>
          <a:xfrm>
            <a:off x="8919679" y="2029474"/>
            <a:ext cx="1186619" cy="26994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CL" sz="1154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WP ≈ 1.6 kg m</a:t>
            </a:r>
            <a:r>
              <a:rPr lang="es-CL" sz="1154" b="1" baseline="300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-3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988105" y="5233971"/>
            <a:ext cx="2186624" cy="3459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CL" sz="1648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≈ 88 mm </a:t>
            </a:r>
            <a:r>
              <a:rPr lang="es-CL" sz="1648" b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water</a:t>
            </a:r>
            <a:r>
              <a:rPr lang="es-CL" sz="1648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es-CL" sz="1648" b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savings</a:t>
            </a:r>
            <a:endParaRPr lang="es-CL" sz="1648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430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69" y="5134521"/>
            <a:ext cx="3119449" cy="2339588"/>
          </a:xfrm>
          <a:prstGeom prst="rect">
            <a:avLst/>
          </a:prstGeom>
        </p:spPr>
      </p:pic>
      <p:grpSp>
        <p:nvGrpSpPr>
          <p:cNvPr id="12" name="Grupo 11"/>
          <p:cNvGrpSpPr/>
          <p:nvPr/>
        </p:nvGrpSpPr>
        <p:grpSpPr>
          <a:xfrm>
            <a:off x="1" y="2177078"/>
            <a:ext cx="4911364" cy="2945810"/>
            <a:chOff x="778750" y="78389"/>
            <a:chExt cx="6104545" cy="3731347"/>
          </a:xfrm>
        </p:grpSpPr>
        <p:grpSp>
          <p:nvGrpSpPr>
            <p:cNvPr id="10" name="Grupo 9"/>
            <p:cNvGrpSpPr/>
            <p:nvPr/>
          </p:nvGrpSpPr>
          <p:grpSpPr>
            <a:xfrm>
              <a:off x="778750" y="78389"/>
              <a:ext cx="5879506" cy="3534978"/>
              <a:chOff x="3298677" y="145278"/>
              <a:chExt cx="5879506" cy="3534978"/>
            </a:xfrm>
          </p:grpSpPr>
          <p:sp>
            <p:nvSpPr>
              <p:cNvPr id="9" name="Rectángulo 8"/>
              <p:cNvSpPr/>
              <p:nvPr/>
            </p:nvSpPr>
            <p:spPr>
              <a:xfrm>
                <a:off x="3298677" y="145278"/>
                <a:ext cx="5879506" cy="3534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 sz="2638"/>
              </a:p>
            </p:txBody>
          </p:sp>
          <p:pic>
            <p:nvPicPr>
              <p:cNvPr id="5" name="Imagen 4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75" t="8186" r="1428" b="5868"/>
              <a:stretch/>
            </p:blipFill>
            <p:spPr>
              <a:xfrm>
                <a:off x="3748755" y="145278"/>
                <a:ext cx="5212934" cy="3050849"/>
              </a:xfrm>
              <a:prstGeom prst="rect">
                <a:avLst/>
              </a:prstGeom>
            </p:spPr>
          </p:pic>
          <p:sp>
            <p:nvSpPr>
              <p:cNvPr id="7" name="CuadroTexto 6"/>
              <p:cNvSpPr txBox="1"/>
              <p:nvPr/>
            </p:nvSpPr>
            <p:spPr>
              <a:xfrm>
                <a:off x="5546763" y="3166970"/>
                <a:ext cx="1215742" cy="304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CL" sz="1154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Wavelength</a:t>
                </a:r>
                <a:r>
                  <a:rPr lang="es-CL" sz="1154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l-GR" sz="1154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s-CL" sz="1154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  <p:sp>
            <p:nvSpPr>
              <p:cNvPr id="8" name="CuadroTexto 7"/>
              <p:cNvSpPr txBox="1"/>
              <p:nvPr/>
            </p:nvSpPr>
            <p:spPr>
              <a:xfrm rot="16200000">
                <a:off x="2786528" y="1524296"/>
                <a:ext cx="1647459" cy="2928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54" dirty="0">
                    <a:latin typeface="Calibri" panose="020F0502020204030204" pitchFamily="34" charset="0"/>
                    <a:cs typeface="Calibri" panose="020F0502020204030204" pitchFamily="34" charset="0"/>
                  </a:rPr>
                  <a:t>Apparent reflectance</a:t>
                </a:r>
                <a:endParaRPr lang="en-US" sz="1154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" name="Rectángulo 5"/>
            <p:cNvSpPr/>
            <p:nvPr/>
          </p:nvSpPr>
          <p:spPr>
            <a:xfrm>
              <a:off x="787294" y="3404587"/>
              <a:ext cx="6096001" cy="40514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s-CL" sz="866" dirty="0"/>
                <a:t>https://medium.com/supplyframe-hardware/using-multi-spectral-cameras-to-monitor-crop-growth-and-health-258fc65f65f9</a:t>
              </a:r>
            </a:p>
          </p:txBody>
        </p:sp>
      </p:grp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52282" y="148995"/>
            <a:ext cx="6474762" cy="131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906" tIns="51431" rIns="98906" bIns="51431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  <a:buFontTx/>
              <a:buChar char="•"/>
            </a:pPr>
            <a:r>
              <a:rPr lang="es-CL" sz="2800" b="1" dirty="0">
                <a:solidFill>
                  <a:srgbClr val="002060"/>
                </a:solidFill>
                <a:latin typeface="Century Gothic" pitchFamily="34" charset="0"/>
              </a:rPr>
              <a:t> Aplicaciones de proxidetección para el riego en frutales (cerezos)</a:t>
            </a: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4828484" y="6893240"/>
            <a:ext cx="330731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 </a:t>
            </a:r>
            <a:r>
              <a:rPr lang="es-CL" sz="1050" dirty="0">
                <a:latin typeface="Century Gothic" panose="020B0502020202020204" pitchFamily="34" charset="0"/>
              </a:rPr>
              <a:t>Imagen generada por </a:t>
            </a:r>
            <a:r>
              <a:rPr lang="es-CL" sz="1050" dirty="0" err="1">
                <a:latin typeface="Century Gothic" panose="020B0502020202020204" pitchFamily="34" charset="0"/>
              </a:rPr>
              <a:t>ChatGPT</a:t>
            </a:r>
            <a:r>
              <a:rPr lang="es-CL" sz="1050" dirty="0">
                <a:latin typeface="Century Gothic" panose="020B0502020202020204" pitchFamily="34" charset="0"/>
              </a:rPr>
              <a:t>. (2024).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309172" y="7481735"/>
            <a:ext cx="242887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 </a:t>
            </a:r>
            <a:r>
              <a:rPr lang="es-CL" sz="1050" dirty="0">
                <a:latin typeface="Century Gothic" panose="020B0502020202020204" pitchFamily="34" charset="0"/>
              </a:rPr>
              <a:t>Imagen de archivo (2017).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8239" y="2031980"/>
            <a:ext cx="4760132" cy="474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482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717350" y="1276101"/>
            <a:ext cx="6956647" cy="143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743" dirty="0">
                <a:latin typeface="Century Gothic" panose="020B0502020202020204" pitchFamily="34" charset="0"/>
                <a:ea typeface="Times New Roman" panose="02020603050405020304" pitchFamily="18" charset="0"/>
              </a:rPr>
              <a:t>Se usaron </a:t>
            </a:r>
            <a:r>
              <a:rPr lang="es-CL" sz="1743" b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3 niveles</a:t>
            </a:r>
            <a:r>
              <a:rPr lang="es-CL" sz="1743" dirty="0">
                <a:latin typeface="Century Gothic" panose="020B0502020202020204" pitchFamily="34" charset="0"/>
                <a:ea typeface="Times New Roman" panose="02020603050405020304" pitchFamily="18" charset="0"/>
              </a:rPr>
              <a:t> de reposición hídrica, monitoreada mediante el </a:t>
            </a:r>
            <a:r>
              <a:rPr lang="es-CL" sz="1743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Ψx</a:t>
            </a:r>
            <a:r>
              <a:rPr lang="es-CL" sz="1743" dirty="0">
                <a:latin typeface="Century Gothic" panose="020B0502020202020204" pitchFamily="34" charset="0"/>
                <a:ea typeface="Times New Roman" panose="02020603050405020304" pitchFamily="18" charset="0"/>
              </a:rPr>
              <a:t>:</a:t>
            </a:r>
          </a:p>
          <a:p>
            <a:r>
              <a:rPr lang="es-CL" sz="1743" b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T0 </a:t>
            </a:r>
            <a:r>
              <a:rPr lang="es-CL" sz="1743" dirty="0">
                <a:latin typeface="Century Gothic" panose="020B0502020202020204" pitchFamily="34" charset="0"/>
                <a:ea typeface="Times New Roman" panose="02020603050405020304" pitchFamily="18" charset="0"/>
              </a:rPr>
              <a:t>= sin estrés hídrico (control): (</a:t>
            </a:r>
            <a:r>
              <a:rPr lang="es-CL" sz="1743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Ψx</a:t>
            </a:r>
            <a:r>
              <a:rPr lang="es-CL" sz="1743" dirty="0">
                <a:latin typeface="Century Gothic" panose="020B0502020202020204" pitchFamily="34" charset="0"/>
                <a:ea typeface="Times New Roman" panose="02020603050405020304" pitchFamily="18" charset="0"/>
              </a:rPr>
              <a:t> ≥ −1.0 </a:t>
            </a:r>
            <a:r>
              <a:rPr lang="es-CL" sz="1743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MPa</a:t>
            </a:r>
            <a:r>
              <a:rPr lang="es-CL" sz="1743" dirty="0">
                <a:latin typeface="Century Gothic" panose="020B0502020202020204" pitchFamily="34" charset="0"/>
                <a:ea typeface="Times New Roman" panose="02020603050405020304" pitchFamily="18" charset="0"/>
              </a:rPr>
              <a:t>); </a:t>
            </a:r>
          </a:p>
          <a:p>
            <a:r>
              <a:rPr lang="es-CL" sz="1743" b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T1 </a:t>
            </a:r>
            <a:r>
              <a:rPr lang="es-CL" sz="1743" dirty="0">
                <a:latin typeface="Century Gothic" panose="020B0502020202020204" pitchFamily="34" charset="0"/>
                <a:ea typeface="Times New Roman" panose="02020603050405020304" pitchFamily="18" charset="0"/>
              </a:rPr>
              <a:t>= con estrés hídrico moderado (−1.0 ≥ </a:t>
            </a:r>
            <a:r>
              <a:rPr lang="es-CL" sz="1743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Ψx</a:t>
            </a:r>
            <a:r>
              <a:rPr lang="es-CL" sz="1743" dirty="0">
                <a:latin typeface="Century Gothic" panose="020B0502020202020204" pitchFamily="34" charset="0"/>
                <a:ea typeface="Times New Roman" panose="02020603050405020304" pitchFamily="18" charset="0"/>
              </a:rPr>
              <a:t> ≥ −1.5 </a:t>
            </a:r>
            <a:r>
              <a:rPr lang="es-CL" sz="1743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MPa</a:t>
            </a:r>
            <a:r>
              <a:rPr lang="es-CL" sz="1743" dirty="0">
                <a:latin typeface="Century Gothic" panose="020B0502020202020204" pitchFamily="34" charset="0"/>
                <a:ea typeface="Times New Roman" panose="02020603050405020304" pitchFamily="18" charset="0"/>
              </a:rPr>
              <a:t>); y </a:t>
            </a:r>
          </a:p>
          <a:p>
            <a:r>
              <a:rPr lang="es-CL" sz="1743" b="1" dirty="0">
                <a:latin typeface="Century Gothic" panose="020B0502020202020204" pitchFamily="34" charset="0"/>
                <a:ea typeface="Times New Roman" panose="02020603050405020304" pitchFamily="18" charset="0"/>
              </a:rPr>
              <a:t>T2</a:t>
            </a:r>
            <a:r>
              <a:rPr lang="es-CL" sz="1743" dirty="0">
                <a:latin typeface="Century Gothic" panose="020B0502020202020204" pitchFamily="34" charset="0"/>
                <a:ea typeface="Times New Roman" panose="02020603050405020304" pitchFamily="18" charset="0"/>
              </a:rPr>
              <a:t> = con estrés hídrico moderado a alto (−1.5 &gt; </a:t>
            </a:r>
            <a:r>
              <a:rPr lang="es-CL" sz="1743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Ψx</a:t>
            </a:r>
            <a:r>
              <a:rPr lang="es-CL" sz="1743" dirty="0">
                <a:latin typeface="Century Gothic" panose="020B0502020202020204" pitchFamily="34" charset="0"/>
                <a:ea typeface="Times New Roman" panose="02020603050405020304" pitchFamily="18" charset="0"/>
              </a:rPr>
              <a:t> ≥ −2.0 </a:t>
            </a:r>
            <a:r>
              <a:rPr lang="es-CL" sz="1743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MPa</a:t>
            </a:r>
            <a:r>
              <a:rPr lang="es-CL" sz="1743" dirty="0">
                <a:latin typeface="Century Gothic" panose="020B0502020202020204" pitchFamily="34" charset="0"/>
                <a:ea typeface="Times New Roman" panose="02020603050405020304" pitchFamily="18" charset="0"/>
              </a:rPr>
              <a:t>).</a:t>
            </a:r>
            <a:endParaRPr lang="es-CL" sz="1743" dirty="0"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856" y="3274777"/>
            <a:ext cx="6159164" cy="2958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208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Imagen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3" b="11465"/>
          <a:stretch>
            <a:fillRect/>
          </a:stretch>
        </p:blipFill>
        <p:spPr bwMode="auto">
          <a:xfrm>
            <a:off x="1475554" y="1207654"/>
            <a:ext cx="2284883" cy="1830432"/>
          </a:xfrm>
          <a:prstGeom prst="rect">
            <a:avLst/>
          </a:prstGeom>
          <a:noFill/>
          <a:ln w="603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Imagen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9" t="17059" r="19855" b="23068"/>
          <a:stretch>
            <a:fillRect/>
          </a:stretch>
        </p:blipFill>
        <p:spPr bwMode="auto">
          <a:xfrm>
            <a:off x="3922167" y="1207654"/>
            <a:ext cx="2272260" cy="1830432"/>
          </a:xfrm>
          <a:prstGeom prst="rect">
            <a:avLst/>
          </a:prstGeom>
          <a:noFill/>
          <a:ln w="603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1457" y="3533410"/>
            <a:ext cx="1961422" cy="2615229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208" y="3533411"/>
            <a:ext cx="3300821" cy="2475616"/>
          </a:xfrm>
          <a:prstGeom prst="rect">
            <a:avLst/>
          </a:prstGeom>
        </p:spPr>
      </p:pic>
      <p:cxnSp>
        <p:nvCxnSpPr>
          <p:cNvPr id="5" name="Conector recto de flecha 4"/>
          <p:cNvCxnSpPr>
            <a:endCxn id="7" idx="0"/>
          </p:cNvCxnSpPr>
          <p:nvPr/>
        </p:nvCxnSpPr>
        <p:spPr>
          <a:xfrm flipH="1">
            <a:off x="3922166" y="3051187"/>
            <a:ext cx="1161498" cy="48222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endCxn id="7" idx="0"/>
          </p:cNvCxnSpPr>
          <p:nvPr/>
        </p:nvCxnSpPr>
        <p:spPr>
          <a:xfrm>
            <a:off x="2618937" y="3056537"/>
            <a:ext cx="1303231" cy="47687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3329217" y="2479193"/>
            <a:ext cx="393056" cy="584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196" dirty="0">
                <a:ln w="28575"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5853036" y="2479192"/>
            <a:ext cx="393056" cy="584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196" dirty="0">
                <a:ln w="28575"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2941456" y="5586647"/>
            <a:ext cx="393056" cy="584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196" dirty="0">
                <a:ln w="28575"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2846103" y="6145540"/>
            <a:ext cx="2279074" cy="62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163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s-CL" sz="1163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s-CL" sz="1163" dirty="0">
                <a:latin typeface="Century Gothic" panose="020B0502020202020204" pitchFamily="34" charset="0"/>
                <a:ea typeface="Times New Roman" panose="02020603050405020304" pitchFamily="18" charset="0"/>
              </a:rPr>
              <a:t>se midió con una bomba de </a:t>
            </a:r>
            <a:r>
              <a:rPr lang="es-CL" sz="1163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Scholander</a:t>
            </a:r>
            <a:r>
              <a:rPr lang="es-CL" sz="1163" dirty="0">
                <a:latin typeface="Century Gothic" panose="020B0502020202020204" pitchFamily="34" charset="0"/>
                <a:ea typeface="Times New Roman" panose="02020603050405020304" pitchFamily="18" charset="0"/>
              </a:rPr>
              <a:t>  modelo (600, PMS </a:t>
            </a:r>
            <a:r>
              <a:rPr lang="es-CL" sz="1163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instruments</a:t>
            </a:r>
            <a:r>
              <a:rPr lang="es-CL" sz="1163" dirty="0">
                <a:latin typeface="Century Gothic" panose="020B0502020202020204" pitchFamily="34" charset="0"/>
                <a:ea typeface="Times New Roman" panose="02020603050405020304" pitchFamily="18" charset="0"/>
              </a:rPr>
              <a:t>, EEUU)</a:t>
            </a:r>
            <a:endParaRPr lang="es-CL" sz="1163" dirty="0">
              <a:latin typeface="Century Gothic" panose="020B0502020202020204" pitchFamily="34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5326828" y="6041086"/>
            <a:ext cx="3250202" cy="40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17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gs</a:t>
            </a:r>
            <a:r>
              <a:rPr lang="es-CL" sz="1017" dirty="0">
                <a:latin typeface="Century Gothic" panose="020B0502020202020204" pitchFamily="34" charset="0"/>
                <a:ea typeface="Times New Roman" panose="02020603050405020304" pitchFamily="18" charset="0"/>
              </a:rPr>
              <a:t> fue medido con un porómetro (SC-1, METER </a:t>
            </a:r>
            <a:r>
              <a:rPr lang="es-CL" sz="1017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Group</a:t>
            </a:r>
            <a:r>
              <a:rPr lang="es-CL" sz="1017" dirty="0">
                <a:latin typeface="Century Gothic" panose="020B0502020202020204" pitchFamily="34" charset="0"/>
                <a:ea typeface="Times New Roman" panose="02020603050405020304" pitchFamily="18" charset="0"/>
              </a:rPr>
              <a:t> </a:t>
            </a:r>
            <a:r>
              <a:rPr lang="es-CL" sz="1017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Inc</a:t>
            </a:r>
            <a:r>
              <a:rPr lang="es-CL" sz="1017" dirty="0">
                <a:latin typeface="Century Gothic" panose="020B0502020202020204" pitchFamily="34" charset="0"/>
                <a:ea typeface="Times New Roman" panose="02020603050405020304" pitchFamily="18" charset="0"/>
              </a:rPr>
              <a:t>, EEUU)</a:t>
            </a:r>
            <a:endParaRPr lang="es-CL" sz="1017" dirty="0">
              <a:latin typeface="Century Gothic" panose="020B0502020202020204" pitchFamily="34" charset="0"/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413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Rectangle 2"/>
          <p:cNvSpPr>
            <a:spLocks noChangeArrowheads="1"/>
          </p:cNvSpPr>
          <p:nvPr/>
        </p:nvSpPr>
        <p:spPr bwMode="auto">
          <a:xfrm>
            <a:off x="663520" y="1339489"/>
            <a:ext cx="8942393" cy="2785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altLang="en-US" sz="25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El Riego agrícola</a:t>
            </a:r>
            <a:r>
              <a:rPr lang="es-CL" altLang="en-US" sz="25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CL" altLang="en-US" sz="25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anose="020B0502020202020204" pitchFamily="34" charset="0"/>
            </a:endParaRPr>
          </a:p>
          <a:p>
            <a:r>
              <a:rPr lang="es-ES" altLang="en-US" sz="2500" dirty="0">
                <a:latin typeface="Century Gothic" panose="020B0502020202020204" pitchFamily="34" charset="0"/>
              </a:rPr>
              <a:t>El riego es la aplicación </a:t>
            </a:r>
            <a:r>
              <a:rPr lang="es-ES" altLang="en-US" sz="25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oportuna</a:t>
            </a:r>
            <a:r>
              <a:rPr lang="es-ES" altLang="en-US" sz="2500" dirty="0">
                <a:latin typeface="Century Gothic" panose="020B0502020202020204" pitchFamily="34" charset="0"/>
              </a:rPr>
              <a:t> y </a:t>
            </a:r>
            <a:r>
              <a:rPr lang="es-ES" altLang="en-US" sz="25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uniforme</a:t>
            </a:r>
          </a:p>
          <a:p>
            <a:r>
              <a:rPr lang="es-ES" altLang="en-US" sz="2500" dirty="0">
                <a:latin typeface="Century Gothic" panose="020B0502020202020204" pitchFamily="34" charset="0"/>
              </a:rPr>
              <a:t>de agua en el </a:t>
            </a:r>
            <a:r>
              <a:rPr lang="es-ES" altLang="en-US" sz="25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perfil del  suelo</a:t>
            </a:r>
            <a:r>
              <a:rPr lang="es-ES" altLang="en-US" sz="2500" dirty="0">
                <a:latin typeface="Century Gothic" panose="020B0502020202020204" pitchFamily="34" charset="0"/>
              </a:rPr>
              <a:t>,  para  reponer </a:t>
            </a:r>
          </a:p>
          <a:p>
            <a:r>
              <a:rPr lang="es-ES" altLang="en-US" sz="2500" dirty="0">
                <a:latin typeface="Century Gothic" panose="020B0502020202020204" pitchFamily="34" charset="0"/>
              </a:rPr>
              <a:t>en éste  el  agua  consumida por los cultivos </a:t>
            </a:r>
          </a:p>
          <a:p>
            <a:r>
              <a:rPr lang="es-ES" altLang="en-US" sz="2500" dirty="0">
                <a:latin typeface="Century Gothic" panose="020B0502020202020204" pitchFamily="34" charset="0"/>
              </a:rPr>
              <a:t>entre dos riegos consecutivos </a:t>
            </a:r>
            <a:r>
              <a:rPr lang="es-ES" altLang="en-US" sz="2500" dirty="0">
                <a:solidFill>
                  <a:srgbClr val="0000FF"/>
                </a:solidFill>
                <a:latin typeface="Century Gothic" panose="020B0502020202020204" pitchFamily="34" charset="0"/>
              </a:rPr>
              <a:t>(</a:t>
            </a:r>
            <a:r>
              <a:rPr lang="es-ES" altLang="en-US" sz="2500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Gurovich</a:t>
            </a:r>
            <a:r>
              <a:rPr lang="es-ES" altLang="en-US" sz="2500" dirty="0">
                <a:solidFill>
                  <a:srgbClr val="0000FF"/>
                </a:solidFill>
                <a:latin typeface="Century Gothic" panose="020B0502020202020204" pitchFamily="34" charset="0"/>
              </a:rPr>
              <a:t>, 1985)</a:t>
            </a:r>
            <a:r>
              <a:rPr lang="es-ES" altLang="en-US" sz="2500" dirty="0">
                <a:latin typeface="Century Gothic" panose="020B0502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_tradnl" altLang="en-US" sz="25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740054" y="4402318"/>
            <a:ext cx="9043988" cy="4305905"/>
          </a:xfrm>
          <a:prstGeom prst="rect">
            <a:avLst/>
          </a:prstGeom>
        </p:spPr>
        <p:txBody>
          <a:bodyPr/>
          <a:lstStyle>
            <a:lvl1pPr marL="382059" indent="-382059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7795" indent="-318383" algn="l" defTabSz="509412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3531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2943" indent="-254706" algn="l" defTabSz="509412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92355" indent="-254706" algn="l" defTabSz="509412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01767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11180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20592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30004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b="1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Sostenibilidad</a:t>
            </a:r>
            <a:r>
              <a:rPr lang="en-US" sz="25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 y </a:t>
            </a:r>
            <a:r>
              <a:rPr lang="en-US" sz="2500" b="1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desarrollo</a:t>
            </a:r>
            <a:r>
              <a:rPr lang="en-US" sz="25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 </a:t>
            </a:r>
            <a:r>
              <a:rPr lang="en-US" sz="2500" b="1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sostenible</a:t>
            </a:r>
            <a:r>
              <a:rPr lang="en-US" sz="2500" b="1" dirty="0">
                <a:solidFill>
                  <a:srgbClr val="0000FF"/>
                </a:solidFill>
                <a:latin typeface="Century Gothic" panose="020B0502020202020204" pitchFamily="34" charset="0"/>
              </a:rPr>
              <a:t>:</a:t>
            </a:r>
          </a:p>
          <a:p>
            <a:endParaRPr lang="es-ES" sz="250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s-ES" sz="2500" dirty="0">
                <a:latin typeface="Century Gothic" panose="020B0502020202020204" pitchFamily="34" charset="0"/>
              </a:rPr>
              <a:t>La sostenibilidad se define como “satisfacer las necesidades del presente sin comprometer la capacidad de las generaciones futuras para satisfacer sus propias necesidades”</a:t>
            </a:r>
            <a:r>
              <a:rPr lang="en-US" sz="2500" dirty="0">
                <a:solidFill>
                  <a:srgbClr val="0000FF"/>
                </a:solidFill>
                <a:latin typeface="Century Gothic" panose="020B0502020202020204" pitchFamily="34" charset="0"/>
              </a:rPr>
              <a:t> (</a:t>
            </a:r>
            <a:r>
              <a:rPr lang="en-US" sz="2500" dirty="0" err="1">
                <a:solidFill>
                  <a:srgbClr val="0000FF"/>
                </a:solidFill>
                <a:latin typeface="Century Gothic" panose="020B0502020202020204" pitchFamily="34" charset="0"/>
              </a:rPr>
              <a:t>Brundtland</a:t>
            </a:r>
            <a:r>
              <a:rPr lang="en-US" sz="2500" dirty="0">
                <a:solidFill>
                  <a:srgbClr val="0000FF"/>
                </a:solidFill>
                <a:latin typeface="Century Gothic" panose="020B0502020202020204" pitchFamily="34" charset="0"/>
              </a:rPr>
              <a:t>, 1987)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30576" y="167801"/>
            <a:ext cx="8004619" cy="68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906" tIns="51431" rIns="98906" bIns="51431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  <a:buFontTx/>
              <a:buChar char="•"/>
            </a:pPr>
            <a:r>
              <a:rPr lang="es-CL" sz="3077" dirty="0">
                <a:solidFill>
                  <a:srgbClr val="002060"/>
                </a:solidFill>
                <a:latin typeface="Century Gothic" pitchFamily="34" charset="0"/>
              </a:rPr>
              <a:t> Definiciones:</a:t>
            </a:r>
          </a:p>
        </p:txBody>
      </p:sp>
    </p:spTree>
    <p:extLst>
      <p:ext uri="{BB962C8B-B14F-4D97-AF65-F5344CB8AC3E}">
        <p14:creationId xmlns:p14="http://schemas.microsoft.com/office/powerpoint/2010/main" val="11030880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8514" y="2370498"/>
            <a:ext cx="1929690" cy="191390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134874" y="4538208"/>
            <a:ext cx="2296973" cy="1881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63" dirty="0">
                <a:latin typeface="Century Gothic" panose="020B0502020202020204" pitchFamily="34" charset="0"/>
                <a:ea typeface="Times New Roman" panose="02020603050405020304" pitchFamily="18" charset="0"/>
              </a:rPr>
              <a:t>Lepton module, FLIR Systems Inc., USA; (CAT S60, </a:t>
            </a:r>
            <a:r>
              <a:rPr lang="en-US" sz="1163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Catphones</a:t>
            </a:r>
            <a:r>
              <a:rPr lang="en-US" sz="1163" dirty="0">
                <a:latin typeface="Century Gothic" panose="020B0502020202020204" pitchFamily="34" charset="0"/>
                <a:ea typeface="Times New Roman" panose="02020603050405020304" pitchFamily="18" charset="0"/>
              </a:rPr>
              <a:t> Mobile Ltd, USA) </a:t>
            </a:r>
          </a:p>
          <a:p>
            <a:r>
              <a:rPr lang="en-US" sz="1163" dirty="0">
                <a:latin typeface="Century Gothic" panose="020B0502020202020204" pitchFamily="34" charset="0"/>
                <a:ea typeface="Times New Roman" panose="02020603050405020304" pitchFamily="18" charset="0"/>
              </a:rPr>
              <a:t>80 × 60 pixel resolution </a:t>
            </a:r>
          </a:p>
          <a:p>
            <a:r>
              <a:rPr lang="en-US" sz="1163" dirty="0">
                <a:latin typeface="Century Gothic" panose="020B0502020202020204" pitchFamily="34" charset="0"/>
                <a:ea typeface="Times New Roman" panose="02020603050405020304" pitchFamily="18" charset="0"/>
              </a:rPr>
              <a:t>sensitivity of 7.0-13 </a:t>
            </a:r>
            <a:r>
              <a:rPr lang="en-US" sz="1163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μm</a:t>
            </a:r>
            <a:r>
              <a:rPr lang="en-US" sz="1163" dirty="0">
                <a:latin typeface="Century Gothic" panose="020B0502020202020204" pitchFamily="34" charset="0"/>
                <a:ea typeface="Times New Roman" panose="02020603050405020304" pitchFamily="18" charset="0"/>
              </a:rPr>
              <a:t> spectral range</a:t>
            </a:r>
          </a:p>
          <a:p>
            <a:endParaRPr lang="en-US" sz="1163" dirty="0">
              <a:latin typeface="Century Gothic" panose="020B0502020202020204" pitchFamily="34" charset="0"/>
            </a:endParaRPr>
          </a:p>
          <a:p>
            <a:r>
              <a:rPr lang="en-US" sz="1163" dirty="0" err="1">
                <a:latin typeface="Century Gothic" panose="020B0502020202020204" pitchFamily="34" charset="0"/>
              </a:rPr>
              <a:t>Precio</a:t>
            </a:r>
            <a:r>
              <a:rPr lang="en-US" sz="1163" dirty="0">
                <a:latin typeface="Century Gothic" panose="020B0502020202020204" pitchFamily="34" charset="0"/>
              </a:rPr>
              <a:t> </a:t>
            </a:r>
            <a:r>
              <a:rPr lang="en-US" sz="1163" dirty="0" err="1">
                <a:latin typeface="Century Gothic" panose="020B0502020202020204" pitchFamily="34" charset="0"/>
              </a:rPr>
              <a:t>aprox</a:t>
            </a:r>
            <a:r>
              <a:rPr lang="en-US" sz="1163" dirty="0">
                <a:latin typeface="Century Gothic" panose="020B0502020202020204" pitchFamily="34" charset="0"/>
              </a:rPr>
              <a:t> ≈ USD 300.-</a:t>
            </a:r>
            <a:endParaRPr lang="es-CL" sz="1163" dirty="0">
              <a:latin typeface="Century Gothic" panose="020B0502020202020204" pitchFamily="34" charset="0"/>
            </a:endParaRPr>
          </a:p>
          <a:p>
            <a:endParaRPr lang="es-CL" sz="1163" dirty="0">
              <a:latin typeface="Century Gothic" panose="020B0502020202020204" pitchFamily="34" charset="0"/>
            </a:endParaRPr>
          </a:p>
          <a:p>
            <a:endParaRPr lang="es-CL" sz="1163" dirty="0"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9" r="37251"/>
          <a:stretch/>
        </p:blipFill>
        <p:spPr>
          <a:xfrm>
            <a:off x="1873017" y="4041767"/>
            <a:ext cx="1231534" cy="2848407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3213534" y="4782542"/>
            <a:ext cx="1987328" cy="1702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63" dirty="0">
                <a:latin typeface="Century Gothic" panose="020B0502020202020204" pitchFamily="34" charset="0"/>
                <a:ea typeface="Times New Roman" panose="02020603050405020304" pitchFamily="18" charset="0"/>
              </a:rPr>
              <a:t>Fluke TI60s, FLUKE Corporation, USA; resolution 260x195</a:t>
            </a:r>
          </a:p>
          <a:p>
            <a:r>
              <a:rPr lang="en-US" sz="1163" dirty="0">
                <a:latin typeface="Century Gothic" panose="020B0502020202020204" pitchFamily="34" charset="0"/>
                <a:ea typeface="Times New Roman" panose="02020603050405020304" pitchFamily="18" charset="0"/>
              </a:rPr>
              <a:t>sensitivity of 7.5-14 </a:t>
            </a:r>
            <a:r>
              <a:rPr lang="en-US" sz="1163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μm</a:t>
            </a:r>
            <a:r>
              <a:rPr lang="en-US" sz="1163" dirty="0">
                <a:latin typeface="Century Gothic" panose="020B0502020202020204" pitchFamily="34" charset="0"/>
                <a:ea typeface="Times New Roman" panose="02020603050405020304" pitchFamily="18" charset="0"/>
              </a:rPr>
              <a:t> spectral range</a:t>
            </a:r>
          </a:p>
          <a:p>
            <a:endParaRPr lang="en-US" sz="1163" dirty="0">
              <a:latin typeface="Century Gothic" panose="020B0502020202020204" pitchFamily="34" charset="0"/>
            </a:endParaRPr>
          </a:p>
          <a:p>
            <a:r>
              <a:rPr lang="en-US" sz="1163" dirty="0" err="1">
                <a:latin typeface="Century Gothic" panose="020B0502020202020204" pitchFamily="34" charset="0"/>
              </a:rPr>
              <a:t>Precio</a:t>
            </a:r>
            <a:r>
              <a:rPr lang="en-US" sz="1163" dirty="0">
                <a:latin typeface="Century Gothic" panose="020B0502020202020204" pitchFamily="34" charset="0"/>
              </a:rPr>
              <a:t> </a:t>
            </a:r>
            <a:r>
              <a:rPr lang="en-US" sz="1163" dirty="0" err="1">
                <a:latin typeface="Century Gothic" panose="020B0502020202020204" pitchFamily="34" charset="0"/>
              </a:rPr>
              <a:t>aprox</a:t>
            </a:r>
            <a:r>
              <a:rPr lang="en-US" sz="1163" dirty="0">
                <a:latin typeface="Century Gothic" panose="020B0502020202020204" pitchFamily="34" charset="0"/>
              </a:rPr>
              <a:t> ≈ USD10.000.-</a:t>
            </a:r>
            <a:endParaRPr lang="es-CL" sz="1163" dirty="0">
              <a:latin typeface="Century Gothic" panose="020B0502020202020204" pitchFamily="34" charset="0"/>
            </a:endParaRPr>
          </a:p>
          <a:p>
            <a:endParaRPr lang="es-CL" sz="1163" dirty="0">
              <a:latin typeface="Century Gothic" panose="020B0502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237" y="1244551"/>
            <a:ext cx="3923128" cy="277851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2092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444" y="424450"/>
            <a:ext cx="9369098" cy="615343"/>
          </a:xfrm>
        </p:spPr>
        <p:txBody>
          <a:bodyPr>
            <a:normAutofit fontScale="90000"/>
          </a:bodyPr>
          <a:lstStyle/>
          <a:p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419" sz="1539" dirty="0"/>
            </a:br>
            <a:br>
              <a:rPr lang="es-ES" sz="1539" dirty="0"/>
            </a:br>
            <a:br>
              <a:rPr lang="es-ES" sz="1539" dirty="0"/>
            </a:br>
            <a:br>
              <a:rPr lang="es-ES" sz="1539" dirty="0"/>
            </a:br>
            <a:br>
              <a:rPr lang="es-ES" sz="1539" dirty="0"/>
            </a:br>
            <a:br>
              <a:rPr lang="es-ES" sz="1539" dirty="0"/>
            </a:br>
            <a:br>
              <a:rPr lang="es-ES" sz="1539" dirty="0"/>
            </a:br>
            <a:br>
              <a:rPr lang="es-ES" sz="1539" dirty="0"/>
            </a:br>
            <a:br>
              <a:rPr lang="es-ES" sz="1539" dirty="0"/>
            </a:br>
            <a:br>
              <a:rPr lang="es-ES" sz="1539" dirty="0"/>
            </a:br>
            <a:br>
              <a:rPr lang="es-ES" sz="1539" dirty="0"/>
            </a:br>
            <a:br>
              <a:rPr lang="es-ES" sz="1539" dirty="0"/>
            </a:br>
            <a:br>
              <a:rPr lang="es-ES" sz="1539" dirty="0"/>
            </a:br>
            <a:br>
              <a:rPr lang="es-ES" sz="1539" dirty="0"/>
            </a:br>
            <a:r>
              <a:rPr lang="es-419" sz="1539" dirty="0"/>
              <a:t>Índice de Estrés Hídrico o </a:t>
            </a:r>
            <a:r>
              <a:rPr lang="es-419" sz="1539" dirty="0" err="1"/>
              <a:t>Crop</a:t>
            </a:r>
            <a:r>
              <a:rPr lang="es-419" sz="1539" dirty="0"/>
              <a:t> </a:t>
            </a:r>
            <a:r>
              <a:rPr lang="es-419" sz="1539" dirty="0" err="1"/>
              <a:t>water</a:t>
            </a:r>
            <a:r>
              <a:rPr lang="es-419" sz="1539" dirty="0"/>
              <a:t> Stress </a:t>
            </a:r>
            <a:r>
              <a:rPr lang="es-419" sz="1539" dirty="0" err="1"/>
              <a:t>index</a:t>
            </a:r>
            <a:r>
              <a:rPr lang="es-419" sz="1539" dirty="0"/>
              <a:t> (CWSI)</a:t>
            </a:r>
            <a:endParaRPr lang="es-ES" sz="1539" dirty="0"/>
          </a:p>
        </p:txBody>
      </p:sp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776" y="424450"/>
            <a:ext cx="9442987" cy="6761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uadroTexto 2"/>
          <p:cNvSpPr txBox="1"/>
          <p:nvPr/>
        </p:nvSpPr>
        <p:spPr>
          <a:xfrm>
            <a:off x="5453799" y="1010802"/>
            <a:ext cx="4142224" cy="43056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l-GR" sz="2198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s-CL" sz="2198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bajo estrés hídrico (Línea base)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568551" y="4098602"/>
            <a:ext cx="4142224" cy="43056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l-GR" sz="2198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s-CL" sz="2198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bajo estrés hídrico (Línea base)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280775" y="424450"/>
            <a:ext cx="9442987" cy="6761952"/>
            <a:chOff x="255492" y="274638"/>
            <a:chExt cx="8592671" cy="6153056"/>
          </a:xfrm>
        </p:grpSpPr>
        <p:pic>
          <p:nvPicPr>
            <p:cNvPr id="6" name="Marcador de contenido 3"/>
            <p:cNvPicPr>
              <a:picLocks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5492" y="274638"/>
              <a:ext cx="8592671" cy="6153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CuadroTexto 6"/>
            <p:cNvSpPr txBox="1"/>
            <p:nvPr/>
          </p:nvSpPr>
          <p:spPr>
            <a:xfrm>
              <a:off x="3261822" y="3664109"/>
              <a:ext cx="2580010" cy="69957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l-GR" sz="2198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s-CL" sz="2198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 sin estrés hídrico (Línea base sin estrés)</a:t>
              </a: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5552902" y="808190"/>
              <a:ext cx="3241925" cy="69957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l-GR" sz="2198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s-CL" sz="2198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 con estrés hídrico (Línea base con estrés)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288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555" y="128895"/>
            <a:ext cx="4338504" cy="70553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419" sz="3077" dirty="0">
                <a:solidFill>
                  <a:srgbClr val="000066"/>
                </a:solidFill>
                <a:latin typeface="Century Gothic" panose="020B0502020202020204" pitchFamily="34" charset="0"/>
              </a:rPr>
              <a:t>Cálculo del CWSI</a:t>
            </a:r>
            <a:endParaRPr lang="es-ES" sz="3077" dirty="0">
              <a:solidFill>
                <a:srgbClr val="000066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s-419" sz="2198" dirty="0">
                  <a:latin typeface="Century Gothic" panose="020B0502020202020204" pitchFamily="34" charset="0"/>
                </a:endParaRPr>
              </a:p>
              <a:p>
                <a:pPr marL="0" indent="0">
                  <a:buNone/>
                </a:pPr>
                <a:endParaRPr lang="es-419" sz="2198" dirty="0">
                  <a:latin typeface="Century Gothic" panose="020B0502020202020204" pitchFamily="34" charset="0"/>
                </a:endParaRPr>
              </a:p>
              <a:p>
                <a:pPr marL="0" indent="0">
                  <a:buNone/>
                </a:pPr>
                <a:endParaRPr lang="es-419" sz="2198" dirty="0">
                  <a:latin typeface="Century Gothic" panose="020B0502020202020204" pitchFamily="34" charset="0"/>
                </a:endParaRPr>
              </a:p>
              <a:p>
                <a:pPr marL="0" indent="0">
                  <a:buNone/>
                </a:pPr>
                <a:endParaRPr lang="es-419" sz="2198" dirty="0">
                  <a:latin typeface="Century Gothic" panose="020B0502020202020204" pitchFamily="34" charset="0"/>
                </a:endParaRPr>
              </a:p>
              <a:p>
                <a:pPr marL="0" indent="0">
                  <a:buNone/>
                </a:pPr>
                <a:endParaRPr lang="es-419" sz="2198" dirty="0">
                  <a:latin typeface="Century Gothic" panose="020B050202020202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419" sz="2198">
                        <a:latin typeface="Cambria Math" panose="02040503050406030204" pitchFamily="18" charset="0"/>
                      </a:rPr>
                      <m:t>T</m:t>
                    </m:r>
                    <m:r>
                      <m:rPr>
                        <m:sty m:val="p"/>
                      </m:rPr>
                      <a:rPr lang="es-419" sz="2198" baseline="-25000">
                        <a:latin typeface="Cambria Math" panose="02040503050406030204" pitchFamily="18" charset="0"/>
                      </a:rPr>
                      <m:t>dry</m:t>
                    </m:r>
                  </m:oMath>
                </a14:m>
                <a:r>
                  <a:rPr lang="es-419" sz="2198" dirty="0">
                    <a:latin typeface="Century Gothic" panose="020B0502020202020204" pitchFamily="34" charset="0"/>
                  </a:rPr>
                  <a:t> se obtiene adicionando 5°C a la temperatura del aire 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419" sz="2198">
                        <a:latin typeface="Cambria Math" panose="02040503050406030204" pitchFamily="18" charset="0"/>
                      </a:rPr>
                      <m:t>T</m:t>
                    </m:r>
                    <m:r>
                      <m:rPr>
                        <m:sty m:val="p"/>
                      </m:rPr>
                      <a:rPr lang="es-419" sz="2198" baseline="-25000">
                        <a:latin typeface="Cambria Math" panose="02040503050406030204" pitchFamily="18" charset="0"/>
                      </a:rPr>
                      <m:t>wet</m:t>
                    </m:r>
                  </m:oMath>
                </a14:m>
                <a:r>
                  <a:rPr lang="es-419" sz="2198" dirty="0">
                    <a:latin typeface="Century Gothic" panose="020B0502020202020204" pitchFamily="34" charset="0"/>
                  </a:rPr>
                  <a:t> se obtiene con la siguiente fórmula.</a:t>
                </a: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741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065615" y="1806254"/>
            <a:ext cx="203005" cy="439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00489" tIns="50244" rIns="100489" bIns="50244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sz="2198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/>
        </p:nvGraphicFramePr>
        <p:xfrm>
          <a:off x="2468192" y="1722942"/>
          <a:ext cx="4754437" cy="1725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82680" imgH="469800" progId="Equation.DSMT4">
                  <p:embed/>
                </p:oleObj>
              </mc:Choice>
              <mc:Fallback>
                <p:oleObj name="Equation" r:id="rId4" imgW="1282680" imgH="469800" progId="Equation.DSMT4">
                  <p:embed/>
                  <p:pic>
                    <p:nvPicPr>
                      <p:cNvPr id="5" name="Obje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8192" y="1722942"/>
                        <a:ext cx="4754437" cy="17256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/>
        </p:nvGraphicFramePr>
        <p:xfrm>
          <a:off x="3142018" y="5548329"/>
          <a:ext cx="3764839" cy="1538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15920" imgH="419040" progId="Equation.DSMT4">
                  <p:embed/>
                </p:oleObj>
              </mc:Choice>
              <mc:Fallback>
                <p:oleObj name="Equation" r:id="rId6" imgW="1015920" imgH="419040" progId="Equation.DSMT4">
                  <p:embed/>
                  <p:pic>
                    <p:nvPicPr>
                      <p:cNvPr id="8" name="Objeto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2018" y="5548329"/>
                        <a:ext cx="3764839" cy="15387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ángulo 5"/>
          <p:cNvSpPr/>
          <p:nvPr/>
        </p:nvSpPr>
        <p:spPr>
          <a:xfrm>
            <a:off x="502443" y="1478700"/>
            <a:ext cx="2565126" cy="43056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419" sz="2198" dirty="0">
                <a:latin typeface="Century Gothic" panose="020B0502020202020204" pitchFamily="34" charset="0"/>
              </a:rPr>
              <a:t>Formula empírica</a:t>
            </a:r>
            <a:endParaRPr lang="es-CL" sz="2198" dirty="0"/>
          </a:p>
        </p:txBody>
      </p:sp>
      <p:sp>
        <p:nvSpPr>
          <p:cNvPr id="10" name="Rectángulo 9"/>
          <p:cNvSpPr/>
          <p:nvPr/>
        </p:nvSpPr>
        <p:spPr>
          <a:xfrm>
            <a:off x="502443" y="3384843"/>
            <a:ext cx="2549096" cy="43056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419" sz="2198" dirty="0">
                <a:latin typeface="Century Gothic" panose="020B0502020202020204" pitchFamily="34" charset="0"/>
              </a:rPr>
              <a:t>Formula analítica</a:t>
            </a:r>
            <a:endParaRPr lang="es-CL" sz="2198" dirty="0"/>
          </a:p>
        </p:txBody>
      </p:sp>
    </p:spTree>
    <p:extLst>
      <p:ext uri="{BB962C8B-B14F-4D97-AF65-F5344CB8AC3E}">
        <p14:creationId xmlns:p14="http://schemas.microsoft.com/office/powerpoint/2010/main" val="393543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629551" y="6019"/>
            <a:ext cx="6523371" cy="4216830"/>
            <a:chOff x="474433" y="732989"/>
            <a:chExt cx="9178292" cy="5639591"/>
          </a:xfrm>
        </p:grpSpPr>
        <p:pic>
          <p:nvPicPr>
            <p:cNvPr id="8" name="Imagen 7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433" y="1133099"/>
              <a:ext cx="3928500" cy="5238000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6537" y="1133099"/>
              <a:ext cx="3962953" cy="5239481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 rotWithShape="1">
            <a:blip r:embed="rId5"/>
            <a:srcRect l="1" t="8261" r="9555" b="1623"/>
            <a:stretch/>
          </p:blipFill>
          <p:spPr>
            <a:xfrm>
              <a:off x="8748172" y="1329180"/>
              <a:ext cx="801182" cy="4798244"/>
            </a:xfrm>
            <a:prstGeom prst="rect">
              <a:avLst/>
            </a:prstGeom>
          </p:spPr>
        </p:pic>
        <p:sp>
          <p:nvSpPr>
            <p:cNvPr id="11" name="CuadroTexto 10"/>
            <p:cNvSpPr txBox="1"/>
            <p:nvPr/>
          </p:nvSpPr>
          <p:spPr>
            <a:xfrm>
              <a:off x="8823587" y="732989"/>
              <a:ext cx="8291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dirty="0" err="1"/>
                <a:t>Ts</a:t>
              </a:r>
              <a:r>
                <a:rPr lang="es-CL" dirty="0"/>
                <a:t> (°C)</a:t>
              </a:r>
            </a:p>
          </p:txBody>
        </p:sp>
      </p:grp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6"/>
          <a:srcRect l="11652" t="14186" r="17723" b="9019"/>
          <a:stretch/>
        </p:blipFill>
        <p:spPr>
          <a:xfrm>
            <a:off x="764770" y="4550263"/>
            <a:ext cx="6001661" cy="323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2652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b="20185"/>
          <a:stretch/>
        </p:blipFill>
        <p:spPr>
          <a:xfrm>
            <a:off x="131498" y="2126600"/>
            <a:ext cx="9807263" cy="3727445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6095658" y="4782053"/>
            <a:ext cx="3744074" cy="902309"/>
            <a:chOff x="241612" y="5137609"/>
            <a:chExt cx="4999691" cy="1319751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 rotWithShape="1">
            <a:blip r:embed="rId3"/>
            <a:srcRect t="84457" r="49021"/>
            <a:stretch/>
          </p:blipFill>
          <p:spPr>
            <a:xfrm>
              <a:off x="241612" y="5137609"/>
              <a:ext cx="4999691" cy="725863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 rotWithShape="1">
            <a:blip r:embed="rId3"/>
            <a:srcRect l="51556" t="84457"/>
            <a:stretch/>
          </p:blipFill>
          <p:spPr>
            <a:xfrm>
              <a:off x="490292" y="5731497"/>
              <a:ext cx="4751011" cy="725863"/>
            </a:xfrm>
            <a:prstGeom prst="rect">
              <a:avLst/>
            </a:prstGeom>
          </p:spPr>
        </p:pic>
      </p:grpSp>
      <p:sp>
        <p:nvSpPr>
          <p:cNvPr id="8" name="Rectángulo 7"/>
          <p:cNvSpPr/>
          <p:nvPr/>
        </p:nvSpPr>
        <p:spPr>
          <a:xfrm>
            <a:off x="385924" y="6076060"/>
            <a:ext cx="9144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 </a:t>
            </a:r>
            <a:r>
              <a:rPr lang="es-CL" sz="1050" dirty="0">
                <a:latin typeface="Century Gothic" panose="020B0502020202020204" pitchFamily="34" charset="0"/>
              </a:rPr>
              <a:t>Carrasco-Benavides, M., Espinoza-Meza, S., </a:t>
            </a:r>
            <a:r>
              <a:rPr lang="es-CL" sz="1050" dirty="0" err="1">
                <a:latin typeface="Century Gothic" panose="020B0502020202020204" pitchFamily="34" charset="0"/>
              </a:rPr>
              <a:t>Umemura</a:t>
            </a:r>
            <a:r>
              <a:rPr lang="es-CL" sz="1050" dirty="0">
                <a:latin typeface="Century Gothic" panose="020B0502020202020204" pitchFamily="34" charset="0"/>
              </a:rPr>
              <a:t>, K., Ortega-Farías, S., </a:t>
            </a:r>
            <a:r>
              <a:rPr lang="es-CL" sz="1050" dirty="0" err="1">
                <a:latin typeface="Century Gothic" panose="020B0502020202020204" pitchFamily="34" charset="0"/>
              </a:rPr>
              <a:t>Baffico</a:t>
            </a:r>
            <a:r>
              <a:rPr lang="es-CL" sz="1050" dirty="0">
                <a:latin typeface="Century Gothic" panose="020B0502020202020204" pitchFamily="34" charset="0"/>
              </a:rPr>
              <a:t>-Hernández, A., Neira-Román, J., Ávila-Sánchez, C., Fuentes, S., 2024. </a:t>
            </a:r>
            <a:r>
              <a:rPr lang="es-CL" sz="1050" dirty="0" err="1">
                <a:latin typeface="Century Gothic" panose="020B0502020202020204" pitchFamily="34" charset="0"/>
              </a:rPr>
              <a:t>Evaluation</a:t>
            </a:r>
            <a:r>
              <a:rPr lang="es-CL" sz="1050" dirty="0">
                <a:latin typeface="Century Gothic" panose="020B0502020202020204" pitchFamily="34" charset="0"/>
              </a:rPr>
              <a:t> of </a:t>
            </a:r>
            <a:r>
              <a:rPr lang="es-CL" sz="1050" dirty="0" err="1">
                <a:latin typeface="Century Gothic" panose="020B0502020202020204" pitchFamily="34" charset="0"/>
              </a:rPr>
              <a:t>thermal-based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physiological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indicators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for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determining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water</a:t>
            </a:r>
            <a:r>
              <a:rPr lang="es-CL" sz="1050" dirty="0">
                <a:latin typeface="Century Gothic" panose="020B0502020202020204" pitchFamily="34" charset="0"/>
              </a:rPr>
              <a:t>-stress </a:t>
            </a:r>
            <a:r>
              <a:rPr lang="es-CL" sz="1050" dirty="0" err="1">
                <a:latin typeface="Century Gothic" panose="020B0502020202020204" pitchFamily="34" charset="0"/>
              </a:rPr>
              <a:t>thresholds</a:t>
            </a:r>
            <a:r>
              <a:rPr lang="es-CL" sz="1050" dirty="0">
                <a:latin typeface="Century Gothic" panose="020B0502020202020204" pitchFamily="34" charset="0"/>
              </a:rPr>
              <a:t> in </a:t>
            </a:r>
            <a:r>
              <a:rPr lang="es-CL" sz="1050" dirty="0" err="1">
                <a:latin typeface="Century Gothic" panose="020B0502020202020204" pitchFamily="34" charset="0"/>
              </a:rPr>
              <a:t>drip-irrigated</a:t>
            </a:r>
            <a:r>
              <a:rPr lang="es-CL" sz="1050" dirty="0">
                <a:latin typeface="Century Gothic" panose="020B0502020202020204" pitchFamily="34" charset="0"/>
              </a:rPr>
              <a:t> ‘Regina’ </a:t>
            </a:r>
            <a:r>
              <a:rPr lang="es-CL" sz="1050" dirty="0" err="1">
                <a:latin typeface="Century Gothic" panose="020B0502020202020204" pitchFamily="34" charset="0"/>
              </a:rPr>
              <a:t>cherry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trees</a:t>
            </a:r>
            <a:r>
              <a:rPr lang="es-CL" sz="1050" dirty="0">
                <a:latin typeface="Century Gothic" panose="020B0502020202020204" pitchFamily="34" charset="0"/>
              </a:rPr>
              <a:t>. </a:t>
            </a:r>
            <a:r>
              <a:rPr lang="es-CL" sz="1050" dirty="0" err="1">
                <a:latin typeface="Century Gothic" panose="020B0502020202020204" pitchFamily="34" charset="0"/>
              </a:rPr>
              <a:t>Irrig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Sci</a:t>
            </a:r>
            <a:r>
              <a:rPr lang="es-CL" sz="1050" dirty="0">
                <a:latin typeface="Century Gothic" panose="020B0502020202020204" pitchFamily="34" charset="0"/>
              </a:rPr>
              <a:t> 42, 445–459. </a:t>
            </a:r>
            <a:r>
              <a:rPr lang="es-CL" sz="1050" dirty="0">
                <a:latin typeface="Century Gothic" panose="020B0502020202020204" pitchFamily="34" charset="0"/>
                <a:hlinkClick r:id="rId4"/>
              </a:rPr>
              <a:t>https://doi.org/10.1007/s00271-024-00916-8</a:t>
            </a:r>
            <a:endParaRPr lang="es-CL" sz="1050" dirty="0"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3614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06" y="1013056"/>
            <a:ext cx="9519908" cy="469015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97713" y="6513678"/>
            <a:ext cx="9166797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</a:t>
            </a:r>
          </a:p>
          <a:p>
            <a:r>
              <a:rPr lang="es-CL" sz="1050" dirty="0">
                <a:latin typeface="Century Gothic" panose="020B0502020202020204" pitchFamily="34" charset="0"/>
              </a:rPr>
              <a:t>Carrasco-Benavides, M., </a:t>
            </a:r>
            <a:r>
              <a:rPr lang="es-CL" sz="1050" dirty="0" err="1">
                <a:latin typeface="Century Gothic" panose="020B0502020202020204" pitchFamily="34" charset="0"/>
              </a:rPr>
              <a:t>Antunez-Quilobrán</a:t>
            </a:r>
            <a:r>
              <a:rPr lang="es-CL" sz="1050" dirty="0">
                <a:latin typeface="Century Gothic" panose="020B0502020202020204" pitchFamily="34" charset="0"/>
              </a:rPr>
              <a:t>, J., </a:t>
            </a:r>
            <a:r>
              <a:rPr lang="es-CL" sz="1050" dirty="0" err="1">
                <a:latin typeface="Century Gothic" panose="020B0502020202020204" pitchFamily="34" charset="0"/>
              </a:rPr>
              <a:t>Baffico</a:t>
            </a:r>
            <a:r>
              <a:rPr lang="es-CL" sz="1050" dirty="0">
                <a:latin typeface="Century Gothic" panose="020B0502020202020204" pitchFamily="34" charset="0"/>
              </a:rPr>
              <a:t>-Hernández, A., Ávila-Sánchez, C., Ortega-Farías, S., Espinoza, S., Gajardo, J., Mora, M., Fuentes, S., 2020. Performance </a:t>
            </a:r>
            <a:r>
              <a:rPr lang="es-CL" sz="1050" dirty="0" err="1">
                <a:latin typeface="Century Gothic" panose="020B0502020202020204" pitchFamily="34" charset="0"/>
              </a:rPr>
              <a:t>Assessment</a:t>
            </a:r>
            <a:r>
              <a:rPr lang="es-CL" sz="1050" dirty="0">
                <a:latin typeface="Century Gothic" panose="020B0502020202020204" pitchFamily="34" charset="0"/>
              </a:rPr>
              <a:t> of </a:t>
            </a:r>
            <a:r>
              <a:rPr lang="es-CL" sz="1050" dirty="0" err="1">
                <a:latin typeface="Century Gothic" panose="020B0502020202020204" pitchFamily="34" charset="0"/>
              </a:rPr>
              <a:t>Thermal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Infrared</a:t>
            </a:r>
            <a:r>
              <a:rPr lang="es-CL" sz="1050" dirty="0">
                <a:latin typeface="Century Gothic" panose="020B0502020202020204" pitchFamily="34" charset="0"/>
              </a:rPr>
              <a:t> Cameras of </a:t>
            </a:r>
            <a:r>
              <a:rPr lang="es-CL" sz="1050" dirty="0" err="1">
                <a:latin typeface="Century Gothic" panose="020B0502020202020204" pitchFamily="34" charset="0"/>
              </a:rPr>
              <a:t>Different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Resolutions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to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Estimate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Tree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Water</a:t>
            </a:r>
            <a:r>
              <a:rPr lang="es-CL" sz="1050" dirty="0">
                <a:latin typeface="Century Gothic" panose="020B0502020202020204" pitchFamily="34" charset="0"/>
              </a:rPr>
              <a:t> Status </a:t>
            </a:r>
            <a:r>
              <a:rPr lang="es-CL" sz="1050" dirty="0" err="1">
                <a:latin typeface="Century Gothic" panose="020B0502020202020204" pitchFamily="34" charset="0"/>
              </a:rPr>
              <a:t>from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Two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Cherry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Cultivars</a:t>
            </a:r>
            <a:r>
              <a:rPr lang="es-CL" sz="1050" dirty="0">
                <a:latin typeface="Century Gothic" panose="020B0502020202020204" pitchFamily="34" charset="0"/>
              </a:rPr>
              <a:t>: </a:t>
            </a:r>
            <a:r>
              <a:rPr lang="es-CL" sz="1050" dirty="0" err="1">
                <a:latin typeface="Century Gothic" panose="020B0502020202020204" pitchFamily="34" charset="0"/>
              </a:rPr>
              <a:t>An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Alternative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to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Midday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Stem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Water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Potential</a:t>
            </a:r>
            <a:r>
              <a:rPr lang="es-CL" sz="1050" dirty="0">
                <a:latin typeface="Century Gothic" panose="020B0502020202020204" pitchFamily="34" charset="0"/>
              </a:rPr>
              <a:t> and </a:t>
            </a:r>
            <a:r>
              <a:rPr lang="es-CL" sz="1050" dirty="0" err="1">
                <a:latin typeface="Century Gothic" panose="020B0502020202020204" pitchFamily="34" charset="0"/>
              </a:rPr>
              <a:t>Stomatal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Conductance</a:t>
            </a:r>
            <a:r>
              <a:rPr lang="es-CL" sz="1050" dirty="0">
                <a:latin typeface="Century Gothic" panose="020B0502020202020204" pitchFamily="34" charset="0"/>
              </a:rPr>
              <a:t>. </a:t>
            </a:r>
            <a:r>
              <a:rPr lang="es-CL" sz="1050" dirty="0" err="1">
                <a:latin typeface="Century Gothic" panose="020B0502020202020204" pitchFamily="34" charset="0"/>
              </a:rPr>
              <a:t>Sensors</a:t>
            </a:r>
            <a:r>
              <a:rPr lang="es-CL" sz="1050" dirty="0">
                <a:latin typeface="Century Gothic" panose="020B0502020202020204" pitchFamily="34" charset="0"/>
              </a:rPr>
              <a:t> 20, 3596. </a:t>
            </a:r>
            <a:r>
              <a:rPr lang="es-CL" sz="1050" dirty="0">
                <a:latin typeface="Century Gothic" panose="020B0502020202020204" pitchFamily="34" charset="0"/>
                <a:hlinkClick r:id="rId3"/>
              </a:rPr>
              <a:t>https://doi.org/10.3390/s20123596</a:t>
            </a:r>
            <a:endParaRPr lang="es-CL" sz="1050" dirty="0">
              <a:effectLst/>
              <a:latin typeface="Century Gothic" panose="020B0502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6249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81" y="-1"/>
            <a:ext cx="5944390" cy="606718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340" y="6067186"/>
            <a:ext cx="6535062" cy="171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1537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894" y="190055"/>
            <a:ext cx="5930448" cy="614386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1982" y="6333923"/>
            <a:ext cx="6430272" cy="144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6371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41" y="1559314"/>
            <a:ext cx="9524335" cy="385167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16241" y="5592562"/>
            <a:ext cx="9144575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 </a:t>
            </a:r>
            <a:r>
              <a:rPr lang="es-CL" sz="1050" dirty="0">
                <a:latin typeface="Century Gothic" panose="020B0502020202020204" pitchFamily="34" charset="0"/>
              </a:rPr>
              <a:t>Carrasco-Benavides, M., Espinoza-Meza, S., </a:t>
            </a:r>
            <a:r>
              <a:rPr lang="es-CL" sz="1050" dirty="0" err="1">
                <a:latin typeface="Century Gothic" panose="020B0502020202020204" pitchFamily="34" charset="0"/>
              </a:rPr>
              <a:t>Umemura</a:t>
            </a:r>
            <a:r>
              <a:rPr lang="es-CL" sz="1050" dirty="0">
                <a:latin typeface="Century Gothic" panose="020B0502020202020204" pitchFamily="34" charset="0"/>
              </a:rPr>
              <a:t>, K., Ortega-Farías, S., </a:t>
            </a:r>
            <a:r>
              <a:rPr lang="es-CL" sz="1050" dirty="0" err="1">
                <a:latin typeface="Century Gothic" panose="020B0502020202020204" pitchFamily="34" charset="0"/>
              </a:rPr>
              <a:t>Baffico</a:t>
            </a:r>
            <a:r>
              <a:rPr lang="es-CL" sz="1050" dirty="0">
                <a:latin typeface="Century Gothic" panose="020B0502020202020204" pitchFamily="34" charset="0"/>
              </a:rPr>
              <a:t>-Hernández, A., Neira-Román, J., Ávila-Sánchez, C., Fuentes, S., 2024. </a:t>
            </a:r>
            <a:r>
              <a:rPr lang="es-CL" sz="1050" dirty="0" err="1">
                <a:latin typeface="Century Gothic" panose="020B0502020202020204" pitchFamily="34" charset="0"/>
              </a:rPr>
              <a:t>Evaluation</a:t>
            </a:r>
            <a:r>
              <a:rPr lang="es-CL" sz="1050" dirty="0">
                <a:latin typeface="Century Gothic" panose="020B0502020202020204" pitchFamily="34" charset="0"/>
              </a:rPr>
              <a:t> of </a:t>
            </a:r>
            <a:r>
              <a:rPr lang="es-CL" sz="1050" dirty="0" err="1">
                <a:latin typeface="Century Gothic" panose="020B0502020202020204" pitchFamily="34" charset="0"/>
              </a:rPr>
              <a:t>thermal-based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physiological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indicators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for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determining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water</a:t>
            </a:r>
            <a:r>
              <a:rPr lang="es-CL" sz="1050" dirty="0">
                <a:latin typeface="Century Gothic" panose="020B0502020202020204" pitchFamily="34" charset="0"/>
              </a:rPr>
              <a:t>-stress </a:t>
            </a:r>
            <a:r>
              <a:rPr lang="es-CL" sz="1050" dirty="0" err="1">
                <a:latin typeface="Century Gothic" panose="020B0502020202020204" pitchFamily="34" charset="0"/>
              </a:rPr>
              <a:t>thresholds</a:t>
            </a:r>
            <a:r>
              <a:rPr lang="es-CL" sz="1050" dirty="0">
                <a:latin typeface="Century Gothic" panose="020B0502020202020204" pitchFamily="34" charset="0"/>
              </a:rPr>
              <a:t> in </a:t>
            </a:r>
            <a:r>
              <a:rPr lang="es-CL" sz="1050" dirty="0" err="1">
                <a:latin typeface="Century Gothic" panose="020B0502020202020204" pitchFamily="34" charset="0"/>
              </a:rPr>
              <a:t>drip-irrigated</a:t>
            </a:r>
            <a:r>
              <a:rPr lang="es-CL" sz="1050" dirty="0">
                <a:latin typeface="Century Gothic" panose="020B0502020202020204" pitchFamily="34" charset="0"/>
              </a:rPr>
              <a:t> ‘Regina’ </a:t>
            </a:r>
            <a:r>
              <a:rPr lang="es-CL" sz="1050" dirty="0" err="1">
                <a:latin typeface="Century Gothic" panose="020B0502020202020204" pitchFamily="34" charset="0"/>
              </a:rPr>
              <a:t>cherry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trees</a:t>
            </a:r>
            <a:r>
              <a:rPr lang="es-CL" sz="1050" dirty="0">
                <a:latin typeface="Century Gothic" panose="020B0502020202020204" pitchFamily="34" charset="0"/>
              </a:rPr>
              <a:t>. </a:t>
            </a:r>
            <a:r>
              <a:rPr lang="es-CL" sz="1050" dirty="0" err="1">
                <a:latin typeface="Century Gothic" panose="020B0502020202020204" pitchFamily="34" charset="0"/>
              </a:rPr>
              <a:t>Irrig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Sci</a:t>
            </a:r>
            <a:r>
              <a:rPr lang="es-CL" sz="1050" dirty="0">
                <a:latin typeface="Century Gothic" panose="020B0502020202020204" pitchFamily="34" charset="0"/>
              </a:rPr>
              <a:t> 42, 445–459. </a:t>
            </a:r>
            <a:r>
              <a:rPr lang="es-CL" sz="1050" dirty="0">
                <a:latin typeface="Century Gothic" panose="020B0502020202020204" pitchFamily="34" charset="0"/>
                <a:hlinkClick r:id="rId3"/>
              </a:rPr>
              <a:t>https://doi.org/10.1007/s00271-024-00916-8</a:t>
            </a:r>
            <a:endParaRPr lang="es-CL" sz="1050" dirty="0">
              <a:effectLst/>
              <a:latin typeface="Century Gothic" panose="020B0502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658477" y="7423314"/>
            <a:ext cx="239039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Carrasco-Benavides et al., (2024)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529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733196" y="998376"/>
            <a:ext cx="6242640" cy="5091901"/>
            <a:chOff x="1430779" y="837559"/>
            <a:chExt cx="4134427" cy="3203976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30779" y="837559"/>
              <a:ext cx="4001058" cy="733527"/>
            </a:xfrm>
            <a:prstGeom prst="rect">
              <a:avLst/>
            </a:prstGeom>
          </p:spPr>
        </p:pic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0779" y="1383689"/>
              <a:ext cx="4134427" cy="2657846"/>
            </a:xfrm>
            <a:prstGeom prst="rect">
              <a:avLst/>
            </a:prstGeom>
          </p:spPr>
        </p:pic>
      </p:grp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543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623" y="2563387"/>
            <a:ext cx="9225449" cy="479134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11824" y="7184538"/>
            <a:ext cx="8704717" cy="430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99" b="1" dirty="0">
                <a:latin typeface="Century Gothic" panose="020B0502020202020204" pitchFamily="34" charset="0"/>
              </a:rPr>
              <a:t>Fuente: </a:t>
            </a:r>
            <a:r>
              <a:rPr lang="es-CL" sz="1099" dirty="0" err="1">
                <a:latin typeface="Century Gothic" panose="020B0502020202020204" pitchFamily="34" charset="0"/>
              </a:rPr>
              <a:t>Garreaud</a:t>
            </a:r>
            <a:r>
              <a:rPr lang="es-CL" sz="1099" dirty="0">
                <a:latin typeface="Century Gothic" panose="020B0502020202020204" pitchFamily="34" charset="0"/>
              </a:rPr>
              <a:t>, R.D., </a:t>
            </a:r>
            <a:r>
              <a:rPr lang="es-CL" sz="1099" dirty="0" err="1">
                <a:latin typeface="Century Gothic" panose="020B0502020202020204" pitchFamily="34" charset="0"/>
              </a:rPr>
              <a:t>Boisier</a:t>
            </a:r>
            <a:r>
              <a:rPr lang="es-CL" sz="1099" dirty="0">
                <a:latin typeface="Century Gothic" panose="020B0502020202020204" pitchFamily="34" charset="0"/>
              </a:rPr>
              <a:t>, J.P., </a:t>
            </a:r>
            <a:r>
              <a:rPr lang="es-CL" sz="1099" dirty="0" err="1">
                <a:latin typeface="Century Gothic" panose="020B0502020202020204" pitchFamily="34" charset="0"/>
              </a:rPr>
              <a:t>Rondanelli</a:t>
            </a:r>
            <a:r>
              <a:rPr lang="es-CL" sz="1099" dirty="0">
                <a:latin typeface="Century Gothic" panose="020B0502020202020204" pitchFamily="34" charset="0"/>
              </a:rPr>
              <a:t>, R., </a:t>
            </a:r>
            <a:r>
              <a:rPr lang="es-CL" sz="1099" dirty="0" err="1">
                <a:latin typeface="Century Gothic" panose="020B0502020202020204" pitchFamily="34" charset="0"/>
              </a:rPr>
              <a:t>Montecinos</a:t>
            </a:r>
            <a:r>
              <a:rPr lang="es-CL" sz="1099" dirty="0">
                <a:latin typeface="Century Gothic" panose="020B0502020202020204" pitchFamily="34" charset="0"/>
              </a:rPr>
              <a:t>, A., Sepúlveda, H.H., </a:t>
            </a:r>
            <a:r>
              <a:rPr lang="es-CL" sz="1099" dirty="0" err="1">
                <a:latin typeface="Century Gothic" panose="020B0502020202020204" pitchFamily="34" charset="0"/>
              </a:rPr>
              <a:t>Veloso-Aguila</a:t>
            </a:r>
            <a:r>
              <a:rPr lang="es-CL" sz="1099" dirty="0">
                <a:latin typeface="Century Gothic" panose="020B0502020202020204" pitchFamily="34" charset="0"/>
              </a:rPr>
              <a:t>, D., 2020. </a:t>
            </a:r>
            <a:r>
              <a:rPr lang="es-CL" sz="1099" dirty="0" err="1">
                <a:latin typeface="Century Gothic" panose="020B0502020202020204" pitchFamily="34" charset="0"/>
              </a:rPr>
              <a:t>The</a:t>
            </a:r>
            <a:r>
              <a:rPr lang="es-CL" sz="1099" dirty="0">
                <a:latin typeface="Century Gothic" panose="020B0502020202020204" pitchFamily="34" charset="0"/>
              </a:rPr>
              <a:t> Central Chile Mega </a:t>
            </a:r>
            <a:r>
              <a:rPr lang="es-CL" sz="1099" dirty="0" err="1">
                <a:latin typeface="Century Gothic" panose="020B0502020202020204" pitchFamily="34" charset="0"/>
              </a:rPr>
              <a:t>Drought</a:t>
            </a:r>
            <a:r>
              <a:rPr lang="es-CL" sz="1099" dirty="0">
                <a:latin typeface="Century Gothic" panose="020B0502020202020204" pitchFamily="34" charset="0"/>
              </a:rPr>
              <a:t> (2010–2018): A </a:t>
            </a:r>
            <a:r>
              <a:rPr lang="es-CL" sz="1099" dirty="0" err="1">
                <a:latin typeface="Century Gothic" panose="020B0502020202020204" pitchFamily="34" charset="0"/>
              </a:rPr>
              <a:t>climate</a:t>
            </a:r>
            <a:r>
              <a:rPr lang="es-CL" sz="1099" dirty="0">
                <a:latin typeface="Century Gothic" panose="020B0502020202020204" pitchFamily="34" charset="0"/>
              </a:rPr>
              <a:t> </a:t>
            </a:r>
            <a:r>
              <a:rPr lang="es-CL" sz="1099" dirty="0" err="1">
                <a:latin typeface="Century Gothic" panose="020B0502020202020204" pitchFamily="34" charset="0"/>
              </a:rPr>
              <a:t>dynamics</a:t>
            </a:r>
            <a:r>
              <a:rPr lang="es-CL" sz="1099" dirty="0">
                <a:latin typeface="Century Gothic" panose="020B0502020202020204" pitchFamily="34" charset="0"/>
              </a:rPr>
              <a:t> </a:t>
            </a:r>
            <a:r>
              <a:rPr lang="es-CL" sz="1099" dirty="0" err="1">
                <a:latin typeface="Century Gothic" panose="020B0502020202020204" pitchFamily="34" charset="0"/>
              </a:rPr>
              <a:t>perspective</a:t>
            </a:r>
            <a:r>
              <a:rPr lang="es-CL" sz="1099" dirty="0">
                <a:latin typeface="Century Gothic" panose="020B0502020202020204" pitchFamily="34" charset="0"/>
              </a:rPr>
              <a:t>. </a:t>
            </a:r>
            <a:r>
              <a:rPr lang="es-CL" sz="1099" dirty="0" err="1">
                <a:latin typeface="Century Gothic" panose="020B0502020202020204" pitchFamily="34" charset="0"/>
              </a:rPr>
              <a:t>Int</a:t>
            </a:r>
            <a:r>
              <a:rPr lang="es-CL" sz="1099" dirty="0">
                <a:latin typeface="Century Gothic" panose="020B0502020202020204" pitchFamily="34" charset="0"/>
              </a:rPr>
              <a:t> J </a:t>
            </a:r>
            <a:r>
              <a:rPr lang="es-CL" sz="1099" dirty="0" err="1">
                <a:latin typeface="Century Gothic" panose="020B0502020202020204" pitchFamily="34" charset="0"/>
              </a:rPr>
              <a:t>Climatology</a:t>
            </a:r>
            <a:r>
              <a:rPr lang="es-CL" sz="1099" dirty="0">
                <a:latin typeface="Century Gothic" panose="020B0502020202020204" pitchFamily="34" charset="0"/>
              </a:rPr>
              <a:t> 40, 421–439. </a:t>
            </a:r>
            <a:r>
              <a:rPr lang="es-CL" sz="1099" dirty="0">
                <a:latin typeface="Century Gothic" panose="020B0502020202020204" pitchFamily="34" charset="0"/>
                <a:hlinkClick r:id="rId4"/>
              </a:rPr>
              <a:t>https://doi.org/10.1002/joc.6219</a:t>
            </a:r>
            <a:r>
              <a:rPr lang="es-CL" sz="1099" dirty="0">
                <a:latin typeface="Century Gothic" panose="020B0502020202020204" pitchFamily="34" charset="0"/>
              </a:rPr>
              <a:t>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824" y="0"/>
            <a:ext cx="6158864" cy="228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8707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149" y="1234046"/>
            <a:ext cx="9072629" cy="521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6739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  <p:grpSp>
        <p:nvGrpSpPr>
          <p:cNvPr id="10" name="Grupo 9"/>
          <p:cNvGrpSpPr/>
          <p:nvPr/>
        </p:nvGrpSpPr>
        <p:grpSpPr>
          <a:xfrm>
            <a:off x="0" y="2432773"/>
            <a:ext cx="9888719" cy="2695035"/>
            <a:chOff x="0" y="1234910"/>
            <a:chExt cx="9888719" cy="2695035"/>
          </a:xfrm>
        </p:grpSpPr>
        <p:pic>
          <p:nvPicPr>
            <p:cNvPr id="8" name="Imagen 7"/>
            <p:cNvPicPr>
              <a:picLocks noChangeAspect="1"/>
            </p:cNvPicPr>
            <p:nvPr/>
          </p:nvPicPr>
          <p:blipFill rotWithShape="1">
            <a:blip r:embed="rId3"/>
            <a:srcRect l="13821" t="-2162" r="13937" b="33495"/>
            <a:stretch/>
          </p:blipFill>
          <p:spPr>
            <a:xfrm>
              <a:off x="0" y="1234910"/>
              <a:ext cx="5863474" cy="2695035"/>
            </a:xfrm>
            <a:prstGeom prst="rect">
              <a:avLst/>
            </a:prstGeom>
          </p:spPr>
        </p:pic>
        <p:grpSp>
          <p:nvGrpSpPr>
            <p:cNvPr id="3" name="Grupo 2"/>
            <p:cNvGrpSpPr/>
            <p:nvPr/>
          </p:nvGrpSpPr>
          <p:grpSpPr>
            <a:xfrm>
              <a:off x="5863474" y="1433017"/>
              <a:ext cx="4025245" cy="2149167"/>
              <a:chOff x="263951" y="2960159"/>
              <a:chExt cx="4025245" cy="2149167"/>
            </a:xfrm>
          </p:grpSpPr>
          <p:pic>
            <p:nvPicPr>
              <p:cNvPr id="9" name="Imagen 8"/>
              <p:cNvPicPr>
                <a:picLocks noChangeAspect="1"/>
              </p:cNvPicPr>
              <p:nvPr/>
            </p:nvPicPr>
            <p:blipFill rotWithShape="1">
              <a:blip r:embed="rId3"/>
              <a:srcRect t="70714" r="50987"/>
              <a:stretch/>
            </p:blipFill>
            <p:spPr>
              <a:xfrm>
                <a:off x="263951" y="2960159"/>
                <a:ext cx="3978111" cy="1149411"/>
              </a:xfrm>
              <a:prstGeom prst="rect">
                <a:avLst/>
              </a:prstGeom>
            </p:spPr>
          </p:pic>
          <p:pic>
            <p:nvPicPr>
              <p:cNvPr id="2" name="Imagen 1"/>
              <p:cNvPicPr>
                <a:picLocks noChangeAspect="1"/>
              </p:cNvPicPr>
              <p:nvPr/>
            </p:nvPicPr>
            <p:blipFill rotWithShape="1">
              <a:blip r:embed="rId3"/>
              <a:srcRect l="51452" t="70714"/>
              <a:stretch/>
            </p:blipFill>
            <p:spPr>
              <a:xfrm>
                <a:off x="348837" y="3959915"/>
                <a:ext cx="3940359" cy="114941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434579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40" y="198993"/>
            <a:ext cx="3741850" cy="775642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250" y="198993"/>
            <a:ext cx="3622573" cy="742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7438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"/>
          <p:cNvGrpSpPr/>
          <p:nvPr/>
        </p:nvGrpSpPr>
        <p:grpSpPr>
          <a:xfrm>
            <a:off x="82167" y="900785"/>
            <a:ext cx="4744357" cy="5297596"/>
            <a:chOff x="323528" y="382695"/>
            <a:chExt cx="6996899" cy="6582726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0100" y="382695"/>
              <a:ext cx="5894762" cy="4876643"/>
            </a:xfrm>
            <a:prstGeom prst="rect">
              <a:avLst/>
            </a:prstGeom>
          </p:spPr>
        </p:pic>
        <p:sp>
          <p:nvSpPr>
            <p:cNvPr id="5" name="CuadroTexto 5"/>
            <p:cNvSpPr txBox="1">
              <a:spLocks noChangeArrowheads="1"/>
            </p:cNvSpPr>
            <p:nvPr/>
          </p:nvSpPr>
          <p:spPr bwMode="auto">
            <a:xfrm>
              <a:off x="323528" y="5445225"/>
              <a:ext cx="6996899" cy="1520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r>
                <a:rPr lang="es-ES" sz="1050" dirty="0"/>
                <a:t>El diagrama de </a:t>
              </a:r>
              <a:r>
                <a:rPr lang="es-ES" sz="1050" dirty="0" err="1"/>
                <a:t>Venn</a:t>
              </a:r>
              <a:r>
                <a:rPr lang="es-ES" sz="1050" dirty="0"/>
                <a:t> ilustra la inteligencia artificial (IA) como un área de estudio que abarca varias disciplinas y campos de aplicación relacionados. Estos incluyen visión por computadora (CV), aprendizaje automático (ML), biometría, robótica y redes de sensores integrados.</a:t>
              </a:r>
            </a:p>
            <a:p>
              <a:pPr eaLnBrk="1" hangingPunct="1"/>
              <a:r>
                <a:rPr lang="es-CL" sz="1050" b="1" dirty="0"/>
                <a:t>Fuente: </a:t>
              </a:r>
              <a:r>
                <a:rPr lang="es-CL" sz="1050" dirty="0"/>
                <a:t>Adaptado desde </a:t>
              </a:r>
              <a:r>
                <a:rPr lang="es-ES" sz="1050" dirty="0" err="1"/>
                <a:t>Gonzalez</a:t>
              </a:r>
              <a:r>
                <a:rPr lang="es-ES" sz="1050" dirty="0"/>
                <a:t> Viejo et al., (2019)</a:t>
              </a:r>
              <a:r>
                <a:rPr lang="es-CL" sz="1050" dirty="0"/>
                <a:t> y Fuentes and Gago, (2022)</a:t>
              </a:r>
            </a:p>
          </p:txBody>
        </p:sp>
      </p:grpSp>
      <p:sp>
        <p:nvSpPr>
          <p:cNvPr id="8" name="Rectángulo 7"/>
          <p:cNvSpPr/>
          <p:nvPr/>
        </p:nvSpPr>
        <p:spPr>
          <a:xfrm>
            <a:off x="5242070" y="6039981"/>
            <a:ext cx="360027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 </a:t>
            </a:r>
            <a:r>
              <a:rPr lang="es-CL" sz="1050" dirty="0">
                <a:latin typeface="Century Gothic" panose="020B0502020202020204" pitchFamily="34" charset="0"/>
              </a:rPr>
              <a:t>Imagen generada por </a:t>
            </a:r>
            <a:r>
              <a:rPr lang="es-CL" sz="1050" dirty="0" err="1">
                <a:latin typeface="Century Gothic" panose="020B0502020202020204" pitchFamily="34" charset="0"/>
              </a:rPr>
              <a:t>ChatGPT</a:t>
            </a:r>
            <a:r>
              <a:rPr lang="es-CL" sz="1050" dirty="0">
                <a:latin typeface="Century Gothic" panose="020B0502020202020204" pitchFamily="34" charset="0"/>
              </a:rPr>
              <a:t>. (2024).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070" y="1320991"/>
            <a:ext cx="4639680" cy="4630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4410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15" y="823484"/>
            <a:ext cx="8880833" cy="448715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43605" y="5412438"/>
            <a:ext cx="949612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 </a:t>
            </a:r>
            <a:r>
              <a:rPr lang="es-CL" sz="1050" dirty="0">
                <a:latin typeface="Century Gothic" panose="020B0502020202020204" pitchFamily="34" charset="0"/>
              </a:rPr>
              <a:t>Carrasco-Benavides, M., </a:t>
            </a:r>
            <a:r>
              <a:rPr lang="es-CL" sz="1050" dirty="0" err="1">
                <a:latin typeface="Century Gothic" panose="020B0502020202020204" pitchFamily="34" charset="0"/>
              </a:rPr>
              <a:t>Gonzalez</a:t>
            </a:r>
            <a:r>
              <a:rPr lang="es-CL" sz="1050" dirty="0">
                <a:latin typeface="Century Gothic" panose="020B0502020202020204" pitchFamily="34" charset="0"/>
              </a:rPr>
              <a:t> Viejo, C., </a:t>
            </a:r>
            <a:r>
              <a:rPr lang="es-CL" sz="1050" dirty="0" err="1">
                <a:latin typeface="Century Gothic" panose="020B0502020202020204" pitchFamily="34" charset="0"/>
              </a:rPr>
              <a:t>Tongson</a:t>
            </a:r>
            <a:r>
              <a:rPr lang="es-CL" sz="1050" dirty="0">
                <a:latin typeface="Century Gothic" panose="020B0502020202020204" pitchFamily="34" charset="0"/>
              </a:rPr>
              <a:t>, E., </a:t>
            </a:r>
            <a:r>
              <a:rPr lang="es-CL" sz="1050" dirty="0" err="1">
                <a:latin typeface="Century Gothic" panose="020B0502020202020204" pitchFamily="34" charset="0"/>
              </a:rPr>
              <a:t>Baffico</a:t>
            </a:r>
            <a:r>
              <a:rPr lang="es-CL" sz="1050" dirty="0">
                <a:latin typeface="Century Gothic" panose="020B0502020202020204" pitchFamily="34" charset="0"/>
              </a:rPr>
              <a:t>-Hernández, A., Ávila-Sánchez, C., Mora, M., Fuentes, S., 2022. </a:t>
            </a:r>
            <a:r>
              <a:rPr lang="es-CL" sz="1050" dirty="0" err="1">
                <a:latin typeface="Century Gothic" panose="020B0502020202020204" pitchFamily="34" charset="0"/>
              </a:rPr>
              <a:t>Water</a:t>
            </a:r>
            <a:r>
              <a:rPr lang="es-CL" sz="1050" dirty="0">
                <a:latin typeface="Century Gothic" panose="020B0502020202020204" pitchFamily="34" charset="0"/>
              </a:rPr>
              <a:t> status </a:t>
            </a:r>
            <a:r>
              <a:rPr lang="es-CL" sz="1050" dirty="0" err="1">
                <a:latin typeface="Century Gothic" panose="020B0502020202020204" pitchFamily="34" charset="0"/>
              </a:rPr>
              <a:t>estimation</a:t>
            </a:r>
            <a:r>
              <a:rPr lang="es-CL" sz="1050" dirty="0">
                <a:latin typeface="Century Gothic" panose="020B0502020202020204" pitchFamily="34" charset="0"/>
              </a:rPr>
              <a:t> of </a:t>
            </a:r>
            <a:r>
              <a:rPr lang="es-CL" sz="1050" dirty="0" err="1">
                <a:latin typeface="Century Gothic" panose="020B0502020202020204" pitchFamily="34" charset="0"/>
              </a:rPr>
              <a:t>cherry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trees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using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infrared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thermal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imagery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coupled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with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supervised</a:t>
            </a:r>
            <a:r>
              <a:rPr lang="es-CL" sz="1050" dirty="0">
                <a:latin typeface="Century Gothic" panose="020B0502020202020204" pitchFamily="34" charset="0"/>
              </a:rPr>
              <a:t> machine </a:t>
            </a:r>
            <a:r>
              <a:rPr lang="es-CL" sz="1050" dirty="0" err="1">
                <a:latin typeface="Century Gothic" panose="020B0502020202020204" pitchFamily="34" charset="0"/>
              </a:rPr>
              <a:t>learning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modeling</a:t>
            </a:r>
            <a:r>
              <a:rPr lang="es-CL" sz="1050" dirty="0">
                <a:latin typeface="Century Gothic" panose="020B0502020202020204" pitchFamily="34" charset="0"/>
              </a:rPr>
              <a:t>. </a:t>
            </a:r>
            <a:r>
              <a:rPr lang="es-CL" sz="1050" dirty="0" err="1">
                <a:latin typeface="Century Gothic" panose="020B0502020202020204" pitchFamily="34" charset="0"/>
              </a:rPr>
              <a:t>Comput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Electron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Agr</a:t>
            </a:r>
            <a:r>
              <a:rPr lang="es-CL" sz="1050" dirty="0">
                <a:latin typeface="Century Gothic" panose="020B0502020202020204" pitchFamily="34" charset="0"/>
              </a:rPr>
              <a:t> 200, 107256. </a:t>
            </a:r>
            <a:r>
              <a:rPr lang="es-CL" sz="1050" dirty="0">
                <a:latin typeface="Century Gothic" panose="020B0502020202020204" pitchFamily="34" charset="0"/>
                <a:hlinkClick r:id="rId3"/>
              </a:rPr>
              <a:t>https://doi.org/10.1016/j.compag.2022.107256</a:t>
            </a:r>
            <a:endParaRPr lang="es-CL" sz="1050" dirty="0">
              <a:latin typeface="Century Gothic" panose="020B0502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482554" y="7481125"/>
            <a:ext cx="234070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Carrasco-Benavides et al., (2022)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2666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b="63113"/>
          <a:stretch/>
        </p:blipFill>
        <p:spPr>
          <a:xfrm>
            <a:off x="-120992" y="119760"/>
            <a:ext cx="5307279" cy="212937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48687"/>
            <a:ext cx="6119162" cy="423323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t="76104"/>
          <a:stretch/>
        </p:blipFill>
        <p:spPr>
          <a:xfrm>
            <a:off x="199519" y="2366127"/>
            <a:ext cx="4353625" cy="113155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2193" y="1059122"/>
            <a:ext cx="4582867" cy="497913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482554" y="7481125"/>
            <a:ext cx="234070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Carrasco-Benavides et al., (2022)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2402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36710"/>
          <a:stretch/>
        </p:blipFill>
        <p:spPr>
          <a:xfrm>
            <a:off x="237227" y="179999"/>
            <a:ext cx="4558751" cy="313823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41" y="3455241"/>
            <a:ext cx="6465231" cy="42798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10" y="1397640"/>
            <a:ext cx="3678087" cy="397819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482554" y="7481125"/>
            <a:ext cx="234070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Carrasco-Benavides et al., (2022)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" t="16438" r="5118" b="16660"/>
          <a:stretch/>
        </p:blipFill>
        <p:spPr>
          <a:xfrm>
            <a:off x="7507553" y="198994"/>
            <a:ext cx="2332179" cy="79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0352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9" name="Rectangle 5"/>
          <p:cNvSpPr>
            <a:spLocks noChangeArrowheads="1"/>
          </p:cNvSpPr>
          <p:nvPr/>
        </p:nvSpPr>
        <p:spPr bwMode="auto">
          <a:xfrm>
            <a:off x="299625" y="3606530"/>
            <a:ext cx="8004619" cy="68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906" tIns="51431" rIns="98906" bIns="51431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  <a:buFontTx/>
              <a:buChar char="•"/>
            </a:pPr>
            <a:r>
              <a:rPr lang="es-CL" sz="3077" dirty="0">
                <a:solidFill>
                  <a:srgbClr val="002060"/>
                </a:solidFill>
                <a:latin typeface="Century Gothic" pitchFamily="34" charset="0"/>
              </a:rPr>
              <a:t> Aplicaciones para el riego en vides</a:t>
            </a:r>
          </a:p>
        </p:txBody>
      </p:sp>
      <p:sp>
        <p:nvSpPr>
          <p:cNvPr id="656401" name="Line 17"/>
          <p:cNvSpPr>
            <a:spLocks noChangeShapeType="1"/>
          </p:cNvSpPr>
          <p:nvPr/>
        </p:nvSpPr>
        <p:spPr bwMode="auto">
          <a:xfrm>
            <a:off x="597839" y="5096981"/>
            <a:ext cx="9127728" cy="0"/>
          </a:xfrm>
          <a:prstGeom prst="line">
            <a:avLst/>
          </a:prstGeom>
          <a:noFill/>
          <a:ln w="9525">
            <a:solidFill>
              <a:srgbClr val="302F5D"/>
            </a:solidFill>
            <a:round/>
            <a:headEnd/>
            <a:tailEnd/>
          </a:ln>
          <a:effectLst/>
        </p:spPr>
        <p:txBody>
          <a:bodyPr lIns="98906" tIns="51431" rIns="98906" bIns="51431" anchor="ctr">
            <a:spAutoFit/>
          </a:bodyPr>
          <a:lstStyle/>
          <a:p>
            <a:endParaRPr lang="es-CR" sz="2198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1750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0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10" y="703389"/>
            <a:ext cx="4566968" cy="3378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52882" y="219373"/>
            <a:ext cx="6728921" cy="38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1841" tIns="37358" rIns="71841" bIns="37358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de-DE" sz="1437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La banda térmica (TIR) posee mucha información</a:t>
            </a:r>
            <a:endParaRPr lang="de-DE" sz="2235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49187" y="4257363"/>
            <a:ext cx="4012605" cy="761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991" tIns="36496" rIns="72991" bIns="36496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1" hangingPunct="1"/>
            <a:r>
              <a:rPr lang="es-ES" sz="1118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Fuente: </a:t>
            </a:r>
            <a:r>
              <a:rPr lang="es-ES" sz="111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Allen et al., 2012. </a:t>
            </a:r>
            <a:r>
              <a:rPr lang="en-US" sz="1118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Field Scale Estimation of Evapotranspiration for Water Rights Management and Performance Monitoring. World Bank, Washington, D.C., December 13, 2012</a:t>
            </a:r>
            <a:r>
              <a:rPr lang="es-ES" sz="111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4544" y="4180740"/>
            <a:ext cx="5373831" cy="3383160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4949073" y="986150"/>
            <a:ext cx="4864230" cy="2945810"/>
            <a:chOff x="778750" y="78389"/>
            <a:chExt cx="6104545" cy="3731347"/>
          </a:xfrm>
        </p:grpSpPr>
        <p:grpSp>
          <p:nvGrpSpPr>
            <p:cNvPr id="7" name="Grupo 6"/>
            <p:cNvGrpSpPr/>
            <p:nvPr/>
          </p:nvGrpSpPr>
          <p:grpSpPr>
            <a:xfrm>
              <a:off x="778750" y="78389"/>
              <a:ext cx="5879506" cy="3534978"/>
              <a:chOff x="3298677" y="145278"/>
              <a:chExt cx="5879506" cy="3534978"/>
            </a:xfrm>
          </p:grpSpPr>
          <p:sp>
            <p:nvSpPr>
              <p:cNvPr id="9" name="Rectángulo 8"/>
              <p:cNvSpPr/>
              <p:nvPr/>
            </p:nvSpPr>
            <p:spPr>
              <a:xfrm>
                <a:off x="3298677" y="145278"/>
                <a:ext cx="5879506" cy="35349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 sz="2638"/>
              </a:p>
            </p:txBody>
          </p:sp>
          <p:pic>
            <p:nvPicPr>
              <p:cNvPr id="10" name="Imagen 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75" t="8186" r="1428" b="5868"/>
              <a:stretch/>
            </p:blipFill>
            <p:spPr>
              <a:xfrm>
                <a:off x="3748755" y="145278"/>
                <a:ext cx="5212934" cy="3050849"/>
              </a:xfrm>
              <a:prstGeom prst="rect">
                <a:avLst/>
              </a:prstGeom>
            </p:spPr>
          </p:pic>
          <p:sp>
            <p:nvSpPr>
              <p:cNvPr id="11" name="CuadroTexto 10"/>
              <p:cNvSpPr txBox="1"/>
              <p:nvPr/>
            </p:nvSpPr>
            <p:spPr>
              <a:xfrm>
                <a:off x="5546763" y="3166970"/>
                <a:ext cx="1215742" cy="304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CL" sz="1154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Wavelength</a:t>
                </a:r>
                <a:r>
                  <a:rPr lang="es-CL" sz="1154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l-GR" sz="1154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s-CL" sz="1154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  <p:sp>
            <p:nvSpPr>
              <p:cNvPr id="12" name="CuadroTexto 11"/>
              <p:cNvSpPr txBox="1"/>
              <p:nvPr/>
            </p:nvSpPr>
            <p:spPr>
              <a:xfrm rot="16200000">
                <a:off x="2786528" y="1524296"/>
                <a:ext cx="1647459" cy="2928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54" dirty="0">
                    <a:latin typeface="Calibri" panose="020F0502020204030204" pitchFamily="34" charset="0"/>
                    <a:cs typeface="Calibri" panose="020F0502020204030204" pitchFamily="34" charset="0"/>
                  </a:rPr>
                  <a:t>Apparent reflectance</a:t>
                </a:r>
                <a:endParaRPr lang="en-US" sz="1154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" name="Rectángulo 7"/>
            <p:cNvSpPr/>
            <p:nvPr/>
          </p:nvSpPr>
          <p:spPr>
            <a:xfrm>
              <a:off x="787294" y="3404587"/>
              <a:ext cx="6096001" cy="40514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s-CL" sz="866" dirty="0"/>
                <a:t>https://medium.com/supplyframe-hardware/using-multi-spectral-cameras-to-monitor-crop-growth-and-health-258fc65f65f9</a:t>
              </a:r>
            </a:p>
          </p:txBody>
        </p:sp>
      </p:grpSp>
      <p:grpSp>
        <p:nvGrpSpPr>
          <p:cNvPr id="13" name="4 Grupo"/>
          <p:cNvGrpSpPr/>
          <p:nvPr/>
        </p:nvGrpSpPr>
        <p:grpSpPr>
          <a:xfrm>
            <a:off x="349967" y="5099901"/>
            <a:ext cx="3741326" cy="2658863"/>
            <a:chOff x="1894" y="854830"/>
            <a:chExt cx="9087953" cy="6629325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7946" y="854830"/>
              <a:ext cx="9031901" cy="5929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3 Rectángulo"/>
            <p:cNvSpPr/>
            <p:nvPr/>
          </p:nvSpPr>
          <p:spPr>
            <a:xfrm>
              <a:off x="1894" y="6985359"/>
              <a:ext cx="7484920" cy="4987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CR" sz="700" dirty="0">
                  <a:latin typeface="Century Gothic" pitchFamily="34" charset="0"/>
                </a:rPr>
                <a:t>Fuente: http://www.dte.us.es/ing_inf/tele/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48489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0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07" y="1583957"/>
            <a:ext cx="9564860" cy="4057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35872" y="5641776"/>
            <a:ext cx="9438195" cy="681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277" b="1" dirty="0">
                <a:latin typeface="Century Gothic" pitchFamily="34" charset="0"/>
              </a:rPr>
              <a:t>Fuente: </a:t>
            </a:r>
            <a:r>
              <a:rPr lang="es-CL" sz="1277" dirty="0" err="1">
                <a:latin typeface="Century Gothic" pitchFamily="34" charset="0"/>
              </a:rPr>
              <a:t>Timmermans</a:t>
            </a:r>
            <a:r>
              <a:rPr lang="es-CL" sz="1277" dirty="0">
                <a:latin typeface="Century Gothic" pitchFamily="34" charset="0"/>
              </a:rPr>
              <a:t> WJ, </a:t>
            </a:r>
            <a:r>
              <a:rPr lang="es-CL" sz="1277" dirty="0" err="1">
                <a:latin typeface="Century Gothic" pitchFamily="34" charset="0"/>
              </a:rPr>
              <a:t>Kustas</a:t>
            </a:r>
            <a:r>
              <a:rPr lang="es-CL" sz="1277" dirty="0">
                <a:latin typeface="Century Gothic" pitchFamily="34" charset="0"/>
              </a:rPr>
              <a:t> WP, C. AM, French AN (2006) </a:t>
            </a:r>
            <a:r>
              <a:rPr lang="es-CL" sz="1277" dirty="0" err="1">
                <a:latin typeface="Century Gothic" pitchFamily="34" charset="0"/>
              </a:rPr>
              <a:t>An</a:t>
            </a:r>
            <a:r>
              <a:rPr lang="es-CL" sz="1277" dirty="0">
                <a:latin typeface="Century Gothic" pitchFamily="34" charset="0"/>
              </a:rPr>
              <a:t> </a:t>
            </a:r>
            <a:r>
              <a:rPr lang="es-CL" sz="1277" dirty="0" err="1">
                <a:latin typeface="Century Gothic" pitchFamily="34" charset="0"/>
              </a:rPr>
              <a:t>intercomparison</a:t>
            </a:r>
            <a:r>
              <a:rPr lang="es-CL" sz="1277" dirty="0">
                <a:latin typeface="Century Gothic" pitchFamily="34" charset="0"/>
              </a:rPr>
              <a:t> of </a:t>
            </a:r>
            <a:r>
              <a:rPr lang="es-CL" sz="1277" dirty="0" err="1">
                <a:latin typeface="Century Gothic" pitchFamily="34" charset="0"/>
              </a:rPr>
              <a:t>the</a:t>
            </a:r>
            <a:r>
              <a:rPr lang="es-CL" sz="1277" dirty="0">
                <a:latin typeface="Century Gothic" pitchFamily="34" charset="0"/>
              </a:rPr>
              <a:t> </a:t>
            </a:r>
            <a:r>
              <a:rPr lang="es-CL" sz="1277" dirty="0" err="1">
                <a:latin typeface="Century Gothic" pitchFamily="34" charset="0"/>
              </a:rPr>
              <a:t>Surface</a:t>
            </a:r>
            <a:r>
              <a:rPr lang="es-CL" sz="1277" dirty="0">
                <a:latin typeface="Century Gothic" pitchFamily="34" charset="0"/>
              </a:rPr>
              <a:t> </a:t>
            </a:r>
            <a:r>
              <a:rPr lang="es-CL" sz="1277" dirty="0" err="1">
                <a:latin typeface="Century Gothic" pitchFamily="34" charset="0"/>
              </a:rPr>
              <a:t>Energy</a:t>
            </a:r>
            <a:r>
              <a:rPr lang="es-CL" sz="1277" dirty="0">
                <a:latin typeface="Century Gothic" pitchFamily="34" charset="0"/>
              </a:rPr>
              <a:t> Balance </a:t>
            </a:r>
            <a:r>
              <a:rPr lang="es-CL" sz="1277" dirty="0" err="1">
                <a:latin typeface="Century Gothic" pitchFamily="34" charset="0"/>
              </a:rPr>
              <a:t>Algorithm</a:t>
            </a:r>
            <a:r>
              <a:rPr lang="es-CL" sz="1277" dirty="0">
                <a:latin typeface="Century Gothic" pitchFamily="34" charset="0"/>
              </a:rPr>
              <a:t> </a:t>
            </a:r>
            <a:r>
              <a:rPr lang="es-CL" sz="1277" dirty="0" err="1">
                <a:latin typeface="Century Gothic" pitchFamily="34" charset="0"/>
              </a:rPr>
              <a:t>for</a:t>
            </a:r>
            <a:r>
              <a:rPr lang="es-CL" sz="1277" dirty="0">
                <a:latin typeface="Century Gothic" pitchFamily="34" charset="0"/>
              </a:rPr>
              <a:t> </a:t>
            </a:r>
            <a:r>
              <a:rPr lang="es-CL" sz="1277" dirty="0" err="1">
                <a:latin typeface="Century Gothic" pitchFamily="34" charset="0"/>
              </a:rPr>
              <a:t>Land</a:t>
            </a:r>
            <a:r>
              <a:rPr lang="es-CL" sz="1277" dirty="0">
                <a:latin typeface="Century Gothic" pitchFamily="34" charset="0"/>
              </a:rPr>
              <a:t> (SEBAL) and </a:t>
            </a:r>
            <a:r>
              <a:rPr lang="es-CL" sz="1277" dirty="0" err="1">
                <a:latin typeface="Century Gothic" pitchFamily="34" charset="0"/>
              </a:rPr>
              <a:t>the</a:t>
            </a:r>
            <a:r>
              <a:rPr lang="es-CL" sz="1277" dirty="0">
                <a:latin typeface="Century Gothic" pitchFamily="34" charset="0"/>
              </a:rPr>
              <a:t> </a:t>
            </a:r>
            <a:r>
              <a:rPr lang="es-CL" sz="1277" dirty="0" err="1">
                <a:latin typeface="Century Gothic" pitchFamily="34" charset="0"/>
              </a:rPr>
              <a:t>Two-Source</a:t>
            </a:r>
            <a:r>
              <a:rPr lang="es-CL" sz="1277" dirty="0">
                <a:latin typeface="Century Gothic" pitchFamily="34" charset="0"/>
              </a:rPr>
              <a:t> </a:t>
            </a:r>
            <a:r>
              <a:rPr lang="es-CL" sz="1277" dirty="0" err="1">
                <a:latin typeface="Century Gothic" pitchFamily="34" charset="0"/>
              </a:rPr>
              <a:t>Energy</a:t>
            </a:r>
            <a:r>
              <a:rPr lang="es-CL" sz="1277" dirty="0">
                <a:latin typeface="Century Gothic" pitchFamily="34" charset="0"/>
              </a:rPr>
              <a:t> Balance (TSEB) </a:t>
            </a:r>
            <a:r>
              <a:rPr lang="es-CL" sz="1277" dirty="0" err="1">
                <a:latin typeface="Century Gothic" pitchFamily="34" charset="0"/>
              </a:rPr>
              <a:t>modeling</a:t>
            </a:r>
            <a:r>
              <a:rPr lang="es-CL" sz="1277" dirty="0">
                <a:latin typeface="Century Gothic" pitchFamily="34" charset="0"/>
              </a:rPr>
              <a:t> </a:t>
            </a:r>
            <a:r>
              <a:rPr lang="es-CL" sz="1277" dirty="0" err="1">
                <a:latin typeface="Century Gothic" pitchFamily="34" charset="0"/>
              </a:rPr>
              <a:t>schemes</a:t>
            </a:r>
            <a:r>
              <a:rPr lang="es-CL" sz="1277" dirty="0">
                <a:latin typeface="Century Gothic" pitchFamily="34" charset="0"/>
              </a:rPr>
              <a:t>. </a:t>
            </a:r>
            <a:r>
              <a:rPr lang="es-CL" sz="1277" dirty="0" err="1">
                <a:latin typeface="Century Gothic" pitchFamily="34" charset="0"/>
              </a:rPr>
              <a:t>Remote</a:t>
            </a:r>
            <a:r>
              <a:rPr lang="es-CL" sz="1277" dirty="0">
                <a:latin typeface="Century Gothic" pitchFamily="34" charset="0"/>
              </a:rPr>
              <a:t> </a:t>
            </a:r>
            <a:r>
              <a:rPr lang="es-CL" sz="1277" dirty="0" err="1">
                <a:latin typeface="Century Gothic" pitchFamily="34" charset="0"/>
              </a:rPr>
              <a:t>Sens</a:t>
            </a:r>
            <a:r>
              <a:rPr lang="es-CL" sz="1277" dirty="0">
                <a:latin typeface="Century Gothic" pitchFamily="34" charset="0"/>
              </a:rPr>
              <a:t> </a:t>
            </a:r>
            <a:r>
              <a:rPr lang="es-CL" sz="1277" dirty="0" err="1">
                <a:latin typeface="Century Gothic" pitchFamily="34" charset="0"/>
              </a:rPr>
              <a:t>Environ</a:t>
            </a:r>
            <a:r>
              <a:rPr lang="es-CL" sz="1277" dirty="0">
                <a:latin typeface="Century Gothic" pitchFamily="34" charset="0"/>
              </a:rPr>
              <a:t> 108 (4):369-384</a:t>
            </a:r>
          </a:p>
        </p:txBody>
      </p:sp>
      <p:sp>
        <p:nvSpPr>
          <p:cNvPr id="3" name="Rectangle 2"/>
          <p:cNvSpPr/>
          <p:nvPr/>
        </p:nvSpPr>
        <p:spPr>
          <a:xfrm>
            <a:off x="1511737" y="1163860"/>
            <a:ext cx="4709944" cy="4361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596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Relaciones entre banda termal y vegetación</a:t>
            </a:r>
          </a:p>
        </p:txBody>
      </p:sp>
    </p:spTree>
    <p:extLst>
      <p:ext uri="{BB962C8B-B14F-4D97-AF65-F5344CB8AC3E}">
        <p14:creationId xmlns:p14="http://schemas.microsoft.com/office/powerpoint/2010/main" val="490036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72" y="1703795"/>
            <a:ext cx="4099711" cy="417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4366869" y="6327191"/>
            <a:ext cx="330731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 </a:t>
            </a:r>
            <a:r>
              <a:rPr lang="es-CL" sz="1050" dirty="0">
                <a:latin typeface="Century Gothic" panose="020B0502020202020204" pitchFamily="34" charset="0"/>
              </a:rPr>
              <a:t>Imagen generada por </a:t>
            </a:r>
            <a:r>
              <a:rPr lang="es-CL" sz="1050" dirty="0" err="1">
                <a:latin typeface="Century Gothic" panose="020B0502020202020204" pitchFamily="34" charset="0"/>
              </a:rPr>
              <a:t>ChatGPT</a:t>
            </a:r>
            <a:r>
              <a:rPr lang="es-CL" sz="1050" dirty="0">
                <a:latin typeface="Century Gothic" panose="020B0502020202020204" pitchFamily="34" charset="0"/>
              </a:rPr>
              <a:t>. (2024).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6869" y="708973"/>
            <a:ext cx="5591175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270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" y="1028699"/>
            <a:ext cx="9277350" cy="572452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563056" y="148011"/>
            <a:ext cx="59885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/>
              <a:t>Uso de satélites: Modelo METRIC</a:t>
            </a:r>
            <a:endParaRPr lang="en-US" sz="4400" dirty="0"/>
          </a:p>
        </p:txBody>
      </p:sp>
      <p:sp>
        <p:nvSpPr>
          <p:cNvPr id="5" name="Rectángulo 4"/>
          <p:cNvSpPr/>
          <p:nvPr/>
        </p:nvSpPr>
        <p:spPr>
          <a:xfrm>
            <a:off x="6204642" y="7171783"/>
            <a:ext cx="3675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/>
              <a:t>Carrasco-Benavides et al., (2022)</a:t>
            </a:r>
          </a:p>
        </p:txBody>
      </p:sp>
    </p:spTree>
    <p:extLst>
      <p:ext uri="{BB962C8B-B14F-4D97-AF65-F5344CB8AC3E}">
        <p14:creationId xmlns:p14="http://schemas.microsoft.com/office/powerpoint/2010/main" val="26085579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5835" y="571080"/>
            <a:ext cx="8967529" cy="656120"/>
          </a:xfrm>
        </p:spPr>
        <p:txBody>
          <a:bodyPr/>
          <a:lstStyle/>
          <a:p>
            <a:r>
              <a:rPr lang="es-CL" dirty="0">
                <a:solidFill>
                  <a:schemeClr val="tx1"/>
                </a:solidFill>
              </a:rPr>
              <a:t>Balance de Energía Superficial</a:t>
            </a:r>
          </a:p>
        </p:txBody>
      </p:sp>
      <p:graphicFrame>
        <p:nvGraphicFramePr>
          <p:cNvPr id="6" name="5 Objeto"/>
          <p:cNvGraphicFramePr>
            <a:graphicFrameLocks noChangeAspect="1"/>
          </p:cNvGraphicFramePr>
          <p:nvPr/>
        </p:nvGraphicFramePr>
        <p:xfrm>
          <a:off x="935103" y="2232088"/>
          <a:ext cx="4899262" cy="80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2" imgW="1079280" imgH="177480" progId="Equation.3">
                  <p:embed/>
                </p:oleObj>
              </mc:Choice>
              <mc:Fallback>
                <p:oleObj name="Ecuación" r:id="rId2" imgW="1079280" imgH="177480" progId="Equation.3">
                  <p:embed/>
                  <p:pic>
                    <p:nvPicPr>
                      <p:cNvPr id="6" name="5 Objeto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35103" y="2232088"/>
                        <a:ext cx="4899262" cy="807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954294" y="4359172"/>
          <a:ext cx="3664646" cy="1858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4" imgW="660240" imgH="393480" progId="Equation.3">
                  <p:embed/>
                </p:oleObj>
              </mc:Choice>
              <mc:Fallback>
                <p:oleObj name="Ecuación" r:id="rId4" imgW="660240" imgH="393480" progId="Equation.3">
                  <p:embed/>
                  <p:pic>
                    <p:nvPicPr>
                      <p:cNvPr id="7" name="6 Objeto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54294" y="4359172"/>
                        <a:ext cx="3664646" cy="1858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7 Rectángulo"/>
          <p:cNvSpPr/>
          <p:nvPr/>
        </p:nvSpPr>
        <p:spPr>
          <a:xfrm>
            <a:off x="578902" y="3039751"/>
            <a:ext cx="9043988" cy="802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539" dirty="0"/>
              <a:t>donde </a:t>
            </a:r>
            <a:r>
              <a:rPr lang="es-CL" sz="1539" i="1" dirty="0"/>
              <a:t>Rn</a:t>
            </a:r>
            <a:r>
              <a:rPr lang="es-CL" sz="1539" dirty="0"/>
              <a:t> es la radiación neta, </a:t>
            </a:r>
            <a:r>
              <a:rPr lang="es-CL" sz="1539" i="1" dirty="0"/>
              <a:t>H</a:t>
            </a:r>
            <a:r>
              <a:rPr lang="es-CL" sz="1539" dirty="0"/>
              <a:t> es el flujo de calor sensible,  </a:t>
            </a:r>
            <a:r>
              <a:rPr lang="es-CL" sz="1539" i="1" dirty="0" err="1"/>
              <a:t>ʎE</a:t>
            </a:r>
            <a:r>
              <a:rPr lang="es-CL" sz="1539" dirty="0"/>
              <a:t> flujo de calor latente y G el flujo de calor de suelo, lo cuales son expresados en W m</a:t>
            </a:r>
            <a:r>
              <a:rPr lang="es-CL" sz="1539" baseline="30000" dirty="0"/>
              <a:t>-2</a:t>
            </a:r>
            <a:r>
              <a:rPr lang="es-CL" sz="1539" dirty="0"/>
              <a:t> (Wang and </a:t>
            </a:r>
            <a:r>
              <a:rPr lang="es-CL" sz="1539" dirty="0" err="1"/>
              <a:t>Dickinson</a:t>
            </a:r>
            <a:r>
              <a:rPr lang="es-CL" sz="1539" dirty="0"/>
              <a:t>, 2012).</a:t>
            </a:r>
            <a:r>
              <a:rPr lang="es-CL" sz="1539" i="1" dirty="0"/>
              <a:t> </a:t>
            </a:r>
            <a:r>
              <a:rPr lang="es-CL" sz="1539" i="1" dirty="0" err="1"/>
              <a:t>ʎE</a:t>
            </a:r>
            <a:r>
              <a:rPr lang="es-CL" sz="1539" dirty="0"/>
              <a:t> representa la fracción de la evapotranspiración equivalente a la </a:t>
            </a:r>
            <a:r>
              <a:rPr lang="es-CL" sz="1539" i="1" dirty="0" err="1"/>
              <a:t>ET</a:t>
            </a:r>
            <a:r>
              <a:rPr lang="es-CL" sz="1539" i="1" baseline="-25000" dirty="0" err="1"/>
              <a:t>a</a:t>
            </a:r>
            <a:r>
              <a:rPr lang="es-CL" sz="1539" i="1" baseline="-25000" dirty="0"/>
              <a:t>.</a:t>
            </a:r>
            <a:endParaRPr lang="es-CL" sz="1539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78902" y="6617907"/>
            <a:ext cx="8618003" cy="32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539" dirty="0"/>
              <a:t>donde </a:t>
            </a:r>
            <a:r>
              <a:rPr lang="es-CL" sz="1539" i="1" dirty="0"/>
              <a:t>LE </a:t>
            </a:r>
            <a:r>
              <a:rPr lang="es-CL" sz="1539" dirty="0"/>
              <a:t>corresponde al  calor latente (W m</a:t>
            </a:r>
            <a:r>
              <a:rPr lang="es-CL" sz="1539" baseline="30000" dirty="0"/>
              <a:t>-2</a:t>
            </a:r>
            <a:r>
              <a:rPr lang="es-CL" sz="1539" dirty="0"/>
              <a:t>); </a:t>
            </a:r>
            <a:r>
              <a:rPr lang="es-CL" sz="1539" i="1" dirty="0"/>
              <a:t>λ</a:t>
            </a:r>
            <a:r>
              <a:rPr lang="es-CL" sz="1539" dirty="0"/>
              <a:t> es el calor latente de vaporización. </a:t>
            </a:r>
          </a:p>
        </p:txBody>
      </p:sp>
    </p:spTree>
    <p:extLst>
      <p:ext uri="{BB962C8B-B14F-4D97-AF65-F5344CB8AC3E}">
        <p14:creationId xmlns:p14="http://schemas.microsoft.com/office/powerpoint/2010/main" val="10936880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10 Gráfico"/>
          <p:cNvGraphicFramePr/>
          <p:nvPr>
            <p:extLst>
              <p:ext uri="{D42A27DB-BD31-4B8C-83A1-F6EECF244321}">
                <p14:modId xmlns:p14="http://schemas.microsoft.com/office/powerpoint/2010/main" val="3398284417"/>
              </p:ext>
            </p:extLst>
          </p:nvPr>
        </p:nvGraphicFramePr>
        <p:xfrm>
          <a:off x="313994" y="1140643"/>
          <a:ext cx="8424653" cy="5184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9 Grupo"/>
          <p:cNvGrpSpPr/>
          <p:nvPr/>
        </p:nvGrpSpPr>
        <p:grpSpPr>
          <a:xfrm>
            <a:off x="1962649" y="672159"/>
            <a:ext cx="2904773" cy="3302941"/>
            <a:chOff x="1785918" y="500042"/>
            <a:chExt cx="2643206" cy="3005520"/>
          </a:xfrm>
        </p:grpSpPr>
        <p:graphicFrame>
          <p:nvGraphicFramePr>
            <p:cNvPr id="45977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1740403"/>
                </p:ext>
              </p:extLst>
            </p:nvPr>
          </p:nvGraphicFramePr>
          <p:xfrm>
            <a:off x="1857356" y="714356"/>
            <a:ext cx="1948550" cy="8572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cuación" r:id="rId3" imgW="1079280" imgH="469800" progId="Equation.3">
                    <p:embed/>
                  </p:oleObj>
                </mc:Choice>
                <mc:Fallback>
                  <p:oleObj name="Ecuación" r:id="rId3" imgW="1079280" imgH="469800" progId="Equation.3">
                    <p:embed/>
                    <p:pic>
                      <p:nvPicPr>
                        <p:cNvPr id="459778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57356" y="714356"/>
                          <a:ext cx="1948550" cy="8572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" name="6 Conector recto de flecha"/>
            <p:cNvCxnSpPr/>
            <p:nvPr/>
          </p:nvCxnSpPr>
          <p:spPr bwMode="auto">
            <a:xfrm rot="16200000" flipH="1">
              <a:off x="3000364" y="1857364"/>
              <a:ext cx="1643074" cy="1214446"/>
            </a:xfrm>
            <a:prstGeom prst="straightConnector1">
              <a:avLst/>
            </a:prstGeom>
            <a:noFill/>
            <a:ln w="50800" cap="flat" cmpd="sng" algn="ctr">
              <a:solidFill>
                <a:srgbClr val="41F32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8 Elipse"/>
            <p:cNvSpPr/>
            <p:nvPr/>
          </p:nvSpPr>
          <p:spPr bwMode="auto">
            <a:xfrm>
              <a:off x="1785918" y="500042"/>
              <a:ext cx="1714512" cy="1357322"/>
            </a:xfrm>
            <a:prstGeom prst="ellipse">
              <a:avLst/>
            </a:prstGeom>
            <a:noFill/>
            <a:ln w="25400" cap="flat" cmpd="sng" algn="ctr">
              <a:solidFill>
                <a:srgbClr val="41F32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0489" tIns="50244" rIns="100489" bIns="50244" numCol="1" rtlCol="0" anchor="t" anchorCtr="0" compatLnSpc="1">
              <a:prstTxWarp prst="textNoShape">
                <a:avLst/>
              </a:prstTxWarp>
            </a:bodyPr>
            <a:lstStyle/>
            <a:p>
              <a:pPr defTabSz="10049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638">
                <a:latin typeface="Verdana" pitchFamily="34" charset="0"/>
              </a:endParaRPr>
            </a:p>
          </p:txBody>
        </p:sp>
        <p:graphicFrame>
          <p:nvGraphicFramePr>
            <p:cNvPr id="1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04840561"/>
                </p:ext>
              </p:extLst>
            </p:nvPr>
          </p:nvGraphicFramePr>
          <p:xfrm>
            <a:off x="1987987" y="2162131"/>
            <a:ext cx="1512443" cy="7887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838080" imgH="431640" progId="Equation.DSMT4">
                    <p:embed/>
                  </p:oleObj>
                </mc:Choice>
                <mc:Fallback>
                  <p:oleObj name="Equation" r:id="rId5" imgW="838080" imgH="431640" progId="Equation.DSMT4">
                    <p:embed/>
                    <p:pic>
                      <p:nvPicPr>
                        <p:cNvPr id="12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7987" y="2162131"/>
                          <a:ext cx="1512443" cy="7887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6952273"/>
                </p:ext>
              </p:extLst>
            </p:nvPr>
          </p:nvGraphicFramePr>
          <p:xfrm>
            <a:off x="1864915" y="3064975"/>
            <a:ext cx="1557225" cy="4405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863280" imgH="241200" progId="Equation.DSMT4">
                    <p:embed/>
                  </p:oleObj>
                </mc:Choice>
                <mc:Fallback>
                  <p:oleObj name="Equation" r:id="rId7" imgW="863280" imgH="241200" progId="Equation.DSMT4">
                    <p:embed/>
                    <p:pic>
                      <p:nvPicPr>
                        <p:cNvPr id="13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4915" y="3064975"/>
                          <a:ext cx="1557225" cy="4405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10 CuadroTexto"/>
          <p:cNvSpPr txBox="1"/>
          <p:nvPr/>
        </p:nvSpPr>
        <p:spPr>
          <a:xfrm>
            <a:off x="212518" y="6321176"/>
            <a:ext cx="8949842" cy="903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758" dirty="0">
                <a:latin typeface="Century Gothic" pitchFamily="34" charset="0"/>
              </a:rPr>
              <a:t>donde F es la fracción entre </a:t>
            </a:r>
            <a:r>
              <a:rPr lang="es-CL" sz="1758" dirty="0" err="1">
                <a:latin typeface="Century Gothic" pitchFamily="34" charset="0"/>
              </a:rPr>
              <a:t>ET</a:t>
            </a:r>
            <a:r>
              <a:rPr lang="es-CL" sz="1758" baseline="-25000" dirty="0" err="1">
                <a:latin typeface="Century Gothic" pitchFamily="34" charset="0"/>
              </a:rPr>
              <a:t>a</a:t>
            </a:r>
            <a:r>
              <a:rPr lang="es-CL" sz="1758" dirty="0">
                <a:latin typeface="Century Gothic" pitchFamily="34" charset="0"/>
              </a:rPr>
              <a:t>/</a:t>
            </a:r>
            <a:r>
              <a:rPr lang="es-CL" sz="1758" dirty="0" err="1">
                <a:latin typeface="Century Gothic" pitchFamily="34" charset="0"/>
              </a:rPr>
              <a:t>ET</a:t>
            </a:r>
            <a:r>
              <a:rPr lang="es-CL" sz="1758" baseline="-25000" dirty="0" err="1">
                <a:latin typeface="Century Gothic" pitchFamily="34" charset="0"/>
              </a:rPr>
              <a:t>o</a:t>
            </a:r>
            <a:r>
              <a:rPr lang="es-CL" sz="1758" dirty="0">
                <a:latin typeface="Century Gothic" pitchFamily="34" charset="0"/>
              </a:rPr>
              <a:t>.  </a:t>
            </a:r>
            <a:r>
              <a:rPr lang="es-CL" sz="1758" dirty="0" err="1">
                <a:latin typeface="Century Gothic" pitchFamily="34" charset="0"/>
              </a:rPr>
              <a:t>F</a:t>
            </a:r>
            <a:r>
              <a:rPr lang="es-CL" sz="1758" baseline="-25000" dirty="0" err="1">
                <a:latin typeface="Century Gothic" pitchFamily="34" charset="0"/>
              </a:rPr>
              <a:t>i_M</a:t>
            </a:r>
            <a:r>
              <a:rPr lang="es-CL" sz="1758" dirty="0">
                <a:latin typeface="Century Gothic" pitchFamily="34" charset="0"/>
              </a:rPr>
              <a:t> es la fracción entre </a:t>
            </a:r>
            <a:r>
              <a:rPr lang="es-CL" sz="1758" dirty="0" err="1">
                <a:latin typeface="Century Gothic" pitchFamily="34" charset="0"/>
              </a:rPr>
              <a:t>ET</a:t>
            </a:r>
            <a:r>
              <a:rPr lang="es-CL" sz="1758" baseline="-25000" dirty="0" err="1">
                <a:latin typeface="Century Gothic" pitchFamily="34" charset="0"/>
              </a:rPr>
              <a:t>i_M</a:t>
            </a:r>
            <a:r>
              <a:rPr lang="es-CL" sz="1758" dirty="0">
                <a:latin typeface="Century Gothic" pitchFamily="34" charset="0"/>
              </a:rPr>
              <a:t> sobre </a:t>
            </a:r>
            <a:r>
              <a:rPr lang="es-CL" sz="1758" dirty="0" err="1">
                <a:latin typeface="Century Gothic" pitchFamily="34" charset="0"/>
              </a:rPr>
              <a:t>ET</a:t>
            </a:r>
            <a:r>
              <a:rPr lang="es-CL" sz="1758" baseline="-25000" dirty="0" err="1">
                <a:latin typeface="Century Gothic" pitchFamily="34" charset="0"/>
              </a:rPr>
              <a:t>o_hi</a:t>
            </a:r>
            <a:r>
              <a:rPr lang="es-CL" sz="1758" baseline="-25000" dirty="0">
                <a:latin typeface="Century Gothic" pitchFamily="34" charset="0"/>
              </a:rPr>
              <a:t> </a:t>
            </a:r>
            <a:r>
              <a:rPr lang="es-CL" sz="1758" dirty="0">
                <a:latin typeface="Century Gothic" pitchFamily="34" charset="0"/>
              </a:rPr>
              <a:t>. El subíndice “i” indica la hora de paso del satélite. El subíndice “M” indica que el valor fue obtenido por METRIC  </a:t>
            </a:r>
          </a:p>
        </p:txBody>
      </p:sp>
    </p:spTree>
    <p:extLst>
      <p:ext uri="{BB962C8B-B14F-4D97-AF65-F5344CB8AC3E}">
        <p14:creationId xmlns:p14="http://schemas.microsoft.com/office/powerpoint/2010/main" val="113281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5770" y="420884"/>
            <a:ext cx="7085535" cy="1088628"/>
          </a:xfrm>
        </p:spPr>
        <p:txBody>
          <a:bodyPr>
            <a:normAutofit fontScale="90000"/>
          </a:bodyPr>
          <a:lstStyle/>
          <a:p>
            <a:r>
              <a:rPr lang="es-CL" dirty="0">
                <a:solidFill>
                  <a:schemeClr val="tx1"/>
                </a:solidFill>
              </a:rPr>
              <a:t>Nuevas posibilidades: </a:t>
            </a:r>
            <a:r>
              <a:rPr lang="es-CL" dirty="0" err="1">
                <a:solidFill>
                  <a:schemeClr val="tx1"/>
                </a:solidFill>
              </a:rPr>
              <a:t>EEFLux</a:t>
            </a:r>
            <a:endParaRPr lang="es-CL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6503"/>
          <a:stretch/>
        </p:blipFill>
        <p:spPr>
          <a:xfrm>
            <a:off x="356387" y="2111474"/>
            <a:ext cx="9228274" cy="470753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20920" y="6439962"/>
            <a:ext cx="2565574" cy="293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1307" dirty="0"/>
              <a:t>https://eeflux-level1.appspot.com/</a:t>
            </a:r>
          </a:p>
        </p:txBody>
      </p:sp>
    </p:spTree>
    <p:extLst>
      <p:ext uri="{BB962C8B-B14F-4D97-AF65-F5344CB8AC3E}">
        <p14:creationId xmlns:p14="http://schemas.microsoft.com/office/powerpoint/2010/main" val="20925724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642" y="247818"/>
            <a:ext cx="8570608" cy="453115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91981" y="4778975"/>
            <a:ext cx="9656893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 </a:t>
            </a:r>
            <a:r>
              <a:rPr lang="es-CL" sz="1050" dirty="0">
                <a:latin typeface="Century Gothic" panose="020B0502020202020204" pitchFamily="34" charset="0"/>
              </a:rPr>
              <a:t>Carrasco-Benavides, M., Ortega-Farías, S., Gil, P.M., </a:t>
            </a:r>
            <a:r>
              <a:rPr lang="es-CL" sz="1050" dirty="0" err="1">
                <a:latin typeface="Century Gothic" panose="020B0502020202020204" pitchFamily="34" charset="0"/>
              </a:rPr>
              <a:t>Knopp</a:t>
            </a:r>
            <a:r>
              <a:rPr lang="es-CL" sz="1050" dirty="0">
                <a:latin typeface="Century Gothic" panose="020B0502020202020204" pitchFamily="34" charset="0"/>
              </a:rPr>
              <a:t>, D., Morales-Salinas, L., Lagos, L.O., de la Fuente, D., López-</a:t>
            </a:r>
            <a:r>
              <a:rPr lang="es-CL" sz="1050" dirty="0" err="1">
                <a:latin typeface="Century Gothic" panose="020B0502020202020204" pitchFamily="34" charset="0"/>
              </a:rPr>
              <a:t>Olivari</a:t>
            </a:r>
            <a:r>
              <a:rPr lang="es-CL" sz="1050" dirty="0">
                <a:latin typeface="Century Gothic" panose="020B0502020202020204" pitchFamily="34" charset="0"/>
              </a:rPr>
              <a:t>, R., Fuentes, S., 2022. </a:t>
            </a:r>
            <a:r>
              <a:rPr lang="es-CL" sz="1050" dirty="0" err="1">
                <a:latin typeface="Century Gothic" panose="020B0502020202020204" pitchFamily="34" charset="0"/>
              </a:rPr>
              <a:t>Assessment</a:t>
            </a:r>
            <a:r>
              <a:rPr lang="es-CL" sz="1050" dirty="0">
                <a:latin typeface="Century Gothic" panose="020B0502020202020204" pitchFamily="34" charset="0"/>
              </a:rPr>
              <a:t> of </a:t>
            </a:r>
            <a:r>
              <a:rPr lang="es-CL" sz="1050" dirty="0" err="1">
                <a:latin typeface="Century Gothic" panose="020B0502020202020204" pitchFamily="34" charset="0"/>
              </a:rPr>
              <a:t>the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vineyard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water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footprint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by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using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ancillary</a:t>
            </a:r>
            <a:r>
              <a:rPr lang="es-CL" sz="1050" dirty="0">
                <a:latin typeface="Century Gothic" panose="020B0502020202020204" pitchFamily="34" charset="0"/>
              </a:rPr>
              <a:t> data and </a:t>
            </a:r>
            <a:r>
              <a:rPr lang="es-CL" sz="1050" dirty="0" err="1">
                <a:latin typeface="Century Gothic" panose="020B0502020202020204" pitchFamily="34" charset="0"/>
              </a:rPr>
              <a:t>EEFlux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satellite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images</a:t>
            </a:r>
            <a:r>
              <a:rPr lang="es-CL" sz="1050" dirty="0">
                <a:latin typeface="Century Gothic" panose="020B0502020202020204" pitchFamily="34" charset="0"/>
              </a:rPr>
              <a:t>. </a:t>
            </a:r>
            <a:r>
              <a:rPr lang="es-CL" sz="1050" dirty="0" err="1">
                <a:latin typeface="Century Gothic" panose="020B0502020202020204" pitchFamily="34" charset="0"/>
              </a:rPr>
              <a:t>Examples</a:t>
            </a:r>
            <a:r>
              <a:rPr lang="es-CL" sz="1050" dirty="0">
                <a:latin typeface="Century Gothic" panose="020B0502020202020204" pitchFamily="34" charset="0"/>
              </a:rPr>
              <a:t> in </a:t>
            </a:r>
            <a:r>
              <a:rPr lang="es-CL" sz="1050" dirty="0" err="1">
                <a:latin typeface="Century Gothic" panose="020B0502020202020204" pitchFamily="34" charset="0"/>
              </a:rPr>
              <a:t>the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Chilean</a:t>
            </a:r>
            <a:r>
              <a:rPr lang="es-CL" sz="1050" dirty="0">
                <a:latin typeface="Century Gothic" panose="020B0502020202020204" pitchFamily="34" charset="0"/>
              </a:rPr>
              <a:t> central </a:t>
            </a:r>
            <a:r>
              <a:rPr lang="es-CL" sz="1050" dirty="0" err="1">
                <a:latin typeface="Century Gothic" panose="020B0502020202020204" pitchFamily="34" charset="0"/>
              </a:rPr>
              <a:t>zone</a:t>
            </a:r>
            <a:r>
              <a:rPr lang="es-CL" sz="1050" dirty="0">
                <a:latin typeface="Century Gothic" panose="020B0502020202020204" pitchFamily="34" charset="0"/>
              </a:rPr>
              <a:t>. </a:t>
            </a:r>
            <a:r>
              <a:rPr lang="es-CL" sz="1050" dirty="0" err="1">
                <a:latin typeface="Century Gothic" panose="020B0502020202020204" pitchFamily="34" charset="0"/>
              </a:rPr>
              <a:t>Sci</a:t>
            </a:r>
            <a:r>
              <a:rPr lang="es-CL" sz="1050" dirty="0">
                <a:latin typeface="Century Gothic" panose="020B0502020202020204" pitchFamily="34" charset="0"/>
              </a:rPr>
              <a:t> Total </a:t>
            </a:r>
            <a:r>
              <a:rPr lang="es-CL" sz="1050" dirty="0" err="1">
                <a:latin typeface="Century Gothic" panose="020B0502020202020204" pitchFamily="34" charset="0"/>
              </a:rPr>
              <a:t>Environ</a:t>
            </a:r>
            <a:r>
              <a:rPr lang="es-CL" sz="1050" dirty="0">
                <a:latin typeface="Century Gothic" panose="020B0502020202020204" pitchFamily="34" charset="0"/>
              </a:rPr>
              <a:t> 811, 152452. </a:t>
            </a:r>
            <a:r>
              <a:rPr lang="es-CL" sz="1050" dirty="0">
                <a:latin typeface="Century Gothic" panose="020B0502020202020204" pitchFamily="34" charset="0"/>
                <a:hlinkClick r:id="rId3"/>
              </a:rPr>
              <a:t>https://doi.org/10.1016/j.scitotenv.2021.152452</a:t>
            </a:r>
            <a:endParaRPr lang="es-CL" sz="1050" dirty="0"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3238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71" y="1446244"/>
            <a:ext cx="8529014" cy="4738341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516262" y="6418971"/>
            <a:ext cx="87863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Carrasco-Benavides M, Ortega-</a:t>
            </a:r>
            <a:r>
              <a:rPr lang="en-US" sz="1200" dirty="0" err="1"/>
              <a:t>Farías</a:t>
            </a:r>
            <a:r>
              <a:rPr lang="en-US" sz="1200" dirty="0"/>
              <a:t> S, Gil PM, et al (2022) Assessment of the vineyard water footprint by using ancillary data and </a:t>
            </a:r>
            <a:r>
              <a:rPr lang="en-US" sz="1200" dirty="0" err="1"/>
              <a:t>EEFlux</a:t>
            </a:r>
            <a:r>
              <a:rPr lang="en-US" sz="1200" dirty="0"/>
              <a:t> satellite images. Examples in the Chilean central zone. </a:t>
            </a:r>
            <a:r>
              <a:rPr lang="en-US" sz="1200" dirty="0" err="1"/>
              <a:t>Sci</a:t>
            </a:r>
            <a:r>
              <a:rPr lang="en-US" sz="1200" dirty="0"/>
              <a:t> Total Environ 811:152452. </a:t>
            </a:r>
            <a:r>
              <a:rPr lang="en-US" sz="1200" dirty="0">
                <a:hlinkClick r:id="rId3"/>
              </a:rPr>
              <a:t>https://doi.org/10.1016/j.scitotenv.2021.152452</a:t>
            </a:r>
            <a:endParaRPr lang="en-US" sz="1200" dirty="0">
              <a:effectLst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14171" y="341143"/>
            <a:ext cx="96822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000" dirty="0"/>
              <a:t>Usos para estimar </a:t>
            </a:r>
            <a:r>
              <a:rPr lang="es-CL" sz="4000" dirty="0">
                <a:solidFill>
                  <a:srgbClr val="0000FF"/>
                </a:solidFill>
              </a:rPr>
              <a:t>huella hídrica </a:t>
            </a:r>
            <a:r>
              <a:rPr lang="es-CL" sz="4000" dirty="0" err="1"/>
              <a:t>espacializada</a:t>
            </a:r>
            <a:endParaRPr lang="es-CL" sz="4000" dirty="0"/>
          </a:p>
        </p:txBody>
      </p:sp>
    </p:spTree>
    <p:extLst>
      <p:ext uri="{BB962C8B-B14F-4D97-AF65-F5344CB8AC3E}">
        <p14:creationId xmlns:p14="http://schemas.microsoft.com/office/powerpoint/2010/main" val="39016354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090" y="262837"/>
            <a:ext cx="6238986" cy="743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2854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0"/>
            <a:ext cx="9809106" cy="62185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t="13943"/>
          <a:stretch/>
        </p:blipFill>
        <p:spPr>
          <a:xfrm>
            <a:off x="421370" y="6381946"/>
            <a:ext cx="9468911" cy="100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219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92" y="605422"/>
            <a:ext cx="4437696" cy="257845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588" y="722736"/>
            <a:ext cx="5109960" cy="234382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68" y="3751868"/>
            <a:ext cx="9644725" cy="373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58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9" name="Rectangle 5"/>
          <p:cNvSpPr>
            <a:spLocks noChangeArrowheads="1"/>
          </p:cNvSpPr>
          <p:nvPr/>
        </p:nvSpPr>
        <p:spPr bwMode="auto">
          <a:xfrm>
            <a:off x="299625" y="3606530"/>
            <a:ext cx="8004619" cy="68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906" tIns="51431" rIns="98906" bIns="51431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  <a:buFontTx/>
              <a:buChar char="•"/>
            </a:pPr>
            <a:r>
              <a:rPr lang="es-CL" sz="3077" dirty="0">
                <a:solidFill>
                  <a:srgbClr val="002060"/>
                </a:solidFill>
                <a:latin typeface="Century Gothic" pitchFamily="34" charset="0"/>
              </a:rPr>
              <a:t> Modelos matemáticos</a:t>
            </a:r>
          </a:p>
        </p:txBody>
      </p:sp>
      <p:sp>
        <p:nvSpPr>
          <p:cNvPr id="656401" name="Line 17"/>
          <p:cNvSpPr>
            <a:spLocks noChangeShapeType="1"/>
          </p:cNvSpPr>
          <p:nvPr/>
        </p:nvSpPr>
        <p:spPr bwMode="auto">
          <a:xfrm>
            <a:off x="597839" y="5096981"/>
            <a:ext cx="9127728" cy="0"/>
          </a:xfrm>
          <a:prstGeom prst="line">
            <a:avLst/>
          </a:prstGeom>
          <a:noFill/>
          <a:ln w="9525">
            <a:solidFill>
              <a:srgbClr val="302F5D"/>
            </a:solidFill>
            <a:round/>
            <a:headEnd/>
            <a:tailEnd/>
          </a:ln>
          <a:effectLst/>
        </p:spPr>
        <p:txBody>
          <a:bodyPr lIns="98906" tIns="51431" rIns="98906" bIns="51431" anchor="ctr">
            <a:spAutoFit/>
          </a:bodyPr>
          <a:lstStyle/>
          <a:p>
            <a:endParaRPr lang="es-CR" sz="2198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894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1009" y="358130"/>
            <a:ext cx="8478738" cy="1099103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s-CR" sz="4836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¿Qué hacer?</a:t>
            </a:r>
          </a:p>
        </p:txBody>
      </p:sp>
      <p:pic>
        <p:nvPicPr>
          <p:cNvPr id="3" name="2 Imagen" descr="Coyot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560" y="1300219"/>
            <a:ext cx="7719864" cy="5789898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1020561" y="7141758"/>
            <a:ext cx="1869423" cy="278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R" sz="1209" i="1" dirty="0">
                <a:solidFill>
                  <a:srgbClr val="002060"/>
                </a:solidFill>
                <a:latin typeface="Century Gothic" pitchFamily="34" charset="0"/>
              </a:rPr>
              <a:t>Warner </a:t>
            </a:r>
            <a:r>
              <a:rPr lang="en-US" sz="1209" i="1" dirty="0">
                <a:solidFill>
                  <a:srgbClr val="002060"/>
                </a:solidFill>
                <a:latin typeface="Century Gothic" pitchFamily="34" charset="0"/>
              </a:rPr>
              <a:t>Brothers</a:t>
            </a:r>
            <a:r>
              <a:rPr lang="es-CR" sz="1209" i="1" dirty="0">
                <a:solidFill>
                  <a:srgbClr val="002060"/>
                </a:solidFill>
                <a:latin typeface="Century Gothic" pitchFamily="34" charset="0"/>
              </a:rPr>
              <a:t> (1949)</a:t>
            </a:r>
            <a:endParaRPr lang="es-CL" sz="1209" dirty="0">
              <a:solidFill>
                <a:srgbClr val="00206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5753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513" y="1178444"/>
            <a:ext cx="1983425" cy="830508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25" y="2903456"/>
            <a:ext cx="5634613" cy="275493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517" y="3917239"/>
            <a:ext cx="5322859" cy="3150557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95121" y="2776498"/>
            <a:ext cx="330731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 </a:t>
            </a:r>
            <a:r>
              <a:rPr lang="es-CL" sz="1050" dirty="0">
                <a:latin typeface="Century Gothic" panose="020B0502020202020204" pitchFamily="34" charset="0"/>
              </a:rPr>
              <a:t>Imagen generada por </a:t>
            </a:r>
            <a:r>
              <a:rPr lang="es-CL" sz="1050" dirty="0" err="1">
                <a:latin typeface="Century Gothic" panose="020B0502020202020204" pitchFamily="34" charset="0"/>
              </a:rPr>
              <a:t>ChatGPT</a:t>
            </a:r>
            <a:r>
              <a:rPr lang="es-CL" sz="1050" dirty="0">
                <a:latin typeface="Century Gothic" panose="020B0502020202020204" pitchFamily="34" charset="0"/>
              </a:rPr>
              <a:t>. (2024).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835950" y="7079441"/>
            <a:ext cx="540155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</a:t>
            </a:r>
            <a:r>
              <a:rPr lang="es-CL" sz="1050" dirty="0">
                <a:latin typeface="Century Gothic" panose="020B0502020202020204" pitchFamily="34" charset="0"/>
              </a:rPr>
              <a:t> Duque-Marín, E., Rojas-Palma, A., Carrasco-Benavides, M., 2023. A </a:t>
            </a:r>
            <a:r>
              <a:rPr lang="es-CL" sz="1050" dirty="0" err="1">
                <a:latin typeface="Century Gothic" panose="020B0502020202020204" pitchFamily="34" charset="0"/>
              </a:rPr>
              <a:t>soil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water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indicator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for</a:t>
            </a:r>
            <a:r>
              <a:rPr lang="es-CL" sz="1050" dirty="0">
                <a:latin typeface="Century Gothic" panose="020B0502020202020204" pitchFamily="34" charset="0"/>
              </a:rPr>
              <a:t> a </a:t>
            </a:r>
            <a:r>
              <a:rPr lang="es-CL" sz="1050" dirty="0" err="1">
                <a:latin typeface="Century Gothic" panose="020B0502020202020204" pitchFamily="34" charset="0"/>
              </a:rPr>
              <a:t>dynamic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model</a:t>
            </a:r>
            <a:r>
              <a:rPr lang="es-CL" sz="1050" dirty="0">
                <a:latin typeface="Century Gothic" panose="020B0502020202020204" pitchFamily="34" charset="0"/>
              </a:rPr>
              <a:t> of </a:t>
            </a:r>
            <a:r>
              <a:rPr lang="es-CL" sz="1050" dirty="0" err="1">
                <a:latin typeface="Century Gothic" panose="020B0502020202020204" pitchFamily="34" charset="0"/>
              </a:rPr>
              <a:t>crop</a:t>
            </a:r>
            <a:r>
              <a:rPr lang="es-CL" sz="1050" dirty="0">
                <a:latin typeface="Century Gothic" panose="020B0502020202020204" pitchFamily="34" charset="0"/>
              </a:rPr>
              <a:t> and </a:t>
            </a:r>
            <a:r>
              <a:rPr lang="es-CL" sz="1050" dirty="0" err="1">
                <a:latin typeface="Century Gothic" panose="020B0502020202020204" pitchFamily="34" charset="0"/>
              </a:rPr>
              <a:t>soil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water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interaction</a:t>
            </a:r>
            <a:r>
              <a:rPr lang="es-CL" sz="1050" dirty="0">
                <a:latin typeface="Century Gothic" panose="020B0502020202020204" pitchFamily="34" charset="0"/>
              </a:rPr>
              <a:t>. MBE 20, 13881–13899. </a:t>
            </a:r>
            <a:r>
              <a:rPr lang="es-CL" sz="1050" dirty="0">
                <a:latin typeface="Century Gothic" panose="020B0502020202020204" pitchFamily="34" charset="0"/>
                <a:hlinkClick r:id="rId5"/>
              </a:rPr>
              <a:t>https://doi.org/10.3934/mbe.2023618</a:t>
            </a:r>
            <a:endParaRPr lang="es-CL" sz="1050" dirty="0">
              <a:effectLst/>
              <a:latin typeface="Century Gothic" panose="020B0502020202020204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0225" y="5655588"/>
            <a:ext cx="4795726" cy="745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50" b="1" dirty="0">
                <a:latin typeface="Century Gothic" panose="020B0502020202020204" pitchFamily="34" charset="0"/>
              </a:rPr>
              <a:t>Fuente: </a:t>
            </a:r>
            <a:r>
              <a:rPr lang="es-CL" sz="1050" dirty="0">
                <a:latin typeface="Century Gothic" panose="020B0502020202020204" pitchFamily="34" charset="0"/>
              </a:rPr>
              <a:t>Díaz-González, V., Rojas-Palma, A., Carrasco-Benavides, M., 2022. </a:t>
            </a:r>
            <a:r>
              <a:rPr lang="es-CL" sz="1050" dirty="0" err="1">
                <a:latin typeface="Century Gothic" panose="020B0502020202020204" pitchFamily="34" charset="0"/>
              </a:rPr>
              <a:t>How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Does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Irrigation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Affect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Crop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Growth</a:t>
            </a:r>
            <a:r>
              <a:rPr lang="es-CL" sz="1050" dirty="0">
                <a:latin typeface="Century Gothic" panose="020B0502020202020204" pitchFamily="34" charset="0"/>
              </a:rPr>
              <a:t>? A </a:t>
            </a:r>
            <a:r>
              <a:rPr lang="es-CL" sz="1050" dirty="0" err="1">
                <a:latin typeface="Century Gothic" panose="020B0502020202020204" pitchFamily="34" charset="0"/>
              </a:rPr>
              <a:t>Mathematical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Modeling</a:t>
            </a:r>
            <a:r>
              <a:rPr lang="es-CL" sz="1050" dirty="0">
                <a:latin typeface="Century Gothic" panose="020B0502020202020204" pitchFamily="34" charset="0"/>
              </a:rPr>
              <a:t> </a:t>
            </a:r>
            <a:r>
              <a:rPr lang="es-CL" sz="1050" dirty="0" err="1">
                <a:latin typeface="Century Gothic" panose="020B0502020202020204" pitchFamily="34" charset="0"/>
              </a:rPr>
              <a:t>Approach</a:t>
            </a:r>
            <a:r>
              <a:rPr lang="es-CL" sz="1050" dirty="0">
                <a:latin typeface="Century Gothic" panose="020B0502020202020204" pitchFamily="34" charset="0"/>
              </a:rPr>
              <a:t>. </a:t>
            </a:r>
            <a:r>
              <a:rPr lang="es-CL" sz="1050" dirty="0" err="1">
                <a:latin typeface="Century Gothic" panose="020B0502020202020204" pitchFamily="34" charset="0"/>
              </a:rPr>
              <a:t>Mathematics</a:t>
            </a:r>
            <a:r>
              <a:rPr lang="es-CL" sz="1050" dirty="0">
                <a:latin typeface="Century Gothic" panose="020B0502020202020204" pitchFamily="34" charset="0"/>
              </a:rPr>
              <a:t> 10, 1–19. </a:t>
            </a:r>
            <a:r>
              <a:rPr lang="es-CL" sz="1050" dirty="0">
                <a:latin typeface="Century Gothic" panose="020B0502020202020204" pitchFamily="34" charset="0"/>
                <a:hlinkClick r:id="rId6"/>
              </a:rPr>
              <a:t>https://doi.org/10.3390/math10010151</a:t>
            </a:r>
            <a:endParaRPr lang="es-CL" sz="1050" dirty="0">
              <a:effectLst/>
              <a:latin typeface="Century Gothic" panose="020B0502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3513" y="325939"/>
            <a:ext cx="1942400" cy="66923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1394" y="75800"/>
            <a:ext cx="5763389" cy="2689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38753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9" name="Rectangle 5"/>
          <p:cNvSpPr>
            <a:spLocks noChangeArrowheads="1"/>
          </p:cNvSpPr>
          <p:nvPr/>
        </p:nvSpPr>
        <p:spPr bwMode="auto">
          <a:xfrm>
            <a:off x="299625" y="3606530"/>
            <a:ext cx="8004619" cy="1351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906" tIns="51431" rIns="98906" bIns="51431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  <a:buFontTx/>
              <a:buChar char="•"/>
            </a:pPr>
            <a:r>
              <a:rPr lang="es-CL" sz="3077" dirty="0">
                <a:solidFill>
                  <a:srgbClr val="002060"/>
                </a:solidFill>
                <a:latin typeface="Century Gothic" pitchFamily="34" charset="0"/>
              </a:rPr>
              <a:t> Conclusiones, recomendaciones y desafíos</a:t>
            </a:r>
          </a:p>
        </p:txBody>
      </p:sp>
      <p:sp>
        <p:nvSpPr>
          <p:cNvPr id="656401" name="Line 17"/>
          <p:cNvSpPr>
            <a:spLocks noChangeShapeType="1"/>
          </p:cNvSpPr>
          <p:nvPr/>
        </p:nvSpPr>
        <p:spPr bwMode="auto">
          <a:xfrm>
            <a:off x="597839" y="5096981"/>
            <a:ext cx="9127728" cy="0"/>
          </a:xfrm>
          <a:prstGeom prst="line">
            <a:avLst/>
          </a:prstGeom>
          <a:noFill/>
          <a:ln w="9525">
            <a:solidFill>
              <a:srgbClr val="302F5D"/>
            </a:solidFill>
            <a:round/>
            <a:headEnd/>
            <a:tailEnd/>
          </a:ln>
          <a:effectLst/>
        </p:spPr>
        <p:txBody>
          <a:bodyPr lIns="98906" tIns="51431" rIns="98906" bIns="51431" anchor="ctr">
            <a:spAutoFit/>
          </a:bodyPr>
          <a:lstStyle/>
          <a:p>
            <a:endParaRPr lang="es-CR" sz="2198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5523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644997" y="0"/>
            <a:ext cx="9043988" cy="1256109"/>
          </a:xfrm>
        </p:spPr>
        <p:txBody>
          <a:bodyPr/>
          <a:lstStyle/>
          <a:p>
            <a:r>
              <a:rPr lang="en-US" dirty="0" err="1">
                <a:latin typeface="Century Gothic" panose="020B0502020202020204" pitchFamily="34" charset="0"/>
              </a:rPr>
              <a:t>Revolución</a:t>
            </a:r>
            <a:r>
              <a:rPr lang="en-US" dirty="0">
                <a:latin typeface="Century Gothic" panose="020B0502020202020204" pitchFamily="34" charset="0"/>
              </a:rPr>
              <a:t> industrial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5" b="34460"/>
          <a:stretch/>
        </p:blipFill>
        <p:spPr>
          <a:xfrm>
            <a:off x="157709" y="1437815"/>
            <a:ext cx="9733456" cy="3185675"/>
          </a:xfrm>
        </p:spPr>
      </p:pic>
      <p:sp>
        <p:nvSpPr>
          <p:cNvPr id="3" name="CuadroTexto 2"/>
          <p:cNvSpPr txBox="1"/>
          <p:nvPr/>
        </p:nvSpPr>
        <p:spPr>
          <a:xfrm>
            <a:off x="276409" y="4871680"/>
            <a:ext cx="2294880" cy="1107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19" b="1" dirty="0">
                <a:latin typeface="Century Gothic" panose="020B0502020202020204" pitchFamily="34" charset="0"/>
              </a:rPr>
              <a:t>1ª Revolución Industrial: </a:t>
            </a:r>
            <a:r>
              <a:rPr lang="es-ES" sz="1319" dirty="0">
                <a:latin typeface="Century Gothic" panose="020B0502020202020204" pitchFamily="34" charset="0"/>
              </a:rPr>
              <a:t>Introducción de equipos de producción mecánicos impulsados por agua y vapor.</a:t>
            </a:r>
            <a:endParaRPr lang="en-US" sz="1319" dirty="0">
              <a:latin typeface="Century Gothic" panose="020B0502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729557" y="4859300"/>
            <a:ext cx="2294880" cy="1919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19" b="1" dirty="0">
                <a:latin typeface="Century Gothic" panose="020B0502020202020204" pitchFamily="34" charset="0"/>
              </a:rPr>
              <a:t>2ª Revolución industrial: </a:t>
            </a:r>
            <a:r>
              <a:rPr lang="es-ES" sz="1319" dirty="0">
                <a:latin typeface="Century Gothic" panose="020B0502020202020204" pitchFamily="34" charset="0"/>
              </a:rPr>
              <a:t>Introducción de la electricidad y el petróleo como fuente de energía para la producción en masa (cadena de producción y concepto de división del trabajo en tareas).</a:t>
            </a:r>
            <a:endParaRPr lang="en-US" sz="1319" dirty="0">
              <a:latin typeface="Century Gothic" panose="020B0502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055999" y="4871680"/>
            <a:ext cx="2294880" cy="1513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19" b="1" dirty="0">
                <a:latin typeface="Century Gothic" panose="020B0502020202020204" pitchFamily="34" charset="0"/>
              </a:rPr>
              <a:t>3ª Revolución industrial: </a:t>
            </a:r>
            <a:r>
              <a:rPr lang="es-ES" sz="1319" dirty="0">
                <a:latin typeface="Century Gothic" panose="020B0502020202020204" pitchFamily="34" charset="0"/>
              </a:rPr>
              <a:t>Automatización de la producción basada en el uso de sistemas electrónicos y tecnologías de la información (TIC).</a:t>
            </a:r>
            <a:endParaRPr lang="en-US" sz="1319" dirty="0">
              <a:latin typeface="Century Gothic" panose="020B0502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251551" y="4871680"/>
            <a:ext cx="2294880" cy="1310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19" b="1" dirty="0">
                <a:latin typeface="Century Gothic" panose="020B0502020202020204" pitchFamily="34" charset="0"/>
              </a:rPr>
              <a:t>4° Revolución industrial: </a:t>
            </a:r>
            <a:r>
              <a:rPr lang="es-ES" sz="1319" dirty="0">
                <a:latin typeface="Century Gothic" panose="020B0502020202020204" pitchFamily="34" charset="0"/>
              </a:rPr>
              <a:t>Producción automatizada e interconectada basada en el uso de sistemas </a:t>
            </a:r>
            <a:r>
              <a:rPr lang="es-ES" sz="1319" dirty="0" err="1">
                <a:latin typeface="Century Gothic" panose="020B0502020202020204" pitchFamily="34" charset="0"/>
              </a:rPr>
              <a:t>ciberfísicos</a:t>
            </a:r>
            <a:r>
              <a:rPr lang="es-ES" sz="1319" dirty="0">
                <a:latin typeface="Century Gothic" panose="020B0502020202020204" pitchFamily="34" charset="0"/>
              </a:rPr>
              <a:t> (CPS).</a:t>
            </a:r>
            <a:endParaRPr lang="en-US" sz="1319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44011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37" y="1195825"/>
            <a:ext cx="9330529" cy="6169699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456829" y="7443330"/>
            <a:ext cx="861593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050" dirty="0"/>
              <a:t>https://krishijagran.com/blog/agronomy-and-its-relation-to-other-sciences/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32309" y="164172"/>
            <a:ext cx="70135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400" dirty="0"/>
              <a:t>Usos de las tecnologías de la información: </a:t>
            </a:r>
          </a:p>
          <a:p>
            <a:pPr algn="ctr"/>
            <a:r>
              <a:rPr lang="es-CL" sz="2400" dirty="0"/>
              <a:t>(Agricultura 4.0)</a:t>
            </a:r>
          </a:p>
        </p:txBody>
      </p:sp>
    </p:spTree>
    <p:extLst>
      <p:ext uri="{BB962C8B-B14F-4D97-AF65-F5344CB8AC3E}">
        <p14:creationId xmlns:p14="http://schemas.microsoft.com/office/powerpoint/2010/main" val="26170327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709420" y="1223485"/>
            <a:ext cx="6044625" cy="500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1841" tIns="37358" rIns="71841" bIns="37358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  <a:buFontTx/>
              <a:buChar char="•"/>
            </a:pPr>
            <a:r>
              <a:rPr lang="es-CL" sz="2235" dirty="0">
                <a:solidFill>
                  <a:srgbClr val="002060"/>
                </a:solidFill>
                <a:latin typeface="Century Gothic" pitchFamily="34" charset="0"/>
              </a:rPr>
              <a:t>Red de colaboración</a:t>
            </a:r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1416718" y="1866737"/>
            <a:ext cx="6630032" cy="0"/>
          </a:xfrm>
          <a:prstGeom prst="line">
            <a:avLst/>
          </a:prstGeom>
          <a:noFill/>
          <a:ln w="9525">
            <a:solidFill>
              <a:srgbClr val="302F5D"/>
            </a:solidFill>
            <a:round/>
            <a:headEnd/>
            <a:tailEnd/>
          </a:ln>
          <a:effectLst/>
        </p:spPr>
        <p:txBody>
          <a:bodyPr lIns="71841" tIns="37358" rIns="71841" bIns="37358" anchor="ctr">
            <a:spAutoFit/>
          </a:bodyPr>
          <a:lstStyle/>
          <a:p>
            <a:endParaRPr lang="es-CR" sz="1597">
              <a:solidFill>
                <a:srgbClr val="002060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19196" y="5871366"/>
            <a:ext cx="8390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latin typeface="Century Gothic" panose="020B0502020202020204" pitchFamily="34" charset="0"/>
              </a:rPr>
              <a:t>…y la ayuda invaluable de todos los </a:t>
            </a:r>
            <a:r>
              <a:rPr lang="es-CL" dirty="0" err="1">
                <a:latin typeface="Century Gothic" panose="020B0502020202020204" pitchFamily="34" charset="0"/>
              </a:rPr>
              <a:t>tesistas</a:t>
            </a:r>
            <a:r>
              <a:rPr lang="es-CL" dirty="0">
                <a:latin typeface="Century Gothic" panose="020B0502020202020204" pitchFamily="34" charset="0"/>
              </a:rPr>
              <a:t> de pregrado y postgrado, que han colaborado en todos estos años de trabajo…</a:t>
            </a:r>
          </a:p>
        </p:txBody>
      </p:sp>
      <p:grpSp>
        <p:nvGrpSpPr>
          <p:cNvPr id="24" name="Grupo 23"/>
          <p:cNvGrpSpPr/>
          <p:nvPr/>
        </p:nvGrpSpPr>
        <p:grpSpPr>
          <a:xfrm>
            <a:off x="439435" y="2411689"/>
            <a:ext cx="8984088" cy="2628574"/>
            <a:chOff x="77394" y="2411689"/>
            <a:chExt cx="8984088" cy="2628574"/>
          </a:xfrm>
        </p:grpSpPr>
        <p:grpSp>
          <p:nvGrpSpPr>
            <p:cNvPr id="22" name="Grupo 21"/>
            <p:cNvGrpSpPr/>
            <p:nvPr/>
          </p:nvGrpSpPr>
          <p:grpSpPr>
            <a:xfrm>
              <a:off x="77394" y="2411689"/>
              <a:ext cx="8984088" cy="2628574"/>
              <a:chOff x="798781" y="2488774"/>
              <a:chExt cx="8984088" cy="2628574"/>
            </a:xfrm>
          </p:grpSpPr>
          <p:grpSp>
            <p:nvGrpSpPr>
              <p:cNvPr id="20" name="Grupo 19"/>
              <p:cNvGrpSpPr/>
              <p:nvPr/>
            </p:nvGrpSpPr>
            <p:grpSpPr>
              <a:xfrm>
                <a:off x="798781" y="2488774"/>
                <a:ext cx="8984088" cy="2628574"/>
                <a:chOff x="1189070" y="2492066"/>
                <a:chExt cx="8984088" cy="2628574"/>
              </a:xfrm>
            </p:grpSpPr>
            <p:grpSp>
              <p:nvGrpSpPr>
                <p:cNvPr id="16" name="Grupo 15"/>
                <p:cNvGrpSpPr/>
                <p:nvPr/>
              </p:nvGrpSpPr>
              <p:grpSpPr>
                <a:xfrm>
                  <a:off x="1189070" y="2492066"/>
                  <a:ext cx="8984088" cy="2628574"/>
                  <a:chOff x="1189070" y="2492066"/>
                  <a:chExt cx="8984088" cy="2628574"/>
                </a:xfrm>
              </p:grpSpPr>
              <p:grpSp>
                <p:nvGrpSpPr>
                  <p:cNvPr id="14" name="Grupo 13"/>
                  <p:cNvGrpSpPr/>
                  <p:nvPr/>
                </p:nvGrpSpPr>
                <p:grpSpPr>
                  <a:xfrm>
                    <a:off x="1189070" y="2492067"/>
                    <a:ext cx="8984088" cy="2628573"/>
                    <a:chOff x="545770" y="2492067"/>
                    <a:chExt cx="8984088" cy="2628573"/>
                  </a:xfrm>
                </p:grpSpPr>
                <p:grpSp>
                  <p:nvGrpSpPr>
                    <p:cNvPr id="8" name="Grupo 7"/>
                    <p:cNvGrpSpPr/>
                    <p:nvPr/>
                  </p:nvGrpSpPr>
                  <p:grpSpPr>
                    <a:xfrm>
                      <a:off x="545770" y="2494175"/>
                      <a:ext cx="8984088" cy="2626465"/>
                      <a:chOff x="124615" y="2306404"/>
                      <a:chExt cx="13127293" cy="3579550"/>
                    </a:xfrm>
                  </p:grpSpPr>
                  <p:sp>
                    <p:nvSpPr>
                      <p:cNvPr id="29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658962" y="4438807"/>
                        <a:ext cx="1629238" cy="121384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sz="872" dirty="0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Dr. </a:t>
                        </a:r>
                        <a:r>
                          <a:rPr lang="en-US" sz="872" dirty="0" err="1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Sigfredo</a:t>
                        </a:r>
                        <a:r>
                          <a:rPr lang="en-US" sz="872" dirty="0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 Fuentes (</a:t>
                        </a:r>
                        <a:r>
                          <a:rPr lang="en-US" sz="872" dirty="0" err="1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Uni</a:t>
                        </a:r>
                        <a:r>
                          <a:rPr lang="en-US" sz="872" dirty="0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-Melbourne, Australia)</a:t>
                        </a:r>
                      </a:p>
                    </p:txBody>
                  </p:sp>
                  <p:sp>
                    <p:nvSpPr>
                      <p:cNvPr id="31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272995" y="4435238"/>
                        <a:ext cx="1420192" cy="1040354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sz="872" dirty="0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Dr. Luis Morales-Salinas (</a:t>
                        </a:r>
                        <a:r>
                          <a:rPr lang="en-US" sz="872" dirty="0" err="1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U.Chile</a:t>
                        </a:r>
                        <a:r>
                          <a:rPr lang="en-US" sz="872" dirty="0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, Chile)</a:t>
                        </a:r>
                      </a:p>
                    </p:txBody>
                  </p:sp>
                  <p:sp>
                    <p:nvSpPr>
                      <p:cNvPr id="33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24615" y="4413179"/>
                        <a:ext cx="1749613" cy="1472775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sz="872" dirty="0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Dr. Samuel Ortega-</a:t>
                        </a:r>
                        <a:r>
                          <a:rPr lang="en-US" sz="872" dirty="0" err="1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Farías</a:t>
                        </a:r>
                        <a:r>
                          <a:rPr lang="en-US" sz="872" dirty="0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 (CITRA </a:t>
                        </a:r>
                        <a:r>
                          <a:rPr lang="en-US" sz="872" dirty="0" err="1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U.Talca</a:t>
                        </a:r>
                        <a:r>
                          <a:rPr lang="en-US" sz="872" dirty="0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, Chile)</a:t>
                        </a:r>
                      </a:p>
                    </p:txBody>
                  </p:sp>
                  <p:sp>
                    <p:nvSpPr>
                      <p:cNvPr id="39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709640" y="4438807"/>
                        <a:ext cx="1420191" cy="121384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sz="872" dirty="0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Dr. Sergio Espinoza (UCM, Chile)</a:t>
                        </a:r>
                      </a:p>
                    </p:txBody>
                  </p:sp>
                  <p:sp>
                    <p:nvSpPr>
                      <p:cNvPr id="41" name="Text Box 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005103" y="4435238"/>
                        <a:ext cx="1420191" cy="121384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/>
                        <a:r>
                          <a:rPr lang="en-US" sz="872" dirty="0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Dr. John </a:t>
                        </a:r>
                        <a:r>
                          <a:rPr lang="en-US" sz="872" dirty="0" err="1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Gajardo</a:t>
                        </a:r>
                        <a:endParaRPr lang="en-US" sz="872" dirty="0">
                          <a:solidFill>
                            <a:srgbClr val="002060"/>
                          </a:solidFill>
                          <a:latin typeface="Century Gothic" pitchFamily="34" charset="0"/>
                        </a:endParaRPr>
                      </a:p>
                      <a:p>
                        <a:pPr algn="ctr"/>
                        <a:r>
                          <a:rPr lang="en-US" sz="872" dirty="0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(</a:t>
                        </a:r>
                        <a:r>
                          <a:rPr lang="en-US" sz="872" dirty="0" err="1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UACh</a:t>
                        </a:r>
                        <a:r>
                          <a:rPr lang="en-US" sz="872" dirty="0">
                            <a:solidFill>
                              <a:srgbClr val="002060"/>
                            </a:solidFill>
                            <a:latin typeface="Century Gothic" pitchFamily="34" charset="0"/>
                          </a:rPr>
                          <a:t>, Chile)</a:t>
                        </a:r>
                      </a:p>
                    </p:txBody>
                  </p:sp>
                  <p:grpSp>
                    <p:nvGrpSpPr>
                      <p:cNvPr id="7" name="Grupo 6"/>
                      <p:cNvGrpSpPr/>
                      <p:nvPr/>
                    </p:nvGrpSpPr>
                    <p:grpSpPr>
                      <a:xfrm>
                        <a:off x="4669586" y="2306404"/>
                        <a:ext cx="8582322" cy="2964226"/>
                        <a:chOff x="4669586" y="2306404"/>
                        <a:chExt cx="8582322" cy="2964226"/>
                      </a:xfrm>
                    </p:grpSpPr>
                    <p:sp>
                      <p:nvSpPr>
                        <p:cNvPr id="43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364918" y="4465501"/>
                          <a:ext cx="1534347" cy="360740"/>
                        </a:xfrm>
                        <a:prstGeom prst="rect">
                          <a:avLst/>
                        </a:prstGeom>
                        <a:noFill/>
                        <a:ln w="12700">
                          <a:noFill/>
                          <a:miter lim="800000"/>
                          <a:headEnd type="none" w="sm" len="sm"/>
                          <a:tailEnd type="none" w="sm" len="sm"/>
                        </a:ln>
                        <a:effectLst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/>
                          <a:r>
                            <a:rPr lang="en-US" sz="872" dirty="0">
                              <a:solidFill>
                                <a:srgbClr val="002060"/>
                              </a:solidFill>
                              <a:latin typeface="Century Gothic" pitchFamily="34" charset="0"/>
                            </a:rPr>
                            <a:t>Dr. Rafael </a:t>
                          </a:r>
                          <a:r>
                            <a:rPr lang="en-US" sz="872" dirty="0" err="1">
                              <a:solidFill>
                                <a:srgbClr val="002060"/>
                              </a:solidFill>
                              <a:latin typeface="Century Gothic" pitchFamily="34" charset="0"/>
                            </a:rPr>
                            <a:t>López-Olivari</a:t>
                          </a:r>
                          <a:r>
                            <a:rPr lang="en-US" sz="872" dirty="0">
                              <a:solidFill>
                                <a:srgbClr val="002060"/>
                              </a:solidFill>
                              <a:latin typeface="Century Gothic" pitchFamily="34" charset="0"/>
                            </a:rPr>
                            <a:t> (INIA, Chile)</a:t>
                          </a:r>
                        </a:p>
                      </p:txBody>
                    </p:sp>
                    <p:pic>
                      <p:nvPicPr>
                        <p:cNvPr id="32" name="Imagen 3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4669586" y="2313829"/>
                          <a:ext cx="1361065" cy="2063437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6" name="Imagen 5"/>
                        <p:cNvPicPr preferRelativeResize="0">
                          <a:picLocks/>
                        </p:cNvPicPr>
                        <p:nvPr/>
                      </p:nvPicPr>
                      <p:blipFill rotWithShape="1">
                        <a:blip r:embed="rId3"/>
                        <a:srcRect l="8424" r="6757"/>
                        <a:stretch/>
                      </p:blipFill>
                      <p:spPr>
                        <a:xfrm>
                          <a:off x="7453361" y="2306404"/>
                          <a:ext cx="1360800" cy="2062800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28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720757" y="4467100"/>
                          <a:ext cx="1534347" cy="674548"/>
                        </a:xfrm>
                        <a:prstGeom prst="rect">
                          <a:avLst/>
                        </a:prstGeom>
                        <a:noFill/>
                        <a:ln w="12700">
                          <a:noFill/>
                          <a:miter lim="800000"/>
                          <a:headEnd type="none" w="sm" len="sm"/>
                          <a:tailEnd type="none" w="sm" len="sm"/>
                        </a:ln>
                        <a:effectLst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/>
                          <a:r>
                            <a:rPr lang="en-US" sz="872" dirty="0">
                              <a:solidFill>
                                <a:srgbClr val="002060"/>
                              </a:solidFill>
                              <a:latin typeface="Century Gothic" pitchFamily="34" charset="0"/>
                            </a:rPr>
                            <a:t>Dr. Alejandro Rojas-Palma (UCM, Chile)</a:t>
                          </a:r>
                        </a:p>
                      </p:txBody>
                    </p:sp>
                    <p:sp>
                      <p:nvSpPr>
                        <p:cNvPr id="34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0234864" y="4413180"/>
                          <a:ext cx="1534347" cy="857450"/>
                        </a:xfrm>
                        <a:prstGeom prst="rect">
                          <a:avLst/>
                        </a:prstGeom>
                        <a:noFill/>
                        <a:ln w="12700">
                          <a:noFill/>
                          <a:miter lim="800000"/>
                          <a:headEnd type="none" w="sm" len="sm"/>
                          <a:tailEnd type="none" w="sm" len="sm"/>
                        </a:ln>
                        <a:effectLst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/>
                          <a:r>
                            <a:rPr lang="en-US" sz="872" dirty="0">
                              <a:solidFill>
                                <a:srgbClr val="002060"/>
                              </a:solidFill>
                              <a:latin typeface="Century Gothic" pitchFamily="34" charset="0"/>
                            </a:rPr>
                            <a:t>Dr. Marcos Carrasco-Benavides (UCM, Chile)</a:t>
                          </a:r>
                        </a:p>
                      </p:txBody>
                    </p:sp>
                    <p:sp>
                      <p:nvSpPr>
                        <p:cNvPr id="44" name="Text Box 2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717561" y="4413180"/>
                          <a:ext cx="1534347" cy="491644"/>
                        </a:xfrm>
                        <a:prstGeom prst="rect">
                          <a:avLst/>
                        </a:prstGeom>
                        <a:noFill/>
                        <a:ln w="12700">
                          <a:noFill/>
                          <a:miter lim="800000"/>
                          <a:headEnd type="none" w="sm" len="sm"/>
                          <a:tailEnd type="none" w="sm" len="sm"/>
                        </a:ln>
                        <a:effectLst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pPr algn="ctr"/>
                          <a:r>
                            <a:rPr lang="en-US" sz="872" dirty="0">
                              <a:solidFill>
                                <a:srgbClr val="002060"/>
                              </a:solidFill>
                              <a:latin typeface="Century Gothic" pitchFamily="34" charset="0"/>
                            </a:rPr>
                            <a:t>Dr. Marco Mora (UCM, Chile)</a:t>
                          </a:r>
                        </a:p>
                      </p:txBody>
                    </p:sp>
                  </p:grpSp>
                </p:grpSp>
                <p:pic>
                  <p:nvPicPr>
                    <p:cNvPr id="11" name="Imagen 10"/>
                    <p:cNvPicPr preferRelativeResize="0">
                      <a:picLocks/>
                    </p:cNvPicPr>
                    <p:nvPr/>
                  </p:nvPicPr>
                  <p:blipFill rotWithShape="1">
                    <a:blip r:embed="rId4"/>
                    <a:srcRect l="13444"/>
                    <a:stretch/>
                  </p:blipFill>
                  <p:spPr>
                    <a:xfrm>
                      <a:off x="6524429" y="2492067"/>
                      <a:ext cx="954469" cy="1511778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5" name="Imagen 14"/>
                  <p:cNvPicPr preferRelativeResize="0">
                    <a:picLocks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5247850" y="2492066"/>
                    <a:ext cx="932400" cy="15120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7" name="Imagen 16"/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13110" t="8826" b="9044"/>
                <a:stretch/>
              </p:blipFill>
              <p:spPr>
                <a:xfrm>
                  <a:off x="8153886" y="2492066"/>
                  <a:ext cx="1004540" cy="1511779"/>
                </a:xfrm>
                <a:prstGeom prst="rect">
                  <a:avLst/>
                </a:prstGeom>
              </p:spPr>
            </p:pic>
            <p:pic>
              <p:nvPicPr>
                <p:cNvPr id="18" name="Imagen 17"/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7491" r="3958" b="1177"/>
                <a:stretch/>
              </p:blipFill>
              <p:spPr>
                <a:xfrm>
                  <a:off x="2275944" y="2496452"/>
                  <a:ext cx="989185" cy="1509940"/>
                </a:xfrm>
                <a:prstGeom prst="rect">
                  <a:avLst/>
                </a:prstGeom>
              </p:spPr>
            </p:pic>
            <p:pic>
              <p:nvPicPr>
                <p:cNvPr id="19" name="Imagen 18"/>
                <p:cNvPicPr>
                  <a:picLocks noChangeAspect="1"/>
                </p:cNvPicPr>
                <p:nvPr/>
              </p:nvPicPr>
              <p:blipFill rotWithShape="1">
                <a:blip r:embed="rId8"/>
                <a:srcRect t="7443" b="5331"/>
                <a:stretch/>
              </p:blipFill>
              <p:spPr>
                <a:xfrm>
                  <a:off x="1242072" y="2499623"/>
                  <a:ext cx="1020478" cy="1506769"/>
                </a:xfrm>
                <a:prstGeom prst="rect">
                  <a:avLst/>
                </a:prstGeom>
              </p:spPr>
            </p:pic>
          </p:grpSp>
          <p:pic>
            <p:nvPicPr>
              <p:cNvPr id="21" name="Imagen 20"/>
              <p:cNvPicPr>
                <a:picLocks noChangeAspect="1"/>
              </p:cNvPicPr>
              <p:nvPr/>
            </p:nvPicPr>
            <p:blipFill rotWithShape="1">
              <a:blip r:embed="rId9"/>
              <a:srcRect l="12077" t="3627" r="8041" b="4766"/>
              <a:stretch/>
            </p:blipFill>
            <p:spPr>
              <a:xfrm>
                <a:off x="2914149" y="2488774"/>
                <a:ext cx="980387" cy="1508192"/>
              </a:xfrm>
              <a:prstGeom prst="rect">
                <a:avLst/>
              </a:prstGeom>
            </p:spPr>
          </p:pic>
        </p:grpSp>
        <p:pic>
          <p:nvPicPr>
            <p:cNvPr id="23" name="Imagen 2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077579" y="2419246"/>
              <a:ext cx="949555" cy="15006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42969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600" y="-12700"/>
            <a:ext cx="6019800" cy="336833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763" y="629219"/>
            <a:ext cx="1942400" cy="669230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600" y="7491362"/>
            <a:ext cx="6019800" cy="336833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49971" y="1766992"/>
            <a:ext cx="8634850" cy="2805008"/>
          </a:xfrm>
        </p:spPr>
        <p:txBody>
          <a:bodyPr>
            <a:normAutofit fontScale="90000"/>
          </a:bodyPr>
          <a:lstStyle/>
          <a:p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Interacciones en el continuo Suelo-Planta-Atmósfera (SPA): avances en métodos y tecnologías para el manejo sostenible del riego</a:t>
            </a:r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846972" y="5000572"/>
            <a:ext cx="8541544" cy="1668070"/>
          </a:xfrm>
          <a:prstGeom prst="rect">
            <a:avLst/>
          </a:prstGeom>
        </p:spPr>
        <p:txBody>
          <a:bodyPr vert="horz" lIns="101882" tIns="50941" rIns="101882" bIns="50941" rtlCol="0" anchor="ctr">
            <a:noAutofit/>
          </a:bodyPr>
          <a:lstStyle>
            <a:lvl1pPr algn="ctr" defTabSz="509412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Dr. Marcos Carrasco-Benavides</a:t>
            </a:r>
          </a:p>
          <a:p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Departamento de Ciencias Agrarias y Forestales – UCM</a:t>
            </a:r>
          </a:p>
          <a:p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mcarrascob@ucm.cl</a:t>
            </a:r>
            <a:endParaRPr lang="es-E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s-E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ítulo 2"/>
          <p:cNvSpPr txBox="1">
            <a:spLocks/>
          </p:cNvSpPr>
          <p:nvPr/>
        </p:nvSpPr>
        <p:spPr>
          <a:xfrm>
            <a:off x="846972" y="6668642"/>
            <a:ext cx="8541544" cy="822720"/>
          </a:xfrm>
          <a:prstGeom prst="rect">
            <a:avLst/>
          </a:prstGeom>
        </p:spPr>
        <p:txBody>
          <a:bodyPr vert="horz" lIns="101882" tIns="50941" rIns="101882" bIns="50941" rtlCol="0" anchor="ctr">
            <a:noAutofit/>
          </a:bodyPr>
          <a:lstStyle>
            <a:lvl1pPr algn="ctr" defTabSz="509412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 agosto 2024</a:t>
            </a:r>
          </a:p>
          <a:p>
            <a:endParaRPr lang="es-E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652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9" name="Rectangle 5"/>
          <p:cNvSpPr>
            <a:spLocks noChangeArrowheads="1"/>
          </p:cNvSpPr>
          <p:nvPr/>
        </p:nvSpPr>
        <p:spPr bwMode="auto">
          <a:xfrm>
            <a:off x="299625" y="3606530"/>
            <a:ext cx="8004619" cy="766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906" tIns="51431" rIns="98906" bIns="51431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  <a:buFontTx/>
              <a:buChar char="•"/>
            </a:pPr>
            <a:r>
              <a:rPr lang="es-CL" sz="3077" dirty="0">
                <a:solidFill>
                  <a:srgbClr val="002060"/>
                </a:solidFill>
                <a:latin typeface="Century Gothic" pitchFamily="34" charset="0"/>
              </a:rPr>
              <a:t> Uso de modelos</a:t>
            </a:r>
          </a:p>
        </p:txBody>
      </p:sp>
      <p:sp>
        <p:nvSpPr>
          <p:cNvPr id="656401" name="Line 17"/>
          <p:cNvSpPr>
            <a:spLocks noChangeShapeType="1"/>
          </p:cNvSpPr>
          <p:nvPr/>
        </p:nvSpPr>
        <p:spPr bwMode="auto">
          <a:xfrm>
            <a:off x="597839" y="5096981"/>
            <a:ext cx="9127728" cy="0"/>
          </a:xfrm>
          <a:prstGeom prst="line">
            <a:avLst/>
          </a:prstGeom>
          <a:noFill/>
          <a:ln w="9525">
            <a:solidFill>
              <a:srgbClr val="302F5D"/>
            </a:solidFill>
            <a:round/>
            <a:headEnd/>
            <a:tailEnd/>
          </a:ln>
          <a:effectLst/>
        </p:spPr>
        <p:txBody>
          <a:bodyPr lIns="98906" tIns="51431" rIns="98906" bIns="51431" anchor="ctr">
            <a:spAutoFit/>
          </a:bodyPr>
          <a:lstStyle/>
          <a:p>
            <a:endParaRPr lang="es-CR" sz="2198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760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98"/>
          <a:stretch/>
        </p:blipFill>
        <p:spPr>
          <a:xfrm>
            <a:off x="6276712" y="3238119"/>
            <a:ext cx="1793744" cy="2261966"/>
          </a:xfrm>
        </p:spPr>
      </p:pic>
      <p:sp>
        <p:nvSpPr>
          <p:cNvPr id="5" name="Rectángulo 4"/>
          <p:cNvSpPr/>
          <p:nvPr/>
        </p:nvSpPr>
        <p:spPr>
          <a:xfrm>
            <a:off x="6276712" y="5666296"/>
            <a:ext cx="3649559" cy="225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CL" sz="866" dirty="0">
                <a:latin typeface="Century Gothic" panose="020B0502020202020204" pitchFamily="34" charset="0"/>
              </a:rPr>
              <a:t>http://es.simpsons.wikia.com/wiki/Archivo:Yao_Ming_Meme.jpg</a:t>
            </a:r>
          </a:p>
        </p:txBody>
      </p:sp>
      <p:sp>
        <p:nvSpPr>
          <p:cNvPr id="29701" name="CuadroTexto 5"/>
          <p:cNvSpPr txBox="1">
            <a:spLocks noChangeArrowheads="1"/>
          </p:cNvSpPr>
          <p:nvPr/>
        </p:nvSpPr>
        <p:spPr bwMode="auto">
          <a:xfrm>
            <a:off x="6466440" y="2790624"/>
            <a:ext cx="1483098" cy="447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CL" sz="2308" dirty="0"/>
              <a:t>Realidad</a:t>
            </a:r>
          </a:p>
        </p:txBody>
      </p:sp>
      <p:sp>
        <p:nvSpPr>
          <p:cNvPr id="2" name="Rectángulo 1"/>
          <p:cNvSpPr/>
          <p:nvPr/>
        </p:nvSpPr>
        <p:spPr>
          <a:xfrm>
            <a:off x="317286" y="1940154"/>
            <a:ext cx="5786400" cy="4658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CL" sz="1978" dirty="0">
                <a:latin typeface="Century Gothic" panose="020B0502020202020204" pitchFamily="34" charset="0"/>
              </a:rPr>
              <a:t>Un modelo es una representación simplificada de un sistema y un sistema es una parte bien delimitada del mundo real.</a:t>
            </a:r>
          </a:p>
          <a:p>
            <a:pPr>
              <a:lnSpc>
                <a:spcPct val="150000"/>
              </a:lnSpc>
            </a:pPr>
            <a:endParaRPr lang="es-CL" sz="1978" dirty="0">
              <a:latin typeface="Century Gothic" panose="020B0502020202020204" pitchFamily="34" charset="0"/>
            </a:endParaRPr>
          </a:p>
          <a:p>
            <a:pPr marL="171080" indent="-17108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L" sz="1978" dirty="0">
                <a:latin typeface="Century Gothic" panose="020B0502020202020204" pitchFamily="34" charset="0"/>
              </a:rPr>
              <a:t>Modelos de Simulación</a:t>
            </a:r>
          </a:p>
          <a:p>
            <a:pPr marL="171080" indent="-17108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L" sz="1978" dirty="0">
                <a:latin typeface="Century Gothic" panose="020B0502020202020204" pitchFamily="34" charset="0"/>
              </a:rPr>
              <a:t>Modelos de Sistemas Sociales y Económicos</a:t>
            </a:r>
          </a:p>
          <a:p>
            <a:pPr marL="171080" indent="-17108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L" sz="1978" dirty="0">
                <a:latin typeface="Century Gothic" panose="020B0502020202020204" pitchFamily="34" charset="0"/>
              </a:rPr>
              <a:t>Modelos </a:t>
            </a:r>
            <a:r>
              <a:rPr lang="es-CL" sz="1978" dirty="0" err="1">
                <a:latin typeface="Century Gothic" panose="020B0502020202020204" pitchFamily="34" charset="0"/>
              </a:rPr>
              <a:t>Espacializados</a:t>
            </a:r>
            <a:endParaRPr lang="es-CL" sz="1978" dirty="0">
              <a:latin typeface="Century Gothic" panose="020B0502020202020204" pitchFamily="34" charset="0"/>
            </a:endParaRPr>
          </a:p>
          <a:p>
            <a:pPr marL="171080" indent="-17108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CL" sz="1978" dirty="0">
                <a:latin typeface="Century Gothic" panose="020B0502020202020204" pitchFamily="34" charset="0"/>
              </a:rPr>
              <a:t>Manejo de bases de datos</a:t>
            </a:r>
          </a:p>
          <a:p>
            <a:pPr>
              <a:lnSpc>
                <a:spcPct val="150000"/>
              </a:lnSpc>
            </a:pPr>
            <a:endParaRPr lang="es-CL" sz="1978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endParaRPr lang="es-CL" sz="1978" dirty="0">
              <a:latin typeface="Century Gothic" panose="020B0502020202020204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8070456" y="2795368"/>
            <a:ext cx="1803333" cy="2709462"/>
            <a:chOff x="11612957" y="1721529"/>
            <a:chExt cx="3012178" cy="4525719"/>
          </a:xfrm>
        </p:grpSpPr>
        <p:sp>
          <p:nvSpPr>
            <p:cNvPr id="29702" name="CuadroTexto 6"/>
            <p:cNvSpPr txBox="1">
              <a:spLocks noChangeArrowheads="1"/>
            </p:cNvSpPr>
            <p:nvPr/>
          </p:nvSpPr>
          <p:spPr bwMode="auto">
            <a:xfrm>
              <a:off x="12016906" y="1721529"/>
              <a:ext cx="2169358" cy="747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entury Gothic" panose="020B0502020202020204" pitchFamily="34" charset="0"/>
                </a:defRPr>
              </a:lvl9pPr>
            </a:lstStyle>
            <a:p>
              <a:pPr eaLnBrk="1" hangingPunct="1"/>
              <a:r>
                <a:rPr lang="es-CL" sz="2308" dirty="0"/>
                <a:t>Modelo</a:t>
              </a:r>
            </a:p>
          </p:txBody>
        </p:sp>
        <p:pic>
          <p:nvPicPr>
            <p:cNvPr id="8" name="Marcador de contenido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33"/>
            <a:stretch/>
          </p:blipFill>
          <p:spPr bwMode="auto">
            <a:xfrm>
              <a:off x="11612957" y="2468998"/>
              <a:ext cx="3012178" cy="377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0326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9701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8468" y="2943581"/>
            <a:ext cx="3332438" cy="1296988"/>
          </a:xfrm>
        </p:spPr>
        <p:txBody>
          <a:bodyPr/>
          <a:lstStyle/>
          <a:p>
            <a:r>
              <a:rPr lang="en-US" dirty="0"/>
              <a:t>S-P-A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894"/>
          <a:stretch/>
        </p:blipFill>
        <p:spPr>
          <a:xfrm>
            <a:off x="3750906" y="198436"/>
            <a:ext cx="5383667" cy="697956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736947" y="7348726"/>
            <a:ext cx="7069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https://www.researchgate.net/publication/233861654_Soil_Water_Characteristics_and_Behavior/figures?lo=1</a:t>
            </a:r>
          </a:p>
        </p:txBody>
      </p:sp>
    </p:spTree>
    <p:extLst>
      <p:ext uri="{BB962C8B-B14F-4D97-AF65-F5344CB8AC3E}">
        <p14:creationId xmlns:p14="http://schemas.microsoft.com/office/powerpoint/2010/main" val="3436222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9" name="Rectangle 5"/>
          <p:cNvSpPr>
            <a:spLocks noChangeArrowheads="1"/>
          </p:cNvSpPr>
          <p:nvPr/>
        </p:nvSpPr>
        <p:spPr bwMode="auto">
          <a:xfrm>
            <a:off x="299625" y="3606530"/>
            <a:ext cx="8004619" cy="68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8906" tIns="51431" rIns="98906" bIns="51431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  <a:buFontTx/>
              <a:buChar char="•"/>
            </a:pPr>
            <a:r>
              <a:rPr lang="es-CL" sz="3077" dirty="0">
                <a:solidFill>
                  <a:srgbClr val="002060"/>
                </a:solidFill>
                <a:latin typeface="Century Gothic" pitchFamily="34" charset="0"/>
              </a:rPr>
              <a:t> Región del Maule</a:t>
            </a:r>
          </a:p>
        </p:txBody>
      </p:sp>
      <p:sp>
        <p:nvSpPr>
          <p:cNvPr id="656401" name="Line 17"/>
          <p:cNvSpPr>
            <a:spLocks noChangeShapeType="1"/>
          </p:cNvSpPr>
          <p:nvPr/>
        </p:nvSpPr>
        <p:spPr bwMode="auto">
          <a:xfrm>
            <a:off x="597839" y="5096981"/>
            <a:ext cx="9127728" cy="0"/>
          </a:xfrm>
          <a:prstGeom prst="line">
            <a:avLst/>
          </a:prstGeom>
          <a:noFill/>
          <a:ln w="9525">
            <a:solidFill>
              <a:srgbClr val="302F5D"/>
            </a:solidFill>
            <a:round/>
            <a:headEnd/>
            <a:tailEnd/>
          </a:ln>
          <a:effectLst/>
        </p:spPr>
        <p:txBody>
          <a:bodyPr lIns="98906" tIns="51431" rIns="98906" bIns="51431" anchor="ctr">
            <a:spAutoFit/>
          </a:bodyPr>
          <a:lstStyle/>
          <a:p>
            <a:endParaRPr lang="es-CR" sz="2198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6740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1339</TotalTime>
  <Words>2041</Words>
  <Application>Microsoft Office PowerPoint</Application>
  <PresentationFormat>Personalizado</PresentationFormat>
  <Paragraphs>170</Paragraphs>
  <Slides>55</Slides>
  <Notes>8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55</vt:i4>
      </vt:variant>
    </vt:vector>
  </HeadingPairs>
  <TitlesOfParts>
    <vt:vector size="65" baseType="lpstr">
      <vt:lpstr>Arial</vt:lpstr>
      <vt:lpstr>Calibri</vt:lpstr>
      <vt:lpstr>Cambria Math</vt:lpstr>
      <vt:lpstr>Century Gothic</vt:lpstr>
      <vt:lpstr>Tahoma</vt:lpstr>
      <vt:lpstr>Times New Roman</vt:lpstr>
      <vt:lpstr>Verdana</vt:lpstr>
      <vt:lpstr>Tema de Office</vt:lpstr>
      <vt:lpstr>Ecuación</vt:lpstr>
      <vt:lpstr>Equation</vt:lpstr>
      <vt:lpstr>Interacciones en el continuo Suelo-Planta-Atmósfera (SPA): avances en métodos y tecnologías para el manejo sostenible del riego</vt:lpstr>
      <vt:lpstr>Presentación de PowerPoint</vt:lpstr>
      <vt:lpstr>Presentación de PowerPoint</vt:lpstr>
      <vt:lpstr>Presentación de PowerPoint</vt:lpstr>
      <vt:lpstr>¿Qué hacer?</vt:lpstr>
      <vt:lpstr>Presentación de PowerPoint</vt:lpstr>
      <vt:lpstr>Presentación de PowerPoint</vt:lpstr>
      <vt:lpstr>S-P-A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                         Índice de Estrés Hídrico o Crop water Stress index (CWSI)</vt:lpstr>
      <vt:lpstr>Cálculo del CWSI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Nuevas posibilidades: EEFLux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Revolución industrial</vt:lpstr>
      <vt:lpstr>Presentación de PowerPoint</vt:lpstr>
      <vt:lpstr>Presentación de PowerPoint</vt:lpstr>
      <vt:lpstr>Interacciones en el continuo Suelo-Planta-Atmósfera (SPA): avances en métodos y tecnologías para el manejo sostenible del riego</vt:lpstr>
    </vt:vector>
  </TitlesOfParts>
  <Company>ucm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UCM parada</dc:creator>
  <cp:lastModifiedBy>Ingrid Acosta</cp:lastModifiedBy>
  <cp:revision>106</cp:revision>
  <dcterms:created xsi:type="dcterms:W3CDTF">2017-10-16T20:19:49Z</dcterms:created>
  <dcterms:modified xsi:type="dcterms:W3CDTF">2024-12-23T20:02:20Z</dcterms:modified>
</cp:coreProperties>
</file>