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sldIdLst>
    <p:sldId id="256" r:id="rId2"/>
    <p:sldId id="262" r:id="rId3"/>
    <p:sldId id="263" r:id="rId4"/>
    <p:sldId id="264" r:id="rId5"/>
    <p:sldId id="267" r:id="rId6"/>
    <p:sldId id="268" r:id="rId7"/>
    <p:sldId id="265" r:id="rId8"/>
    <p:sldId id="266" r:id="rId9"/>
    <p:sldId id="259" r:id="rId10"/>
    <p:sldId id="260" r:id="rId11"/>
    <p:sldId id="261" r:id="rId12"/>
    <p:sldId id="269" r:id="rId13"/>
    <p:sldId id="270" r:id="rId14"/>
    <p:sldId id="271" r:id="rId15"/>
    <p:sldId id="272" r:id="rId1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660"/>
  </p:normalViewPr>
  <p:slideViewPr>
    <p:cSldViewPr>
      <p:cViewPr varScale="1">
        <p:scale>
          <a:sx n="64" d="100"/>
          <a:sy n="64" d="100"/>
        </p:scale>
        <p:origin x="1518"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62C3F8-0D05-4FED-BECB-A307949392B1}" type="datetimeFigureOut">
              <a:rPr lang="es-CL" smtClean="0"/>
              <a:t>19/10/2023</a:t>
            </a:fld>
            <a:endParaRPr lang="es-C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22F0B-042D-433D-9D97-4D5A5C1E3411}" type="slidenum">
              <a:rPr lang="es-CL" smtClean="0"/>
              <a:t>‹Nº›</a:t>
            </a:fld>
            <a:endParaRPr lang="es-CL"/>
          </a:p>
        </p:txBody>
      </p:sp>
    </p:spTree>
    <p:extLst>
      <p:ext uri="{BB962C8B-B14F-4D97-AF65-F5344CB8AC3E}">
        <p14:creationId xmlns:p14="http://schemas.microsoft.com/office/powerpoint/2010/main" val="4150379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5"/>
          </p:nvPr>
        </p:nvSpPr>
        <p:spPr/>
        <p:txBody>
          <a:bodyPr/>
          <a:lstStyle/>
          <a:p>
            <a:fld id="{3E722F0B-042D-433D-9D97-4D5A5C1E3411}" type="slidenum">
              <a:rPr lang="es-CL" smtClean="0"/>
              <a:t>1</a:t>
            </a:fld>
            <a:endParaRPr lang="es-CL"/>
          </a:p>
        </p:txBody>
      </p:sp>
    </p:spTree>
    <p:extLst>
      <p:ext uri="{BB962C8B-B14F-4D97-AF65-F5344CB8AC3E}">
        <p14:creationId xmlns:p14="http://schemas.microsoft.com/office/powerpoint/2010/main" val="4200588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3E722F0B-042D-433D-9D97-4D5A5C1E3411}" type="slidenum">
              <a:rPr lang="es-CL" smtClean="0"/>
              <a:t>11</a:t>
            </a:fld>
            <a:endParaRPr lang="es-CL"/>
          </a:p>
        </p:txBody>
      </p:sp>
    </p:spTree>
    <p:extLst>
      <p:ext uri="{BB962C8B-B14F-4D97-AF65-F5344CB8AC3E}">
        <p14:creationId xmlns:p14="http://schemas.microsoft.com/office/powerpoint/2010/main" val="2410898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3E722F0B-042D-433D-9D97-4D5A5C1E3411}" type="slidenum">
              <a:rPr lang="es-CL" smtClean="0"/>
              <a:t>14</a:t>
            </a:fld>
            <a:endParaRPr lang="es-CL"/>
          </a:p>
        </p:txBody>
      </p:sp>
    </p:spTree>
    <p:extLst>
      <p:ext uri="{BB962C8B-B14F-4D97-AF65-F5344CB8AC3E}">
        <p14:creationId xmlns:p14="http://schemas.microsoft.com/office/powerpoint/2010/main" val="1092865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AE2976D6-41BC-42DF-9AF0-9026E340771B}" type="datetimeFigureOut">
              <a:rPr lang="es-MX" smtClean="0"/>
              <a:t>19/10/2023</a:t>
            </a:fld>
            <a:endParaRPr lang="es-MX"/>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E364D11A-29A4-4517-9F00-AFDA78B2212C}" type="slidenum">
              <a:rPr lang="es-MX" smtClean="0"/>
              <a:t>‹Nº›</a:t>
            </a:fld>
            <a:endParaRPr lang="es-MX"/>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MX"/>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AE2976D6-41BC-42DF-9AF0-9026E340771B}" type="datetimeFigureOut">
              <a:rPr lang="es-MX" smtClean="0"/>
              <a:t>19/10/2023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64D11A-29A4-4517-9F00-AFDA78B2212C}"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E2976D6-41BC-42DF-9AF0-9026E340771B}" type="datetimeFigureOut">
              <a:rPr lang="es-MX" smtClean="0"/>
              <a:t>19/10/2023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E364D11A-29A4-4517-9F00-AFDA78B2212C}"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E2976D6-41BC-42DF-9AF0-9026E340771B}" type="datetimeFigureOut">
              <a:rPr lang="es-MX" smtClean="0"/>
              <a:t>19/10/2023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64D11A-29A4-4517-9F00-AFDA78B2212C}" type="slidenum">
              <a:rPr lang="es-MX" smtClean="0"/>
              <a:t>‹Nº›</a:t>
            </a:fld>
            <a:endParaRPr lang="es-MX"/>
          </a:p>
        </p:txBody>
      </p:sp>
      <p:sp>
        <p:nvSpPr>
          <p:cNvPr id="7" name="Title 6"/>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AE2976D6-41BC-42DF-9AF0-9026E340771B}" type="datetimeFigureOut">
              <a:rPr lang="es-MX" smtClean="0"/>
              <a:t>19/10/2023</a:t>
            </a:fld>
            <a:endParaRPr lang="es-MX"/>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E364D11A-29A4-4517-9F00-AFDA78B2212C}" type="slidenum">
              <a:rPr lang="es-MX" smtClean="0"/>
              <a:t>‹Nº›</a:t>
            </a:fld>
            <a:endParaRPr lang="es-MX"/>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MX"/>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AE2976D6-41BC-42DF-9AF0-9026E340771B}" type="datetimeFigureOut">
              <a:rPr lang="es-MX" smtClean="0"/>
              <a:t>19/10/2023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364D11A-29A4-4517-9F00-AFDA78B2212C}" type="slidenum">
              <a:rPr lang="es-MX" smtClean="0"/>
              <a:t>‹Nº›</a:t>
            </a:fld>
            <a:endParaRPr lang="es-MX"/>
          </a:p>
        </p:txBody>
      </p:sp>
      <p:sp>
        <p:nvSpPr>
          <p:cNvPr id="8" name="Title 7"/>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E2976D6-41BC-42DF-9AF0-9026E340771B}" type="datetimeFigureOut">
              <a:rPr lang="es-MX" smtClean="0"/>
              <a:t>19/10/2023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364D11A-29A4-4517-9F00-AFDA78B2212C}" type="slidenum">
              <a:rPr lang="es-MX" smtClean="0"/>
              <a:t>‹Nº›</a:t>
            </a:fld>
            <a:endParaRPr lang="es-MX"/>
          </a:p>
        </p:txBody>
      </p:sp>
      <p:sp>
        <p:nvSpPr>
          <p:cNvPr id="10" name="Title 9"/>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E2976D6-41BC-42DF-9AF0-9026E340771B}" type="datetimeFigureOut">
              <a:rPr lang="es-MX" smtClean="0"/>
              <a:t>19/10/2023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364D11A-29A4-4517-9F00-AFDA78B2212C}" type="slidenum">
              <a:rPr lang="es-MX" smtClean="0"/>
              <a:t>‹Nº›</a:t>
            </a:fld>
            <a:endParaRPr lang="es-MX"/>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E2976D6-41BC-42DF-9AF0-9026E340771B}" type="datetimeFigureOut">
              <a:rPr lang="es-MX" smtClean="0"/>
              <a:t>19/10/2023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364D11A-29A4-4517-9F00-AFDA78B2212C}"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AE2976D6-41BC-42DF-9AF0-9026E340771B}" type="datetimeFigureOut">
              <a:rPr lang="es-MX" smtClean="0"/>
              <a:t>19/10/2023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E364D11A-29A4-4517-9F00-AFDA78B2212C}" type="slidenum">
              <a:rPr lang="es-MX" smtClean="0"/>
              <a:t>‹Nº›</a:t>
            </a:fld>
            <a:endParaRPr lang="es-MX"/>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
              <a:t>Haga clic para modificar el estilo de título del patrón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AE2976D6-41BC-42DF-9AF0-9026E340771B}" type="datetimeFigureOut">
              <a:rPr lang="es-MX" smtClean="0"/>
              <a:t>19/10/2023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364D11A-29A4-4517-9F00-AFDA78B2212C}" type="slidenum">
              <a:rPr lang="es-MX" smtClean="0"/>
              <a:t>‹Nº›</a:t>
            </a:fld>
            <a:endParaRPr lang="es-MX"/>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
              <a:t>Haga clic para modificar el estilo de 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AE2976D6-41BC-42DF-9AF0-9026E340771B}" type="datetimeFigureOut">
              <a:rPr lang="es-MX" smtClean="0"/>
              <a:t>19/10/2023</a:t>
            </a:fld>
            <a:endParaRPr lang="es-MX"/>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MX"/>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E364D11A-29A4-4517-9F00-AFDA78B2212C}"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definicionabc.com/salud/alimentacion.php"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934200" y="2052960"/>
            <a:ext cx="2209800" cy="1828800"/>
          </a:xfrm>
        </p:spPr>
        <p:txBody>
          <a:bodyPr/>
          <a:lstStyle/>
          <a:p>
            <a:r>
              <a:rPr lang="es-MX" dirty="0"/>
              <a:t>HARINA DE FRUTAS DE DESCARTE O SUBPRODUCTOS DE ESTA</a:t>
            </a:r>
          </a:p>
        </p:txBody>
      </p:sp>
      <p:sp>
        <p:nvSpPr>
          <p:cNvPr id="2" name="1 Título"/>
          <p:cNvSpPr>
            <a:spLocks noGrp="1"/>
          </p:cNvSpPr>
          <p:nvPr>
            <p:ph type="title"/>
          </p:nvPr>
        </p:nvSpPr>
        <p:spPr/>
        <p:txBody>
          <a:bodyPr/>
          <a:lstStyle/>
          <a:p>
            <a:pPr algn="ctr"/>
            <a:r>
              <a:rPr lang="es-MX" dirty="0"/>
              <a:t>Frutas y hortalizas</a:t>
            </a:r>
          </a:p>
        </p:txBody>
      </p:sp>
    </p:spTree>
    <p:extLst>
      <p:ext uri="{BB962C8B-B14F-4D97-AF65-F5344CB8AC3E}">
        <p14:creationId xmlns:p14="http://schemas.microsoft.com/office/powerpoint/2010/main" val="3170138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sz="1800" dirty="0"/>
              <a:t>También se puede dividir a la fruta de acuerdo a la región de la que es originaria: frutos del bosque, frutos tropicales, frutos secos y cítricos. Además, también están las frutas de carozo (aquellas como el durazno), de pepitas (como la manzana) o de grano (como la frutilla).</a:t>
            </a:r>
            <a:endParaRPr lang="es-MX" sz="1800" dirty="0"/>
          </a:p>
          <a:p>
            <a:endParaRPr lang="es-MX" dirty="0"/>
          </a:p>
        </p:txBody>
      </p:sp>
      <p:sp>
        <p:nvSpPr>
          <p:cNvPr id="3" name="2 Título"/>
          <p:cNvSpPr>
            <a:spLocks noGrp="1"/>
          </p:cNvSpPr>
          <p:nvPr>
            <p:ph type="title"/>
          </p:nvPr>
        </p:nvSpPr>
        <p:spPr/>
        <p:txBody>
          <a:bodyPr/>
          <a:lstStyle/>
          <a:p>
            <a:r>
              <a:rPr lang="es-MX" dirty="0"/>
              <a:t>HARINA DE FRUTAS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053" y="3284984"/>
            <a:ext cx="2729313"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4" descr="data:image/jpeg;base64,/9j/4AAQSkZJRgABAQAAAQABAAD/2wCEAAkGBxMTEhUUExQVFhUXGRwbGBgYGR8fIRwiHh8dHB8iHyAgHyggHRwmHyAbITIkJSkrLi4uIB8zODMsNygtLisBCgoKDg0OGxAQGzcmICQvLTAtNS80LCw0LC8yLCw0LCwsLCw0LCwvLCw1LCwsLCwsLCwsLCwsLCwsLCwsLCwsLP/AABEIALwBDAMBIgACEQEDEQH/xAAbAAACAwEBAQAAAAAAAAAAAAAFBgMEBwIBAP/EADoQAAIBAgUCBQIEBQQCAgMAAAECEQMhAAQFEjFBUQYTImFxMoEUQpGxI6HR4fAHUmLBM3IVghaS8f/EABsBAAIDAQEBAAAAAAAAAAAAAAMEAgUGAQAH/8QAMhEAAQQBAwIEBAYDAAMAAAAAAQACAxEEEiExBUEiUWHwE3GRsRSBocHR4SMy8QYWJP/aAAwDAQACEQMRAD8Ay7WMyBUZUcGmTIImB7QbkiwnrjinUq1wlNZ8tTPFljliQOiyesCcaHkfD9CiqxSVmU7jXcbotwdvpHIsQY74PBd1MBae8PugBAk9pUyu2JFhxEk4T/FNJsBXw6RIG+J1e/PhLGm+J2poyZdztkrLRJHvFvuMRZfVqqMGVoZTIPbBjVdNobHiiqViYAUBFX3MNJKn7RExzhe1/SKmXlqNRK4RDUe23aBE2JIYQZgE2nCbmku2K0sOZDFD/mbZrc1zXdVtd1R3LVGaajdffEud0alSp0cvT21a7euEO7aWVSxJ4EqBa59OA2Q0+vmS2Zp0t1Okd5QyVhYLKTaRePg4v+Gny1LfXrFl9PoRRuMMSIEmCY6seJ562EEOhu/Ky/VOojKkGgU0Ch8kcy/4fMlafmAkJ5lbcAFAUfSOpICz2uo5nF7RsqalWpXy7zSG6l5rEIuzhWYkej/iRBFowq53QFFAVvMVWrMpUb7+WzFSQs3AMerv7cW28PVUrU8nSzAZKgDuobidpXcICkmxHMfbDW6pb3TDkMnD1FNJzULkEs5Fyog1CONpKgS3QzzYCFG+tTqop8urJXlliQdriAZIvIg7RwMF6dCtknCZcJVNfdQqotRjtcg7gYNnG0WuDxgbqGiVsnQd22y1Mbiu1gFcyqtBkGVm9+ekjEXC0SN+ncbFB9VqVaCU3emAHG5SC0EHiJB6Reb4g07NvWtZQTGCGv0Kf4WmKVbzE4BJJIIUEyrepbmJ4PTjAHQ6u0diCZH88KSQsaLAWhwOp5Ekga9/hr36rYPC3hMIR55FMOsqxI4/bFLWdGD0qpVQ6p6Q83W8z79Rf2wDpeIKtVERydtIMF7gG/3jp9sT5LXKz02yqMSKjAniZFhf3tOI62VSe+BO5+skb/Sgefolyjp+Y27qdN3XcwaB9MCZM2jn9PjBHStJrVnhh5SCN7tHpBMcAyTzx2ODmY/05zFWm05gqwhVQMCCDzHrHp7CL448M6O2UzLU68OUAgbTUBT6iVk2gFm9iTa+APa3SXd1AZ2Qx5ZG62+lGvewvhVs14Bqvu21x5e7arbfrIIBA9VpBJBNrYP6ToTZSQtRQ6OohwA4WB6oBIYAnuP54K5SiQNtFS2112gn0lT0ebbmO3v2x5UCurQ6QWny3UhwZj09SJ9JM9LxcYCJnXpCg57i8lxu/fG9Je17P5pqlZmKndf+GRBUdQs7gtpwq6xqDVNoMelYH737/fGj5jQ288oiEBhuh6izwJDNNzNwGM8cc4EZrKTBqLuYTyk3m0mSP3B6dMTB33TsUzC0BtcD7f0s7pZqgtZKiqXXa3mUj+UyVBm+4xDGBHT45r5rKV66ny/wtMbmPlEsCAAVUK1txII3WHq4EYY814STdvpMyMViF5Vo/KGKm55uDzHul+WoqOMwzioHhgB3MsxaZn2i8zOLRjwRsshlY8kb/GPzRqtlshSq03L1KlI7g1FWBb6ZXc8AbTMEcggg4rjWTSd/wYNPd9ZW5Owkj6gdqwwlZIJCkxYY71DKactKoErV3qAnY+0bTYxK/UJMdTE3x02u5cUVo08uYKhZZpJJuzWEBi0RECBe5JwVKUoc9kaTqFpsrVCZ3ANx+Y3C8EQAR+b2nB/RvD9Py99RibWJN/52GAOkZN1dg0CDtJmBb3PPXD5pb0n3VRamg20lJ+oi28i5JPPFgY5mVRE+eTSDQC0kc8GDiiZwt7uPy98/kh+T0Z1JZHCqTZiYn49QI5iRi7WpbTl6YpkqKiBzbY4ZhCwxMR9IloIIuMM1PLjaDTVWcg7t4soBA623XPsIIi1+K2TMBS48upbcAInngdJEAiI/Zp3TIy2gTar/AP2CYyay0AeQUGh56l+IqABqe3cdoCgU4N1BZpngQBwOMaDlqtGtShtrqywbzP6DnGC+Ja9XK7FYGrltzRT3ldrkSSCFmDzz7REYCZjxjmqxKyFVk8shFUen7CN5FiwAJ9sVH4KZrtO35omZlQTtDgTfvv7r1U2dNPK5ytRo1N9JHim/2Ej/AOplftiz+LkySSTgWdJApF9h2ry55+FHtc9OmLWm6eFzP/kWrTRdykEw3EBhcg3us8iJwzNi7ar3Vh0rrL4g2Eix29B/SZMh5rjb5j7OSJMfYTE/bBWnkKAH0E+5J/ribJ5+huVsyvloyTFP9Bb/AJc4loeOwihVy1IgWBYCTfrbmIwm2hyVezOmm3jjv6Ab+vcrmvmgshGgETs2wk7puQLHiP3xIudXbtWVrgEsShPJgzHAgiTYc+2LT03IQeqqfpIUwGvwTb2OKr5qoStVC47r5e4i5iFD7SZ4uJnnA28BKDS4V+/32vf1CgqUXKB3SiasQL3bm+0XNouB2nFT/wCKFRVlB6hG0GQZJEX/AO/fFhK1N6ZKb1IYks1Mepjz3VSPc9RGO67GlAYMHO3bPp6gq0GDPPTBGmipvstLT9PfZIDZN6GYq5Q3oKZJiCoJhWLC8iYvIIt2IPZbT8itOvNSmwUhU2idwKxKzJ2h5kjkXwJ/1MreXnmNJzFamhaCRzchh2kC3FsD8n4eqnLCuaiinuIjeAxjaSFB+owZi3U3jFpE62grESVqITFpvg6lUyiu1ZRUaQksfqBEAXhVg/UbWvE4BaVkg6VHfMClVpMUULfzJvzMAAwJnqLGL1M/TNlpFxTMD122mBIYi0dj26DF7XvDn4VCyZilVIg1FU8Bo2lCRDcwRcraRggN7ob26TRRvwb4e82kcyalRqtOoR/DcL5bbtqsCQS7EhjaLEdTarlKCUKlZszVZ2pNtSklizndtdpPCRLDoSsHuO07NUfNE1alKiEkBLvMWEmBu3XLdAf041TOZOUZUrAbiXp79xIgfnIFz3iRf78F91JwFbK5mc3lGzFWoEcKP/CIBvBEPxP5TP8A7czhZWmweUlixJZe1+pPXBHN64tQBEopSQG4WZPAHJ5tJPJM4YMtWRaIATbIlmPW/Ttxz89sBmfp2q7Vr03E+MdbnaQ3cnyQl67KJI2+kTAFvkjnvODPh6gIFRzC8za56e8YLV8vlkGxnFSo6qVFJDVVQ3V2F0Ag2ALYm0/Lv+HYMRDR6BF9pMSbRHMiZn2wMY9i3JyTrRZbccX6u/pNmnajT8hmavUEghCODHQ2kf8AWE7xEa1CslZHIZllHBnkEG/Wxx5pL0DTl6tJagYptdiCCDEERCi87jA+ozM4G5473NKmytt3erdK2iCDHWYnrAwOXHOnZS6f1KMTHWNnc/T7JyyeoPVoiq1VGRgruFcgkLCsptIZWA6joRMEYsUZpjfTXaoY1VqbSW2y07toKxIMzEdoYgZzoupeUxy2Y20SslKm3cGBYMdwH1ECSpF7R2wfy2tUwVIzDOC5Vopn005sy+oET1UnqAQ0YSdAWOPv7IsUscrNj8xXkm1cwrsxLBlP1NRBgFpIkEXPWI4i97y1s6QRCjcIsAfndF4MX2e3OBGRyy1FqIjoyncULuUZV53AM8AnsBHU8xi9TFby1rnd/BAVajQLAcFfUxYyfqB6QRzjjHOBr37+am5jL2PpR2+X18vooalIVHChwvLEgEGSYIIYCBJ4A6i9jhM8U+H/AD/4iQ1RDeZG8XEEiTvm/wB464dkznFYlSHMMos1hMgBSpkybNPqjpC19QpQlLZTgP6t0iT1hvcce/8APBY59JXXRCRvw3jY/fe91jmcVcvXA8pxsgtTrQbxaYADLJBvYiAZEzQDF6kKJZzAVR1J4AHF+AMMni3SKpzJ2kvugG5tHA+Bx9sMPhbQcxQUmmER2Amo0SOvpmSPmMWjJWloJKoZOnTte5rRsO52SiKLUGelU+pDHtHBj/OuNQ8CaX+IolgTNO+3/d3jCVnPCVQVlFStAczv27r35ggzMdOs4L+H9araXmXpVCGKwDB9LA3BBIHf7QR0waB7ATpPKBnRTBrWyDgbfVaTqmmBB5tM+kgjaeL/AFDsOBa3HWSCI8ljTXaIVCQApJE3ALMQsAS0gSTiLUf9RKKKPJuzjcUHCtHUkTyfeYwv5nx/UP8A5KNFkJLbVBUTEc3Nvb+kOtce6q6PZe+L8srZespYGwvx6pv9rkc/thN8N5KiaT1Id6lOCqhT6riQOkD3k9h2t614iqZg7qiiSyladMRxwP04xX8P1azLX8tUdnUqvmAiJB3FVWQHHQ9OfheYgusJhhptFMuVznmZYbiae6T5WwbYJIuSdwlYbg89MCctkvKrsQd6KNu08mQCIJiReJx34X1TM1dmSREBVpeUDFyGkAz0HtFucWNezGapFil/OJ9Ngo+pQQAOBuaCCNpMwecBc2xSLFMY3agqdTPNUlj2HHAH+RiMuMFcuuXpZemlTfvIlnIBp7trEIY9RLNAD256RhIzedYOwXgG0nFc/BN7FbHH/wDJowynsqlrgBYGlV8w7SW2LtjcbC8ywPaDP64H5l6ikpUK0GRSSWYrY3UBVBvzEGL9JxBqKVaKmpSYEobgiQel57i/6dsKWb1cErtporMGl3JbnpH5doiD72xPI6f8M3HwqrD6wHAiTn37/wCI3W1UJR2srS5lDcJFp2rYNJkGf3Jx1rD/AMfZTd6jACWqqRDHsCZI7brxhP1HWXcIhZnZQAvPpH+1RxH2w0+AIr1FpuzmoxJLN0JgdbzED7Y9j4hc4akXN6w1rTo5VjPeEFqP5tWspbasvythERHPUi+Ic74NzATbQbcKl4jYLybAgQIsNoEiwkYcv/iqdXMFGNXyKSLt6wGPJAHW9u4+Ae/EGZJT0u5CtdhAiCIlVBAn/dB6e8sZE7Y/AwcKqwMN2U4Oceffvus9yvgTNNQfzKyIUP8A4zJ7DnoePTHF8e5zwLWFNVXMUGPJkkAiLENBFpNiAefYBurVN5DMtRC22ADzwIDXhu8i8z7YuAy/1uCVMqfzoR9QgFSRI4Am3U4R/Evsq5PS4RzfHv3wsvzXh56NFt1Kozq/qqqw2hbRsH1MT6pJAiF7nAEUmb8p+2Nmqq1wN8FgyneIP5QOCFaD95FxbA/O6PlgwdqNWOHVAFMncOLDcCsWABvxggyzXiCCekxB2zjR7bLNEoqHpmCpK+oNwGBIsexEH2M+2NDyemI2WRqrqm6m60eSXIaTAHT1AszCFHItgfqWnU6VRNiF/UIQ2JII9Jnhvb+WL+XydOnnKzVgcvTYNUpK0wBJZVWQJMGAINzGGGAO8fklMv8A+dn4dh2dvZXtA0qWTeo1WmpO8KiQG3ACPSBw1uw/kMVNR8clEU5VGprtAYkTvNpHYraIi1+5wN8R0vxNYVMqrNQUerdtBHqJKC43WhrCxY4aDR058uBMs67WpADdRMhd20crf26mYBg9BVOp3AVLKeF0amtWr5Hm14qDdV2l95J9K7gAogjpxgRpFRKVeqtOlVqqVX1I8bBJmCQd4m4E3IIwR8H+DfOy6VqrKEqA7WqNtUADiep7Yh1Wu+S2UaApsta8FRVI49Kk3RDdosQWJn1Y7e6jWyCeL3QtTelvs7Ab1hk27SARxJmeosOxGIMprDmoHYLvncdqBTuAkEBQAOJ4N74aMxljmNynL+VuVCfUHO5LHaQbA7uCCRHYGUTPZZkfbefae5A+eOmBOja7YpmOZzDqanzK6w9YfiqpDMW2SWBg7YFgQQIEC1uZ7tOTzlKt6loOKQC79rt3IMEyLzxPe/XGW6fp9Yqy71hCDAAJliFAJ55McxP2w/0a1ZaagVGZHWCQyKai0xMj8xED6yD05NsJOw3E7ewrZvU4wwBw3+n2/RXtUy6VjVfLq9NU9TD0x3uAZJJkzBx9nNXemgBcNUYTIAhZtaJkgSYsQRhezOdqPS30WGwzZwpYQTwRcH/kIntbC1W1s1KiJHBjt+3PacC/DPY7fhPwZsUzA2/QXufzPdOuk5fcS4WSOMNOlaDWzCFgdoHfqecL/gLXqdBya10noJi3Mdcfah4uq+ZU/DuVpMx4tbgTbtgjdIaC4p2ePJklMcQqqpx4+XzV3Maa5VpBYLzaY6YzfxDlmFUmfULG8gjp/LGj6F4uRKFVKil3f6TMe0HCXnc4DXDqAQCDBAPYwe4kYk06KIKgcd82qOVu3Y+aVQzDn09b4hr5mPzA/GCfi3U2rVHq1CCzc9PbAWjptVl37GCRIYqQGuq+kxDGWXjD8cpcLWWzcdsD9A5U+m5iKqOZhTugCZi8G4kd78Thh8La3Vya/wAOl/HqmaVViTFirQo5JmxPHvhZoqUaGHTg++GPUfEtSpXpVBtU07U1QRsiDC8kCQTHucStJaLCJ53KZ/LtVzKEUlq7QxUEbQAv5iCwjaCY9Rv3jFmq+eVV/EIlZaAJpkCzr6ajeoAF022MiRJnC1X1qpUd6hqMz1Awe5O4G5Hwe2PKQzTtSp1XamhXaGqNCqoWSOwJAgL1Mczj29+i4QAN+VY1TxK+bprTdUNU1d3mCAzbgF2wBFjBsLdrYH61kClQiV4+mT6LmFkiTAi8D4wyZvN5OhSc5RorU9oRjTAJJDBmU3K7RtEkzJJt0WtS1V65RqrSyrtDHlhuZpYn6mljfE/moBN+tawr0kUQGg7j073HWJwByWmV6jBmo1SOjbWHTp3HuMMngjw6jBK1cNUrcrTA9NMdCxM+rreYkACZw7VMrRVCxLm31KhABg8SbKMHdGHt8S5DN8GQEC681nFTI/U4Bpul5Qm3Sx5F/fAHKarUyuYFZDJMkz0M9ffrjUc3SWsm0qrVFVjaSY5MSd3XiT0xlniXLKplCCsAkE3nrHccfrhb4BhOppsK1mz4syLQ9ulw4/hNmn+NHrrUVjBLFibcG3W1rj2Bt1hipagXB/ivx/C9UAhCQxEoEMCIT/2uDBxiuW3H6QTHUdMP+jZ7fSVmco4BDqgALXbkSBcEgETF+LnFdlMp2sd1Z9Jla6MRObxwf59/yj9fOAqGFZiZN2sB9RvB8xB25Fj3xOmpGUUMV2yFYoSG6XUr6Qbn9z1FHT6xHmMhCbRuBkqRaRIvMjsADYyDj2kpPqdqQJMsx2xuINmACtJvwSOs2nC4V25jTsePy7+lI9qKh1k1BUZLsG3oAGhjFyoUWNjEC46YrZuqy7hVG9W2EmkxuFEeoSDLEgyRuFu+OEzrEQDTVHIBRW5HEsi7iV9yb9rjEWpapSpKaNqgJJ3FWu0RH+6xJPEyoEXBx4gFJNiNgVdezxsEq5+qwTcVuPpYCCCIYHf1YRyZgSY4xYyfhD8RlxWZ/wCNVJCsXgu5YDaAT6mJaZ/ngXrGaliKZ2+mPSImxHEnpbvgZV1uqaSU1YxTZtrAmLxcCAQTEz8WGG8QEClW9c0ucHd6RrQfFIoZQUqSkVkNSXAv6lYAAzY7jM/PE4Yqv+ne5XeqArVB5l2UByxDQg22Yk2UewxQ0bXMnSyqI1FnrLytlQ2mWnkhgDEQcL+f13MVWKeZXqp5n8IuxMEk7eSVVo6A98N/JUQGw1IppGiZyqlUeeiUMuzUz5rkKpKlpCjhojpzE2xHo+TTK5pvx8keUKlID8xcArccA8E+/tjvX/DtXLUas5lGqttqVaKsYaY2kWAY+r3IvjlvCuZbMUFzbMiNO2o5naoBKqeYPp+nvbEqQ9X0RbW9dy1RXegHpV3qDaizAACwQwj1bu3HthTyNLzX2VPRU2GDtBl1JjcDaLGSeg62BLeIsjRyOYo1qTeepEqjRdRNNSdsCSF3A9DBjCx/8gDmVrMp2h9xCmDYyQD9wJ5jHNPmp/Er/VOfhrICpTqb3pLRQ+W9RztUlQzLKA3PIFu5xd0DQcvGZ/ElYQsqVGgrKgEIs/UZIsO5xQ0/wzTr0GzTmnSFR6nlrua7BoCLzzJ2kzMX7460PwqawdalSEVqi+Y7lae5eYJAUFrDqLDnEtkMklS5XLlTWpCohpIWRFAQgyfUQYJb1E7TNhweBgZ5dBabU6lTbWUkglLEDc31X2sSFUW5NzGLWj5rP0aqZTLFYXY43BIfcQybyY3XMqPfHVDSGGYqjOGitTZuXzIAqeoyFP0yTA+9uuPEAqTJHMNg0hGWzEjFinXI/wC/fArWaJoVX2So8wqUNwIjhhZufbp3xLQrFsVcsJb8l9A6f1Ns7adyrnmwZE49XKl0fyyDUWCUJj0m0gnkDrHv1tjlKYiT04A/fE+jKnl1GJl1BVR1G6Lj7Aj7YEpZr5gWtZtqNE+S60fRgzBiQCL7yAYjoAeuHWnQqFN/m1GC9SiGOnVCQMWvAWlUswhViAbx3OJ6XiunlEaj5KsCWBJPtxHXt0++CgGgXHZKTOaZDFDHqcKsbcednulzN5LeRUplfNXhmppPER9MEezA4z7O5utQr7l2LUgglUQAhgVMrt23BYTE+83xruQFOpla1WVUq9paLGOFi45HM+2M68Y5CNsMN0mAINuQCeR17zb5weKQggE7Kuz8SORjnNbTmny592hWha0KVSo9SktV3X0sxPpYmS1uSfnE+u+IHzFJQyIrKxMooWZgWUWH27npiDKaE1UCFYkckR/gwx5Hw8KaMwVEqgyjVfUvvIggfMdu2GfitCpT0+b/AGpBtK0RSKbZjMU6QqiUUEsxuVO7b/4wOfVc3EcxFlc1lqO9DQTMQ5/iFnAI4G0KPptP3wLzWRq0qwo1AFcx+YMIa4MgkERfDJlKQVQFsB8YhLOGAUmum9Idml1uoD7p+zFZ8vT2r6RUpxxMsfqm/JvBvgvkNTQIC1RJQyQY44AF/Q14hoPzFxWX8WZcURSr7iQI3jggcT24A4IMD5xT/G6aykh2kx9VNi1u0OFYn3jn7YtNR7LO6N6KKaIrNXbMKStNDBkGXi5gG5/uOOmeeKMnSVyCsNPHQgmBEWmDb4w+P4y3ALRGynTH5gJc/AsoFyFHXGfeIM0tR9x5mR7dbfecRdswkokILpAArfhrTaNSESn6jwCe/f3xN4n0+rlK2001pmAZA+oHv3HtihoOYZCHUwRi7qWovWY+YzOYgSTPx+uM8XAgg8rfNhILSK0/uoKWqksm1mUrxLcTE8+kA8RHAEzi/Rze5tvl7COCoCMYI+r8pJAiIAueJOA+R0OvU9VMlSJhhPuDfj+eLq+Hq1O5qoWj0wSAO4aSTB9rd8FGLJp1AIY6pAH/AA3Ed/T6lEqqKqbk3sjyBEReQNrMJU8SIHDYDkAoxECmCSJeP9shFddxINzB6jtitXaugJOyx+ketZIvMsRJ57z8Yh0mm7ioVLKiJ/FJEwD1BgQCenxzzjgiPAC6/K0jW47djz/Vqk1Ks5ApIxJM7v79hA+MdZCjmMrVpsUBbzNwH1CRG3d0gkwL956Ye9D8N1adA1FRS0qVFQfXy0AT6rCT7TzEYFabrNOu1XMZt1puhEKlMercYIpgGAbT6j0PMYdZHQWYy8ovk9FR8WsKs1fLVajEQaRhQbQpExEbxa8hSSbyFzuXzNOmEYh1Z/MIpuretoHq2/miwB4vxJwd8R+IMsxR8utQVFJgPG7bYC4Jkm5MQBaO+CtXKZqr5WZFFENMyyKj7TuAChpYkEX6ck4JSSLvNJ1elUpinUeorEMp2ercINpDAdYkcXF7xjvV/EtavvDOfXUFRpt6pNyOkSeMM2p6mc2GWnRWiFqbN28kix3LJ+puPUAIA4wmappSU6xp033qDzwfsCAT/wDqCOoxwKZFq9pOi1M26hWLAkS22wJtAvxx6rc8Y0uj4TydFVTy6bAMAXqrvLkTO1TYAS3bnvgN4RykIq0kIckdYFoI/rh7avsb1qZUksPqEPEwetwCIHcWkEOsiAFpR0hJpAs1pFIhEKFFQzSgFADMjaAzJyAYMdMKWc8KVVZMuuYmkXOxHWNrNzuvtFgL/GNTfVaLK1NQKjXhAsQOTJ44gG/S+FvWtOFTLoKl3gqDN+ZWT+YgY46PVwERpobpEqZvNac704R2rAbagUMdqSsIbgCRyO1jiLUqtfUK19lLy0BAc7FVVtC2uRMxHAY2AOKuSz/4XMgsX2hT5ZBBZCTyJtKme0zPXHue8QVWq06i1AGQ7RUYRa93gEsSCZsZk84WKmAbUDIxZsqG3oDPoO5SVDDevMgyT6eVjsCPMowUkE3BjFbIajXp5hqtF23sDLC8hxLC82uZ95viPUMzUzFZ6uzazGSEWAPYDpgMsYcFZdPzHQS2BfojFWuAJkYG6fmm8+1lcbb9bgj9sS6dk67vspou612MR3MsYA98MXi/UUpHZ+D08uAs1KPqggD8w68f35wAY+kbC7+WyssrrL3vaAK0m6KiyubqUydrMrcWsceeYCPUb8zgVpNV65faAXW5Sbkdx3jgj4xKpJBgiBeZGE3RuBorSwdSx5G6mEX+qv8AmkAmY9sV89U3lFMCBc/tPvifLbADvV2IjaDABPueg/y2J8noVZg7mmXE3NIenvAjgARxPODMxngWAk5+rQOfpc4D3wmbwjor1NiSqBuCbe/3P+dsF83oGyt5UhyRY9DgfrPjJKiU1po1M01gg9en3GF2rqdVju3GRFxNsQkeGnSg48U03+QkAHtzv2Nod4u0M0qm+8q0GeRM2Pfg/pjjL0DtEiP/AGkf9Yt1NRqlvoaupINRN5BIkFYN/VvCkWMwR1x22fqVfVsVBwF2BY9iCHMjiS2DxxCVtu/JI5PVJMOZzI6PFn1pLeezW1grQZEjv/fFXL1CbgxEn9MT5BVzgbfl3AUE+ah42iyyRt3GYAJ5OCWT8JkMD5jsCBZgPT7EgkE/EYM3JMbafyq38KzLyj8FvhJ+gQwZvbMEknFby3ILE9f8nDhmdE2CwH2xTpyttiP/AMW6+3YftgMuYXilYx9G+D42jV8kM0cGo2wMF7k9P05+MMGX0YeYqFmJZQzC3BMDi4m4+JwyaDpSs9B6lKnSDqdy04jcGiCRbdG0ntMY61rLpldRcNcFKcfqxP747itDpASELPySMWmncj9L3U1XTKqbQBZoE8ADgR/XEfibwxVpVKYDK7Os9rj56Yb/ABxmaYyysrqGWCkEAniB88Yzb/8AKKtPMpUq+raPpJkfHti5G4WSuig2vUHohlYbXaN89un3B4Pz3wO00uVqmmxC+X/GUSZiGgxwJWZ6AYK+NfEH42qaioKYCgQOw7+8nC5pPiCtl6bpRbYtTbvIsZXcOZ4bcQR2gYVlaLBT0M7xG6McGv8AoTBrGdzdREzBzIO2n6EUMGX6xFgBEctJPqAg3IFeGMjRbaczUdKVWptqWO0BRuDSP+Qj4JHXBbKeM0XLpRNEPZlqXjcLlYIEghiT14HvPGS8RURlKGWOWXfsKVHbkkkhIB4gsSepAEYiQoAojRGUq1Eo5RN9ZCdnp2h43epCrgxAEhokEiOuLWv1dSWtRUZln3FLCot4UEGaYUs8dQN3JmBa2dLyWXZEyrnz02lK67IDRJXcSCWkjqReCOcJOhUM7WZ6WXFQikxZgJ23VlJ7gld3AmJ4jERvupPbQCPZLNtpyZmnV3Gq8bWdeGDAkmfzD0kNPe18KGqagz5hqjgb2bc0WHqEwF6RMR046YtVM7XoGjTrLKJVFZVcgyYX8wO7aQq2kcYEa1nPNqtUChdxBIHAMXjsCZMf0xLva5e1LZvAGdV0RYEuJ/T+2GSrquTpVmo1gD6Sxnjv+sXt/wB4wfRNZq0GRqZMi4Hzz9iJxM2feozO1y1yeZNsMiQEJcxEHda5k6uVzWbFPLO6IY3+ozaeAe56nEPjFkooaSVzKkhuGMAiJ7XvaMZNl9VqIxNMkHuOn35/z2xbzmsM6HeSzcsT/wB4kHnsvad90N8R1Qam6d15vYwfgewxJl2WhVpVa1Gp5Z9XlMAoJ2wGBIIK7oaNsGADItgTm8yGZTt+lYPuZJM/rHwBjzNZ+pUAFR3faIXcxMDgASbC3A7YUcbNpn0CcdH1R6lapXUIko1MIqKAwaZBAWLA/lA4EREYYdN0uWEqSSeB/L9z+pwmaL9KAWkCPvjZXzFGhTo+QVesFUk8i4vMe8f2wi5+pxs7BaeKJuPCwsHicOfy7nySpqekIzfSysPn/vCX4h0yopPUn4A/p/U4099carmKZzAXaCN8Dofbvhc8X0V/EOoIKfl7EWIM/ePtjzJA02OLRZ4Pjxlkg8Wmwef1SFpeTrUnFZCJWe/X46YManTQU/xFPaPObZVXqGEtbtxfvbucNeU8MLUyn4kMo6hAfUZFp7XjGcVRt3hmP5Sq9J4P3iMOyQAuDgso1/ITZpFMuOC0XgD/AC2GPTdArPRatSBQJ9YFUqf0mP2wt+EvEy5OqKjUy6AAEDraP1FsQV/FVZq1SojFVd2O0XEEkgfAnthkEBBeXHZFtayLJSLOrkElixIMnvuiSfnnC5TzUmkGcpTZ4qOFYhFBAO6BaeY5iO4w06n45otkDlzSmoYl5tEz+uM3fMvBIaFLG0xMgT8iB/LC+TExzg6uCncPLyGxPiB2IT9RSklRq0FaDKFTcBLVFB2s3p2Rt3MEkkTwRzV0fWtTy9PZRqsEJLemmjCWgtdhIvNsCB4iq1atKq1IVVy6hNhHpCiSJ2we5J/XBIa3qdaalF6lGm1xTov5aC0WWfbk848lKJ7LzN+K/wAVVo5PKzSylICfytUCj80QADxAA6/GNO0nT6TZZmDD0Dcf+/6YxfTfD1WiyOSC17L06cm3cfOGfKZhyHXzURhtlXaJ3EgAHdDXvaQBckYQdAWkBov+Ve4MsTMc636Tq+dj3adtUr5RqaqgYVDYzxf/AKwgag0OwiCCQftbEbZ5izKSJRipggrI/wBrD0lfce+KtWoSScIykl1EUQtb0+KMRa2vsHcI/lNe3Zc01AVqUXBvczMQBDSfeVvzcZ4gzj1dtQuxqLAk9hxf+uK/hvw7XzDVMxuFOlwGb8wFvmOv+XYq/hUmmStQvb8ot+8n/rFnBiS2HtPksrldRxAySBwJsuoitt9v+Jb/APnHBPmeoW6SRHbr/lsUM9qO8+oASBfvx1xRz9GqLkbl7iQfviksmOo7E4sXy6eVnoodZ8KtZnMAA9f2x3ls7TpoNjMGC3Knk8kFWEMpNjI4tihmXtHAHTFXL1INwSAek27x8i15ws9+vumDCYjRTjoer5jIVXXbTBdEZpUQocCohEAxtkWjuMR5eplMxm6lTNOURacqaYK+Y67QABfaWhmkxH3jADJ1C7gKY4meORycG9S0tcn5lN6dPMFhIq06rEJext6ZIIswm9mNxjoKG8D81Pk8m1VoTM06KQXBrFkNi30gAhmhZsTNhM4r59ny4alTzHm06jmoShI3FQVEgwymN3pN4InkYGLplfyhWVGakd3qAv6JJMcnat2Iso2kkWxC0MsdyDJ6/wBr9PbsMRGyJu/lFc55mapVK9avTmntUKzje3EbB1AA6cQfuIfJ1BDNTYICASQQD9+vW4x5UaVsrH5xDnM47WMj2M47YOy8WFniK6qZr1lh9vtiailRwSvQifvMftgcpxdyuZgGDB/fEm7KEkheST3UqMV6En5wS0YUWl807LRWYpUwdztBKySNoWeTM9l64k8KU6VbML+IcU6YN3IkAniR1Wf3OC+by9DN18vlcuxG6pDyirwEAKBYAUkuYibLPJxLUUEilX0nIZRi2ZzNRKdN2YU6aqXa0cosbRBAkkAndbjFbxB+EcU0pVpMEkCmRtJtt9UFiSBxaY7YcvE/hnKrlnpU2U1KQqeYWYAhqcsWCxJXaOZ/7wAbNUKmVanlaVWIJUny6cNAIJiSxBv9XS0TiJXWuI3VTK6FmKKLvUSBMdfuDfDX4f8AENNUhplyVZoBIBAAj/jMz8jrGI0r5M0QpzO2qqEvuRhJCgwJuXLWtz7i5EZTRWLCnBSqwDJuhNxO0Begm4ItcC9+Vn49mwraLqZMXwpePTnb7hMGt6sLDl0tuMyw+/N56YVNUzRdoW7Gw/qe+Bed1SCwckEH6SZIi36Yl0CqWPmNwTAHsP74UdGWnUVo8WeExtx2GyR9Am7RdPq7NquVB+ok2+IH9+t8Ddc8LgD07bT9Mgjrfp+uNB0/RZpUartFN43HtiTM6ZQfMLSy9VXDA9ZuJnjBdch7pLRiAlobsLvby5srEJZNyNIB49+Y64hSrGGnxVpewum2ChsD/k3F8JVMmSDyLYajm237KpzcQNlDW8O3CtbXZoi7cDF3UqHlL5UEFT6iLbuLdxBk/p2nHOnKBEC4Mz1+2CeqV2qks8FjyQAJ/TrgEuRZCtMPo4+E4k8hDsvrWY3VGFaoPMUrUYkmVEn1GCT1vgjlvEGoJTRUZ/LVYSKfKyb/AEgkc3N/0wD1XMAFQlvSFsIM/mk9ZN/v84KNVz9lDZghBtABc7Y/LYwsTx7++DtfYsqjfCGuLR2TXnPEdYVHR8tTc1FY0i0gU03bgY2/SoMDvM/NLUMsfOpVcyPLILfQgQEwY3WgDcyywX0rA28saWi+LqIrPUrb6k0XVQWLgOxMbQTIWBRBH/A4NaXrz6pVq067U6WXpo1UookSNzi559RJIi+1O2DEWkRsl2urZmK1BGpUyJYO8kkEixCgECy7mgkzxgfm81UqSgUAAE1CovCglvcKAJPPGGjV8/lxTq1MpmmpgbAKTHazcEwo9LJMSGBHEzhK1HVmqGo59BqXISVUyLgDoIJt2PvgT4muNkbpuDMliaWNOxWh+Gs4GooFEeogAW2x1E2G4dYJHvhkpVj9Q3SDtIYTPW3WObHvbjGfeE9bUhVJFNkEhjxNhB5ie/aR1w7Jq0HfXqoQgsEuOg+/UxizY5uilUSNdrsqr4m05HWvUpnbsYBx7kRMdjfGaajlypmLnkD98NOta6zrCiGeJINiQSR7Wn9sLuZ3NUUNExNv5YXyiAw2rDprHOmAC903SNy73EgdPfBwaQ5XjavNrDtx1w+eB9Bp5jLtYSnEjrfBF6mUp0iKhAMEXB6XBH+ftimc1xF2teMiKJxjayyKuljWayhW4kGeY7fvgZnM6wDrMWgrP1A9u4BAMdLdpxqWs+HqT5Za9NhLE2n5nr7YyvW6UgHsYxOFxDgCluowxyxOkYNx7KqZbMEsoAuYAwx5HSBztBY82sPjtgB4fQGuJ6An9h/3jb/Augo9KpUqMAFufaMdyC5ztDV7pLIIMZ2VK2zdD9El5XQarLIWAMDtT0uPTUS3uP2OHnP+M0VDRpUwADd+pjEmWy9XNU2VwfIm/djZiFP5VA+pveBBBOF4oDI/Sw7q4y+pOx4S/JjGk7AdysbOlN5hRYJ6SQP1JIGOc1pVVCQyERzwR9iCVI+CemNuyeg5dVIRVKnk+UNo+8gn5m5xFqGgUxIWmiq317doQiQAV3SUYkiRxz7E3rYNqJXzuXIa55LW0L48li+kafVrMKdJWZ3NlHXF2hkKtOpVDColalYBBJ3AkGWDQAIiQT7T1atR0qplBUbKuUc/Uqr9QF/SQJB6iIuPiF/w74lq5WdpVfNG3cVkoA1yLfULEEcfPAnsLdipNcHCwpcn4ez+bpGtTpvUQkr5hYcjobkz89cGsn418iglGll6auqNTql1nfcjixDC455wJy/ix1Fek7E0a5VqmwBSQogRBAHEkSJM3vODGW03JZil+Jq5iHMTS3S52qBF7KCbyZJM3MXgXUVIMtQppJ1KrUalS8oUaVNqkPP5Rx0lyS0XIiMWcroGZzFY5Ss4ZKDQq1GG4l/RA/MwG2ewC9jgLrrrRKfgmqrSlmKM30vIG4QbkqEk+2Is075nM+bVzMHy1arVdSCCRAAC3a8KCIsCxgScdBtScwtsHZW/E+n0aeWKBlNWm7qRFx6jF+CCu3juR0xQ8KepTTBG4GVE8zew6mx4xHr9AKwSk/nBm5VSu6ALgG4WZ57T1wQyuWzDLS2U6aLTVlhRc7iCSzRJMgXm3S2FZy3SQSrrpzchsrZI2E0N+3KaKPiOr5Qy+4lN0wRx7TiHL5ypRqipTJDKd27tz35/vgdVdgPUNpjtN+Zn/I98VXrWknFc0uulshFEGEkAA836+aJa7njW812PCs7E9TtPXoC3T3HbC1rWRU5s0pCM4RqTH6TvAO09ryJ/ww6lqI2lBO0gyejfB6XtgnrO2vSyddipfYUqxF4LspIAgcER8Rh2izSXd7/kfYrFZ8rZskMhOwoBDlyT0yVqQrgkbRfjmTwMT1kcCcOHhHw6uYVne2wbmv0n98HdZymQtsUKqj1O3FvbAiCd1exTNiHwySfP0+fzWIZp3FSXXawggERY3B95EGeuDVHWGYTVSlUc8s6+r7kET8m+L+q0xmAtKkrbSd1IsJIUbgSOqqxP0iZI4BGKFTTKVIlKlQ1COGp8R9xIOHSzW2iFmBO2GdzgdQTRkNIyefz1KmgKoEqF93UKE2npILbztPG0XxR8T5HK0aFZspUpknyiZAVgBu3KBa5YoZSZUXsb1X8MZ6jvINPeafrp06q+YBZx6ZG6Vv3gntjzQfDtOtRbM5mutGmu0rTJl3UmCQAZMXO0djgxFquGyhoZLJKn8avUqOyBx5SAIpKbthJO5m3FQTZRfFSlmKVTy6Zp7bMKjLubd6fQxUSdykdDB9NhBm3rmkZVAlShXmkX2kCzkDrsbgkfMEicVM9Wou6pl0qJTgEqxBO69pWNw4ueTJi+OPNC0WGMyPDR3Q9sq4C1ANu4SAOB/P8AfFldSdYFS4Hbp+2Hjw14bp10r+dUFJkUsJi59/vaOcLms6YtL8ytaYW8dgff2wqzKeDwtDP0WEtOl+7QL8uObQerqIJF5xFk85NYE8cYt6ZpieaHrh0omQx2yV9O5Y7EnaPYEzbBvStFo5k1alJxTRWKqjOu4wm4CDG4niwAsY74akJkbRVDA8Y8ocOxRjSNaeiv8Oo6brNBiRj7OZpGE8Em+FWrWejVNJlO5eRPFgevSCCMfNqaDkkT3t84q3xPGxC2kGfiv8YIBPPb9UWzGosV27rA2GFrV3Xi8TP6C384xfpVDU3FBu2jmYA7CerHoBfnoCcR1fDjsnmtVVGMwrBhMcBYEm8CQCJPODQMo2VXdTymmMsj3JQvTDsqqeZEH7/3gYdspqlVEemrkI4hl74VclobOxD1kViL7jBtB5aJuBH9sHmybJUWkXRiwMMGG0x7yAP/ALR0xLKiL3amLvRM+LHhdHkcXY77+xauaWtIsfNmy+kRMn3vYRPfGn1wKdCig4CLugm8mW/U/vjHaWdFLMqpcNtYgxPI/lz1UkY2HQSlfLolR/UslHHYx6Sbib8HnDnToiyMk82qz/yXNZkzs+GbbX6+wrqU1ABttI9RkCIBi3MG0W78Y+0ymtRGX8t5m/UHr7C32xTy2iVtw9SFQTBBMc/7Yi1/zD3wL1PxjSo1GyyUwYaDUDQCeSFX+XI/7xYWSsxpA4Xni3JigEqK11I9PQ8fbGS18+FzTnbTNPfvFOoAU9V4jt+nTD54n8QCuq0o6T3vHW1sZhrtbdXeItC8dgBgWRdJjHKJUaeVzNRy5GXaF2BAfLJsDuN2RYkk+q54AGOqeay7op2NRcKAQjeliBc7SpIJPZoHbEWm6PKh/MvcFQQIMbhdupAeBB+hr4IaRpFaoSFYMQd2wXEmPUABBmyyLce2Eib2TrBRtC9SqU2KMjsB5cENDeoXJJAEKSSbSQB1xafN5avtNQVvN23qBlAJgQuwggU19QBDSeSBwCGt6VVDowpsM1vLs+76uoIWF2MrA2ANvjCtqdadqGktMoIO1Qs+5gXPv1x0cLp/2spj8NZc1G3NeTA/9RwP+8atpOgttUFQN3GM08KZlVFI9Nqz89f542nUdXoJTp1KTBjA9IP7jpisLQ5zi7stdkSSx48LIh/sL/Oksa74cZd4IBKibdsIDaRRU1HZlF42fPUe09P6406v4jWolfzPqqIFWOkYynxFWQBIBBBIa/N2II+0YJjlrZRp4KDOyWXBkEw3bRB+l/woNYyVEL/BqLUH6EEdwf3EjEvg7Jl6GbUDdtXzEFpJQqRPYkEj74H5cA7tskAcnpOCujUWTf5BZGZdrPtBJUng9pgW9sN5hDm0OVn8TFlf4x27q1kdf2D03njdYyOnS9ojvizlvEAq1NuYIo06alzF2ZhPF4DwYHa/EnAmufw1ZazIKxlmqI8qpJG3cIN+Z6XGO9Z03flkzdUg1azyVUhSyyVYqANqxtj6T054I4Ym8lN9RypSRGRW3buV3oezzK2YFZqVMRwxDsC0LCqdzMTBKi3ewnArO5SpUqO9KAha0gXiBMdBbH2q+HauWp06oLxuFwODYwrD8wkfqMOGh+I3p0VQ6Zl3j8zNBPyL3w1Y7qmonhI2X1EgMQ+YkkSFBHEkgm8x0M/PXH2jUlzAdCaVFaalqXmPBPJ2gxDMTJEwJkCLDBbIeIatLJ0aVAptIZnZlUupO9WF59DC4tNhx1DaxveoKuxArQP4SRTJaW2gARvG6NvIsOmObKQa7yVtKdJaD1H2swcBaRZx/wDZtoAI9gwNjinRIoshV1dmQMSs+gmREkCXAvIsCRFxiLUshXpqHqIyAmF3AgyAGP3grI5EjjAxapBnnEHNsEI8EmiRrieCm6jW9OOtCoPV3VVRYRmmtUjZcSlOGIBPp3DqT3mMLlLObwUvJHY9OcOmpeFno0A1ZkptCVfL3gHbeYXgkKD1liYvgMEWgklW3VuojJYyNnHJ+f8AX7qTTK1fyHL0qNUtUZ2d2YEhiS0BSIBsQbkXtfAMaK+Y86vSVaYVmHkhwSoADGxuygH6o6jjjDpU8Q5IoIy5VWCsStSSLH0iQBzc/wAsKysYqVxTZGYEq+43UK5PZQJFjeRPYYPrVK6Et52Vfw/rGXy3mLmKHnVNykMXgQEgi0fmiOYEi/UTVy1OvUdqYqCkq7ojc9gJEcXaY6BeeMM+laLRGVbN13QVKoLKhNyNxUx8RN/bAbw5WrE1kokrRZS1YCwPKpMSTtYggd/1x47rgFIjpGmZmnl6O2iTvqeYDE7tlrD/AGi0meg9sMearCtvOarLk/KO3ylLyOkAAbiAY4vBm8Yo6JTzmYqsiEptQKTO2QQQFEn0yoNhExMWnFbK6VQo5qmKjo1JgdrowYKxMFmKiygHqPVaLXx0Bcc8gq5QzmWpvUOYc5jdDs1L1H1ABQSbzvgEQImZPGKFGtROZ8yjSY0whapTq9O4XbyYvPpsGPSDHVq5anVoVqbM6sw8yns2nasT1INidsHtxi5rGeo1Aa1BWDqQKc00hgCwLMAoUNwdpUwT7Y7S8HIHmHyrVmWkWRHQspe7KwHpUlSRBjnswmOh7wx4nK0mVTOwz8yeYjiwGBWlaCM3Tr1VUrVL2RFJCyJsBJCngSeowt5ejVpuWU7AphmaYHJ2kASSY4F/3wWJ/wAM2hSN+KKK1vUPFdRaYaizUg4Itfv04n398JOazFMsskyBN7mRzgZlfEFUjaNonqZMT/TE9bTf4hFZ5K/VtaQ3/rFowaTKZyvQ4EjzQVdNRqSEp/WSds+/HPWMUctp+8biYIb1SD17dCxvYkcfMe16AJsI/nH98M2XyJpHLM6OtNG9akiDYsXmw3lTxfgAGeVTIX7or4RE4tRhcjlmaizrXXL01+hdpNQrO1m9UKYMEANAkSZOI9QzhcD8LSq0KxhUKvMza/q3DcDcjjscFVzozFSplckFNKkHZqhUFnBsfqB2gA9pmT2x14g8KNl0WowUrRTcCrSNoIBmR9UtHf8ATA7IKKGNc0EbeiGUcm29KlXUF/EOBSgu0qDKEGxCqL/VBvwMBfEWj1aj1XbbKMykqFAmSpgD8pIsYidw9sHtR8usgejRqruKQlbYbEXlhfmIke8iMR5uhVy1NqYSm9KuHClGBE02AbawMfli/fi+PXsutZRojlJehGru2AEr0+fbDnQp1lXjjpIx3/p/kkqVgjwCSBB598N+Y1lVeqjUaQpblREUes7ouD0IEE++K2QhxL+Oy2cEj8WNuOBrIAO/a+w9/RIWb1Bl+oAe+EzWNT8xhH0jr3/tjSv9RNFIQo307mCn3X/BjM81odRKCVyJpuzKGHdeQexgzfDGJELLjyFX9bz3uhYyMANfvY70ePsUU0ejuIHcgR7407SfDD7kQDbu6n4m/fGbaX6WmYKnGh654warSRQuxlAlgTfp8z8YGXAuJcUw2OQRNZENt7Pl5IP4v06lQzqJmSTTDDeRzBUxA9uYg9O+EcUcw4HlrUqJTuAJO1ZJPwOSf198F9bzDVfrJY9yT+5OKWn13pr/AA6xALBXSSDAhgTI2sszHNwbd2Y5AQaVN1HEexzXOPIH1Xue1yvmKlNqrM6oAiwCFEDaDAtMWnr9sN9fxNklCinRdvSN0hbN1Anke+AdPM16X4jJsPVU9EVFBYmCu3dNiwbmedhkc4AUsq4kGl5kE+oEkfEgxYzgoNqqc3T8kOzGmOgsZxe0PM1m/grVCBiAQ1RlU/8AtAIIHvxzhmzOk1VTeyEL3OFPW8vtIcfBwvBPqOl60PU+kNgjMsBsDkcotqnh/MU80KFd6aFrbw25IYd468cYpavkkokKIJAuf86Y4yWZLxILQIAN8E8xpzVLuR77b/z4w4+SOMblUWNhZOU6o23+g/hAdDyz1MwiUllyYX5/TB3K7a1aK9WpRpj0tUYNVIC2IXbYxBiBAnjEA0DaQQ7KehI49xEYvZjVnqLQyho0pVtikegvPpVme4gEkk9YvgImY8+Epmfp2Tii5W0D32P2tV6+ayqVqbZWidtNj6cwwenUWDBZTADHqOJj3xznNWzldVpeZUqGoIFMDn0sgAtwEJ4O0A+2PTpr5dlecvWG7bvVhUVG2k+pSs2EtJBEqImL0dW1GtWbzXao5BHrJsOLCLDgWHtidpENFXaIvQSnmGy61F9G9dxXekqp6kNuURJlRaYxL4YzaJXLV9hRRPpphFYiSARTSdp77SZi1sLwch/SIJQwZBncpUx2kFvcfIwf0jTai5es1RgAxRTSYQzKDvm1x6lgjkdcCLmtNlHaHSbAXXkreZ13M5kVSiU0pwFZUQARyImTuAmG5ub3w2BdO8hQcyA9RFj0/S0+vdAsOo7j7YA6Z4oTL+d+GpCmjFCANu5SCIYHbAUjcOCbg84gp6BSzIbMeetGnA3KxJO6YYKCoO0HhVkADmMGBSxYVfpalkVyaB6T8in5gIlipJZlWD6QpUGbncsRBxUyOsGgCCjtlgTtWytDyJqSpkAsSp7kCeJonT8rlK9KsHXMUilTbTuDvFl3g8c7xzcfOOfEniBqybWaQSHJ3JA9IUAgUlIgAfmIF++PE0utbqVJq9dc4GoA0t7eZRkhIUsXQksVWByJMdsUNUp1watNw+7d5la8jd6vVa3DH9WwSqafmmamzLuVgCgG1VZYUsd9gPqHqbvyZEjc3rDw1ITRptANNfpjkT1Y3Jk3M9oA7fZRruh1H0kBoBIBF+hEj7xBjBfzrQAf/wCc/wBcCKdHeSTJJ9sTPkmUE3hY79eP2P6YE6O07j5hj2pMGg6VUqOj+WXpyGgT6oBtG03iSDB68g4bNAqvnnTK1nANJB5YCR5jrLSZvIWIj/jxit4P8XDJ5V6Lr/E9L0G6SDwf+O09PfFHVc2M0UfK+ZTzENUYIYphlZp29QfLIIM/kjrOCcNSkhL3lyPatSTTqgzeUZXWjsWuoYEnczUyrxxMCZk36xgXlPE9XPVBlGZVp13XcTACorMwWeIkyTySBgNl9EqPmvIzbtRptTLlmB9cAMBEzJmR3++L/iPw/lsvTV6bqKpAK01LHzF3KnJkoSCTDC0GJxIhQa5Oianp+2nQDGfNIatFtskWI5EREYUM3pG93NPcadVzRptwGYldvPErb9O2Ln/4O1PyhUzK+cWT+BuUE7oiB2m2BuYTPJUOWWoPLy9c1FDEWqDg2F4IsOPbAtNHdNiXUzw+ahp6gyVvMT0ODuEdJvcd5n+2GzK+LKTMKr5Ska4g+YCQCe5Tg9+cZvq+fFOtG7eYlzEeo8x7TPzziXLashtN8ISRPYbbwtdh5eJkxtZMacBXJB+W1WPROniHxCa9OmrQ3llnJ/3FiWb47RjPtSzp8s01JFItv2no0bZHvAjBaojVLCQPbk4qVtGYETNjMEc4PiysaDrO5SnWMCaQtbjs8Db8tydyQFQ0nMEkJfdwB3nj74csvk6gHMdCYviP/TjSlqZsswJKCB8udoJ+BuxqWW8KGr6lIUe+A5Lbl0sCh03qHwIv8/y398rNquiswJBk+9/54A5vIQW9IViIIj9COxBjj3HXGz0NOoUKjU67XAt8HA1/C9LO+YKTgFZKt7+/tiLWOH+vKefnY84Inb4dt6WOZPUylSmag3NTYFd0tEEcXAIsDB7dMW8vrtaluXLVHpUixIQNMfeLmAB9sfaxpkMQ1mUkH/r+cX98R/jagAVkSrtACsyCQBwvuB74bilad+6os7p0sLyANTex+a1XNeI8tUyFXef4rLtCR+aAAfgRjH/EB9P3GDLnC3rtU7wOnOFYXmV4J7K/6nBHhYkjW2dR+lpr8B+GnqoKo6z8wO3zz8RjS9P8JIyqRuIB9QAjb15PJ+2BX+loijlo6qTjR61IEs/Bp74AsDbqOuIyW52oqoly347GRR7CvqfVIXibwyVjaAwglepgd7Yy7W0BplgACO97demN7y9UnNgHgJMfJOMR8R81/lv3x0s0vaR5qyxZ3TYssUu9Nv7/AMJOq1zIkDpx1jBnXfE1XMtNZ9wDEhBGxSTfaAdonuOcAqgwxf6b5GnVz1BKihl3MSDwdqMwn7gH7YsnGmrHs3ciH+n2hJVqpXzNqe8LSUqpDuQCCwJE0xKz0MiSBOHWtm6lajJcsy1d9V0Kkqi7QC62ViSsqLltvvjnN0g2Wy1VgGZgy3FlG5OAIvc3MnjtglqGkUqdPMVqQKVKVeEZT9IRNwiZ6i/fFJI8vfqK00WLFjsAB8RNXXcGvnW/6JG1/Orsdfw9M73qMtcqVqEFuPQQJBE3tyIwvZSoxpeqwQwpIPqm0CBcgjrb3nBbWcvuq1gWY7A7Az1MTwI6zgDlc4diKQp2GxIvHqO09CskmD+uLOF5c0BUuVE2KQlvBXVOspqqKgcovqgGCxFgJH0iTci8TF8XdR1Imi1IJSUK27cghmmFuSZK3mObkn2raVmCGWylTXQspUENtuAbTHqYRPBOBDV2AAkkLwDx3/e+GLSW3dGH1ILTVN9QX3+h49QHpYCLEW6zbniOKWmtXbc03PEybCLk34x7p9BIzClVOyqoViPVEm09vSLe5xovgPR6VWGcEnzVTmLEXwpJMdWlqven4ULojkTC2jgD90raRTrZWoKlGVcd1DW9wwIwM16rWrVWqMR/EYMwUQJExAFgL41jxZoNKiW8vcAehMx8TjOc6PLaptP07lBsbXXtHGBCV7H0SrZ2Hh5eOXxM0mtuyqaZolfNV0y6yX2n0taNskge5va1ycFaGaraVKbKFRqhVlcguFMSpVgdoPI2n/bx3r18y9ClQqUWKNWperbFtr229VuA1jzxGBmWqsEq0wx2PAdejbTKkg9QeCLi/c4sQRSxksZ1KHVtdq1QtMuzqtQupb6gSApuZMEAWmLYn0DT81magaiATSioWJBVYMgt0EG5B464q6FQVqhU8CQP0MYky2oVKAZaTQHLq3uDbHg+3UhFuyueJK2bSua+ZDFmJIqj1A7TtsRaxgduMGvDvi5qIYbadQuS0uN1ypAO4gG0kkcTJnjAXUa7NlUpkkolOoVUkkAllmATA+2PMlpKDT6VeW31atSm17BU8uIHf1E3npjx8QU22xwCo+O6OyrTkbX2eoWkSdw3R+bawJHImDxipoVERu6nFDMVytXdZtjAgNcGDNx1B64am8RvmUCtSoIBF6aQTzySScLzgtZQVt0oh+UHuG/vdPPh/wANl6BrLtCryeuLOZ8MO4CkXPHcH37Yq5vValHyaFMhab0aRYdyUBJ+ZOHPwpnWzDr5kekzYRJvc98KBjXHT9VfZORkwt+PY08jzA7JA8NZn8JmXWoADwT7qdy/sR98ax+MC0AyzcT8TfGT/wCrdMLnKu20oDbvf+mO/C+u16mWp73mBH6Y4wGNx39ELLx25hZINi5ocUa8Q5g1W3MTMYAZPWamVZvLMbucW8xnGIvH6YAZo7nAOBk061b4mO3R8N42R7T9IqZzL5lkQGoxUj4BUn9sAqGgVWFkJgxYYMeJcy1BaCUiVUIpsSJ3bpkg+wxLo2v1qVPapBBJPqEnp/THX0AASlwZXF0jACDwD2HH7L//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data:image/jpeg;base64,/9j/4AAQSkZJRgABAQAAAQABAAD/2wCEAAkGBxMTEhUUExQVFhUXGRwbGBgYGR8fIRwiHh8dHB8iHyAgHyggHRwmHyAbITIkJSkrLi4uIB8zODMsNygtLisBCgoKDg0OGxAQGzcmICQvLTAtNS80LCw0LC8yLCw0LCwsLCw0LCwvLCw1LCwsLCwsLCwsLCwsLCwsLCwsLCwsLP/AABEIALwBDAMBIgACEQEDEQH/xAAbAAACAwEBAQAAAAAAAAAAAAAFBgMEBwIBAP/EADoQAAIBAgUCBQIEBQQCAgMAAAECEQMhAAQFEjFBUQYTImFxMoEUQpGxI6HR4fAHUmLBM3IVghaS8f/EABsBAAIDAQEBAAAAAAAAAAAAAAMEAgUGAQAH/8QAMhEAAQQBAwIEBAYDAAMAAAAAAQACAxEEEiExBUEiUWHwE3GRsRSBocHR4SMy8QYWJP/aAAwDAQACEQMRAD8Ay7WMyBUZUcGmTIImB7QbkiwnrjinUq1wlNZ8tTPFljliQOiyesCcaHkfD9CiqxSVmU7jXcbotwdvpHIsQY74PBd1MBae8PugBAk9pUyu2JFhxEk4T/FNJsBXw6RIG+J1e/PhLGm+J2poyZdztkrLRJHvFvuMRZfVqqMGVoZTIPbBjVdNobHiiqViYAUBFX3MNJKn7RExzhe1/SKmXlqNRK4RDUe23aBE2JIYQZgE2nCbmku2K0sOZDFD/mbZrc1zXdVtd1R3LVGaajdffEud0alSp0cvT21a7euEO7aWVSxJ4EqBa59OA2Q0+vmS2Zp0t1Okd5QyVhYLKTaRePg4v+Gny1LfXrFl9PoRRuMMSIEmCY6seJ562EEOhu/Ky/VOojKkGgU0Ch8kcy/4fMlafmAkJ5lbcAFAUfSOpICz2uo5nF7RsqalWpXy7zSG6l5rEIuzhWYkej/iRBFowq53QFFAVvMVWrMpUb7+WzFSQs3AMerv7cW28PVUrU8nSzAZKgDuobidpXcICkmxHMfbDW6pb3TDkMnD1FNJzULkEs5Fyog1CONpKgS3QzzYCFG+tTqop8urJXlliQdriAZIvIg7RwMF6dCtknCZcJVNfdQqotRjtcg7gYNnG0WuDxgbqGiVsnQd22y1Mbiu1gFcyqtBkGVm9+ekjEXC0SN+ncbFB9VqVaCU3emAHG5SC0EHiJB6Reb4g07NvWtZQTGCGv0Kf4WmKVbzE4BJJIIUEyrepbmJ4PTjAHQ6u0diCZH88KSQsaLAWhwOp5Ekga9/hr36rYPC3hMIR55FMOsqxI4/bFLWdGD0qpVQ6p6Q83W8z79Rf2wDpeIKtVERydtIMF7gG/3jp9sT5LXKz02yqMSKjAniZFhf3tOI62VSe+BO5+skb/Sgefolyjp+Y27qdN3XcwaB9MCZM2jn9PjBHStJrVnhh5SCN7tHpBMcAyTzx2ODmY/05zFWm05gqwhVQMCCDzHrHp7CL448M6O2UzLU68OUAgbTUBT6iVk2gFm9iTa+APa3SXd1AZ2Qx5ZG62+lGvewvhVs14Bqvu21x5e7arbfrIIBA9VpBJBNrYP6ToTZSQtRQ6OohwA4WB6oBIYAnuP54K5SiQNtFS2112gn0lT0ebbmO3v2x5UCurQ6QWny3UhwZj09SJ9JM9LxcYCJnXpCg57i8lxu/fG9Je17P5pqlZmKndf+GRBUdQs7gtpwq6xqDVNoMelYH737/fGj5jQ288oiEBhuh6izwJDNNzNwGM8cc4EZrKTBqLuYTyk3m0mSP3B6dMTB33TsUzC0BtcD7f0s7pZqgtZKiqXXa3mUj+UyVBm+4xDGBHT45r5rKV66ny/wtMbmPlEsCAAVUK1txII3WHq4EYY814STdvpMyMViF5Vo/KGKm55uDzHul+WoqOMwzioHhgB3MsxaZn2i8zOLRjwRsshlY8kb/GPzRqtlshSq03L1KlI7g1FWBb6ZXc8AbTMEcggg4rjWTSd/wYNPd9ZW5Owkj6gdqwwlZIJCkxYY71DKactKoErV3qAnY+0bTYxK/UJMdTE3x02u5cUVo08uYKhZZpJJuzWEBi0RECBe5JwVKUoc9kaTqFpsrVCZ3ANx+Y3C8EQAR+b2nB/RvD9Py99RibWJN/52GAOkZN1dg0CDtJmBb3PPXD5pb0n3VRamg20lJ+oi28i5JPPFgY5mVRE+eTSDQC0kc8GDiiZwt7uPy98/kh+T0Z1JZHCqTZiYn49QI5iRi7WpbTl6YpkqKiBzbY4ZhCwxMR9IloIIuMM1PLjaDTVWcg7t4soBA623XPsIIi1+K2TMBS48upbcAInngdJEAiI/Zp3TIy2gTar/AP2CYyay0AeQUGh56l+IqABqe3cdoCgU4N1BZpngQBwOMaDlqtGtShtrqywbzP6DnGC+Ja9XK7FYGrltzRT3ldrkSSCFmDzz7REYCZjxjmqxKyFVk8shFUen7CN5FiwAJ9sVH4KZrtO35omZlQTtDgTfvv7r1U2dNPK5ytRo1N9JHim/2Ej/AOplftiz+LkySSTgWdJApF9h2ry55+FHtc9OmLWm6eFzP/kWrTRdykEw3EBhcg3us8iJwzNi7ar3Vh0rrL4g2Eix29B/SZMh5rjb5j7OSJMfYTE/bBWnkKAH0E+5J/ribJ5+huVsyvloyTFP9Bb/AJc4loeOwihVy1IgWBYCTfrbmIwm2hyVezOmm3jjv6Ab+vcrmvmgshGgETs2wk7puQLHiP3xIudXbtWVrgEsShPJgzHAgiTYc+2LT03IQeqqfpIUwGvwTb2OKr5qoStVC47r5e4i5iFD7SZ4uJnnA28BKDS4V+/32vf1CgqUXKB3SiasQL3bm+0XNouB2nFT/wCKFRVlB6hG0GQZJEX/AO/fFhK1N6ZKb1IYks1Mepjz3VSPc9RGO67GlAYMHO3bPp6gq0GDPPTBGmipvstLT9PfZIDZN6GYq5Q3oKZJiCoJhWLC8iYvIIt2IPZbT8itOvNSmwUhU2idwKxKzJ2h5kjkXwJ/1MreXnmNJzFamhaCRzchh2kC3FsD8n4eqnLCuaiinuIjeAxjaSFB+owZi3U3jFpE62grESVqITFpvg6lUyiu1ZRUaQksfqBEAXhVg/UbWvE4BaVkg6VHfMClVpMUULfzJvzMAAwJnqLGL1M/TNlpFxTMD122mBIYi0dj26DF7XvDn4VCyZilVIg1FU8Bo2lCRDcwRcraRggN7ob26TRRvwb4e82kcyalRqtOoR/DcL5bbtqsCQS7EhjaLEdTarlKCUKlZszVZ2pNtSklizndtdpPCRLDoSsHuO07NUfNE1alKiEkBLvMWEmBu3XLdAf041TOZOUZUrAbiXp79xIgfnIFz3iRf78F91JwFbK5mc3lGzFWoEcKP/CIBvBEPxP5TP8A7czhZWmweUlixJZe1+pPXBHN64tQBEopSQG4WZPAHJ5tJPJM4YMtWRaIATbIlmPW/Ttxz89sBmfp2q7Vr03E+MdbnaQ3cnyQl67KJI2+kTAFvkjnvODPh6gIFRzC8za56e8YLV8vlkGxnFSo6qVFJDVVQ3V2F0Ag2ALYm0/Lv+HYMRDR6BF9pMSbRHMiZn2wMY9i3JyTrRZbccX6u/pNmnajT8hmavUEghCODHQ2kf8AWE7xEa1CslZHIZllHBnkEG/Wxx5pL0DTl6tJagYptdiCCDEERCi87jA+ozM4G5473NKmytt3erdK2iCDHWYnrAwOXHOnZS6f1KMTHWNnc/T7JyyeoPVoiq1VGRgruFcgkLCsptIZWA6joRMEYsUZpjfTXaoY1VqbSW2y07toKxIMzEdoYgZzoupeUxy2Y20SslKm3cGBYMdwH1ECSpF7R2wfy2tUwVIzDOC5Vopn005sy+oET1UnqAQ0YSdAWOPv7IsUscrNj8xXkm1cwrsxLBlP1NRBgFpIkEXPWI4i97y1s6QRCjcIsAfndF4MX2e3OBGRyy1FqIjoyncULuUZV53AM8AnsBHU8xi9TFby1rnd/BAVajQLAcFfUxYyfqB6QRzjjHOBr37+am5jL2PpR2+X18vooalIVHChwvLEgEGSYIIYCBJ4A6i9jhM8U+H/AD/4iQ1RDeZG8XEEiTvm/wB464dkznFYlSHMMos1hMgBSpkybNPqjpC19QpQlLZTgP6t0iT1hvcce/8APBY59JXXRCRvw3jY/fe91jmcVcvXA8pxsgtTrQbxaYADLJBvYiAZEzQDF6kKJZzAVR1J4AHF+AMMni3SKpzJ2kvugG5tHA+Bx9sMPhbQcxQUmmER2Amo0SOvpmSPmMWjJWloJKoZOnTte5rRsO52SiKLUGelU+pDHtHBj/OuNQ8CaX+IolgTNO+3/d3jCVnPCVQVlFStAczv27r35ggzMdOs4L+H9araXmXpVCGKwDB9LA3BBIHf7QR0waB7ATpPKBnRTBrWyDgbfVaTqmmBB5tM+kgjaeL/AFDsOBa3HWSCI8ljTXaIVCQApJE3ALMQsAS0gSTiLUf9RKKKPJuzjcUHCtHUkTyfeYwv5nx/UP8A5KNFkJLbVBUTEc3Nvb+kOtce6q6PZe+L8srZespYGwvx6pv9rkc/thN8N5KiaT1Id6lOCqhT6riQOkD3k9h2t614iqZg7qiiSyladMRxwP04xX8P1azLX8tUdnUqvmAiJB3FVWQHHQ9OfheYgusJhhptFMuVznmZYbiae6T5WwbYJIuSdwlYbg89MCctkvKrsQd6KNu08mQCIJiReJx34X1TM1dmSREBVpeUDFyGkAz0HtFucWNezGapFil/OJ9Ngo+pQQAOBuaCCNpMwecBc2xSLFMY3agqdTPNUlj2HHAH+RiMuMFcuuXpZemlTfvIlnIBp7trEIY9RLNAD256RhIzedYOwXgG0nFc/BN7FbHH/wDJowynsqlrgBYGlV8w7SW2LtjcbC8ywPaDP64H5l6ikpUK0GRSSWYrY3UBVBvzEGL9JxBqKVaKmpSYEobgiQel57i/6dsKWb1cErtporMGl3JbnpH5doiD72xPI6f8M3HwqrD6wHAiTn37/wCI3W1UJR2srS5lDcJFp2rYNJkGf3Jx1rD/AMfZTd6jACWqqRDHsCZI7brxhP1HWXcIhZnZQAvPpH+1RxH2w0+AIr1FpuzmoxJLN0JgdbzED7Y9j4hc4akXN6w1rTo5VjPeEFqP5tWspbasvythERHPUi+Ic74NzATbQbcKl4jYLybAgQIsNoEiwkYcv/iqdXMFGNXyKSLt6wGPJAHW9u4+Ae/EGZJT0u5CtdhAiCIlVBAn/dB6e8sZE7Y/AwcKqwMN2U4Oceffvus9yvgTNNQfzKyIUP8A4zJ7DnoePTHF8e5zwLWFNVXMUGPJkkAiLENBFpNiAefYBurVN5DMtRC22ADzwIDXhu8i8z7YuAy/1uCVMqfzoR9QgFSRI4Am3U4R/Evsq5PS4RzfHv3wsvzXh56NFt1Kozq/qqqw2hbRsH1MT6pJAiF7nAEUmb8p+2Nmqq1wN8FgyneIP5QOCFaD95FxbA/O6PlgwdqNWOHVAFMncOLDcCsWABvxggyzXiCCekxB2zjR7bLNEoqHpmCpK+oNwGBIsexEH2M+2NDyemI2WRqrqm6m60eSXIaTAHT1AszCFHItgfqWnU6VRNiF/UIQ2JII9Jnhvb+WL+XydOnnKzVgcvTYNUpK0wBJZVWQJMGAINzGGGAO8fklMv8A+dn4dh2dvZXtA0qWTeo1WmpO8KiQG3ACPSBw1uw/kMVNR8clEU5VGprtAYkTvNpHYraIi1+5wN8R0vxNYVMqrNQUerdtBHqJKC43WhrCxY4aDR058uBMs67WpADdRMhd20crf26mYBg9BVOp3AVLKeF0amtWr5Hm14qDdV2l95J9K7gAogjpxgRpFRKVeqtOlVqqVX1I8bBJmCQd4m4E3IIwR8H+DfOy6VqrKEqA7WqNtUADiep7Yh1Wu+S2UaApsta8FRVI49Kk3RDdosQWJn1Y7e6jWyCeL3QtTelvs7Ab1hk27SARxJmeosOxGIMprDmoHYLvncdqBTuAkEBQAOJ4N74aMxljmNynL+VuVCfUHO5LHaQbA7uCCRHYGUTPZZkfbefae5A+eOmBOja7YpmOZzDqanzK6w9YfiqpDMW2SWBg7YFgQQIEC1uZ7tOTzlKt6loOKQC79rt3IMEyLzxPe/XGW6fp9Yqy71hCDAAJliFAJ55McxP2w/0a1ZaagVGZHWCQyKai0xMj8xED6yD05NsJOw3E7ewrZvU4wwBw3+n2/RXtUy6VjVfLq9NU9TD0x3uAZJJkzBx9nNXemgBcNUYTIAhZtaJkgSYsQRhezOdqPS30WGwzZwpYQTwRcH/kIntbC1W1s1KiJHBjt+3PacC/DPY7fhPwZsUzA2/QXufzPdOuk5fcS4WSOMNOlaDWzCFgdoHfqecL/gLXqdBya10noJi3Mdcfah4uq+ZU/DuVpMx4tbgTbtgjdIaC4p2ePJklMcQqqpx4+XzV3Maa5VpBYLzaY6YzfxDlmFUmfULG8gjp/LGj6F4uRKFVKil3f6TMe0HCXnc4DXDqAQCDBAPYwe4kYk06KIKgcd82qOVu3Y+aVQzDn09b4hr5mPzA/GCfi3U2rVHq1CCzc9PbAWjptVl37GCRIYqQGuq+kxDGWXjD8cpcLWWzcdsD9A5U+m5iKqOZhTugCZi8G4kd78Thh8La3Vya/wAOl/HqmaVViTFirQo5JmxPHvhZoqUaGHTg++GPUfEtSpXpVBtU07U1QRsiDC8kCQTHucStJaLCJ53KZ/LtVzKEUlq7QxUEbQAv5iCwjaCY9Rv3jFmq+eVV/EIlZaAJpkCzr6ajeoAF022MiRJnC1X1qpUd6hqMz1Awe5O4G5Hwe2PKQzTtSp1XamhXaGqNCqoWSOwJAgL1Mczj29+i4QAN+VY1TxK+bprTdUNU1d3mCAzbgF2wBFjBsLdrYH61kClQiV4+mT6LmFkiTAi8D4wyZvN5OhSc5RorU9oRjTAJJDBmU3K7RtEkzJJt0WtS1V65RqrSyrtDHlhuZpYn6mljfE/moBN+tawr0kUQGg7j073HWJwByWmV6jBmo1SOjbWHTp3HuMMngjw6jBK1cNUrcrTA9NMdCxM+rreYkACZw7VMrRVCxLm31KhABg8SbKMHdGHt8S5DN8GQEC681nFTI/U4Bpul5Qm3Sx5F/fAHKarUyuYFZDJMkz0M9ffrjUc3SWsm0qrVFVjaSY5MSd3XiT0xlniXLKplCCsAkE3nrHccfrhb4BhOppsK1mz4syLQ9ulw4/hNmn+NHrrUVjBLFibcG3W1rj2Bt1hipagXB/ivx/C9UAhCQxEoEMCIT/2uDBxiuW3H6QTHUdMP+jZ7fSVmco4BDqgALXbkSBcEgETF+LnFdlMp2sd1Z9Jla6MRObxwf59/yj9fOAqGFZiZN2sB9RvB8xB25Fj3xOmpGUUMV2yFYoSG6XUr6Qbn9z1FHT6xHmMhCbRuBkqRaRIvMjsADYyDj2kpPqdqQJMsx2xuINmACtJvwSOs2nC4V25jTsePy7+lI9qKh1k1BUZLsG3oAGhjFyoUWNjEC46YrZuqy7hVG9W2EmkxuFEeoSDLEgyRuFu+OEzrEQDTVHIBRW5HEsi7iV9yb9rjEWpapSpKaNqgJJ3FWu0RH+6xJPEyoEXBx4gFJNiNgVdezxsEq5+qwTcVuPpYCCCIYHf1YRyZgSY4xYyfhD8RlxWZ/wCNVJCsXgu5YDaAT6mJaZ/ngXrGaliKZ2+mPSImxHEnpbvgZV1uqaSU1YxTZtrAmLxcCAQTEz8WGG8QEClW9c0ucHd6RrQfFIoZQUqSkVkNSXAv6lYAAzY7jM/PE4Yqv+ne5XeqArVB5l2UByxDQg22Yk2UewxQ0bXMnSyqI1FnrLytlQ2mWnkhgDEQcL+f13MVWKeZXqp5n8IuxMEk7eSVVo6A98N/JUQGw1IppGiZyqlUeeiUMuzUz5rkKpKlpCjhojpzE2xHo+TTK5pvx8keUKlID8xcArccA8E+/tjvX/DtXLUas5lGqttqVaKsYaY2kWAY+r3IvjlvCuZbMUFzbMiNO2o5naoBKqeYPp+nvbEqQ9X0RbW9dy1RXegHpV3qDaizAACwQwj1bu3HthTyNLzX2VPRU2GDtBl1JjcDaLGSeg62BLeIsjRyOYo1qTeepEqjRdRNNSdsCSF3A9DBjCx/8gDmVrMp2h9xCmDYyQD9wJ5jHNPmp/Er/VOfhrICpTqb3pLRQ+W9RztUlQzLKA3PIFu5xd0DQcvGZ/ElYQsqVGgrKgEIs/UZIsO5xQ0/wzTr0GzTmnSFR6nlrua7BoCLzzJ2kzMX7460PwqawdalSEVqi+Y7lae5eYJAUFrDqLDnEtkMklS5XLlTWpCohpIWRFAQgyfUQYJb1E7TNhweBgZ5dBabU6lTbWUkglLEDc31X2sSFUW5NzGLWj5rP0aqZTLFYXY43BIfcQybyY3XMqPfHVDSGGYqjOGitTZuXzIAqeoyFP0yTA+9uuPEAqTJHMNg0hGWzEjFinXI/wC/fArWaJoVX2So8wqUNwIjhhZufbp3xLQrFsVcsJb8l9A6f1Ns7adyrnmwZE49XKl0fyyDUWCUJj0m0gnkDrHv1tjlKYiT04A/fE+jKnl1GJl1BVR1G6Lj7Aj7YEpZr5gWtZtqNE+S60fRgzBiQCL7yAYjoAeuHWnQqFN/m1GC9SiGOnVCQMWvAWlUswhViAbx3OJ6XiunlEaj5KsCWBJPtxHXt0++CgGgXHZKTOaZDFDHqcKsbcednulzN5LeRUplfNXhmppPER9MEezA4z7O5utQr7l2LUgglUQAhgVMrt23BYTE+83xruQFOpla1WVUq9paLGOFi45HM+2M68Y5CNsMN0mAINuQCeR17zb5weKQggE7Kuz8SORjnNbTmny592hWha0KVSo9SktV3X0sxPpYmS1uSfnE+u+IHzFJQyIrKxMooWZgWUWH27npiDKaE1UCFYkckR/gwx5Hw8KaMwVEqgyjVfUvvIggfMdu2GfitCpT0+b/AGpBtK0RSKbZjMU6QqiUUEsxuVO7b/4wOfVc3EcxFlc1lqO9DQTMQ5/iFnAI4G0KPptP3wLzWRq0qwo1AFcx+YMIa4MgkERfDJlKQVQFsB8YhLOGAUmum9Idml1uoD7p+zFZ8vT2r6RUpxxMsfqm/JvBvgvkNTQIC1RJQyQY44AF/Q14hoPzFxWX8WZcURSr7iQI3jggcT24A4IMD5xT/G6aykh2kx9VNi1u0OFYn3jn7YtNR7LO6N6KKaIrNXbMKStNDBkGXi5gG5/uOOmeeKMnSVyCsNPHQgmBEWmDb4w+P4y3ALRGynTH5gJc/AsoFyFHXGfeIM0tR9x5mR7dbfecRdswkokILpAArfhrTaNSESn6jwCe/f3xN4n0+rlK2001pmAZA+oHv3HtihoOYZCHUwRi7qWovWY+YzOYgSTPx+uM8XAgg8rfNhILSK0/uoKWqksm1mUrxLcTE8+kA8RHAEzi/Rze5tvl7COCoCMYI+r8pJAiIAueJOA+R0OvU9VMlSJhhPuDfj+eLq+Hq1O5qoWj0wSAO4aSTB9rd8FGLJp1AIY6pAH/AA3Ed/T6lEqqKqbk3sjyBEReQNrMJU8SIHDYDkAoxECmCSJeP9shFddxINzB6jtitXaugJOyx+ketZIvMsRJ57z8Yh0mm7ioVLKiJ/FJEwD1BgQCenxzzjgiPAC6/K0jW47djz/Vqk1Ks5ApIxJM7v79hA+MdZCjmMrVpsUBbzNwH1CRG3d0gkwL956Ye9D8N1adA1FRS0qVFQfXy0AT6rCT7TzEYFabrNOu1XMZt1puhEKlMercYIpgGAbT6j0PMYdZHQWYy8ovk9FR8WsKs1fLVajEQaRhQbQpExEbxa8hSSbyFzuXzNOmEYh1Z/MIpuretoHq2/miwB4vxJwd8R+IMsxR8utQVFJgPG7bYC4Jkm5MQBaO+CtXKZqr5WZFFENMyyKj7TuAChpYkEX6ck4JSSLvNJ1elUpinUeorEMp2ercINpDAdYkcXF7xjvV/EtavvDOfXUFRpt6pNyOkSeMM2p6mc2GWnRWiFqbN28kix3LJ+puPUAIA4wmappSU6xp033qDzwfsCAT/wDqCOoxwKZFq9pOi1M26hWLAkS22wJtAvxx6rc8Y0uj4TydFVTy6bAMAXqrvLkTO1TYAS3bnvgN4RykIq0kIckdYFoI/rh7avsb1qZUksPqEPEwetwCIHcWkEOsiAFpR0hJpAs1pFIhEKFFQzSgFADMjaAzJyAYMdMKWc8KVVZMuuYmkXOxHWNrNzuvtFgL/GNTfVaLK1NQKjXhAsQOTJ44gG/S+FvWtOFTLoKl3gqDN+ZWT+YgY46PVwERpobpEqZvNac704R2rAbagUMdqSsIbgCRyO1jiLUqtfUK19lLy0BAc7FVVtC2uRMxHAY2AOKuSz/4XMgsX2hT5ZBBZCTyJtKme0zPXHue8QVWq06i1AGQ7RUYRa93gEsSCZsZk84WKmAbUDIxZsqG3oDPoO5SVDDevMgyT6eVjsCPMowUkE3BjFbIajXp5hqtF23sDLC8hxLC82uZ95viPUMzUzFZ6uzazGSEWAPYDpgMsYcFZdPzHQS2BfojFWuAJkYG6fmm8+1lcbb9bgj9sS6dk67vspou612MR3MsYA98MXi/UUpHZ+D08uAs1KPqggD8w68f35wAY+kbC7+WyssrrL3vaAK0m6KiyubqUydrMrcWsceeYCPUb8zgVpNV65faAXW5Sbkdx3jgj4xKpJBgiBeZGE3RuBorSwdSx5G6mEX+qv8AmkAmY9sV89U3lFMCBc/tPvifLbADvV2IjaDABPueg/y2J8noVZg7mmXE3NIenvAjgARxPODMxngWAk5+rQOfpc4D3wmbwjor1NiSqBuCbe/3P+dsF83oGyt5UhyRY9DgfrPjJKiU1po1M01gg9en3GF2rqdVju3GRFxNsQkeGnSg48U03+QkAHtzv2Nod4u0M0qm+8q0GeRM2Pfg/pjjL0DtEiP/AGkf9Yt1NRqlvoaupINRN5BIkFYN/VvCkWMwR1x22fqVfVsVBwF2BY9iCHMjiS2DxxCVtu/JI5PVJMOZzI6PFn1pLeezW1grQZEjv/fFXL1CbgxEn9MT5BVzgbfl3AUE+ah42iyyRt3GYAJ5OCWT8JkMD5jsCBZgPT7EgkE/EYM3JMbafyq38KzLyj8FvhJ+gQwZvbMEknFby3ILE9f8nDhmdE2CwH2xTpyttiP/AMW6+3YftgMuYXilYx9G+D42jV8kM0cGo2wMF7k9P05+MMGX0YeYqFmJZQzC3BMDi4m4+JwyaDpSs9B6lKnSDqdy04jcGiCRbdG0ntMY61rLpldRcNcFKcfqxP747itDpASELPySMWmncj9L3U1XTKqbQBZoE8ADgR/XEfibwxVpVKYDK7Os9rj56Yb/ABxmaYyysrqGWCkEAniB88Yzb/8AKKtPMpUq+raPpJkfHti5G4WSuig2vUHohlYbXaN89un3B4Pz3wO00uVqmmxC+X/GUSZiGgxwJWZ6AYK+NfEH42qaioKYCgQOw7+8nC5pPiCtl6bpRbYtTbvIsZXcOZ4bcQR2gYVlaLBT0M7xG6McGv8AoTBrGdzdREzBzIO2n6EUMGX6xFgBEctJPqAg3IFeGMjRbaczUdKVWptqWO0BRuDSP+Qj4JHXBbKeM0XLpRNEPZlqXjcLlYIEghiT14HvPGS8RURlKGWOWXfsKVHbkkkhIB4gsSepAEYiQoAojRGUq1Eo5RN9ZCdnp2h43epCrgxAEhokEiOuLWv1dSWtRUZln3FLCot4UEGaYUs8dQN3JmBa2dLyWXZEyrnz02lK67IDRJXcSCWkjqReCOcJOhUM7WZ6WXFQikxZgJ23VlJ7gld3AmJ4jERvupPbQCPZLNtpyZmnV3Gq8bWdeGDAkmfzD0kNPe18KGqagz5hqjgb2bc0WHqEwF6RMR046YtVM7XoGjTrLKJVFZVcgyYX8wO7aQq2kcYEa1nPNqtUChdxBIHAMXjsCZMf0xLva5e1LZvAGdV0RYEuJ/T+2GSrquTpVmo1gD6Sxnjv+sXt/wB4wfRNZq0GRqZMi4Hzz9iJxM2feozO1y1yeZNsMiQEJcxEHda5k6uVzWbFPLO6IY3+ozaeAe56nEPjFkooaSVzKkhuGMAiJ7XvaMZNl9VqIxNMkHuOn35/z2xbzmsM6HeSzcsT/wB4kHnsvad90N8R1Qam6d15vYwfgewxJl2WhVpVa1Gp5Z9XlMAoJ2wGBIIK7oaNsGADItgTm8yGZTt+lYPuZJM/rHwBjzNZ+pUAFR3faIXcxMDgASbC3A7YUcbNpn0CcdH1R6lapXUIko1MIqKAwaZBAWLA/lA4EREYYdN0uWEqSSeB/L9z+pwmaL9KAWkCPvjZXzFGhTo+QVesFUk8i4vMe8f2wi5+pxs7BaeKJuPCwsHicOfy7nySpqekIzfSysPn/vCX4h0yopPUn4A/p/U4099carmKZzAXaCN8Dofbvhc8X0V/EOoIKfl7EWIM/ePtjzJA02OLRZ4Pjxlkg8Wmwef1SFpeTrUnFZCJWe/X46YManTQU/xFPaPObZVXqGEtbtxfvbucNeU8MLUyn4kMo6hAfUZFp7XjGcVRt3hmP5Sq9J4P3iMOyQAuDgso1/ITZpFMuOC0XgD/AC2GPTdArPRatSBQJ9YFUqf0mP2wt+EvEy5OqKjUy6AAEDraP1FsQV/FVZq1SojFVd2O0XEEkgfAnthkEBBeXHZFtayLJSLOrkElixIMnvuiSfnnC5TzUmkGcpTZ4qOFYhFBAO6BaeY5iO4w06n45otkDlzSmoYl5tEz+uM3fMvBIaFLG0xMgT8iB/LC+TExzg6uCncPLyGxPiB2IT9RSklRq0FaDKFTcBLVFB2s3p2Rt3MEkkTwRzV0fWtTy9PZRqsEJLemmjCWgtdhIvNsCB4iq1atKq1IVVy6hNhHpCiSJ2we5J/XBIa3qdaalF6lGm1xTov5aC0WWfbk848lKJ7LzN+K/wAVVo5PKzSylICfytUCj80QADxAA6/GNO0nT6TZZmDD0Dcf+/6YxfTfD1WiyOSC17L06cm3cfOGfKZhyHXzURhtlXaJ3EgAHdDXvaQBckYQdAWkBov+Ve4MsTMc636Tq+dj3adtUr5RqaqgYVDYzxf/AKwgag0OwiCCQftbEbZ5izKSJRipggrI/wBrD0lfce+KtWoSScIykl1EUQtb0+KMRa2vsHcI/lNe3Zc01AVqUXBvczMQBDSfeVvzcZ4gzj1dtQuxqLAk9hxf+uK/hvw7XzDVMxuFOlwGb8wFvmOv+XYq/hUmmStQvb8ot+8n/rFnBiS2HtPksrldRxAySBwJsuoitt9v+Jb/APnHBPmeoW6SRHbr/lsUM9qO8+oASBfvx1xRz9GqLkbl7iQfviksmOo7E4sXy6eVnoodZ8KtZnMAA9f2x3ls7TpoNjMGC3Knk8kFWEMpNjI4tihmXtHAHTFXL1INwSAek27x8i15ws9+vumDCYjRTjoer5jIVXXbTBdEZpUQocCohEAxtkWjuMR5eplMxm6lTNOURacqaYK+Y67QABfaWhmkxH3jADJ1C7gKY4meORycG9S0tcn5lN6dPMFhIq06rEJext6ZIIswm9mNxjoKG8D81Pk8m1VoTM06KQXBrFkNi30gAhmhZsTNhM4r59ny4alTzHm06jmoShI3FQVEgwymN3pN4InkYGLplfyhWVGakd3qAv6JJMcnat2Iso2kkWxC0MsdyDJ6/wBr9PbsMRGyJu/lFc55mapVK9avTmntUKzje3EbB1AA6cQfuIfJ1BDNTYICASQQD9+vW4x5UaVsrH5xDnM47WMj2M47YOy8WFniK6qZr1lh9vtiailRwSvQifvMftgcpxdyuZgGDB/fEm7KEkheST3UqMV6En5wS0YUWl807LRWYpUwdztBKySNoWeTM9l64k8KU6VbML+IcU6YN3IkAniR1Wf3OC+by9DN18vlcuxG6pDyirwEAKBYAUkuYibLPJxLUUEilX0nIZRi2ZzNRKdN2YU6aqXa0cosbRBAkkAndbjFbxB+EcU0pVpMEkCmRtJtt9UFiSBxaY7YcvE/hnKrlnpU2U1KQqeYWYAhqcsWCxJXaOZ/7wAbNUKmVanlaVWIJUny6cNAIJiSxBv9XS0TiJXWuI3VTK6FmKKLvUSBMdfuDfDX4f8AENNUhplyVZoBIBAAj/jMz8jrGI0r5M0QpzO2qqEvuRhJCgwJuXLWtz7i5EZTRWLCnBSqwDJuhNxO0Begm4ItcC9+Vn49mwraLqZMXwpePTnb7hMGt6sLDl0tuMyw+/N56YVNUzRdoW7Gw/qe+Bed1SCwckEH6SZIi36Yl0CqWPmNwTAHsP74UdGWnUVo8WeExtx2GyR9Am7RdPq7NquVB+ok2+IH9+t8Ddc8LgD07bT9Mgjrfp+uNB0/RZpUartFN43HtiTM6ZQfMLSy9VXDA9ZuJnjBdch7pLRiAlobsLvby5srEJZNyNIB49+Y64hSrGGnxVpewum2ChsD/k3F8JVMmSDyLYajm237KpzcQNlDW8O3CtbXZoi7cDF3UqHlL5UEFT6iLbuLdxBk/p2nHOnKBEC4Mz1+2CeqV2qks8FjyQAJ/TrgEuRZCtMPo4+E4k8hDsvrWY3VGFaoPMUrUYkmVEn1GCT1vgjlvEGoJTRUZ/LVYSKfKyb/AEgkc3N/0wD1XMAFQlvSFsIM/mk9ZN/v84KNVz9lDZghBtABc7Y/LYwsTx7++DtfYsqjfCGuLR2TXnPEdYVHR8tTc1FY0i0gU03bgY2/SoMDvM/NLUMsfOpVcyPLILfQgQEwY3WgDcyywX0rA28saWi+LqIrPUrb6k0XVQWLgOxMbQTIWBRBH/A4NaXrz6pVq067U6WXpo1UookSNzi559RJIi+1O2DEWkRsl2urZmK1BGpUyJYO8kkEixCgECy7mgkzxgfm81UqSgUAAE1CovCglvcKAJPPGGjV8/lxTq1MpmmpgbAKTHazcEwo9LJMSGBHEzhK1HVmqGo59BqXISVUyLgDoIJt2PvgT4muNkbpuDMliaWNOxWh+Gs4GooFEeogAW2x1E2G4dYJHvhkpVj9Q3SDtIYTPW3WObHvbjGfeE9bUhVJFNkEhjxNhB5ie/aR1w7Jq0HfXqoQgsEuOg+/UxizY5uilUSNdrsqr4m05HWvUpnbsYBx7kRMdjfGaajlypmLnkD98NOta6zrCiGeJINiQSR7Wn9sLuZ3NUUNExNv5YXyiAw2rDprHOmAC903SNy73EgdPfBwaQ5XjavNrDtx1w+eB9Bp5jLtYSnEjrfBF6mUp0iKhAMEXB6XBH+ftimc1xF2teMiKJxjayyKuljWayhW4kGeY7fvgZnM6wDrMWgrP1A9u4BAMdLdpxqWs+HqT5Za9NhLE2n5nr7YyvW6UgHsYxOFxDgCluowxyxOkYNx7KqZbMEsoAuYAwx5HSBztBY82sPjtgB4fQGuJ6An9h/3jb/Augo9KpUqMAFufaMdyC5ztDV7pLIIMZ2VK2zdD9El5XQarLIWAMDtT0uPTUS3uP2OHnP+M0VDRpUwADd+pjEmWy9XNU2VwfIm/djZiFP5VA+pveBBBOF4oDI/Sw7q4y+pOx4S/JjGk7AdysbOlN5hRYJ6SQP1JIGOc1pVVCQyERzwR9iCVI+CemNuyeg5dVIRVKnk+UNo+8gn5m5xFqGgUxIWmiq317doQiQAV3SUYkiRxz7E3rYNqJXzuXIa55LW0L48li+kafVrMKdJWZ3NlHXF2hkKtOpVDColalYBBJ3AkGWDQAIiQT7T1atR0qplBUbKuUc/Uqr9QF/SQJB6iIuPiF/w74lq5WdpVfNG3cVkoA1yLfULEEcfPAnsLdipNcHCwpcn4ez+bpGtTpvUQkr5hYcjobkz89cGsn418iglGll6auqNTql1nfcjixDC455wJy/ix1Fek7E0a5VqmwBSQogRBAHEkSJM3vODGW03JZil+Jq5iHMTS3S52qBF7KCbyZJM3MXgXUVIMtQppJ1KrUalS8oUaVNqkPP5Rx0lyS0XIiMWcroGZzFY5Ss4ZKDQq1GG4l/RA/MwG2ewC9jgLrrrRKfgmqrSlmKM30vIG4QbkqEk+2Is075nM+bVzMHy1arVdSCCRAAC3a8KCIsCxgScdBtScwtsHZW/E+n0aeWKBlNWm7qRFx6jF+CCu3juR0xQ8KepTTBG4GVE8zew6mx4xHr9AKwSk/nBm5VSu6ALgG4WZ57T1wQyuWzDLS2U6aLTVlhRc7iCSzRJMgXm3S2FZy3SQSrrpzchsrZI2E0N+3KaKPiOr5Qy+4lN0wRx7TiHL5ypRqipTJDKd27tz35/vgdVdgPUNpjtN+Zn/I98VXrWknFc0uulshFEGEkAA836+aJa7njW812PCs7E9TtPXoC3T3HbC1rWRU5s0pCM4RqTH6TvAO09ryJ/ww6lqI2lBO0gyejfB6XtgnrO2vSyddipfYUqxF4LspIAgcER8Rh2izSXd7/kfYrFZ8rZskMhOwoBDlyT0yVqQrgkbRfjmTwMT1kcCcOHhHw6uYVne2wbmv0n98HdZymQtsUKqj1O3FvbAiCd1exTNiHwySfP0+fzWIZp3FSXXawggERY3B95EGeuDVHWGYTVSlUc8s6+r7kET8m+L+q0xmAtKkrbSd1IsJIUbgSOqqxP0iZI4BGKFTTKVIlKlQ1COGp8R9xIOHSzW2iFmBO2GdzgdQTRkNIyefz1KmgKoEqF93UKE2npILbztPG0XxR8T5HK0aFZspUpknyiZAVgBu3KBa5YoZSZUXsb1X8MZ6jvINPeafrp06q+YBZx6ZG6Vv3gntjzQfDtOtRbM5mutGmu0rTJl3UmCQAZMXO0djgxFquGyhoZLJKn8avUqOyBx5SAIpKbthJO5m3FQTZRfFSlmKVTy6Zp7bMKjLubd6fQxUSdykdDB9NhBm3rmkZVAlShXmkX2kCzkDrsbgkfMEicVM9Wou6pl0qJTgEqxBO69pWNw4ueTJi+OPNC0WGMyPDR3Q9sq4C1ANu4SAOB/P8AfFldSdYFS4Hbp+2Hjw14bp10r+dUFJkUsJi59/vaOcLms6YtL8ytaYW8dgff2wqzKeDwtDP0WEtOl+7QL8uObQerqIJF5xFk85NYE8cYt6ZpieaHrh0omQx2yV9O5Y7EnaPYEzbBvStFo5k1alJxTRWKqjOu4wm4CDG4niwAsY74akJkbRVDA8Y8ocOxRjSNaeiv8Oo6brNBiRj7OZpGE8Em+FWrWejVNJlO5eRPFgevSCCMfNqaDkkT3t84q3xPGxC2kGfiv8YIBPPb9UWzGosV27rA2GFrV3Xi8TP6C384xfpVDU3FBu2jmYA7CerHoBfnoCcR1fDjsnmtVVGMwrBhMcBYEm8CQCJPODQMo2VXdTymmMsj3JQvTDsqqeZEH7/3gYdspqlVEemrkI4hl74VclobOxD1kViL7jBtB5aJuBH9sHmybJUWkXRiwMMGG0x7yAP/ALR0xLKiL3amLvRM+LHhdHkcXY77+xauaWtIsfNmy+kRMn3vYRPfGn1wKdCig4CLugm8mW/U/vjHaWdFLMqpcNtYgxPI/lz1UkY2HQSlfLolR/UslHHYx6Sbib8HnDnToiyMk82qz/yXNZkzs+GbbX6+wrqU1ABttI9RkCIBi3MG0W78Y+0ymtRGX8t5m/UHr7C32xTy2iVtw9SFQTBBMc/7Yi1/zD3wL1PxjSo1GyyUwYaDUDQCeSFX+XI/7xYWSsxpA4Xni3JigEqK11I9PQ8fbGS18+FzTnbTNPfvFOoAU9V4jt+nTD54n8QCuq0o6T3vHW1sZhrtbdXeItC8dgBgWRdJjHKJUaeVzNRy5GXaF2BAfLJsDuN2RYkk+q54AGOqeay7op2NRcKAQjeliBc7SpIJPZoHbEWm6PKh/MvcFQQIMbhdupAeBB+hr4IaRpFaoSFYMQd2wXEmPUABBmyyLce2Eib2TrBRtC9SqU2KMjsB5cENDeoXJJAEKSSbSQB1xafN5avtNQVvN23qBlAJgQuwggU19QBDSeSBwCGt6VVDowpsM1vLs+76uoIWF2MrA2ANvjCtqdadqGktMoIO1Qs+5gXPv1x0cLp/2spj8NZc1G3NeTA/9RwP+8atpOgttUFQN3GM08KZlVFI9Nqz89f542nUdXoJTp1KTBjA9IP7jpisLQ5zi7stdkSSx48LIh/sL/Oksa74cZd4IBKibdsIDaRRU1HZlF42fPUe09P6406v4jWolfzPqqIFWOkYynxFWQBIBBBIa/N2II+0YJjlrZRp4KDOyWXBkEw3bRB+l/woNYyVEL/BqLUH6EEdwf3EjEvg7Jl6GbUDdtXzEFpJQqRPYkEj74H5cA7tskAcnpOCujUWTf5BZGZdrPtBJUng9pgW9sN5hDm0OVn8TFlf4x27q1kdf2D03njdYyOnS9ojvizlvEAq1NuYIo06alzF2ZhPF4DwYHa/EnAmufw1ZazIKxlmqI8qpJG3cIN+Z6XGO9Z03flkzdUg1azyVUhSyyVYqANqxtj6T054I4Ym8lN9RypSRGRW3buV3oezzK2YFZqVMRwxDsC0LCqdzMTBKi3ewnArO5SpUqO9KAha0gXiBMdBbH2q+HauWp06oLxuFwODYwrD8wkfqMOGh+I3p0VQ6Zl3j8zNBPyL3w1Y7qmonhI2X1EgMQ+YkkSFBHEkgm8x0M/PXH2jUlzAdCaVFaalqXmPBPJ2gxDMTJEwJkCLDBbIeIatLJ0aVAptIZnZlUupO9WF59DC4tNhx1DaxveoKuxArQP4SRTJaW2gARvG6NvIsOmObKQa7yVtKdJaD1H2swcBaRZx/wDZtoAI9gwNjinRIoshV1dmQMSs+gmREkCXAvIsCRFxiLUshXpqHqIyAmF3AgyAGP3grI5EjjAxapBnnEHNsEI8EmiRrieCm6jW9OOtCoPV3VVRYRmmtUjZcSlOGIBPp3DqT3mMLlLObwUvJHY9OcOmpeFno0A1ZkptCVfL3gHbeYXgkKD1liYvgMEWgklW3VuojJYyNnHJ+f8AX7qTTK1fyHL0qNUtUZ2d2YEhiS0BSIBsQbkXtfAMaK+Y86vSVaYVmHkhwSoADGxuygH6o6jjjDpU8Q5IoIy5VWCsStSSLH0iQBzc/wAsKysYqVxTZGYEq+43UK5PZQJFjeRPYYPrVK6Et52Vfw/rGXy3mLmKHnVNykMXgQEgi0fmiOYEi/UTVy1OvUdqYqCkq7ojc9gJEcXaY6BeeMM+laLRGVbN13QVKoLKhNyNxUx8RN/bAbw5WrE1kokrRZS1YCwPKpMSTtYggd/1x47rgFIjpGmZmnl6O2iTvqeYDE7tlrD/AGi0meg9sMearCtvOarLk/KO3ylLyOkAAbiAY4vBm8Yo6JTzmYqsiEptQKTO2QQQFEn0yoNhExMWnFbK6VQo5qmKjo1JgdrowYKxMFmKiygHqPVaLXx0Bcc8gq5QzmWpvUOYc5jdDs1L1H1ABQSbzvgEQImZPGKFGtROZ8yjSY0whapTq9O4XbyYvPpsGPSDHVq5anVoVqbM6sw8yns2nasT1INidsHtxi5rGeo1Aa1BWDqQKc00hgCwLMAoUNwdpUwT7Y7S8HIHmHyrVmWkWRHQspe7KwHpUlSRBjnswmOh7wx4nK0mVTOwz8yeYjiwGBWlaCM3Tr1VUrVL2RFJCyJsBJCngSeowt5ejVpuWU7AphmaYHJ2kASSY4F/3wWJ/wAM2hSN+KKK1vUPFdRaYaizUg4Itfv04n398JOazFMsskyBN7mRzgZlfEFUjaNonqZMT/TE9bTf4hFZ5K/VtaQ3/rFowaTKZyvQ4EjzQVdNRqSEp/WSds+/HPWMUctp+8biYIb1SD17dCxvYkcfMe16AJsI/nH98M2XyJpHLM6OtNG9akiDYsXmw3lTxfgAGeVTIX7or4RE4tRhcjlmaizrXXL01+hdpNQrO1m9UKYMEANAkSZOI9QzhcD8LSq0KxhUKvMza/q3DcDcjjscFVzozFSplckFNKkHZqhUFnBsfqB2gA9pmT2x14g8KNl0WowUrRTcCrSNoIBmR9UtHf8ATA7IKKGNc0EbeiGUcm29KlXUF/EOBSgu0qDKEGxCqL/VBvwMBfEWj1aj1XbbKMykqFAmSpgD8pIsYidw9sHtR8usgejRqruKQlbYbEXlhfmIke8iMR5uhVy1NqYSm9KuHClGBE02AbawMfli/fi+PXsutZRojlJehGru2AEr0+fbDnQp1lXjjpIx3/p/kkqVgjwCSBB598N+Y1lVeqjUaQpblREUes7ouD0IEE++K2QhxL+Oy2cEj8WNuOBrIAO/a+w9/RIWb1Bl+oAe+EzWNT8xhH0jr3/tjSv9RNFIQo307mCn3X/BjM81odRKCVyJpuzKGHdeQexgzfDGJELLjyFX9bz3uhYyMANfvY70ePsUU0ejuIHcgR7407SfDD7kQDbu6n4m/fGbaX6WmYKnGh654warSRQuxlAlgTfp8z8YGXAuJcUw2OQRNZENt7Pl5IP4v06lQzqJmSTTDDeRzBUxA9uYg9O+EcUcw4HlrUqJTuAJO1ZJPwOSf198F9bzDVfrJY9yT+5OKWn13pr/AA6xALBXSSDAhgTI2sszHNwbd2Y5AQaVN1HEexzXOPIH1Xue1yvmKlNqrM6oAiwCFEDaDAtMWnr9sN9fxNklCinRdvSN0hbN1Anke+AdPM16X4jJsPVU9EVFBYmCu3dNiwbmedhkc4AUsq4kGl5kE+oEkfEgxYzgoNqqc3T8kOzGmOgsZxe0PM1m/grVCBiAQ1RlU/8AtAIIHvxzhmzOk1VTeyEL3OFPW8vtIcfBwvBPqOl60PU+kNgjMsBsDkcotqnh/MU80KFd6aFrbw25IYd468cYpavkkokKIJAuf86Y4yWZLxILQIAN8E8xpzVLuR77b/z4w4+SOMblUWNhZOU6o23+g/hAdDyz1MwiUllyYX5/TB3K7a1aK9WpRpj0tUYNVIC2IXbYxBiBAnjEA0DaQQ7KehI49xEYvZjVnqLQyho0pVtikegvPpVme4gEkk9YvgImY8+Epmfp2Tii5W0D32P2tV6+ayqVqbZWidtNj6cwwenUWDBZTADHqOJj3xznNWzldVpeZUqGoIFMDn0sgAtwEJ4O0A+2PTpr5dlecvWG7bvVhUVG2k+pSs2EtJBEqImL0dW1GtWbzXao5BHrJsOLCLDgWHtidpENFXaIvQSnmGy61F9G9dxXekqp6kNuURJlRaYxL4YzaJXLV9hRRPpphFYiSARTSdp77SZi1sLwch/SIJQwZBncpUx2kFvcfIwf0jTai5es1RgAxRTSYQzKDvm1x6lgjkdcCLmtNlHaHSbAXXkreZ13M5kVSiU0pwFZUQARyImTuAmG5ub3w2BdO8hQcyA9RFj0/S0+vdAsOo7j7YA6Z4oTL+d+GpCmjFCANu5SCIYHbAUjcOCbg84gp6BSzIbMeetGnA3KxJO6YYKCoO0HhVkADmMGBSxYVfpalkVyaB6T8in5gIlipJZlWD6QpUGbncsRBxUyOsGgCCjtlgTtWytDyJqSpkAsSp7kCeJonT8rlK9KsHXMUilTbTuDvFl3g8c7xzcfOOfEniBqybWaQSHJ3JA9IUAgUlIgAfmIF++PE0utbqVJq9dc4GoA0t7eZRkhIUsXQksVWByJMdsUNUp1watNw+7d5la8jd6vVa3DH9WwSqafmmamzLuVgCgG1VZYUsd9gPqHqbvyZEjc3rDw1ITRptANNfpjkT1Y3Jk3M9oA7fZRruh1H0kBoBIBF+hEj7xBjBfzrQAf/wCc/wBcCKdHeSTJJ9sTPkmUE3hY79eP2P6YE6O07j5hj2pMGg6VUqOj+WXpyGgT6oBtG03iSDB68g4bNAqvnnTK1nANJB5YCR5jrLSZvIWIj/jxit4P8XDJ5V6Lr/E9L0G6SDwf+O09PfFHVc2M0UfK+ZTzENUYIYphlZp29QfLIIM/kjrOCcNSkhL3lyPatSTTqgzeUZXWjsWuoYEnczUyrxxMCZk36xgXlPE9XPVBlGZVp13XcTACorMwWeIkyTySBgNl9EqPmvIzbtRptTLlmB9cAMBEzJmR3++L/iPw/lsvTV6bqKpAK01LHzF3KnJkoSCTDC0GJxIhQa5Oianp+2nQDGfNIatFtskWI5EREYUM3pG93NPcadVzRptwGYldvPErb9O2Ln/4O1PyhUzK+cWT+BuUE7oiB2m2BuYTPJUOWWoPLy9c1FDEWqDg2F4IsOPbAtNHdNiXUzw+ahp6gyVvMT0ODuEdJvcd5n+2GzK+LKTMKr5Ska4g+YCQCe5Tg9+cZvq+fFOtG7eYlzEeo8x7TPzziXLashtN8ISRPYbbwtdh5eJkxtZMacBXJB+W1WPROniHxCa9OmrQ3llnJ/3FiWb47RjPtSzp8s01JFItv2no0bZHvAjBaojVLCQPbk4qVtGYETNjMEc4PiysaDrO5SnWMCaQtbjs8Db8tydyQFQ0nMEkJfdwB3nj74csvk6gHMdCYviP/TjSlqZsswJKCB8udoJ+BuxqWW8KGr6lIUe+A5Lbl0sCh03qHwIv8/y398rNquiswJBk+9/54A5vIQW9IViIIj9COxBjj3HXGz0NOoUKjU67XAt8HA1/C9LO+YKTgFZKt7+/tiLWOH+vKefnY84Inb4dt6WOZPUylSmag3NTYFd0tEEcXAIsDB7dMW8vrtaluXLVHpUixIQNMfeLmAB9sfaxpkMQ1mUkH/r+cX98R/jagAVkSrtACsyCQBwvuB74bilad+6os7p0sLyANTex+a1XNeI8tUyFXef4rLtCR+aAAfgRjH/EB9P3GDLnC3rtU7wOnOFYXmV4J7K/6nBHhYkjW2dR+lpr8B+GnqoKo6z8wO3zz8RjS9P8JIyqRuIB9QAjb15PJ+2BX+loijlo6qTjR61IEs/Bp74AsDbqOuIyW52oqoly347GRR7CvqfVIXibwyVjaAwglepgd7Yy7W0BplgACO97demN7y9UnNgHgJMfJOMR8R81/lv3x0s0vaR5qyxZ3TYssUu9Nv7/AMJOq1zIkDpx1jBnXfE1XMtNZ9wDEhBGxSTfaAdonuOcAqgwxf6b5GnVz1BKihl3MSDwdqMwn7gH7YsnGmrHs3ciH+n2hJVqpXzNqe8LSUqpDuQCCwJE0xKz0MiSBOHWtm6lajJcsy1d9V0Kkqi7QC62ViSsqLltvvjnN0g2Wy1VgGZgy3FlG5OAIvc3MnjtglqGkUqdPMVqQKVKVeEZT9IRNwiZ6i/fFJI8vfqK00WLFjsAB8RNXXcGvnW/6JG1/Orsdfw9M73qMtcqVqEFuPQQJBE3tyIwvZSoxpeqwQwpIPqm0CBcgjrb3nBbWcvuq1gWY7A7Az1MTwI6zgDlc4diKQp2GxIvHqO09CskmD+uLOF5c0BUuVE2KQlvBXVOspqqKgcovqgGCxFgJH0iTci8TF8XdR1Imi1IJSUK27cghmmFuSZK3mObkn2raVmCGWylTXQspUENtuAbTHqYRPBOBDV2AAkkLwDx3/e+GLSW3dGH1ILTVN9QX3+h49QHpYCLEW6zbniOKWmtXbc03PEybCLk34x7p9BIzClVOyqoViPVEm09vSLe5xovgPR6VWGcEnzVTmLEXwpJMdWlqven4ULojkTC2jgD90raRTrZWoKlGVcd1DW9wwIwM16rWrVWqMR/EYMwUQJExAFgL41jxZoNKiW8vcAehMx8TjOc6PLaptP07lBsbXXtHGBCV7H0SrZ2Hh5eOXxM0mtuyqaZolfNV0y6yX2n0taNskge5va1ycFaGaraVKbKFRqhVlcguFMSpVgdoPI2n/bx3r18y9ClQqUWKNWperbFtr229VuA1jzxGBmWqsEq0wx2PAdejbTKkg9QeCLi/c4sQRSxksZ1KHVtdq1QtMuzqtQupb6gSApuZMEAWmLYn0DT81magaiATSioWJBVYMgt0EG5B464q6FQVqhU8CQP0MYky2oVKAZaTQHLq3uDbHg+3UhFuyueJK2bSua+ZDFmJIqj1A7TtsRaxgduMGvDvi5qIYbadQuS0uN1ypAO4gG0kkcTJnjAXUa7NlUpkkolOoVUkkAllmATA+2PMlpKDT6VeW31atSm17BU8uIHf1E3npjx8QU22xwCo+O6OyrTkbX2eoWkSdw3R+bawJHImDxipoVERu6nFDMVytXdZtjAgNcGDNx1B64am8RvmUCtSoIBF6aQTzySScLzgtZQVt0oh+UHuG/vdPPh/wANl6BrLtCryeuLOZ8MO4CkXPHcH37Yq5vValHyaFMhab0aRYdyUBJ+ZOHPwpnWzDr5kekzYRJvc98KBjXHT9VfZORkwt+PY08jzA7JA8NZn8JmXWoADwT7qdy/sR98ax+MC0AyzcT8TfGT/wCrdMLnKu20oDbvf+mO/C+u16mWp73mBH6Y4wGNx39ELLx25hZINi5ocUa8Q5g1W3MTMYAZPWamVZvLMbucW8xnGIvH6YAZo7nAOBk061b4mO3R8N42R7T9IqZzL5lkQGoxUj4BUn9sAqGgVWFkJgxYYMeJcy1BaCUiVUIpsSJ3bpkg+wxLo2v1qVPapBBJPqEnp/THX0AASlwZXF0jACDwD2HH7L//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4" name="Picture 8" descr="http://www.frutasluisi.eu/wp-content/uploads/2014/02/frutas-del-bosqu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3850" y="3284984"/>
            <a:ext cx="2880320" cy="2016224"/>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mejorconsalud.com/wp-content/uploads/2014/04/citricos-veronicasheppar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8052" y="3284984"/>
            <a:ext cx="3027368" cy="2010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2544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80999" y="1719071"/>
            <a:ext cx="8407893" cy="4783082"/>
          </a:xfrm>
        </p:spPr>
        <p:txBody>
          <a:bodyPr>
            <a:normAutofit fontScale="62500" lnSpcReduction="20000"/>
          </a:bodyPr>
          <a:lstStyle/>
          <a:p>
            <a:pPr marL="45720" indent="0">
              <a:lnSpc>
                <a:spcPct val="107000"/>
              </a:lnSpc>
              <a:spcAft>
                <a:spcPts val="800"/>
              </a:spcAft>
              <a:buNone/>
            </a:pPr>
            <a:r>
              <a:rPr lang="es-CL" sz="18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endParaRPr lang="es-CL"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2200" b="1"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Polvo de fruta </a:t>
            </a:r>
            <a:endParaRPr lang="es-CL" sz="2200" b="1"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22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Para hacer polvo de fruta,  las  frutas frescas se deshidratan al vacío. En el proceso, se elimina el agua de las frutas o verduras congeladas al vacío. Este proceso garantiza que una gran parte de los nutrientes y la estructura de las moléculas se conservan. Las frutas son entonces crujientes y ya no son tan pesadas. Después se pulverizan las frutas y se obtiene  el  resultado  deseado. </a:t>
            </a:r>
            <a:endParaRPr lang="es-CL" sz="2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22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Lo especial del polvo de fruta es que no se pierde ningún sabor en el proceso de liofilización. Por otra parte, la fruta apenas pierde</a:t>
            </a:r>
            <a:r>
              <a:rPr lang="es-CL" sz="2200" kern="100" dirty="0">
                <a:latin typeface="Calibri" panose="020F0502020204030204" pitchFamily="34" charset="0"/>
                <a:ea typeface="Calibri" panose="020F0502020204030204" pitchFamily="34" charset="0"/>
                <a:cs typeface="Times New Roman" panose="02020603050405020304" pitchFamily="18" charset="0"/>
              </a:rPr>
              <a:t> </a:t>
            </a:r>
            <a:r>
              <a:rPr lang="es-CL" sz="22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nutrientes además,  la fruta en polvo tiene  una  vida  útil extremadamente larga,  lo que s supone  una  gran  ventaja  en muchos aspectos.  Hoy en día, a muchas personas les resulta difícil incluir suficientes frutas y verduras en su  dieta diaria,  y  es  aquí  donde  la  fruta en polvo  puede ser  un complemento óptimo. Por su versatilidad, hay para todos los gustos, ya sea como cobertura del muesli o como aditivo en los batidos.  </a:t>
            </a:r>
            <a:endParaRPr lang="es-CL" sz="2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22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Los polvos también son una buena opción con las frutas de temporada. Otra ventaja es que no sólo se utilizan las frutas perfectas,  sino también todas las que ya no se pueden vender enteras. De este  modo,  no  sólo  hace  algo  bueno  para  usted,  sino también para el  medio ambiente,  ya que se reduce el desperdicio de alimentos.</a:t>
            </a:r>
            <a:endParaRPr lang="es-CL" sz="2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sp>
        <p:nvSpPr>
          <p:cNvPr id="3" name="2 Título"/>
          <p:cNvSpPr>
            <a:spLocks noGrp="1"/>
          </p:cNvSpPr>
          <p:nvPr>
            <p:ph type="title"/>
          </p:nvPr>
        </p:nvSpPr>
        <p:spPr/>
        <p:txBody>
          <a:bodyPr/>
          <a:lstStyle/>
          <a:p>
            <a:r>
              <a:rPr lang="es-MX" dirty="0"/>
              <a:t>Harina de frutas</a:t>
            </a:r>
          </a:p>
        </p:txBody>
      </p:sp>
    </p:spTree>
    <p:extLst>
      <p:ext uri="{BB962C8B-B14F-4D97-AF65-F5344CB8AC3E}">
        <p14:creationId xmlns:p14="http://schemas.microsoft.com/office/powerpoint/2010/main" val="2669912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rutillas (500gr) - Pehuén Alimentos">
            <a:extLst>
              <a:ext uri="{FF2B5EF4-FFF2-40B4-BE49-F238E27FC236}">
                <a16:creationId xmlns:a16="http://schemas.microsoft.com/office/drawing/2014/main" id="{B2E154A9-65DD-2FCB-35AE-37026EC47A8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627" r="12067" b="-1"/>
          <a:stretch/>
        </p:blipFill>
        <p:spPr bwMode="auto">
          <a:xfrm>
            <a:off x="1115616" y="1655364"/>
            <a:ext cx="2304256" cy="2278931"/>
          </a:xfrm>
          <a:prstGeom prst="rect">
            <a:avLst/>
          </a:prstGeom>
          <a:solidFill>
            <a:srgbClr val="FFFFFF"/>
          </a:solidFill>
        </p:spPr>
      </p:pic>
      <p:sp>
        <p:nvSpPr>
          <p:cNvPr id="2" name="Marcador de contenido 1">
            <a:extLst>
              <a:ext uri="{FF2B5EF4-FFF2-40B4-BE49-F238E27FC236}">
                <a16:creationId xmlns:a16="http://schemas.microsoft.com/office/drawing/2014/main" id="{8D4607D8-4C2E-9228-76E0-A26D94FE450B}"/>
              </a:ext>
            </a:extLst>
          </p:cNvPr>
          <p:cNvSpPr>
            <a:spLocks noGrp="1"/>
          </p:cNvSpPr>
          <p:nvPr>
            <p:ph sz="half" idx="2"/>
          </p:nvPr>
        </p:nvSpPr>
        <p:spPr>
          <a:xfrm>
            <a:off x="4648200" y="1719072"/>
            <a:ext cx="4038600" cy="4407408"/>
          </a:xfrm>
        </p:spPr>
        <p:txBody>
          <a:bodyPr>
            <a:normAutofit lnSpcReduction="10000"/>
          </a:bodyPr>
          <a:lstStyle/>
          <a:p>
            <a:pPr>
              <a:lnSpc>
                <a:spcPct val="90000"/>
              </a:lnSpc>
              <a:spcAft>
                <a:spcPts val="800"/>
              </a:spcAft>
            </a:pPr>
            <a:r>
              <a:rPr lang="es-CL" sz="2000" b="1" kern="100" dirty="0">
                <a:effectLst/>
              </a:rPr>
              <a:t>Diferencias entre la fruta fresca y la fruta en polvo</a:t>
            </a:r>
          </a:p>
          <a:p>
            <a:pPr marL="342900" lvl="0" indent="-342900">
              <a:lnSpc>
                <a:spcPct val="90000"/>
              </a:lnSpc>
              <a:buFont typeface="Helvetica" panose="020B0604020202020204" pitchFamily="34" charset="0"/>
              <a:buChar char="-"/>
            </a:pPr>
            <a:r>
              <a:rPr lang="es-CL" sz="2000" kern="100" dirty="0">
                <a:effectLst/>
              </a:rPr>
              <a:t>Tanto el color como el sabor permanecen inalterados tras la </a:t>
            </a:r>
            <a:r>
              <a:rPr lang="es-CL" sz="2000" kern="100" dirty="0"/>
              <a:t>deshidratación al vacío</a:t>
            </a:r>
            <a:r>
              <a:rPr lang="es-CL" sz="2000" kern="100" dirty="0">
                <a:effectLst/>
              </a:rPr>
              <a:t>, por lo que apenas se diferencian de la fruta fresca.</a:t>
            </a:r>
          </a:p>
          <a:p>
            <a:pPr marL="342900" lvl="0" indent="-342900">
              <a:lnSpc>
                <a:spcPct val="90000"/>
              </a:lnSpc>
              <a:buFont typeface="Helvetica" panose="020B0604020202020204" pitchFamily="34" charset="0"/>
              <a:buChar char="-"/>
            </a:pPr>
            <a:r>
              <a:rPr lang="es-CL" sz="2000" kern="100" dirty="0">
                <a:effectLst/>
              </a:rPr>
              <a:t>la fruta </a:t>
            </a:r>
            <a:r>
              <a:rPr lang="es-CL" sz="2000" kern="100" dirty="0"/>
              <a:t>deshidratada al vacío</a:t>
            </a:r>
            <a:r>
              <a:rPr lang="es-CL" sz="2000" kern="100" dirty="0">
                <a:effectLst/>
              </a:rPr>
              <a:t> contiene aproximadamente diez veces más energía que la fruta fresca</a:t>
            </a:r>
          </a:p>
          <a:p>
            <a:pPr marL="342900" lvl="0" indent="-342900">
              <a:lnSpc>
                <a:spcPct val="90000"/>
              </a:lnSpc>
              <a:spcAft>
                <a:spcPts val="800"/>
              </a:spcAft>
              <a:buFont typeface="Helvetica" panose="020B0604020202020204" pitchFamily="34" charset="0"/>
              <a:buChar char="-"/>
            </a:pPr>
            <a:r>
              <a:rPr lang="es-CL" sz="2000" kern="100" dirty="0">
                <a:effectLst/>
              </a:rPr>
              <a:t>las frutas </a:t>
            </a:r>
            <a:r>
              <a:rPr lang="es-CL" sz="2000" kern="100" dirty="0"/>
              <a:t>al vacío</a:t>
            </a:r>
            <a:r>
              <a:rPr lang="es-CL" sz="2000" kern="100" dirty="0">
                <a:effectLst/>
              </a:rPr>
              <a:t> duran más</a:t>
            </a:r>
          </a:p>
          <a:p>
            <a:pPr>
              <a:lnSpc>
                <a:spcPct val="90000"/>
              </a:lnSpc>
            </a:pPr>
            <a:endParaRPr lang="es-CL" sz="2000" dirty="0"/>
          </a:p>
        </p:txBody>
      </p:sp>
      <p:sp>
        <p:nvSpPr>
          <p:cNvPr id="1031" name="Title 3">
            <a:extLst>
              <a:ext uri="{FF2B5EF4-FFF2-40B4-BE49-F238E27FC236}">
                <a16:creationId xmlns:a16="http://schemas.microsoft.com/office/drawing/2014/main" id="{81A1AA6C-8C94-B427-662B-48B035665B75}"/>
              </a:ext>
            </a:extLst>
          </p:cNvPr>
          <p:cNvSpPr>
            <a:spLocks noGrp="1"/>
          </p:cNvSpPr>
          <p:nvPr>
            <p:ph type="title"/>
          </p:nvPr>
        </p:nvSpPr>
        <p:spPr>
          <a:xfrm>
            <a:off x="381000" y="355847"/>
            <a:ext cx="8381260" cy="1054394"/>
          </a:xfrm>
        </p:spPr>
        <p:txBody>
          <a:bodyPr/>
          <a:lstStyle/>
          <a:p>
            <a:r>
              <a:rPr lang="en-US" dirty="0" err="1"/>
              <a:t>Harina</a:t>
            </a:r>
            <a:r>
              <a:rPr lang="en-US" dirty="0"/>
              <a:t> de </a:t>
            </a:r>
            <a:r>
              <a:rPr lang="en-US" dirty="0" err="1"/>
              <a:t>frutas</a:t>
            </a:r>
            <a:endParaRPr lang="en-US" dirty="0"/>
          </a:p>
        </p:txBody>
      </p:sp>
      <p:pic>
        <p:nvPicPr>
          <p:cNvPr id="1028" name="Picture 4" descr="FRESA LIOFILIZADA - Etnico | Snacks saludables con frutas y cereales">
            <a:extLst>
              <a:ext uri="{FF2B5EF4-FFF2-40B4-BE49-F238E27FC236}">
                <a16:creationId xmlns:a16="http://schemas.microsoft.com/office/drawing/2014/main" id="{8524DF76-4092-4659-3E4A-26F3FE98B46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4095834"/>
            <a:ext cx="2736304" cy="1991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4819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D6F656EA-470D-8A48-ACDD-B4C466539FDB}"/>
              </a:ext>
            </a:extLst>
          </p:cNvPr>
          <p:cNvSpPr>
            <a:spLocks noGrp="1"/>
          </p:cNvSpPr>
          <p:nvPr>
            <p:ph sz="half" idx="1"/>
          </p:nvPr>
        </p:nvSpPr>
        <p:spPr>
          <a:xfrm>
            <a:off x="176747" y="1536762"/>
            <a:ext cx="4971317" cy="4407408"/>
          </a:xfrm>
        </p:spPr>
        <p:txBody>
          <a:bodyPr>
            <a:normAutofit fontScale="25000" lnSpcReduction="20000"/>
          </a:bodyPr>
          <a:lstStyle/>
          <a:p>
            <a:pPr>
              <a:lnSpc>
                <a:spcPct val="107000"/>
              </a:lnSpc>
              <a:spcAft>
                <a:spcPts val="800"/>
              </a:spcAft>
            </a:pPr>
            <a:r>
              <a:rPr lang="es-CL" sz="5600" b="1"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Las posibles aplicaciones de los polvos de frutas</a:t>
            </a:r>
            <a:endParaRPr lang="es-CL" sz="5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56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Hay diferentes maneras de utilizar los polvos de fruta. No sólo en términos de sabor, sino también visualmente, la fruta en polvo es un elemento destacado en todos los aspectos. Los polvos de fruta pueden utilizarse de diversas maneras en productos de panadería. Tanto en repostería, como en magdalenas, rellenos de tartas, cremas e infusiones, como en panes y masas, los polvos de frutas son un absoluto protagonista. Los polvos de frutas también son ideales como decoración o como ingrediente adicional.</a:t>
            </a:r>
            <a:endParaRPr lang="es-CL" sz="5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56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sabor en las barritas de chocolate, proteínas y muesli o en los helados. También se pueden utilizar los polvos de fruta como aditivo en las bebidas. El sabor y el color crean una experiencia especial. Por qué nuestros polvos de fruta son la opción ideal para sus productos alimenticios.</a:t>
            </a:r>
            <a:endParaRPr lang="es-CL" sz="5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5600" kern="100" dirty="0">
                <a:solidFill>
                  <a:srgbClr val="000000"/>
                </a:solidFill>
                <a:latin typeface="Helvetica" panose="020B0604020202020204" pitchFamily="34" charset="0"/>
                <a:ea typeface="Calibri" panose="020F0502020204030204" pitchFamily="34" charset="0"/>
                <a:cs typeface="Times New Roman" panose="02020603050405020304" pitchFamily="18" charset="0"/>
              </a:rPr>
              <a:t>Los</a:t>
            </a:r>
            <a:r>
              <a:rPr lang="es-CL" sz="56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polvos de fruta están hechos de 100% de fruta y son 100% naturales. Debido a su fácil aplicación, le ofrecen innumerables posibilidades de uso.</a:t>
            </a:r>
            <a:endParaRPr lang="es-CL" sz="56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s-CL" dirty="0"/>
          </a:p>
        </p:txBody>
      </p:sp>
      <p:sp>
        <p:nvSpPr>
          <p:cNvPr id="4" name="Título 3">
            <a:extLst>
              <a:ext uri="{FF2B5EF4-FFF2-40B4-BE49-F238E27FC236}">
                <a16:creationId xmlns:a16="http://schemas.microsoft.com/office/drawing/2014/main" id="{E8B3D66A-575F-1C98-41F6-FCEFE82B88FE}"/>
              </a:ext>
            </a:extLst>
          </p:cNvPr>
          <p:cNvSpPr>
            <a:spLocks noGrp="1"/>
          </p:cNvSpPr>
          <p:nvPr>
            <p:ph type="title"/>
          </p:nvPr>
        </p:nvSpPr>
        <p:spPr/>
        <p:txBody>
          <a:bodyPr/>
          <a:lstStyle/>
          <a:p>
            <a:r>
              <a:rPr lang="es-MX" dirty="0"/>
              <a:t>Harina de frutas</a:t>
            </a:r>
            <a:endParaRPr lang="es-CL" dirty="0"/>
          </a:p>
        </p:txBody>
      </p:sp>
      <p:pic>
        <p:nvPicPr>
          <p:cNvPr id="7" name="Marcador de contenido 6" descr="Interfaz de usuario gráfica&#10;&#10;Descripción generada automáticamente">
            <a:extLst>
              <a:ext uri="{FF2B5EF4-FFF2-40B4-BE49-F238E27FC236}">
                <a16:creationId xmlns:a16="http://schemas.microsoft.com/office/drawing/2014/main" id="{E4D592C4-B521-7045-B24C-06888FBCA148}"/>
              </a:ext>
            </a:extLst>
          </p:cNvPr>
          <p:cNvPicPr>
            <a:picLocks noGrp="1" noChangeAspect="1"/>
          </p:cNvPicPr>
          <p:nvPr>
            <p:ph sz="half" idx="2"/>
          </p:nvPr>
        </p:nvPicPr>
        <p:blipFill rotWithShape="1">
          <a:blip r:embed="rId2" cstate="print">
            <a:extLst>
              <a:ext uri="{28A0092B-C50C-407E-A947-70E740481C1C}">
                <a14:useLocalDpi xmlns:a14="http://schemas.microsoft.com/office/drawing/2010/main" val="0"/>
              </a:ext>
            </a:extLst>
          </a:blip>
          <a:srcRect l="22573" t="14188" r="46368" b="23928"/>
          <a:stretch/>
        </p:blipFill>
        <p:spPr bwMode="auto">
          <a:xfrm>
            <a:off x="5148064" y="1916832"/>
            <a:ext cx="3255864" cy="364726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34672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433F656F-1500-BCF6-57DD-EAD4BBBE55B8}"/>
              </a:ext>
            </a:extLst>
          </p:cNvPr>
          <p:cNvSpPr>
            <a:spLocks noGrp="1"/>
          </p:cNvSpPr>
          <p:nvPr>
            <p:ph sz="half" idx="1"/>
          </p:nvPr>
        </p:nvSpPr>
        <p:spPr>
          <a:xfrm>
            <a:off x="457200" y="1719072"/>
            <a:ext cx="4474840" cy="4407408"/>
          </a:xfrm>
        </p:spPr>
        <p:txBody>
          <a:bodyPr>
            <a:normAutofit fontScale="40000" lnSpcReduction="20000"/>
          </a:bodyPr>
          <a:lstStyle/>
          <a:p>
            <a:pPr>
              <a:lnSpc>
                <a:spcPct val="107000"/>
              </a:lnSpc>
              <a:spcAft>
                <a:spcPts val="800"/>
              </a:spcAft>
            </a:pPr>
            <a:r>
              <a:rPr lang="es-CL" sz="3500" b="1"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Posibilidades de procesamiento posterior</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500" b="1"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*Productos de Horno</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5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La fruta en polvo es una forma natural de optimizar los productos horneados con un plus de sabor, color y contenido nutricional. Ya sea en la masa, en el relleno o en el soporte de la crema, no hay límites para la imaginación.</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500" b="1"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¿Qué beneficios tiene la fruta deshidratada</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5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Las frutas deshidratadas son una rica fuente de vitaminas y minerales. Es decir, calcio, hierro, potasio y magnesio, por ejemplo. Además, también vitaminas A, E y B, capaces de regular nuestro organismo y fortalecer nuestro sistema inmunológico, ahora más importante que nunca.</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s-CL" dirty="0"/>
          </a:p>
        </p:txBody>
      </p:sp>
      <p:sp>
        <p:nvSpPr>
          <p:cNvPr id="4" name="Título 3">
            <a:extLst>
              <a:ext uri="{FF2B5EF4-FFF2-40B4-BE49-F238E27FC236}">
                <a16:creationId xmlns:a16="http://schemas.microsoft.com/office/drawing/2014/main" id="{CB57810A-136B-9509-ECC3-F657AA4DA5A6}"/>
              </a:ext>
            </a:extLst>
          </p:cNvPr>
          <p:cNvSpPr>
            <a:spLocks noGrp="1"/>
          </p:cNvSpPr>
          <p:nvPr>
            <p:ph type="title"/>
          </p:nvPr>
        </p:nvSpPr>
        <p:spPr/>
        <p:txBody>
          <a:bodyPr/>
          <a:lstStyle/>
          <a:p>
            <a:r>
              <a:rPr lang="es-MX" dirty="0"/>
              <a:t>Harina de frutas</a:t>
            </a:r>
            <a:endParaRPr lang="es-CL" dirty="0"/>
          </a:p>
        </p:txBody>
      </p:sp>
      <p:pic>
        <p:nvPicPr>
          <p:cNvPr id="7" name="Marcador de contenido 6" descr="Una captura de pantalla de una computadora&#10;&#10;Descripción generada automáticamente">
            <a:extLst>
              <a:ext uri="{FF2B5EF4-FFF2-40B4-BE49-F238E27FC236}">
                <a16:creationId xmlns:a16="http://schemas.microsoft.com/office/drawing/2014/main" id="{6CDABED6-48D2-880A-8B85-39665D78F51C}"/>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5940" t="32301" r="69620" b="26041"/>
          <a:stretch/>
        </p:blipFill>
        <p:spPr bwMode="auto">
          <a:xfrm>
            <a:off x="5077537" y="1988840"/>
            <a:ext cx="3443751" cy="374441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19746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rutas deshidratadas: Cómo se hace y sus beneficios – SAL ROCHE">
            <a:extLst>
              <a:ext uri="{FF2B5EF4-FFF2-40B4-BE49-F238E27FC236}">
                <a16:creationId xmlns:a16="http://schemas.microsoft.com/office/drawing/2014/main" id="{D9494B63-837B-9B82-4663-223A49108D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339" r="21496" b="-1"/>
          <a:stretch/>
        </p:blipFill>
        <p:spPr bwMode="auto">
          <a:xfrm>
            <a:off x="609600" y="1844824"/>
            <a:ext cx="4038600" cy="4407408"/>
          </a:xfrm>
          <a:prstGeom prst="rect">
            <a:avLst/>
          </a:prstGeom>
          <a:solidFill>
            <a:srgbClr val="FFFFFF"/>
          </a:solidFill>
        </p:spPr>
      </p:pic>
      <p:sp>
        <p:nvSpPr>
          <p:cNvPr id="3" name="Marcador de contenido 2">
            <a:extLst>
              <a:ext uri="{FF2B5EF4-FFF2-40B4-BE49-F238E27FC236}">
                <a16:creationId xmlns:a16="http://schemas.microsoft.com/office/drawing/2014/main" id="{428942FD-BF4E-BB18-1EE8-3E66D2540B1B}"/>
              </a:ext>
            </a:extLst>
          </p:cNvPr>
          <p:cNvSpPr>
            <a:spLocks noGrp="1"/>
          </p:cNvSpPr>
          <p:nvPr>
            <p:ph sz="half" idx="2"/>
          </p:nvPr>
        </p:nvSpPr>
        <p:spPr>
          <a:xfrm>
            <a:off x="4648200" y="1794023"/>
            <a:ext cx="4038600" cy="4407408"/>
          </a:xfrm>
        </p:spPr>
        <p:txBody>
          <a:bodyPr>
            <a:normAutofit/>
          </a:bodyPr>
          <a:lstStyle/>
          <a:p>
            <a:endParaRPr lang="es-MX" dirty="0"/>
          </a:p>
          <a:p>
            <a:endParaRPr lang="es-CL" dirty="0"/>
          </a:p>
          <a:p>
            <a:endParaRPr lang="es-CL" dirty="0"/>
          </a:p>
          <a:p>
            <a:pPr marL="45720" indent="0" algn="ctr">
              <a:buNone/>
            </a:pPr>
            <a:r>
              <a:rPr lang="es-CL" sz="4000" dirty="0"/>
              <a:t>GRACIAS</a:t>
            </a:r>
          </a:p>
        </p:txBody>
      </p:sp>
      <p:sp>
        <p:nvSpPr>
          <p:cNvPr id="2055" name="Title 3">
            <a:extLst>
              <a:ext uri="{FF2B5EF4-FFF2-40B4-BE49-F238E27FC236}">
                <a16:creationId xmlns:a16="http://schemas.microsoft.com/office/drawing/2014/main" id="{7030DFF9-1987-B0C6-4A8D-64FF7D4B601A}"/>
              </a:ext>
            </a:extLst>
          </p:cNvPr>
          <p:cNvSpPr>
            <a:spLocks noGrp="1"/>
          </p:cNvSpPr>
          <p:nvPr>
            <p:ph type="title"/>
          </p:nvPr>
        </p:nvSpPr>
        <p:spPr>
          <a:xfrm>
            <a:off x="381000" y="355847"/>
            <a:ext cx="8381260" cy="1054394"/>
          </a:xfrm>
        </p:spPr>
        <p:txBody>
          <a:bodyPr/>
          <a:lstStyle/>
          <a:p>
            <a:r>
              <a:rPr lang="en-US" dirty="0"/>
              <a:t>HARINA DE FRUTAS</a:t>
            </a:r>
          </a:p>
        </p:txBody>
      </p:sp>
    </p:spTree>
    <p:extLst>
      <p:ext uri="{BB962C8B-B14F-4D97-AF65-F5344CB8AC3E}">
        <p14:creationId xmlns:p14="http://schemas.microsoft.com/office/powerpoint/2010/main" val="2750515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55E22AAC-B90B-2D52-F545-41536DADB0E3}"/>
              </a:ext>
            </a:extLst>
          </p:cNvPr>
          <p:cNvSpPr>
            <a:spLocks noGrp="1"/>
          </p:cNvSpPr>
          <p:nvPr>
            <p:ph sz="half" idx="1"/>
          </p:nvPr>
        </p:nvSpPr>
        <p:spPr>
          <a:xfrm>
            <a:off x="457200" y="1719072"/>
            <a:ext cx="4038600" cy="4407408"/>
          </a:xfrm>
        </p:spPr>
        <p:txBody>
          <a:bodyPr>
            <a:normAutofit/>
          </a:bodyPr>
          <a:lstStyle/>
          <a:p>
            <a:pPr>
              <a:lnSpc>
                <a:spcPct val="90000"/>
              </a:lnSpc>
            </a:pPr>
            <a:r>
              <a:rPr lang="es-MX" sz="2000" dirty="0"/>
              <a:t>Al hablar de deshidratado, se refiere a la separación de cantidades pequeñas de agua de un sólido, por la evaporación de este en presencia o no de una corriente de gas. Habitualmente es la etapa final de una serie de operaciones.</a:t>
            </a:r>
          </a:p>
          <a:p>
            <a:pPr>
              <a:lnSpc>
                <a:spcPct val="90000"/>
              </a:lnSpc>
            </a:pPr>
            <a:r>
              <a:rPr lang="es-MX" sz="2000" dirty="0"/>
              <a:t>La industria agroalimentaria es la es la principal y más importante usuaria de estos procesos.</a:t>
            </a:r>
          </a:p>
          <a:p>
            <a:pPr>
              <a:lnSpc>
                <a:spcPct val="90000"/>
              </a:lnSpc>
            </a:pPr>
            <a:endParaRPr lang="es-CL" sz="2000" dirty="0"/>
          </a:p>
        </p:txBody>
      </p:sp>
      <p:pic>
        <p:nvPicPr>
          <p:cNvPr id="4" name="Imagen 3" descr="Un par de naranjas&#10;&#10;Descripción generada automáticamente con confianza media">
            <a:extLst>
              <a:ext uri="{FF2B5EF4-FFF2-40B4-BE49-F238E27FC236}">
                <a16:creationId xmlns:a16="http://schemas.microsoft.com/office/drawing/2014/main" id="{3CB6053C-7951-8D0C-9300-5C721B429DE2}"/>
              </a:ext>
            </a:extLst>
          </p:cNvPr>
          <p:cNvPicPr>
            <a:picLocks noChangeAspect="1"/>
          </p:cNvPicPr>
          <p:nvPr/>
        </p:nvPicPr>
        <p:blipFill rotWithShape="1">
          <a:blip r:embed="rId2"/>
          <a:srcRect l="11189" r="27875" b="-1"/>
          <a:stretch/>
        </p:blipFill>
        <p:spPr>
          <a:xfrm>
            <a:off x="4648200" y="1719072"/>
            <a:ext cx="4038600" cy="4407408"/>
          </a:xfrm>
          <a:prstGeom prst="rect">
            <a:avLst/>
          </a:prstGeom>
          <a:noFill/>
        </p:spPr>
      </p:pic>
      <p:sp>
        <p:nvSpPr>
          <p:cNvPr id="3" name="Título 2">
            <a:extLst>
              <a:ext uri="{FF2B5EF4-FFF2-40B4-BE49-F238E27FC236}">
                <a16:creationId xmlns:a16="http://schemas.microsoft.com/office/drawing/2014/main" id="{291389A1-1118-B34F-810B-A0B3782F3C6D}"/>
              </a:ext>
            </a:extLst>
          </p:cNvPr>
          <p:cNvSpPr>
            <a:spLocks noGrp="1"/>
          </p:cNvSpPr>
          <p:nvPr>
            <p:ph type="title"/>
          </p:nvPr>
        </p:nvSpPr>
        <p:spPr>
          <a:xfrm>
            <a:off x="381000" y="355847"/>
            <a:ext cx="8381260" cy="1054394"/>
          </a:xfrm>
        </p:spPr>
        <p:txBody>
          <a:bodyPr anchor="ctr">
            <a:normAutofit/>
          </a:bodyPr>
          <a:lstStyle/>
          <a:p>
            <a:r>
              <a:rPr lang="es-MX" dirty="0"/>
              <a:t>Deshidratado de frutas</a:t>
            </a:r>
            <a:endParaRPr lang="es-CL" dirty="0"/>
          </a:p>
        </p:txBody>
      </p:sp>
    </p:spTree>
    <p:extLst>
      <p:ext uri="{BB962C8B-B14F-4D97-AF65-F5344CB8AC3E}">
        <p14:creationId xmlns:p14="http://schemas.microsoft.com/office/powerpoint/2010/main" val="2642104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5B3494C-332B-6D34-11B5-58E580E06030}"/>
              </a:ext>
            </a:extLst>
          </p:cNvPr>
          <p:cNvSpPr>
            <a:spLocks noGrp="1"/>
          </p:cNvSpPr>
          <p:nvPr>
            <p:ph sz="half" idx="1"/>
          </p:nvPr>
        </p:nvSpPr>
        <p:spPr/>
        <p:txBody>
          <a:bodyPr>
            <a:noAutofit/>
          </a:bodyPr>
          <a:lstStyle/>
          <a:p>
            <a:r>
              <a:rPr lang="es-MX" sz="1800" dirty="0"/>
              <a:t>• </a:t>
            </a:r>
            <a:r>
              <a:rPr lang="es-MX" sz="1800" b="1" dirty="0"/>
              <a:t>Primera generación: </a:t>
            </a:r>
            <a:r>
              <a:rPr lang="es-MX" sz="1800" dirty="0"/>
              <a:t>incluye métodos antiguos como el secado al sol y el ahumado (específicamente para carnes), y el secado en lecho fluidizado para alimentos particulados. A esta misma categoría se suma el secado por convección forzada; que en la mayoría de los casos utiliza (como medio deshidratante) aire caliente que fluye a través del producto dispuesto en bandejas o cintas de transporte, removiendo el agua desde la superficie del alimento </a:t>
            </a:r>
            <a:endParaRPr lang="es-CL" sz="1800" dirty="0"/>
          </a:p>
        </p:txBody>
      </p:sp>
      <p:sp>
        <p:nvSpPr>
          <p:cNvPr id="3" name="Marcador de contenido 2">
            <a:extLst>
              <a:ext uri="{FF2B5EF4-FFF2-40B4-BE49-F238E27FC236}">
                <a16:creationId xmlns:a16="http://schemas.microsoft.com/office/drawing/2014/main" id="{8A6ADACB-8E55-8CD1-5830-ECC9D119B4A4}"/>
              </a:ext>
            </a:extLst>
          </p:cNvPr>
          <p:cNvSpPr>
            <a:spLocks noGrp="1"/>
          </p:cNvSpPr>
          <p:nvPr>
            <p:ph sz="half" idx="2"/>
          </p:nvPr>
        </p:nvSpPr>
        <p:spPr/>
        <p:txBody>
          <a:bodyPr>
            <a:normAutofit fontScale="40000" lnSpcReduction="20000"/>
          </a:bodyPr>
          <a:lstStyle/>
          <a:p>
            <a:r>
              <a:rPr lang="es-MX" sz="3400" dirty="0"/>
              <a:t>• </a:t>
            </a:r>
            <a:r>
              <a:rPr lang="es-MX" sz="3400" b="1" dirty="0"/>
              <a:t>Segunda generación: </a:t>
            </a:r>
            <a:r>
              <a:rPr lang="es-MX" sz="3400" dirty="0"/>
              <a:t>reúne los métodos de secado para purés o pastas y mezclas líquidas con el fin de obtener productos en polvo o escamas. Estas técnicas son secado por spray y secado en tambores rotativos.</a:t>
            </a:r>
          </a:p>
          <a:p>
            <a:r>
              <a:rPr lang="es-MX" sz="3400" dirty="0"/>
              <a:t> • </a:t>
            </a:r>
            <a:r>
              <a:rPr lang="es-MX" sz="3400" b="1" dirty="0"/>
              <a:t>Tercera generación</a:t>
            </a:r>
            <a:r>
              <a:rPr lang="es-MX" sz="3400" dirty="0"/>
              <a:t>: comprende dos métodos desarrollados para minimizar los daños estructurales y las pérdidas de componentes de sabor y aroma (</a:t>
            </a:r>
            <a:r>
              <a:rPr lang="es-MX" sz="3400" dirty="0" err="1"/>
              <a:t>flavor</a:t>
            </a:r>
            <a:r>
              <a:rPr lang="es-MX" sz="3400" dirty="0"/>
              <a:t>). Uno es la liofilización (congelación seguida de sublimación, </a:t>
            </a:r>
            <a:r>
              <a:rPr lang="es-MX" sz="3400" dirty="0" err="1"/>
              <a:t>freeze-drying</a:t>
            </a:r>
            <a:r>
              <a:rPr lang="es-MX" sz="3400" dirty="0"/>
              <a:t>) y el otro la deshidratación osmótica. Este último consiste en la inmersión del alimento en una solución hipertónica (azúcares, sal, alcoholes), donde además de la remoción de agua impulsada por la presión osmótica ejercida por el medio, el alimento se enriquece en los solutos propios de la solución deshidratante</a:t>
            </a:r>
            <a:r>
              <a:rPr lang="es-MX" dirty="0"/>
              <a:t>. </a:t>
            </a:r>
            <a:endParaRPr lang="es-CL" dirty="0"/>
          </a:p>
        </p:txBody>
      </p:sp>
      <p:sp>
        <p:nvSpPr>
          <p:cNvPr id="4" name="Título 3">
            <a:extLst>
              <a:ext uri="{FF2B5EF4-FFF2-40B4-BE49-F238E27FC236}">
                <a16:creationId xmlns:a16="http://schemas.microsoft.com/office/drawing/2014/main" id="{958F33E0-7321-57BF-20FB-D1E924F19B0C}"/>
              </a:ext>
            </a:extLst>
          </p:cNvPr>
          <p:cNvSpPr>
            <a:spLocks noGrp="1"/>
          </p:cNvSpPr>
          <p:nvPr>
            <p:ph type="title"/>
          </p:nvPr>
        </p:nvSpPr>
        <p:spPr/>
        <p:txBody>
          <a:bodyPr/>
          <a:lstStyle/>
          <a:p>
            <a:r>
              <a:rPr lang="es-MX" dirty="0"/>
              <a:t>Deshidratado de frutas</a:t>
            </a:r>
            <a:endParaRPr lang="es-CL" dirty="0"/>
          </a:p>
        </p:txBody>
      </p:sp>
    </p:spTree>
    <p:extLst>
      <p:ext uri="{BB962C8B-B14F-4D97-AF65-F5344CB8AC3E}">
        <p14:creationId xmlns:p14="http://schemas.microsoft.com/office/powerpoint/2010/main" val="3628409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7038D862-6C03-CB60-9798-F6BC7AD74302}"/>
              </a:ext>
            </a:extLst>
          </p:cNvPr>
          <p:cNvPicPr>
            <a:picLocks noChangeAspect="1"/>
          </p:cNvPicPr>
          <p:nvPr/>
        </p:nvPicPr>
        <p:blipFill>
          <a:blip r:embed="rId2"/>
          <a:stretch>
            <a:fillRect/>
          </a:stretch>
        </p:blipFill>
        <p:spPr>
          <a:xfrm>
            <a:off x="5496010" y="1856145"/>
            <a:ext cx="3168352" cy="3409084"/>
          </a:xfrm>
          <a:prstGeom prst="rect">
            <a:avLst/>
          </a:prstGeom>
        </p:spPr>
      </p:pic>
      <p:sp>
        <p:nvSpPr>
          <p:cNvPr id="2" name="Marcador de contenido 1">
            <a:extLst>
              <a:ext uri="{FF2B5EF4-FFF2-40B4-BE49-F238E27FC236}">
                <a16:creationId xmlns:a16="http://schemas.microsoft.com/office/drawing/2014/main" id="{A5D051ED-8D34-9ED9-6292-D4FCF7EA507A}"/>
              </a:ext>
            </a:extLst>
          </p:cNvPr>
          <p:cNvSpPr>
            <a:spLocks noGrp="1"/>
          </p:cNvSpPr>
          <p:nvPr>
            <p:ph sz="half" idx="1"/>
          </p:nvPr>
        </p:nvSpPr>
        <p:spPr>
          <a:xfrm>
            <a:off x="381000" y="1805553"/>
            <a:ext cx="5410944" cy="3510268"/>
          </a:xfrm>
        </p:spPr>
        <p:txBody>
          <a:bodyPr>
            <a:normAutofit fontScale="25000" lnSpcReduction="20000"/>
          </a:bodyPr>
          <a:lstStyle/>
          <a:p>
            <a:r>
              <a:rPr lang="es-MX" sz="4400" dirty="0"/>
              <a:t>• Cuarta generación: incluye técnicas de deshidratación que se fundamentan exclusivamente en las características fisicoquímicas del alimento a procesar. Se reconocen entre ellas la tecnología de microondas y la de radio-frecuencias (RF). Contrariamente a lo que ocurre en los métodos de secado convencionales, en los que la transferencia de energía (desde el ambiente) por conducción, convección o radiación depende de la capacidad del material para transferir calor, en los procesos que utilizan energía electromagnética, el calentamiento ocurre desde el interior del alimento y por ello es más efectivo, ya que no depende de un gradiente de temperatura.</a:t>
            </a:r>
          </a:p>
          <a:p>
            <a:r>
              <a:rPr lang="es-MX" sz="4400" dirty="0"/>
              <a:t>La tecnología de las microondas estriba en la respuesta de las moléculas polares del material frente a un campo magnético variable, que rotan y se desplazan lateralmente millones de veces por segundo tratando de alinearse con las líneas de fuerza del campo. Esta interacción genera calor en el material y se inicia el proceso de deshidratación a velocidades muy superiores a las obtenidas en los métodos tradicionales de secado. La disminución de los tiempos de procesamiento es una de las principales ventajas del secado por microondas y en la actualidad, se están implementando diversas aplicaciones a nivel industrial para secado de pasta, de alimentos fluidos viscosos, horneado, concentración, pre cocción y cocción, pasteurización e inactivación enzimática (escaldado o blanqueado). Por otro lado, el método de secado más utilizado en frutas y verduras es el secado por aire caliente (por convección forzada). Esta técnica se basa en el desarrollo de un gradiente interno de humedad, por lo que para reducir los largos tiempos de proceso (más aún cuando se buscan valores bajos de actividad de agua) se hacen necesarias temperaturas altas (60-80 </a:t>
            </a:r>
            <a:r>
              <a:rPr lang="es-MX" sz="4400" dirty="0" err="1"/>
              <a:t>ºC</a:t>
            </a:r>
            <a:r>
              <a:rPr lang="es-MX" sz="4400" dirty="0"/>
              <a:t>). Estas condiciones operativas generan en los alimentos deterioro en el plano organoléptico (color, aroma, sabor y textura) y pérdida de nutrientes, además de una baja capacidad de rehidratación</a:t>
            </a:r>
            <a:r>
              <a:rPr lang="es-MX" dirty="0"/>
              <a:t>.</a:t>
            </a:r>
            <a:endParaRPr lang="es-CL" dirty="0"/>
          </a:p>
        </p:txBody>
      </p:sp>
      <p:sp>
        <p:nvSpPr>
          <p:cNvPr id="4" name="Título 3">
            <a:extLst>
              <a:ext uri="{FF2B5EF4-FFF2-40B4-BE49-F238E27FC236}">
                <a16:creationId xmlns:a16="http://schemas.microsoft.com/office/drawing/2014/main" id="{D5E66029-37C4-C325-FA93-B52ED9F60BCD}"/>
              </a:ext>
            </a:extLst>
          </p:cNvPr>
          <p:cNvSpPr>
            <a:spLocks noGrp="1"/>
          </p:cNvSpPr>
          <p:nvPr>
            <p:ph type="title"/>
          </p:nvPr>
        </p:nvSpPr>
        <p:spPr/>
        <p:txBody>
          <a:bodyPr/>
          <a:lstStyle/>
          <a:p>
            <a:r>
              <a:rPr lang="es-MX" dirty="0"/>
              <a:t>Deshidratado de frutas</a:t>
            </a:r>
            <a:endParaRPr lang="es-CL" dirty="0"/>
          </a:p>
        </p:txBody>
      </p:sp>
    </p:spTree>
    <p:extLst>
      <p:ext uri="{BB962C8B-B14F-4D97-AF65-F5344CB8AC3E}">
        <p14:creationId xmlns:p14="http://schemas.microsoft.com/office/powerpoint/2010/main" val="1633893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b="1" dirty="0"/>
              <a:t>Productos comestibles que se obtienen de plantas o árboles, que se caracterizan por ser extremadamente dulces y por contar con una variedad importante de colores, sabores, tamaños y texturas de un caso a otro.</a:t>
            </a:r>
          </a:p>
          <a:p>
            <a:endParaRPr lang="es-ES" b="1" dirty="0"/>
          </a:p>
          <a:p>
            <a:endParaRPr lang="es-ES" b="1" dirty="0"/>
          </a:p>
        </p:txBody>
      </p:sp>
      <p:sp>
        <p:nvSpPr>
          <p:cNvPr id="2" name="1 Título"/>
          <p:cNvSpPr>
            <a:spLocks noGrp="1"/>
          </p:cNvSpPr>
          <p:nvPr>
            <p:ph type="title"/>
          </p:nvPr>
        </p:nvSpPr>
        <p:spPr/>
        <p:txBody>
          <a:bodyPr/>
          <a:lstStyle/>
          <a:p>
            <a:r>
              <a:rPr lang="es-MX" dirty="0"/>
              <a:t>frutas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0398" y="3068960"/>
            <a:ext cx="6076950" cy="347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0982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a:t>La fruta es uno de los componentes más importantes de cualquier </a:t>
            </a:r>
            <a:r>
              <a:rPr lang="es-ES" dirty="0">
                <a:hlinkClick r:id="rId2" tooltip="Definicion de alimentación"/>
              </a:rPr>
              <a:t>alimentación</a:t>
            </a:r>
            <a:r>
              <a:rPr lang="es-ES" dirty="0"/>
              <a:t> y es recomendable por nutricionistas y expertos en alimentación de todo el mundo comer una importante variedad de frutas ya que cada una aporta una cantidad específica de vitaminas, minerales y fibra.</a:t>
            </a:r>
          </a:p>
          <a:p>
            <a:endParaRPr lang="es-ES" dirty="0"/>
          </a:p>
          <a:p>
            <a:endParaRPr lang="es-MX" dirty="0"/>
          </a:p>
        </p:txBody>
      </p:sp>
      <p:sp>
        <p:nvSpPr>
          <p:cNvPr id="3" name="2 Título"/>
          <p:cNvSpPr>
            <a:spLocks noGrp="1"/>
          </p:cNvSpPr>
          <p:nvPr>
            <p:ph type="title"/>
          </p:nvPr>
        </p:nvSpPr>
        <p:spPr/>
        <p:txBody>
          <a:bodyPr/>
          <a:lstStyle/>
          <a:p>
            <a:r>
              <a:rPr lang="es-MX" dirty="0"/>
              <a:t>HARINA DE FRUTAS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789040"/>
            <a:ext cx="3169858" cy="1771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descr="http://3.bp.blogspot.com/-In5zsSwETdc/T6WPr_Ij8iI/AAAAAAAAARM/-62KPtCgQho/s1600/314008_273483766010553_253039224721674_1140804_3721844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3479347"/>
            <a:ext cx="4657725" cy="2390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878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descr="Captura de pantalla de un celular&#10;&#10;Descripción generada automáticamente">
            <a:extLst>
              <a:ext uri="{FF2B5EF4-FFF2-40B4-BE49-F238E27FC236}">
                <a16:creationId xmlns:a16="http://schemas.microsoft.com/office/drawing/2014/main" id="{1D6FA4BB-D2BB-94BA-17D1-A861BA7F2D52}"/>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20164" t="22459" r="45831" b="13821"/>
          <a:stretch/>
        </p:blipFill>
        <p:spPr bwMode="auto">
          <a:xfrm>
            <a:off x="457200" y="2230588"/>
            <a:ext cx="3210818" cy="3384376"/>
          </a:xfrm>
          <a:prstGeom prst="rect">
            <a:avLst/>
          </a:prstGeom>
          <a:noFill/>
          <a:ln>
            <a:noFill/>
          </a:ln>
          <a:extLst>
            <a:ext uri="{53640926-AAD7-44D8-BBD7-CCE9431645EC}">
              <a14:shadowObscured xmlns:a14="http://schemas.microsoft.com/office/drawing/2010/main"/>
            </a:ext>
          </a:extLst>
        </p:spPr>
      </p:pic>
      <p:sp>
        <p:nvSpPr>
          <p:cNvPr id="2" name="Marcador de contenido 1">
            <a:extLst>
              <a:ext uri="{FF2B5EF4-FFF2-40B4-BE49-F238E27FC236}">
                <a16:creationId xmlns:a16="http://schemas.microsoft.com/office/drawing/2014/main" id="{70EB418E-7B8E-32E5-FD55-C39D7613AAD1}"/>
              </a:ext>
            </a:extLst>
          </p:cNvPr>
          <p:cNvSpPr>
            <a:spLocks noGrp="1"/>
          </p:cNvSpPr>
          <p:nvPr>
            <p:ph sz="half" idx="2"/>
          </p:nvPr>
        </p:nvSpPr>
        <p:spPr>
          <a:xfrm>
            <a:off x="3923928" y="1719072"/>
            <a:ext cx="4762872" cy="4407408"/>
          </a:xfrm>
        </p:spPr>
        <p:txBody>
          <a:bodyPr>
            <a:normAutofit/>
          </a:bodyPr>
          <a:lstStyle/>
          <a:p>
            <a:pPr>
              <a:lnSpc>
                <a:spcPct val="90000"/>
              </a:lnSpc>
              <a:spcAft>
                <a:spcPts val="800"/>
              </a:spcAft>
            </a:pPr>
            <a:r>
              <a:rPr lang="es-CL" sz="1400" b="1" kern="0" dirty="0">
                <a:effectLst/>
              </a:rPr>
              <a:t>¿Qué es la harina y para qué sirve?</a:t>
            </a:r>
            <a:endParaRPr lang="es-CL" sz="1400" kern="100" dirty="0">
              <a:effectLst/>
            </a:endParaRPr>
          </a:p>
          <a:p>
            <a:pPr>
              <a:lnSpc>
                <a:spcPct val="90000"/>
              </a:lnSpc>
              <a:spcAft>
                <a:spcPts val="800"/>
              </a:spcAft>
            </a:pPr>
            <a:r>
              <a:rPr lang="es-ES" sz="1400" kern="0" dirty="0">
                <a:effectLst/>
              </a:rPr>
              <a:t>La harina es un polvo fino que se obtiene de la molienda de diversos ingredientes sólidos como cereales, semillas, frutos secos y legumbres. Su nombre viene del latín farina, que a su vez procede del vocablo </a:t>
            </a:r>
            <a:r>
              <a:rPr lang="es-ES" sz="1400" kern="0" dirty="0" err="1">
                <a:effectLst/>
              </a:rPr>
              <a:t>far</a:t>
            </a:r>
            <a:r>
              <a:rPr lang="es-ES" sz="1400" kern="0" dirty="0">
                <a:effectLst/>
              </a:rPr>
              <a:t> / </a:t>
            </a:r>
            <a:r>
              <a:rPr lang="es-ES" sz="1400" kern="0" dirty="0" err="1">
                <a:effectLst/>
              </a:rPr>
              <a:t>farris</a:t>
            </a:r>
            <a:r>
              <a:rPr lang="es-ES" sz="1400" kern="0" dirty="0">
                <a:effectLst/>
              </a:rPr>
              <a:t>, nombre antiguo del farro o trigo, uno de los primeros alimentos usados para elaborar harina.</a:t>
            </a:r>
            <a:endParaRPr lang="es-CL" sz="1400" kern="100" dirty="0">
              <a:effectLst/>
            </a:endParaRPr>
          </a:p>
          <a:p>
            <a:pPr>
              <a:lnSpc>
                <a:spcPct val="90000"/>
              </a:lnSpc>
              <a:spcAft>
                <a:spcPts val="800"/>
              </a:spcAft>
            </a:pPr>
            <a:r>
              <a:rPr lang="es-CL" sz="1400" kern="100" dirty="0">
                <a:effectLst/>
              </a:rPr>
              <a:t>con el afán de ser un aporte para nuestro país Chile, viendo su gran producción frutícola y las grandes cantidades de perdida, la necesidad de un producto innovador, saludable y amigable con el ecosistema, que sea un beneficio tanto para productores como para consumidores, para crear nuevas fuentes de trabajo, a venido a mi la idea de hacer HARINA DE FRUTA DESHIDRATADA, un proceso sin mayores costos, viable y sustentable en el tiempo...</a:t>
            </a:r>
          </a:p>
          <a:p>
            <a:pPr>
              <a:lnSpc>
                <a:spcPct val="90000"/>
              </a:lnSpc>
            </a:pPr>
            <a:endParaRPr lang="es-CL" sz="1100" dirty="0"/>
          </a:p>
        </p:txBody>
      </p:sp>
      <p:sp>
        <p:nvSpPr>
          <p:cNvPr id="4" name="Título 3">
            <a:extLst>
              <a:ext uri="{FF2B5EF4-FFF2-40B4-BE49-F238E27FC236}">
                <a16:creationId xmlns:a16="http://schemas.microsoft.com/office/drawing/2014/main" id="{7B762EEF-87D3-8921-0AD8-54B5AAC59D9B}"/>
              </a:ext>
            </a:extLst>
          </p:cNvPr>
          <p:cNvSpPr>
            <a:spLocks noGrp="1"/>
          </p:cNvSpPr>
          <p:nvPr>
            <p:ph type="title"/>
          </p:nvPr>
        </p:nvSpPr>
        <p:spPr>
          <a:xfrm>
            <a:off x="381000" y="355847"/>
            <a:ext cx="8381260" cy="1054394"/>
          </a:xfrm>
        </p:spPr>
        <p:txBody>
          <a:bodyPr anchor="ctr">
            <a:normAutofit/>
          </a:bodyPr>
          <a:lstStyle/>
          <a:p>
            <a:r>
              <a:rPr lang="es-MX" dirty="0"/>
              <a:t>Harina de frutas</a:t>
            </a:r>
            <a:endParaRPr lang="es-CL" dirty="0"/>
          </a:p>
        </p:txBody>
      </p:sp>
    </p:spTree>
    <p:extLst>
      <p:ext uri="{BB962C8B-B14F-4D97-AF65-F5344CB8AC3E}">
        <p14:creationId xmlns:p14="http://schemas.microsoft.com/office/powerpoint/2010/main" val="685477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descr="Una captura de pantalla de una computadora&#10;&#10;Descripción generada automáticamente">
            <a:extLst>
              <a:ext uri="{FF2B5EF4-FFF2-40B4-BE49-F238E27FC236}">
                <a16:creationId xmlns:a16="http://schemas.microsoft.com/office/drawing/2014/main" id="{D9AEE710-F4CE-4307-E977-263941FB07E7}"/>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29361" t="21131" r="30414" b="26645"/>
          <a:stretch/>
        </p:blipFill>
        <p:spPr bwMode="auto">
          <a:xfrm>
            <a:off x="5004048" y="2276872"/>
            <a:ext cx="3945992" cy="2880320"/>
          </a:xfrm>
          <a:prstGeom prst="rect">
            <a:avLst/>
          </a:prstGeom>
          <a:ln>
            <a:noFill/>
          </a:ln>
          <a:extLst>
            <a:ext uri="{53640926-AAD7-44D8-BBD7-CCE9431645EC}">
              <a14:shadowObscured xmlns:a14="http://schemas.microsoft.com/office/drawing/2010/main"/>
            </a:ext>
          </a:extLst>
        </p:spPr>
      </p:pic>
      <p:sp>
        <p:nvSpPr>
          <p:cNvPr id="2" name="Marcador de contenido 1">
            <a:extLst>
              <a:ext uri="{FF2B5EF4-FFF2-40B4-BE49-F238E27FC236}">
                <a16:creationId xmlns:a16="http://schemas.microsoft.com/office/drawing/2014/main" id="{0D9CF444-0835-75DC-CA0E-10EF6538DEF5}"/>
              </a:ext>
            </a:extLst>
          </p:cNvPr>
          <p:cNvSpPr>
            <a:spLocks noGrp="1"/>
          </p:cNvSpPr>
          <p:nvPr>
            <p:ph sz="half" idx="1"/>
          </p:nvPr>
        </p:nvSpPr>
        <p:spPr>
          <a:xfrm>
            <a:off x="457200" y="1719072"/>
            <a:ext cx="5194920" cy="4407408"/>
          </a:xfrm>
        </p:spPr>
        <p:txBody>
          <a:bodyPr>
            <a:normAutofit fontScale="40000" lnSpcReduction="20000"/>
          </a:bodyPr>
          <a:lstStyle/>
          <a:p>
            <a:pPr>
              <a:lnSpc>
                <a:spcPct val="107000"/>
              </a:lnSpc>
              <a:spcAft>
                <a:spcPts val="800"/>
              </a:spcAft>
            </a:pPr>
            <a:r>
              <a:rPr lang="es-CL" sz="33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Polvo de fruta </a:t>
            </a:r>
            <a:endParaRPr lang="es-CL" sz="33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3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Para hacer polvo de fruta,  las  frutas frescas se deshidratan al vacío. En el proceso, se elimina el agua de las frutas o verduras congeladas al vacío. Este proceso garantiza que una gran parte de los nutrientes y la estructura de las moléculas se conservan. Las frutas son entonces crujientes y ya no son tan pesadas. Después se pulverizan las frutas y se obtiene  el  resultado  deseado. </a:t>
            </a:r>
            <a:endParaRPr lang="es-CL" sz="33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3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Lo especial del polvo de fruta es que no se pierde ningún sabor en el proceso de liofilización. Por otra parte, la fruta apenas pierde</a:t>
            </a:r>
            <a:endParaRPr lang="es-CL" sz="33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3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nutrientes además,  la fruta en polvo tiene  una  vida  útil extremadamente larga,  lo que s supone  una  gran  ventaja  en muchos aspectos.  Hoy en día, a muchas personas les resulta difícil incluir suficientes frutas y verduras en su  dieta diaria,  y  es  aquí  donde  la  fruta en polvo  puede ser  un complemento óptimo. Por su versatilidad, hay para todos los gustos, ya sea como cobertura del muesli o como aditivo en los batidos.  </a:t>
            </a:r>
            <a:endParaRPr lang="es-CL" sz="33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s-CL" dirty="0"/>
          </a:p>
        </p:txBody>
      </p:sp>
      <p:sp>
        <p:nvSpPr>
          <p:cNvPr id="4" name="Título 3">
            <a:extLst>
              <a:ext uri="{FF2B5EF4-FFF2-40B4-BE49-F238E27FC236}">
                <a16:creationId xmlns:a16="http://schemas.microsoft.com/office/drawing/2014/main" id="{DB003037-49CC-FFC4-114B-363F5200002E}"/>
              </a:ext>
            </a:extLst>
          </p:cNvPr>
          <p:cNvSpPr>
            <a:spLocks noGrp="1"/>
          </p:cNvSpPr>
          <p:nvPr>
            <p:ph type="title"/>
          </p:nvPr>
        </p:nvSpPr>
        <p:spPr/>
        <p:txBody>
          <a:bodyPr/>
          <a:lstStyle/>
          <a:p>
            <a:r>
              <a:rPr lang="es-MX" dirty="0"/>
              <a:t>Harina de frutas</a:t>
            </a:r>
            <a:endParaRPr lang="es-CL" dirty="0"/>
          </a:p>
        </p:txBody>
      </p:sp>
    </p:spTree>
    <p:extLst>
      <p:ext uri="{BB962C8B-B14F-4D97-AF65-F5344CB8AC3E}">
        <p14:creationId xmlns:p14="http://schemas.microsoft.com/office/powerpoint/2010/main" val="2139099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sz="1600" dirty="0"/>
              <a:t>Las frutas pueden clasificarse de diferentes maneras debido a la cantidad de opciones existentes. Una de las clasificaciones más básicas es la de dividir a la fruta en fresca y seca o desecada (frutos secos son las nueces, almendras, castañas).</a:t>
            </a:r>
          </a:p>
          <a:p>
            <a:endParaRPr lang="es-MX" dirty="0"/>
          </a:p>
        </p:txBody>
      </p:sp>
      <p:sp>
        <p:nvSpPr>
          <p:cNvPr id="3" name="2 Título"/>
          <p:cNvSpPr>
            <a:spLocks noGrp="1"/>
          </p:cNvSpPr>
          <p:nvPr>
            <p:ph type="title"/>
          </p:nvPr>
        </p:nvSpPr>
        <p:spPr/>
        <p:txBody>
          <a:bodyPr/>
          <a:lstStyle/>
          <a:p>
            <a:r>
              <a:rPr lang="es-MX" dirty="0"/>
              <a:t>HARINA DE FRUTAS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3188117"/>
            <a:ext cx="3693803" cy="2473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https://encrypted-tbn1.gstatic.com/images?q=tbn:ANd9GcS1pZ4MvrZEr0OCvFH_2hoA-x3jkXgDCDrriPVdOs4n8HngpWZ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7835" y="3188117"/>
            <a:ext cx="3268904" cy="2448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4883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Compuesto">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Grid</Template>
  <TotalTime>5781</TotalTime>
  <Words>1810</Words>
  <Application>Microsoft Office PowerPoint</Application>
  <PresentationFormat>Presentación en pantalla (4:3)</PresentationFormat>
  <Paragraphs>59</Paragraphs>
  <Slides>15</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15</vt:i4>
      </vt:variant>
    </vt:vector>
  </HeadingPairs>
  <TitlesOfParts>
    <vt:vector size="22" baseType="lpstr">
      <vt:lpstr>Calibri</vt:lpstr>
      <vt:lpstr>Franklin Gothic Medium</vt:lpstr>
      <vt:lpstr>Helvetica</vt:lpstr>
      <vt:lpstr>Times New Roman</vt:lpstr>
      <vt:lpstr>Wingdings</vt:lpstr>
      <vt:lpstr>Wingdings 2</vt:lpstr>
      <vt:lpstr>Cuadrícula</vt:lpstr>
      <vt:lpstr>Frutas y hortalizas</vt:lpstr>
      <vt:lpstr>Deshidratado de frutas</vt:lpstr>
      <vt:lpstr>Deshidratado de frutas</vt:lpstr>
      <vt:lpstr>Deshidratado de frutas</vt:lpstr>
      <vt:lpstr>frutas</vt:lpstr>
      <vt:lpstr>HARINA DE FRUTAS</vt:lpstr>
      <vt:lpstr>Harina de frutas</vt:lpstr>
      <vt:lpstr>Harina de frutas</vt:lpstr>
      <vt:lpstr>HARINA DE FRUTAS</vt:lpstr>
      <vt:lpstr>HARINA DE FRUTAS</vt:lpstr>
      <vt:lpstr>Harina de frutas</vt:lpstr>
      <vt:lpstr>Harina de frutas</vt:lpstr>
      <vt:lpstr>Harina de frutas</vt:lpstr>
      <vt:lpstr>Harina de frutas</vt:lpstr>
      <vt:lpstr>HARINA DE FRUTAS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ZAY</dc:creator>
  <cp:lastModifiedBy>usuario</cp:lastModifiedBy>
  <cp:revision>7</cp:revision>
  <dcterms:created xsi:type="dcterms:W3CDTF">2015-08-09T03:32:55Z</dcterms:created>
  <dcterms:modified xsi:type="dcterms:W3CDTF">2023-10-19T19:44:31Z</dcterms:modified>
</cp:coreProperties>
</file>