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6"/>
  </p:normalViewPr>
  <p:slideViewPr>
    <p:cSldViewPr>
      <p:cViewPr>
        <p:scale>
          <a:sx n="110" d="100"/>
          <a:sy n="110" d="100"/>
        </p:scale>
        <p:origin x="632" y="2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UY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s-UY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s-UY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s-UY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6A46E057-D98E-4C44-B160-5A31281E53BC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23588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DE63F-B24B-493B-9ED0-C605C2AE883C}" type="slidenum">
              <a:rPr lang="es-UY"/>
              <a:pPr/>
              <a:t>1</a:t>
            </a:fld>
            <a:endParaRPr lang="es-UY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C3F800-BE54-43DC-8B02-4AAC33BE9684}" type="slidenum">
              <a:rPr lang="es-UY"/>
              <a:pPr/>
              <a:t>2</a:t>
            </a:fld>
            <a:endParaRPr lang="es-UY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F5742E-0F67-4820-8100-0C5E12EDE6D9}" type="slidenum">
              <a:rPr lang="es-UY"/>
              <a:pPr/>
              <a:t>3</a:t>
            </a:fld>
            <a:endParaRPr lang="es-UY"/>
          </a:p>
        </p:txBody>
      </p:sp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EDE139-E5FD-4B41-8109-9B82B6BD0EC2}" type="slidenum">
              <a:rPr lang="es-UY"/>
              <a:pPr/>
              <a:t>4</a:t>
            </a:fld>
            <a:endParaRPr lang="es-UY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96DF19-BB25-49D4-9D46-8949F7359FC6}" type="slidenum">
              <a:rPr lang="es-UY"/>
              <a:pPr/>
              <a:t>5</a:t>
            </a:fld>
            <a:endParaRPr lang="es-UY"/>
          </a:p>
        </p:txBody>
      </p:sp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7A2DBF-0973-4465-92A3-56BF72383A88}" type="slidenum">
              <a:rPr lang="es-UY"/>
              <a:pPr/>
              <a:t>6</a:t>
            </a:fld>
            <a:endParaRPr lang="es-UY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F9F032B-5E86-4C4A-9FF5-2C2EBB8A4250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17230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98543C-AA73-48E3-8A03-CB3F557FAFC4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3324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1613" cy="5006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6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B794006-54D4-4709-9CE3-72BCF349BA0E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29196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2413" cy="238601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8382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1"/>
          </p:nvPr>
        </p:nvSpPr>
        <p:spPr>
          <a:xfrm>
            <a:off x="8610600" y="6356350"/>
            <a:ext cx="2741613" cy="363538"/>
          </a:xfrm>
        </p:spPr>
        <p:txBody>
          <a:bodyPr/>
          <a:lstStyle>
            <a:lvl1pPr>
              <a:defRPr/>
            </a:lvl1pPr>
          </a:lstStyle>
          <a:p>
            <a:fld id="{313CDB2F-9D0A-44E5-A882-119FC11778F4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5283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31CEDB-076E-43FC-B3EA-6451EC1CF469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3190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83C865D-6467-4A4D-85CB-C651EA96B0BC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9625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6F4D02-0696-4E85-AF5F-7D1088E20BE7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3480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5A8DED3-37D4-4BD8-BE75-071522A7F9D4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627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20F4BA-E352-4A4F-952C-082AA0A8920A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58921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144044B-8AB1-42BA-8748-365616A84AA7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3400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78A0D0-D047-41A6-834C-EEB2444F08D2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5204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UY"/>
              <a:t>8/02/21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6E70736-4ABA-4DB6-B81E-26945DE26C14}" type="slidenum">
              <a:rPr lang="es-UY"/>
              <a:pPr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2227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9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122363"/>
            <a:ext cx="9142413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títuloHaga clic para modificar el estilo de título del patrón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s-UY"/>
              <a:t>8/02/21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UY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7D1AE158-460F-4138-9820-D03A01A3C7D7}" type="slidenum">
              <a:rPr lang="es-UY"/>
              <a:pPr/>
              <a:t>‹Nr.›</a:t>
            </a:fld>
            <a:endParaRPr lang="es-UY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Relationship Id="rId11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1714" y="2348880"/>
            <a:ext cx="12192000" cy="1254125"/>
          </a:xfrm>
          <a:ln/>
        </p:spPr>
        <p:txBody>
          <a:bodyPr anchor="t"/>
          <a:lstStyle/>
          <a:p>
            <a:pPr algn="ctr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</a:pPr>
            <a:r>
              <a:rPr lang="en-US" sz="4400" b="1" dirty="0" err="1">
                <a:latin typeface="Calibri Light" charset="0"/>
              </a:rPr>
              <a:t>Valorización</a:t>
            </a:r>
            <a:r>
              <a:rPr lang="en-US" sz="4400" b="1" dirty="0">
                <a:latin typeface="Calibri Light" charset="0"/>
              </a:rPr>
              <a:t> integral de </a:t>
            </a:r>
            <a:r>
              <a:rPr lang="en-US" sz="4400" b="1" dirty="0" err="1">
                <a:latin typeface="Calibri Light" charset="0"/>
              </a:rPr>
              <a:t>residuos</a:t>
            </a:r>
            <a:r>
              <a:rPr lang="en-US" sz="4400" b="1" dirty="0">
                <a:latin typeface="Calibri Light" charset="0"/>
              </a:rPr>
              <a:t> </a:t>
            </a:r>
            <a:r>
              <a:rPr lang="en-US" sz="4400" b="1" dirty="0" err="1">
                <a:latin typeface="Calibri Light" charset="0"/>
              </a:rPr>
              <a:t>olivícolas</a:t>
            </a:r>
            <a:r>
              <a:rPr lang="en-US" sz="4400" b="1" dirty="0">
                <a:latin typeface="Calibri Light" charset="0"/>
              </a:rPr>
              <a:t>: Pellets y </a:t>
            </a:r>
            <a:r>
              <a:rPr lang="en-US" sz="4400" b="1" dirty="0" err="1">
                <a:latin typeface="Calibri Light" charset="0"/>
              </a:rPr>
              <a:t>carbones</a:t>
            </a:r>
            <a:r>
              <a:rPr lang="en-US" sz="4400" b="1" dirty="0">
                <a:latin typeface="Calibri Light" charset="0"/>
              </a:rPr>
              <a:t> </a:t>
            </a:r>
            <a:r>
              <a:rPr lang="en-US" sz="4400" b="1" dirty="0" err="1">
                <a:latin typeface="Calibri Light" charset="0"/>
              </a:rPr>
              <a:t>activados</a:t>
            </a:r>
            <a:r>
              <a:rPr lang="en-US" sz="4400" b="1" dirty="0">
                <a:latin typeface="Calibri Light" charset="0"/>
              </a:rPr>
              <a:t> a para </a:t>
            </a:r>
            <a:r>
              <a:rPr lang="en-US" sz="4400" b="1" dirty="0" err="1">
                <a:latin typeface="Calibri Light" charset="0"/>
              </a:rPr>
              <a:t>su</a:t>
            </a:r>
            <a:r>
              <a:rPr lang="en-US" sz="4400" b="1" dirty="0">
                <a:latin typeface="Calibri Light" charset="0"/>
              </a:rPr>
              <a:t> </a:t>
            </a:r>
            <a:r>
              <a:rPr lang="en-US" sz="4400" b="1" dirty="0" err="1">
                <a:latin typeface="Calibri Light" charset="0"/>
              </a:rPr>
              <a:t>uso</a:t>
            </a:r>
            <a:r>
              <a:rPr lang="en-US" sz="4400" b="1" dirty="0">
                <a:latin typeface="Calibri Light" charset="0"/>
              </a:rPr>
              <a:t> </a:t>
            </a:r>
            <a:r>
              <a:rPr lang="en-US" sz="4400" b="1" dirty="0" err="1">
                <a:latin typeface="Calibri Light" charset="0"/>
              </a:rPr>
              <a:t>en</a:t>
            </a:r>
            <a:r>
              <a:rPr lang="en-US" sz="4400" b="1" dirty="0">
                <a:latin typeface="Calibri Light" charset="0"/>
              </a:rPr>
              <a:t> la </a:t>
            </a:r>
            <a:r>
              <a:rPr lang="en-US" sz="4400" b="1" dirty="0" err="1">
                <a:latin typeface="Calibri Light" charset="0"/>
              </a:rPr>
              <a:t>remoción</a:t>
            </a:r>
            <a:r>
              <a:rPr lang="en-US" sz="4400" b="1" dirty="0">
                <a:latin typeface="Calibri Light" charset="0"/>
              </a:rPr>
              <a:t> de </a:t>
            </a:r>
            <a:r>
              <a:rPr lang="en-US" sz="4400" b="1" dirty="0" err="1">
                <a:latin typeface="Calibri Light" charset="0"/>
              </a:rPr>
              <a:t>olores</a:t>
            </a:r>
            <a:endParaRPr lang="en-US" sz="4400" b="1" dirty="0">
              <a:latin typeface="Calibri Light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96688" y="5343227"/>
            <a:ext cx="12169352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dirty="0">
                <a:solidFill>
                  <a:srgbClr val="000000"/>
                </a:solidFill>
                <a:latin typeface="Calibri" charset="0"/>
              </a:rPr>
              <a:t>Cristina SEGURA</a:t>
            </a:r>
            <a:r>
              <a:rPr lang="es-UY" sz="3200" baseline="30000" dirty="0">
                <a:solidFill>
                  <a:srgbClr val="000000"/>
                </a:solidFill>
                <a:latin typeface="Calibri" charset="0"/>
              </a:rPr>
              <a:t>1</a:t>
            </a:r>
            <a:r>
              <a:rPr lang="es-UY" sz="3200" dirty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s-UY" sz="3200" dirty="0" smtClean="0">
                <a:solidFill>
                  <a:srgbClr val="000000"/>
                </a:solidFill>
                <a:latin typeface="Calibri" charset="0"/>
              </a:rPr>
              <a:t>Víctor </a:t>
            </a:r>
            <a:r>
              <a:rPr lang="es-UY" sz="3200" dirty="0">
                <a:solidFill>
                  <a:srgbClr val="000000"/>
                </a:solidFill>
                <a:latin typeface="Calibri" charset="0"/>
              </a:rPr>
              <a:t>FERRER</a:t>
            </a:r>
            <a:r>
              <a:rPr lang="es-UY" sz="3200" baseline="30000" dirty="0">
                <a:solidFill>
                  <a:srgbClr val="000000"/>
                </a:solidFill>
                <a:latin typeface="Calibri" charset="0"/>
              </a:rPr>
              <a:t>1</a:t>
            </a:r>
            <a:r>
              <a:rPr lang="es-UY" sz="3200" dirty="0">
                <a:solidFill>
                  <a:srgbClr val="000000"/>
                </a:solidFill>
                <a:latin typeface="Calibri" charset="0"/>
              </a:rPr>
              <a:t>, Mauricio FLORES</a:t>
            </a:r>
            <a:r>
              <a:rPr lang="es-UY" sz="3200" baseline="30000" dirty="0">
                <a:solidFill>
                  <a:srgbClr val="000000"/>
                </a:solidFill>
                <a:latin typeface="Calibri" charset="0"/>
              </a:rPr>
              <a:t>1</a:t>
            </a:r>
            <a:r>
              <a:rPr lang="es-UY" sz="3200" dirty="0">
                <a:solidFill>
                  <a:srgbClr val="000000"/>
                </a:solidFill>
                <a:latin typeface="Calibri" charset="0"/>
              </a:rPr>
              <a:t>, Héctor GRANDÓN</a:t>
            </a:r>
            <a:r>
              <a:rPr lang="es-UY" sz="3200" baseline="30000" dirty="0">
                <a:solidFill>
                  <a:srgbClr val="000000"/>
                </a:solidFill>
                <a:latin typeface="Calibri" charset="0"/>
              </a:rPr>
              <a:t>1</a:t>
            </a:r>
          </a:p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2800" baseline="30000" dirty="0">
                <a:solidFill>
                  <a:srgbClr val="000000"/>
                </a:solidFill>
                <a:latin typeface="Calibri" charset="0"/>
              </a:rPr>
              <a:t>1</a:t>
            </a:r>
            <a:r>
              <a:rPr lang="es-UY" sz="2800" dirty="0">
                <a:solidFill>
                  <a:srgbClr val="000000"/>
                </a:solidFill>
                <a:latin typeface="Calibri" charset="0"/>
              </a:rPr>
              <a:t>Unidad de Desarrollo Tecnológico (UDT), Universidad de Concepción, Concepción, Chile</a:t>
            </a:r>
          </a:p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s-UY" sz="1000" dirty="0">
              <a:solidFill>
                <a:srgbClr val="000000"/>
              </a:solidFill>
              <a:latin typeface="Calibri" charset="0"/>
            </a:endParaRPr>
          </a:p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2400" dirty="0" smtClean="0">
                <a:solidFill>
                  <a:srgbClr val="000000"/>
                </a:solidFill>
                <a:latin typeface="Calibri" charset="0"/>
              </a:rPr>
              <a:t>c.segura@udt.cl</a:t>
            </a:r>
            <a:endParaRPr lang="es-UY" sz="24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55563"/>
            <a:ext cx="8783638" cy="197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58710" r="24506" b="8504"/>
          <a:stretch>
            <a:fillRect/>
          </a:stretch>
        </p:blipFill>
        <p:spPr bwMode="auto">
          <a:xfrm>
            <a:off x="198438" y="150813"/>
            <a:ext cx="26812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902" t="58710" r="24506" b="85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49102" y="-128810"/>
            <a:ext cx="931545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b="1" dirty="0">
                <a:solidFill>
                  <a:srgbClr val="000000"/>
                </a:solidFill>
                <a:latin typeface="Calibri Light" charset="0"/>
              </a:rPr>
              <a:t>INTRODUCCIÓN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605086" y="4509120"/>
            <a:ext cx="931545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b="1" dirty="0">
                <a:solidFill>
                  <a:srgbClr val="000000"/>
                </a:solidFill>
                <a:latin typeface="Calibri Light" charset="0"/>
              </a:rPr>
              <a:t>OBJETIVO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68696" y="5800998"/>
            <a:ext cx="12192000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s-UY" sz="2000">
                <a:solidFill>
                  <a:srgbClr val="000000"/>
                </a:solidFill>
                <a:latin typeface="Calibri" charset="0"/>
              </a:rPr>
              <a:t>Desarrollar carbones activados diferenciados y un combustible sólido densificado, a partir de residuos de la industria de aceite de oliva, como alternativa tecnológica innovadora que contribuya a la sustentabilidad y competitividad de las Pymes del sector</a:t>
            </a:r>
          </a:p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2000" dirty="0">
              <a:solidFill>
                <a:srgbClr val="000000"/>
              </a:solidFill>
              <a:latin typeface="Calibri" charset="0"/>
            </a:endParaRPr>
          </a:p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2000" dirty="0">
              <a:solidFill>
                <a:srgbClr val="000000"/>
              </a:solidFill>
              <a:latin typeface="Calibri" charset="0"/>
            </a:endParaRPr>
          </a:p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2000" dirty="0">
              <a:solidFill>
                <a:srgbClr val="000000"/>
              </a:solidFill>
              <a:latin typeface="Calibri" charset="0"/>
            </a:endParaRPr>
          </a:p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2000" dirty="0">
              <a:solidFill>
                <a:srgbClr val="000000"/>
              </a:solidFill>
              <a:latin typeface="Calibri" charset="0"/>
            </a:endParaRPr>
          </a:p>
          <a:p>
            <a:pPr algn="just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20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19336" y="1700808"/>
            <a:ext cx="4813022" cy="396044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CuadroTexto"/>
          <p:cNvSpPr txBox="1"/>
          <p:nvPr/>
        </p:nvSpPr>
        <p:spPr>
          <a:xfrm>
            <a:off x="2896884" y="1910291"/>
            <a:ext cx="902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i="1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1000 kg</a:t>
            </a:r>
            <a:endParaRPr lang="es-CL" sz="1200" b="1" i="1" u="sng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336491" y="1887662"/>
            <a:ext cx="1098954" cy="338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Oliva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1" name="15 Conector recto de flecha"/>
          <p:cNvCxnSpPr/>
          <p:nvPr/>
        </p:nvCxnSpPr>
        <p:spPr>
          <a:xfrm>
            <a:off x="2156905" y="3544184"/>
            <a:ext cx="0" cy="362017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9 CuadroTexto"/>
          <p:cNvSpPr txBox="1"/>
          <p:nvPr/>
        </p:nvSpPr>
        <p:spPr>
          <a:xfrm>
            <a:off x="1148458" y="3187699"/>
            <a:ext cx="1656183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Pasta batida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518248" y="4322221"/>
            <a:ext cx="650161" cy="595875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9 CuadroTexto"/>
          <p:cNvSpPr txBox="1"/>
          <p:nvPr/>
        </p:nvSpPr>
        <p:spPr>
          <a:xfrm>
            <a:off x="3116357" y="4667360"/>
            <a:ext cx="110796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Alperujo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5" name="15 Conector recto de flecha"/>
          <p:cNvCxnSpPr/>
          <p:nvPr/>
        </p:nvCxnSpPr>
        <p:spPr>
          <a:xfrm>
            <a:off x="3055168" y="4246134"/>
            <a:ext cx="558264" cy="416796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9 CuadroTexto"/>
          <p:cNvSpPr txBox="1"/>
          <p:nvPr/>
        </p:nvSpPr>
        <p:spPr>
          <a:xfrm>
            <a:off x="213992" y="5011568"/>
            <a:ext cx="139941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Aceite Oliva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7" name="12 Conector recto de flecha"/>
          <p:cNvCxnSpPr/>
          <p:nvPr/>
        </p:nvCxnSpPr>
        <p:spPr>
          <a:xfrm flipV="1">
            <a:off x="371545" y="2765970"/>
            <a:ext cx="618873" cy="303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8 CuadroTexto"/>
          <p:cNvSpPr txBox="1"/>
          <p:nvPr/>
        </p:nvSpPr>
        <p:spPr>
          <a:xfrm>
            <a:off x="339928" y="2612353"/>
            <a:ext cx="720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i="1" dirty="0" smtClean="0"/>
              <a:t>Agua</a:t>
            </a:r>
            <a:endParaRPr lang="es-CL" sz="1200" i="1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74" t="7360" r="23833" b="83779"/>
          <a:stretch/>
        </p:blipFill>
        <p:spPr>
          <a:xfrm>
            <a:off x="2536533" y="1934464"/>
            <a:ext cx="455376" cy="22957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30487" r="85719" b="56019"/>
          <a:stretch/>
        </p:blipFill>
        <p:spPr>
          <a:xfrm>
            <a:off x="2156905" y="2517369"/>
            <a:ext cx="609939" cy="613303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9" r="84424" b="39799"/>
          <a:stretch/>
        </p:blipFill>
        <p:spPr>
          <a:xfrm>
            <a:off x="1168409" y="3919090"/>
            <a:ext cx="1813608" cy="711709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13973" r="81605" b="75656"/>
          <a:stretch/>
        </p:blipFill>
        <p:spPr>
          <a:xfrm>
            <a:off x="1022035" y="2493386"/>
            <a:ext cx="735072" cy="532132"/>
          </a:xfrm>
          <a:prstGeom prst="rect">
            <a:avLst/>
          </a:prstGeom>
        </p:spPr>
      </p:pic>
      <p:cxnSp>
        <p:nvCxnSpPr>
          <p:cNvPr id="23" name="12 Conector recto de flecha"/>
          <p:cNvCxnSpPr/>
          <p:nvPr/>
        </p:nvCxnSpPr>
        <p:spPr>
          <a:xfrm flipH="1">
            <a:off x="1838220" y="2214096"/>
            <a:ext cx="17651" cy="706378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8 CuadroTexto"/>
          <p:cNvSpPr txBox="1"/>
          <p:nvPr/>
        </p:nvSpPr>
        <p:spPr>
          <a:xfrm>
            <a:off x="3136967" y="5014774"/>
            <a:ext cx="1795391" cy="264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i="1" dirty="0">
                <a:solidFill>
                  <a:srgbClr val="002060"/>
                </a:solidFill>
              </a:rPr>
              <a:t>8</a:t>
            </a:r>
            <a:r>
              <a:rPr lang="es-CL" sz="1200" b="1" i="1" dirty="0" smtClean="0">
                <a:solidFill>
                  <a:srgbClr val="002060"/>
                </a:solidFill>
              </a:rPr>
              <a:t>00 kg (12% hueso)</a:t>
            </a:r>
            <a:endParaRPr lang="es-CL" sz="1200" b="1" i="1" dirty="0">
              <a:solidFill>
                <a:srgbClr val="002060"/>
              </a:solidFill>
            </a:endParaRPr>
          </a:p>
        </p:txBody>
      </p:sp>
      <p:sp>
        <p:nvSpPr>
          <p:cNvPr id="25" name="8 CuadroTexto"/>
          <p:cNvSpPr txBox="1"/>
          <p:nvPr/>
        </p:nvSpPr>
        <p:spPr>
          <a:xfrm rot="10800000" flipH="1" flipV="1">
            <a:off x="910457" y="5325499"/>
            <a:ext cx="1355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i="1" dirty="0" smtClean="0">
                <a:solidFill>
                  <a:srgbClr val="002060"/>
                </a:solidFill>
              </a:rPr>
              <a:t>200 kg </a:t>
            </a:r>
            <a:endParaRPr lang="es-CL" sz="1200" b="1" i="1" dirty="0">
              <a:solidFill>
                <a:srgbClr val="002060"/>
              </a:solidFill>
            </a:endParaRPr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xmlns="" id="{2DAA9677-A2B4-47AF-9675-55BFC3406DE0}"/>
              </a:ext>
            </a:extLst>
          </p:cNvPr>
          <p:cNvSpPr txBox="1">
            <a:spLocks/>
          </p:cNvSpPr>
          <p:nvPr/>
        </p:nvSpPr>
        <p:spPr>
          <a:xfrm>
            <a:off x="-24680" y="1268760"/>
            <a:ext cx="11691257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l">
              <a:lnSpc>
                <a:spcPct val="80000"/>
              </a:lnSpc>
              <a:spcBef>
                <a:spcPts val="1000"/>
              </a:spcBef>
            </a:pPr>
            <a:r>
              <a:rPr lang="es-CL" sz="2400" dirty="0">
                <a:solidFill>
                  <a:schemeClr val="tx1"/>
                </a:solidFill>
              </a:rPr>
              <a:t>Proceso de producción de aceite de oliva</a:t>
            </a:r>
            <a:endParaRPr lang="es-MX" sz="2400" dirty="0">
              <a:solidFill>
                <a:schemeClr val="tx1"/>
              </a:solidFill>
            </a:endParaRPr>
          </a:p>
          <a:p>
            <a:r>
              <a:rPr lang="es-CL" sz="2400" dirty="0" smtClean="0">
                <a:solidFill>
                  <a:schemeClr val="tx1"/>
                </a:solidFill>
              </a:rPr>
              <a:t> </a:t>
            </a:r>
            <a:endParaRPr lang="es-CL" sz="2400" dirty="0">
              <a:solidFill>
                <a:schemeClr val="tx1"/>
              </a:solidFill>
            </a:endParaRPr>
          </a:p>
        </p:txBody>
      </p:sp>
      <p:sp>
        <p:nvSpPr>
          <p:cNvPr id="27" name="6 Marcador de contenido"/>
          <p:cNvSpPr txBox="1">
            <a:spLocks/>
          </p:cNvSpPr>
          <p:nvPr/>
        </p:nvSpPr>
        <p:spPr>
          <a:xfrm>
            <a:off x="5519936" y="2166318"/>
            <a:ext cx="6249986" cy="19107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kern="1200">
                <a:solidFill>
                  <a:srgbClr val="0D1E35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i="0" kern="1200">
                <a:solidFill>
                  <a:srgbClr val="0D1E35"/>
                </a:solidFill>
                <a:latin typeface="Arial Narrow Bold"/>
                <a:ea typeface="Arial" charset="0"/>
                <a:cs typeface="Arial Narrow Bold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i="0" kern="1200">
                <a:solidFill>
                  <a:srgbClr val="0D1E35"/>
                </a:solidFill>
                <a:latin typeface="Arial Narrow Bold"/>
                <a:ea typeface="Arial" charset="0"/>
                <a:cs typeface="Arial Narrow Bold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i="0" kern="1200">
                <a:solidFill>
                  <a:srgbClr val="0D1E35"/>
                </a:solidFill>
                <a:latin typeface="Arial Narrow Bold"/>
                <a:ea typeface="Arial" charset="0"/>
                <a:cs typeface="Arial Narrow Bold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i="0" kern="1200">
                <a:solidFill>
                  <a:srgbClr val="0D1E35"/>
                </a:solidFill>
                <a:latin typeface="Arial Narrow Bold"/>
                <a:ea typeface="Arial" charset="0"/>
                <a:cs typeface="Arial Narrow Bold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1600" i="1" dirty="0" smtClean="0">
                <a:solidFill>
                  <a:schemeClr val="tx1"/>
                </a:solidFill>
              </a:rPr>
              <a:t>Industria de Aceite de Oliva en Chile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0" dirty="0" smtClean="0">
                <a:solidFill>
                  <a:schemeClr val="tx1"/>
                </a:solidFill>
              </a:rPr>
              <a:t>22,000 ha de plantaciones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0" dirty="0" smtClean="0">
                <a:solidFill>
                  <a:schemeClr val="tx1"/>
                </a:solidFill>
              </a:rPr>
              <a:t>18,500 ton/año de aceite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b="0" dirty="0" smtClean="0">
                <a:solidFill>
                  <a:schemeClr val="tx1"/>
                </a:solidFill>
              </a:rPr>
              <a:t>Proceso de extracción de aceite genera del orden de 80,000 ton/año de residuo (</a:t>
            </a:r>
            <a:r>
              <a:rPr lang="es-CL" sz="1600" b="0" dirty="0" err="1" smtClean="0">
                <a:solidFill>
                  <a:schemeClr val="tx1"/>
                </a:solidFill>
              </a:rPr>
              <a:t>alperujo</a:t>
            </a:r>
            <a:r>
              <a:rPr lang="es-CL" sz="1600" b="0" dirty="0" smtClean="0">
                <a:solidFill>
                  <a:schemeClr val="tx1"/>
                </a:solidFill>
              </a:rPr>
              <a:t>) que se caracteriza por su elevada humedad (70%)</a:t>
            </a:r>
          </a:p>
        </p:txBody>
      </p:sp>
      <p:sp>
        <p:nvSpPr>
          <p:cNvPr id="3" name="Elipse 2"/>
          <p:cNvSpPr/>
          <p:nvPr/>
        </p:nvSpPr>
        <p:spPr bwMode="auto">
          <a:xfrm>
            <a:off x="2711624" y="4424488"/>
            <a:ext cx="2091149" cy="1009616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Microsoft YaHei" charset="-122"/>
            </a:endParaRPr>
          </a:p>
        </p:txBody>
      </p:sp>
      <p:cxnSp>
        <p:nvCxnSpPr>
          <p:cNvPr id="5" name="Conector recto de flecha 4"/>
          <p:cNvCxnSpPr/>
          <p:nvPr/>
        </p:nvCxnSpPr>
        <p:spPr bwMode="auto">
          <a:xfrm flipV="1">
            <a:off x="4802773" y="3933056"/>
            <a:ext cx="861179" cy="566351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ysDash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58710" r="24506" b="8504"/>
          <a:stretch>
            <a:fillRect/>
          </a:stretch>
        </p:blipFill>
        <p:spPr bwMode="auto">
          <a:xfrm>
            <a:off x="198438" y="150813"/>
            <a:ext cx="26812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902" t="58710" r="24506" b="85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262063" y="-344834"/>
            <a:ext cx="931545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4000" b="1">
                <a:solidFill>
                  <a:srgbClr val="000000"/>
                </a:solidFill>
                <a:latin typeface="Calibri Light" charset="0"/>
              </a:rPr>
              <a:t>MATERIALES Y MÉTODOS</a:t>
            </a:r>
          </a:p>
        </p:txBody>
      </p:sp>
      <p:sp>
        <p:nvSpPr>
          <p:cNvPr id="5" name="Rectángulo: esquinas redondeadas 3">
            <a:extLst>
              <a:ext uri="{FF2B5EF4-FFF2-40B4-BE49-F238E27FC236}">
                <a16:creationId xmlns:a16="http://schemas.microsoft.com/office/drawing/2014/main" xmlns="" id="{B838D6F5-4E79-49BE-A6DA-CE24FB19F298}"/>
              </a:ext>
            </a:extLst>
          </p:cNvPr>
          <p:cNvSpPr/>
          <p:nvPr/>
        </p:nvSpPr>
        <p:spPr>
          <a:xfrm>
            <a:off x="6100438" y="5639203"/>
            <a:ext cx="3394252" cy="95410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: esquinas redondeadas 4">
            <a:extLst>
              <a:ext uri="{FF2B5EF4-FFF2-40B4-BE49-F238E27FC236}">
                <a16:creationId xmlns:a16="http://schemas.microsoft.com/office/drawing/2014/main" xmlns="" id="{9D51D970-E417-4064-B58E-625CB61C218A}"/>
              </a:ext>
            </a:extLst>
          </p:cNvPr>
          <p:cNvSpPr/>
          <p:nvPr/>
        </p:nvSpPr>
        <p:spPr>
          <a:xfrm>
            <a:off x="6100438" y="4559083"/>
            <a:ext cx="3394252" cy="95410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AC59B5C-ECAE-4C23-8BD7-14ED5BCAB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386" y="4632367"/>
            <a:ext cx="1628328" cy="162832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4ED9A356-9A4F-4984-9581-E7118889264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1" t="15388" r="27859" b="10606"/>
          <a:stretch>
            <a:fillRect/>
          </a:stretch>
        </p:blipFill>
        <p:spPr bwMode="auto">
          <a:xfrm>
            <a:off x="4099175" y="4938191"/>
            <a:ext cx="1404556" cy="1152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 descr="Imagen que contiene tabla, comida, azul, papel&#10;&#10;Descripción generada automáticamente">
            <a:extLst>
              <a:ext uri="{FF2B5EF4-FFF2-40B4-BE49-F238E27FC236}">
                <a16:creationId xmlns:a16="http://schemas.microsoft.com/office/drawing/2014/main" xmlns="" id="{5ADC2D30-4359-4BFA-8310-A8ACD324DA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183" y="4730830"/>
            <a:ext cx="1718470" cy="1288852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89CAC030-EA79-447D-BD7E-968DED33891F}"/>
              </a:ext>
            </a:extLst>
          </p:cNvPr>
          <p:cNvSpPr txBox="1"/>
          <p:nvPr/>
        </p:nvSpPr>
        <p:spPr>
          <a:xfrm>
            <a:off x="161201" y="6173531"/>
            <a:ext cx="1580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/>
              <a:t>Materia prima</a:t>
            </a:r>
          </a:p>
        </p:txBody>
      </p:sp>
      <p:sp>
        <p:nvSpPr>
          <p:cNvPr id="11" name="Flecha: a la derecha 11">
            <a:extLst>
              <a:ext uri="{FF2B5EF4-FFF2-40B4-BE49-F238E27FC236}">
                <a16:creationId xmlns:a16="http://schemas.microsoft.com/office/drawing/2014/main" xmlns="" id="{6BE10E26-9630-4EC6-9003-7868A11C7CB3}"/>
              </a:ext>
            </a:extLst>
          </p:cNvPr>
          <p:cNvSpPr/>
          <p:nvPr/>
        </p:nvSpPr>
        <p:spPr>
          <a:xfrm>
            <a:off x="1672839" y="5043245"/>
            <a:ext cx="517365" cy="8065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6E3758EB-FB8B-46DB-98C5-68CD13871445}"/>
              </a:ext>
            </a:extLst>
          </p:cNvPr>
          <p:cNvSpPr txBox="1"/>
          <p:nvPr/>
        </p:nvSpPr>
        <p:spPr>
          <a:xfrm>
            <a:off x="2246706" y="6173531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/>
              <a:t>Molienda</a:t>
            </a:r>
          </a:p>
        </p:txBody>
      </p:sp>
      <p:sp>
        <p:nvSpPr>
          <p:cNvPr id="13" name="Flecha: a la derecha 13">
            <a:extLst>
              <a:ext uri="{FF2B5EF4-FFF2-40B4-BE49-F238E27FC236}">
                <a16:creationId xmlns:a16="http://schemas.microsoft.com/office/drawing/2014/main" xmlns="" id="{CA6E19E7-3DCB-4F7C-B903-585A50260517}"/>
              </a:ext>
            </a:extLst>
          </p:cNvPr>
          <p:cNvSpPr/>
          <p:nvPr/>
        </p:nvSpPr>
        <p:spPr>
          <a:xfrm>
            <a:off x="3451261" y="5111260"/>
            <a:ext cx="517365" cy="8065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: a la derecha 14">
            <a:extLst>
              <a:ext uri="{FF2B5EF4-FFF2-40B4-BE49-F238E27FC236}">
                <a16:creationId xmlns:a16="http://schemas.microsoft.com/office/drawing/2014/main" xmlns="" id="{008C4DD7-F2F2-4CF3-9261-07C3B83DF551}"/>
              </a:ext>
            </a:extLst>
          </p:cNvPr>
          <p:cNvSpPr/>
          <p:nvPr/>
        </p:nvSpPr>
        <p:spPr>
          <a:xfrm>
            <a:off x="5522114" y="5111260"/>
            <a:ext cx="517365" cy="806573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AA08584C-1927-489F-B482-2DDB9D83FB10}"/>
              </a:ext>
            </a:extLst>
          </p:cNvPr>
          <p:cNvSpPr/>
          <p:nvPr/>
        </p:nvSpPr>
        <p:spPr>
          <a:xfrm>
            <a:off x="6076435" y="4538177"/>
            <a:ext cx="33922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Activación Física</a:t>
            </a:r>
          </a:p>
          <a:p>
            <a:pPr algn="ctr"/>
            <a:r>
              <a:rPr lang="es-E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(CO</a:t>
            </a:r>
            <a:r>
              <a:rPr lang="es-ES" sz="2400" b="1" baseline="-2500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  <a:r>
              <a:rPr lang="es-E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y vapor de agua)</a:t>
            </a:r>
            <a:endParaRPr lang="es-ES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1609EE67-C0D5-4C56-BC0C-6EA8FCF55DC4}"/>
              </a:ext>
            </a:extLst>
          </p:cNvPr>
          <p:cNvSpPr/>
          <p:nvPr/>
        </p:nvSpPr>
        <p:spPr>
          <a:xfrm>
            <a:off x="6214590" y="5690305"/>
            <a:ext cx="30396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Activación Química</a:t>
            </a:r>
          </a:p>
          <a:p>
            <a:pPr algn="ctr"/>
            <a:r>
              <a:rPr lang="es-E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(KOH y H</a:t>
            </a:r>
            <a:r>
              <a:rPr lang="es-ES" sz="2400" b="1" baseline="-2500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  <a:r>
              <a:rPr lang="es-E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</a:t>
            </a:r>
            <a:r>
              <a:rPr lang="es-ES" sz="2400" b="1" baseline="-2500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</a:t>
            </a:r>
            <a:r>
              <a:rPr lang="es-E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)</a:t>
            </a:r>
            <a:endParaRPr lang="es-ES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F02D2D75-4CE3-4291-850D-E3F75E482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0616" y="4721302"/>
            <a:ext cx="1942857" cy="18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41F3D20E-11E6-4FA7-9AB5-4F9EBBED521A}"/>
              </a:ext>
            </a:extLst>
          </p:cNvPr>
          <p:cNvSpPr txBox="1"/>
          <p:nvPr/>
        </p:nvSpPr>
        <p:spPr>
          <a:xfrm>
            <a:off x="3829928" y="6090900"/>
            <a:ext cx="2004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i="1" dirty="0"/>
              <a:t>Hueso de aceituna </a:t>
            </a:r>
          </a:p>
          <a:p>
            <a:pPr algn="ctr"/>
            <a:r>
              <a:rPr lang="es-MX" b="1" i="1" dirty="0"/>
              <a:t>molido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47993833-9D9B-4F4A-A571-CB66613493C1}"/>
              </a:ext>
            </a:extLst>
          </p:cNvPr>
          <p:cNvSpPr txBox="1"/>
          <p:nvPr/>
        </p:nvSpPr>
        <p:spPr>
          <a:xfrm>
            <a:off x="9946817" y="6167045"/>
            <a:ext cx="2057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b="1" i="1" dirty="0"/>
              <a:t>CARBÓN ACTIVADO</a:t>
            </a:r>
          </a:p>
          <a:p>
            <a:pPr algn="ctr"/>
            <a:r>
              <a:rPr lang="es-MX" b="1" i="1" dirty="0"/>
              <a:t>(CA)</a:t>
            </a:r>
          </a:p>
        </p:txBody>
      </p:sp>
      <p:sp>
        <p:nvSpPr>
          <p:cNvPr id="20" name="Flecha: cheurón 20">
            <a:extLst>
              <a:ext uri="{FF2B5EF4-FFF2-40B4-BE49-F238E27FC236}">
                <a16:creationId xmlns:a16="http://schemas.microsoft.com/office/drawing/2014/main" xmlns="" id="{B203E857-99DE-422B-8C70-9DCC9996ABCA}"/>
              </a:ext>
            </a:extLst>
          </p:cNvPr>
          <p:cNvSpPr/>
          <p:nvPr/>
        </p:nvSpPr>
        <p:spPr>
          <a:xfrm>
            <a:off x="9590730" y="5009878"/>
            <a:ext cx="411480" cy="1295400"/>
          </a:xfrm>
          <a:prstGeom prst="chevron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2DAA9677-A2B4-47AF-9675-55BFC3406DE0}"/>
              </a:ext>
            </a:extLst>
          </p:cNvPr>
          <p:cNvSpPr txBox="1">
            <a:spLocks/>
          </p:cNvSpPr>
          <p:nvPr/>
        </p:nvSpPr>
        <p:spPr>
          <a:xfrm>
            <a:off x="-1968896" y="4077072"/>
            <a:ext cx="11691257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MX" sz="2600" dirty="0" smtClean="0">
                <a:solidFill>
                  <a:schemeClr val="tx1"/>
                </a:solidFill>
              </a:rPr>
              <a:t>Obtención </a:t>
            </a:r>
            <a:r>
              <a:rPr lang="es-MX" sz="2600" dirty="0">
                <a:solidFill>
                  <a:schemeClr val="tx1"/>
                </a:solidFill>
              </a:rPr>
              <a:t>de carbón activado a partir de hueso de aceituna</a:t>
            </a:r>
          </a:p>
          <a:p>
            <a:endParaRPr lang="es-CL" sz="2600" dirty="0">
              <a:solidFill>
                <a:schemeClr val="tx1"/>
              </a:solidFill>
            </a:endParaRPr>
          </a:p>
        </p:txBody>
      </p:sp>
      <p:sp>
        <p:nvSpPr>
          <p:cNvPr id="23" name="Flecha: a la derecha 11">
            <a:extLst>
              <a:ext uri="{FF2B5EF4-FFF2-40B4-BE49-F238E27FC236}">
                <a16:creationId xmlns:a16="http://schemas.microsoft.com/office/drawing/2014/main" xmlns="" id="{6BE10E26-9630-4EC6-9003-7868A11C7CB3}"/>
              </a:ext>
            </a:extLst>
          </p:cNvPr>
          <p:cNvSpPr/>
          <p:nvPr/>
        </p:nvSpPr>
        <p:spPr>
          <a:xfrm>
            <a:off x="3071664" y="2203003"/>
            <a:ext cx="419039" cy="664418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Flecha: a la derecha 11">
            <a:extLst>
              <a:ext uri="{FF2B5EF4-FFF2-40B4-BE49-F238E27FC236}">
                <a16:creationId xmlns:a16="http://schemas.microsoft.com/office/drawing/2014/main" xmlns="" id="{6BE10E26-9630-4EC6-9003-7868A11C7CB3}"/>
              </a:ext>
            </a:extLst>
          </p:cNvPr>
          <p:cNvSpPr/>
          <p:nvPr/>
        </p:nvSpPr>
        <p:spPr>
          <a:xfrm>
            <a:off x="6528048" y="2147984"/>
            <a:ext cx="419039" cy="664418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Flecha: a la derecha 11">
            <a:extLst>
              <a:ext uri="{FF2B5EF4-FFF2-40B4-BE49-F238E27FC236}">
                <a16:creationId xmlns:a16="http://schemas.microsoft.com/office/drawing/2014/main" xmlns="" id="{6BE10E26-9630-4EC6-9003-7868A11C7CB3}"/>
              </a:ext>
            </a:extLst>
          </p:cNvPr>
          <p:cNvSpPr/>
          <p:nvPr/>
        </p:nvSpPr>
        <p:spPr>
          <a:xfrm>
            <a:off x="9984432" y="2204864"/>
            <a:ext cx="419039" cy="664418"/>
          </a:xfrm>
          <a:prstGeom prst="rightArrow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xmlns="" id="{2DAA9677-A2B4-47AF-9675-55BFC3406DE0}"/>
              </a:ext>
            </a:extLst>
          </p:cNvPr>
          <p:cNvSpPr txBox="1">
            <a:spLocks/>
          </p:cNvSpPr>
          <p:nvPr/>
        </p:nvSpPr>
        <p:spPr>
          <a:xfrm>
            <a:off x="47328" y="921344"/>
            <a:ext cx="4608512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l"/>
            <a:r>
              <a:rPr lang="es-MX" sz="2600" smtClean="0">
                <a:solidFill>
                  <a:schemeClr val="tx1"/>
                </a:solidFill>
              </a:rPr>
              <a:t>Peletizado y combustión</a:t>
            </a:r>
            <a:endParaRPr lang="es-MX" sz="2600" dirty="0">
              <a:solidFill>
                <a:schemeClr val="tx1"/>
              </a:solidFill>
            </a:endParaRPr>
          </a:p>
          <a:p>
            <a:pPr algn="l"/>
            <a:endParaRPr lang="es-CL" sz="2600" dirty="0">
              <a:solidFill>
                <a:schemeClr val="tx1"/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xmlns="" id="{89CAC030-EA79-447D-BD7E-968DED33891F}"/>
              </a:ext>
            </a:extLst>
          </p:cNvPr>
          <p:cNvSpPr txBox="1"/>
          <p:nvPr/>
        </p:nvSpPr>
        <p:spPr>
          <a:xfrm>
            <a:off x="313601" y="3645024"/>
            <a:ext cx="100540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Secado</a:t>
            </a:r>
            <a:endParaRPr lang="es-MX" b="1" i="1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xmlns="" id="{6E3758EB-FB8B-46DB-98C5-68CD13871445}"/>
              </a:ext>
            </a:extLst>
          </p:cNvPr>
          <p:cNvSpPr txBox="1"/>
          <p:nvPr/>
        </p:nvSpPr>
        <p:spPr>
          <a:xfrm>
            <a:off x="4251462" y="3663482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/>
              <a:t>Molienda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6E3758EB-FB8B-46DB-98C5-68CD13871445}"/>
              </a:ext>
            </a:extLst>
          </p:cNvPr>
          <p:cNvSpPr txBox="1"/>
          <p:nvPr/>
        </p:nvSpPr>
        <p:spPr>
          <a:xfrm>
            <a:off x="8236379" y="3635732"/>
            <a:ext cx="132600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i="1" dirty="0" smtClean="0"/>
              <a:t>Peletizado</a:t>
            </a:r>
            <a:endParaRPr lang="es-MX" b="1" i="1" dirty="0"/>
          </a:p>
        </p:txBody>
      </p:sp>
      <p:sp>
        <p:nvSpPr>
          <p:cNvPr id="37" name="Marcador de texto 3">
            <a:extLst>
              <a:ext uri="{FF2B5EF4-FFF2-40B4-BE49-F238E27FC236}">
                <a16:creationId xmlns:a16="http://schemas.microsoft.com/office/drawing/2014/main" xmlns="" id="{17D81772-D6A5-46BC-8C40-DCAE414C942F}"/>
              </a:ext>
            </a:extLst>
          </p:cNvPr>
          <p:cNvSpPr txBox="1">
            <a:spLocks/>
          </p:cNvSpPr>
          <p:nvPr/>
        </p:nvSpPr>
        <p:spPr>
          <a:xfrm>
            <a:off x="9840416" y="3537155"/>
            <a:ext cx="2713703" cy="12599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algn="ctr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1400" kern="0" dirty="0" smtClean="0">
                <a:solidFill>
                  <a:schemeClr val="tx1"/>
                </a:solidFill>
              </a:rPr>
              <a:t> </a:t>
            </a:r>
            <a:r>
              <a:rPr lang="es-ES_tradnl" sz="1400" b="1" i="1" u="sng" kern="0" dirty="0" smtClean="0">
                <a:solidFill>
                  <a:schemeClr val="tx1"/>
                </a:solidFill>
              </a:rPr>
              <a:t>Caldera de calefacción</a:t>
            </a:r>
          </a:p>
          <a:p>
            <a:pPr marL="0" algn="ctr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1400" kern="0" dirty="0" smtClean="0">
                <a:solidFill>
                  <a:schemeClr val="tx1"/>
                </a:solidFill>
              </a:rPr>
              <a:t>Potencia térmica: 150 kW</a:t>
            </a:r>
          </a:p>
          <a:p>
            <a:pPr marL="0" algn="ctr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1400" kern="0" dirty="0" smtClean="0">
                <a:solidFill>
                  <a:schemeClr val="tx1"/>
                </a:solidFill>
              </a:rPr>
              <a:t>Temperatura de </a:t>
            </a:r>
            <a:r>
              <a:rPr lang="es-ES_tradnl" sz="1400" kern="0" dirty="0" err="1" smtClean="0">
                <a:solidFill>
                  <a:schemeClr val="tx1"/>
                </a:solidFill>
              </a:rPr>
              <a:t>op</a:t>
            </a:r>
            <a:r>
              <a:rPr lang="es-ES_tradnl" sz="1400" kern="0" dirty="0" smtClean="0">
                <a:solidFill>
                  <a:schemeClr val="tx1"/>
                </a:solidFill>
              </a:rPr>
              <a:t>.: 80°C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86" y="1412776"/>
            <a:ext cx="3009900" cy="22733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3712" y="1376678"/>
            <a:ext cx="3009900" cy="22733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0096" y="1346639"/>
            <a:ext cx="3022600" cy="228600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29180" y="1347571"/>
            <a:ext cx="1735275" cy="21366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00" y="1700808"/>
            <a:ext cx="3543300" cy="1308100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>
          <a:xfrm rot="16200000">
            <a:off x="8664691" y="2181266"/>
            <a:ext cx="1283412" cy="347959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Rectángulo redondeado 14"/>
          <p:cNvSpPr/>
          <p:nvPr/>
        </p:nvSpPr>
        <p:spPr>
          <a:xfrm rot="16200000">
            <a:off x="9965865" y="2198250"/>
            <a:ext cx="1321202" cy="300113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58710" r="24506" b="8504"/>
          <a:stretch>
            <a:fillRect/>
          </a:stretch>
        </p:blipFill>
        <p:spPr bwMode="auto">
          <a:xfrm>
            <a:off x="198438" y="150813"/>
            <a:ext cx="275431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902" t="58710" r="24506" b="85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61070" y="-387424"/>
            <a:ext cx="931545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b="1" dirty="0" smtClean="0">
                <a:solidFill>
                  <a:srgbClr val="000000"/>
                </a:solidFill>
                <a:latin typeface="Calibri Light" charset="0"/>
              </a:rPr>
              <a:t>RESULTADOS </a:t>
            </a:r>
            <a:r>
              <a:rPr lang="es-UY" sz="3200" b="1" dirty="0">
                <a:solidFill>
                  <a:srgbClr val="000000"/>
                </a:solidFill>
                <a:latin typeface="Calibri Light" charset="0"/>
              </a:rPr>
              <a:t>Y DISCUSIÓN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989105"/>
              </p:ext>
            </p:extLst>
          </p:nvPr>
        </p:nvGraphicFramePr>
        <p:xfrm>
          <a:off x="47328" y="1124744"/>
          <a:ext cx="7707289" cy="5169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25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17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03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25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1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dirty="0">
                          <a:effectLst/>
                          <a:latin typeface="+mn-lt"/>
                        </a:rPr>
                        <a:t>Parámetro</a:t>
                      </a:r>
                      <a:endParaRPr lang="es-ES_tradnl" sz="1400" dirty="0">
                        <a:effectLst/>
                        <a:latin typeface="+mn-lt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dirty="0" err="1" smtClean="0">
                          <a:effectLst/>
                          <a:latin typeface="+mn-lt"/>
                        </a:rPr>
                        <a:t>Alperujo</a:t>
                      </a:r>
                      <a:r>
                        <a:rPr lang="es-CL" sz="1400" dirty="0" smtClean="0">
                          <a:effectLst/>
                          <a:latin typeface="+mn-lt"/>
                        </a:rPr>
                        <a:t>/pino</a:t>
                      </a:r>
                      <a:endParaRPr lang="es-ES_tradnl" sz="1400" dirty="0"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dirty="0" err="1" smtClean="0">
                          <a:effectLst/>
                          <a:latin typeface="+mn-lt"/>
                        </a:rPr>
                        <a:t>Alperujo</a:t>
                      </a:r>
                      <a:r>
                        <a:rPr lang="es-CL" sz="1400" dirty="0" smtClean="0">
                          <a:effectLst/>
                          <a:latin typeface="+mn-lt"/>
                        </a:rPr>
                        <a:t>/eucaliptus</a:t>
                      </a:r>
                      <a:endParaRPr lang="es-ES_tradnl" sz="1400" dirty="0"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dirty="0" smtClean="0">
                          <a:effectLst/>
                          <a:latin typeface="+mn-lt"/>
                          <a:ea typeface="Calibri" charset="0"/>
                          <a:cs typeface="Times New Roman" charset="0"/>
                        </a:rPr>
                        <a:t>Pino</a:t>
                      </a:r>
                      <a:endParaRPr lang="es-ES_tradnl" sz="1400" dirty="0">
                        <a:effectLst/>
                        <a:latin typeface="+mn-lt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Humedad %, b.c.r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6,5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7,4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7,4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Dureza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93,4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96,4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Densidad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kg/m</a:t>
                      </a:r>
                      <a:r>
                        <a:rPr lang="es-CL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ES_tradnl" sz="1400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667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600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690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Cenizas %,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2,1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0,3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Volátiles %,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85,6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86,3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89,1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48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Carbono Fijo %,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13,6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11,6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10,9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Poder calorífico superior o bruto (PCS) MJ/kg,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21,3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20,1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19,9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683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Poder calorífico inferior o neto (PCI) MJ/kg,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19,9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18,8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18,5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028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Densidad energética GJ/m</a:t>
                      </a:r>
                      <a:r>
                        <a:rPr lang="es-CL" sz="14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13,3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11,3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12,7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0004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Análisis elemental % 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71600" lvl="3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Carbono, C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71600" lvl="3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Hidrógeno, H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71600" lvl="3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Nitrógeno, N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71600" lvl="3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Azufre, 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371600" lvl="3" algn="l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*Oxígeno, O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51,70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6,87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0,602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0,0540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41,256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49,69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6,115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0,597</a:t>
                      </a:r>
                      <a:endParaRPr lang="es-ES_tradn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0,0488 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C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43,63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s-ES_tradn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50,01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6,22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0,074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0,0076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43,69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5772">
                <a:tc>
                  <a:txBody>
                    <a:bodyPr/>
                    <a:lstStyle/>
                    <a:p>
                      <a:pPr marL="914400" lvl="2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Contenido</a:t>
                      </a:r>
                      <a:r>
                        <a:rPr lang="es-ES_tradnl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Cloro % </a:t>
                      </a:r>
                      <a:r>
                        <a:rPr lang="es-ES_tradnl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b.s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0,021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ES_trad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0,019</a:t>
                      </a:r>
                      <a:endParaRPr lang="es-ES_tradnl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CL" sz="1400" dirty="0" smtClean="0"/>
                        <a:t>       </a:t>
                      </a:r>
                      <a:r>
                        <a:rPr lang="es-CL" sz="1400" baseline="0" dirty="0" smtClean="0"/>
                        <a:t> </a:t>
                      </a:r>
                      <a:r>
                        <a:rPr lang="es-CL" sz="1400" b="0" dirty="0" smtClean="0">
                          <a:effectLst/>
                        </a:rPr>
                        <a:t> -</a:t>
                      </a:r>
                      <a:endParaRPr lang="es-CL" sz="1400" b="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Rectángulo redondeado 6"/>
          <p:cNvSpPr/>
          <p:nvPr/>
        </p:nvSpPr>
        <p:spPr>
          <a:xfrm rot="16200000">
            <a:off x="7561077" y="2217702"/>
            <a:ext cx="1296144" cy="26235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5 Rectángulo">
            <a:extLst>
              <a:ext uri="{FF2B5EF4-FFF2-40B4-BE49-F238E27FC236}">
                <a16:creationId xmlns:a16="http://schemas.microsoft.com/office/drawing/2014/main" xmlns="" id="{3C4B86E1-D211-A640-A150-21D61D5491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536160" y="2204864"/>
            <a:ext cx="1405910" cy="322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Alperujo</a:t>
            </a:r>
            <a:r>
              <a:rPr lang="en-GB" altLang="es-MX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GB" altLang="es-MX" sz="11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eucaliptus</a:t>
            </a:r>
            <a:endParaRPr lang="en-GB" altLang="es-MX" sz="1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b="1" u="sng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endParaRPr lang="es-MX" altLang="es-MX" sz="1100" b="1" u="sng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5 Rectángulo">
            <a:extLst>
              <a:ext uri="{FF2B5EF4-FFF2-40B4-BE49-F238E27FC236}">
                <a16:creationId xmlns:a16="http://schemas.microsoft.com/office/drawing/2014/main" xmlns="" id="{3C4B86E1-D211-A640-A150-21D61D5491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847067" y="2118093"/>
            <a:ext cx="105059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Alperujo</a:t>
            </a:r>
            <a:r>
              <a:rPr lang="en-GB" altLang="es-MX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GB" altLang="es-MX" sz="11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pino</a:t>
            </a:r>
            <a:endParaRPr lang="en-GB" altLang="es-MX" sz="1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b="1" u="sng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endParaRPr lang="es-MX" altLang="es-MX" sz="1100" b="1" u="sng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5 Rectángulo">
            <a:extLst>
              <a:ext uri="{FF2B5EF4-FFF2-40B4-BE49-F238E27FC236}">
                <a16:creationId xmlns:a16="http://schemas.microsoft.com/office/drawing/2014/main" xmlns="" id="{3C4B86E1-D211-A640-A150-21D61D5491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9669313" y="2177777"/>
            <a:ext cx="1957589" cy="256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Pino</a:t>
            </a:r>
            <a:endParaRPr lang="en-GB" altLang="es-MX" sz="1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en-GB" altLang="es-MX" sz="11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100" b="1" u="sng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endParaRPr lang="es-MX" altLang="es-MX" sz="1100" b="1" u="sng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Marcador de texto 2"/>
          <p:cNvSpPr txBox="1">
            <a:spLocks/>
          </p:cNvSpPr>
          <p:nvPr/>
        </p:nvSpPr>
        <p:spPr>
          <a:xfrm>
            <a:off x="119336" y="764704"/>
            <a:ext cx="10515600" cy="546426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hangingPunct="1"/>
            <a:r>
              <a:rPr lang="es-CL" sz="2000" b="1" kern="0" smtClean="0"/>
              <a:t>Pellet </a:t>
            </a:r>
            <a:r>
              <a:rPr lang="es-CL" sz="2000" b="1" kern="0" dirty="0" smtClean="0"/>
              <a:t>de alperujo/madera</a:t>
            </a:r>
            <a:endParaRPr lang="es-CL" sz="2000" b="1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2296116"/>
                  </p:ext>
                </p:extLst>
              </p:nvPr>
            </p:nvGraphicFramePr>
            <p:xfrm>
              <a:off x="7896200" y="3717032"/>
              <a:ext cx="4176464" cy="29988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16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569542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u="none" strike="noStrike" dirty="0">
                              <a:effectLst/>
                            </a:rPr>
                            <a:t>Parámetro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>
                              <a:effectLst/>
                            </a:rPr>
                            <a:t>Pellet convencional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Alperujo/</a:t>
                          </a:r>
                        </a:p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Eucaliptus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Alperujo/Pino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 smtClean="0">
                              <a:effectLst/>
                            </a:rPr>
                            <a:t>T</a:t>
                          </a:r>
                          <a:r>
                            <a:rPr lang="es-CL" sz="1200" b="1" u="none" strike="noStrike" baseline="-25000" dirty="0" smtClean="0">
                              <a:effectLst/>
                            </a:rPr>
                            <a:t>llama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 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[°C]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733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735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784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 smtClean="0">
                              <a:effectLst/>
                            </a:rPr>
                            <a:t>T</a:t>
                          </a:r>
                          <a:r>
                            <a:rPr lang="es-CL" sz="1200" b="1" u="none" strike="noStrike" baseline="-25000" dirty="0" smtClean="0">
                              <a:effectLst/>
                            </a:rPr>
                            <a:t>g.c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 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[°C]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106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108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Tiempo de puesta a régimen [min]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102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1" i="1" smtClean="0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i="1" smtClean="0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𝜼</m:t>
                                  </m:r>
                                </m:e>
                                <m:sub>
                                  <m:r>
                                    <a:rPr lang="es-ES" sz="1200" b="1" i="1" smtClean="0">
                                      <a:solidFill>
                                        <a:srgbClr val="00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s-CL" sz="1200" b="1" u="none" strike="noStrike" dirty="0" smtClean="0">
                              <a:effectLst/>
                            </a:rPr>
                            <a:t> [%]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86,8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86,2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81,3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CO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2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[%]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4,9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4,07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NO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x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[mg/Nm</a:t>
                          </a:r>
                          <a:r>
                            <a:rPr lang="es-CL" sz="1200" b="1" u="none" strike="noStrike" baseline="30000" dirty="0">
                              <a:effectLst/>
                            </a:rPr>
                            <a:t>3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]</a:t>
                          </a:r>
                          <a:endParaRPr lang="es-CL" sz="1200" b="1" i="0" u="none" strike="noStrike" baseline="30000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93,4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283,5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284,9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09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SO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2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[mg/Nm</a:t>
                          </a:r>
                          <a:r>
                            <a:rPr lang="es-CL" sz="1200" b="1" u="none" strike="noStrike" baseline="30000" dirty="0">
                              <a:effectLst/>
                            </a:rPr>
                            <a:t>3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xmlns="" val="100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a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2296116"/>
                  </p:ext>
                </p:extLst>
              </p:nvPr>
            </p:nvGraphicFramePr>
            <p:xfrm>
              <a:off x="7896200" y="3717032"/>
              <a:ext cx="4176464" cy="29988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016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</a:tblGrid>
                  <a:tr h="569542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u="none" strike="noStrike" dirty="0">
                              <a:effectLst/>
                            </a:rPr>
                            <a:t>Parámetro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>
                              <a:effectLst/>
                            </a:rPr>
                            <a:t>Pellet convencional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Alperujo/</a:t>
                          </a:r>
                        </a:p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Eucaliptus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Alperujo/Pino</a:t>
                          </a:r>
                          <a:endParaRPr lang="es-CL" sz="12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 smtClean="0">
                              <a:effectLst/>
                            </a:rPr>
                            <a:t>T</a:t>
                          </a:r>
                          <a:r>
                            <a:rPr lang="es-CL" sz="1200" b="1" u="none" strike="noStrike" baseline="-25000" dirty="0" smtClean="0">
                              <a:effectLst/>
                            </a:rPr>
                            <a:t>llama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 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[°C]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733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735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784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 smtClean="0">
                              <a:effectLst/>
                            </a:rPr>
                            <a:t>T</a:t>
                          </a:r>
                          <a:r>
                            <a:rPr lang="es-CL" sz="1200" b="1" u="none" strike="noStrike" baseline="-25000" dirty="0" smtClean="0">
                              <a:effectLst/>
                            </a:rPr>
                            <a:t>g.c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 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[°C]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106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108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379695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Tiempo de puesta a régimen [min]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102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endParaRPr lang="es-ES_tradnl"/>
                        </a:p>
                      </a:txBody>
                      <a:tcPr marL="0" marR="0" marT="0" marB="0" anchor="b">
                        <a:blipFill rotWithShape="0">
                          <a:blip r:embed="rId5"/>
                          <a:stretch>
                            <a:fillRect l="-422" t="-687805" r="-191139" b="-4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86,8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86,2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81,3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5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CO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2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[%]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4,9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4,07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4,95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7"/>
                      </a:ext>
                    </a:extLst>
                  </a:tr>
                  <a:tr h="247197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NO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x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[mg/Nm</a:t>
                          </a:r>
                          <a:r>
                            <a:rPr lang="es-CL" sz="1200" b="1" u="none" strike="noStrike" baseline="30000" dirty="0">
                              <a:effectLst/>
                            </a:rPr>
                            <a:t>3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]</a:t>
                          </a:r>
                          <a:endParaRPr lang="es-CL" sz="1200" b="1" i="0" u="none" strike="noStrike" baseline="30000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93,4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283,5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b="0" i="0" u="none" strike="noStrike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</a:rPr>
                            <a:t>284,9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9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rtl="0" fontAlgn="b"/>
                          <a:r>
                            <a:rPr lang="es-CL" sz="1200" b="1" u="none" strike="noStrike" dirty="0">
                              <a:effectLst/>
                            </a:rPr>
                            <a:t>SO</a:t>
                          </a:r>
                          <a:r>
                            <a:rPr lang="es-CL" sz="1200" b="1" u="none" strike="noStrike" baseline="-25000" dirty="0">
                              <a:effectLst/>
                            </a:rPr>
                            <a:t>2</a:t>
                          </a:r>
                          <a:r>
                            <a:rPr lang="es-CL" sz="1200" b="1" u="none" strike="noStrike" dirty="0">
                              <a:effectLst/>
                            </a:rPr>
                            <a:t> [mg/Nm</a:t>
                          </a:r>
                          <a:r>
                            <a:rPr lang="es-CL" sz="1200" b="1" u="none" strike="noStrike" baseline="30000" dirty="0">
                              <a:effectLst/>
                            </a:rPr>
                            <a:t>3</a:t>
                          </a:r>
                          <a:r>
                            <a:rPr lang="es-CL" sz="1200" b="1" u="none" strike="noStrike" dirty="0" smtClean="0">
                              <a:effectLst/>
                            </a:rPr>
                            <a:t>]</a:t>
                          </a:r>
                          <a:endParaRPr lang="es-CL" sz="12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s-CL" sz="1200" u="none" strike="noStrike" dirty="0" smtClean="0">
                              <a:effectLst/>
                            </a:rPr>
                            <a:t>&lt; límite de detección</a:t>
                          </a:r>
                          <a:endParaRPr lang="es-CL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1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Marcador de texto 2"/>
          <p:cNvSpPr txBox="1">
            <a:spLocks/>
          </p:cNvSpPr>
          <p:nvPr/>
        </p:nvSpPr>
        <p:spPr>
          <a:xfrm>
            <a:off x="8472264" y="3314622"/>
            <a:ext cx="3240360" cy="546426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hangingPunct="1"/>
            <a:r>
              <a:rPr lang="es-CL" sz="2000" b="1" kern="0" dirty="0"/>
              <a:t>C</a:t>
            </a:r>
            <a:r>
              <a:rPr lang="es-CL" sz="2000" b="1" kern="0" dirty="0" smtClean="0"/>
              <a:t>ombustión Caldera</a:t>
            </a:r>
            <a:endParaRPr lang="es-CL" sz="2000" b="1" kern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2" t="58710" r="24506" b="8504"/>
          <a:stretch>
            <a:fillRect/>
          </a:stretch>
        </p:blipFill>
        <p:spPr bwMode="auto">
          <a:xfrm>
            <a:off x="198438" y="150813"/>
            <a:ext cx="26812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902" t="58710" r="24506" b="85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62063" y="-315416"/>
            <a:ext cx="931545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b="1">
                <a:solidFill>
                  <a:srgbClr val="000000"/>
                </a:solidFill>
                <a:latin typeface="Calibri Light" charset="0"/>
              </a:rPr>
              <a:t>RESULTADOS Y DISCUSIÓN</a:t>
            </a:r>
          </a:p>
        </p:txBody>
      </p:sp>
      <p:sp>
        <p:nvSpPr>
          <p:cNvPr id="7" name="Marcador de texto 2"/>
          <p:cNvSpPr txBox="1">
            <a:spLocks/>
          </p:cNvSpPr>
          <p:nvPr/>
        </p:nvSpPr>
        <p:spPr>
          <a:xfrm>
            <a:off x="119336" y="1082374"/>
            <a:ext cx="10515600" cy="546426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hangingPunct="1"/>
            <a:r>
              <a:rPr lang="es-CL" sz="2000" b="1" kern="0" dirty="0" smtClean="0"/>
              <a:t>Caracterización CAs</a:t>
            </a:r>
            <a:endParaRPr lang="es-CL" sz="2000" b="1" kern="0" dirty="0"/>
          </a:p>
        </p:txBody>
      </p:sp>
      <p:sp>
        <p:nvSpPr>
          <p:cNvPr id="8" name="Marcador de texto 2"/>
          <p:cNvSpPr txBox="1">
            <a:spLocks/>
          </p:cNvSpPr>
          <p:nvPr/>
        </p:nvSpPr>
        <p:spPr>
          <a:xfrm>
            <a:off x="119336" y="3717032"/>
            <a:ext cx="9208640" cy="546426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hangingPunct="1"/>
            <a:r>
              <a:rPr lang="es-CL" sz="2000" b="1" kern="0" dirty="0" smtClean="0"/>
              <a:t>Caracterización Superficial</a:t>
            </a:r>
            <a:endParaRPr lang="es-CL" sz="2000" b="1" kern="0" dirty="0"/>
          </a:p>
        </p:txBody>
      </p:sp>
      <p:graphicFrame>
        <p:nvGraphicFramePr>
          <p:cNvPr id="9" name="Tabla 8">
            <a:extLst>
              <a:ext uri="{FF2B5EF4-FFF2-40B4-BE49-F238E27FC236}">
                <a16:creationId xmlns="" xmlns:a16="http://schemas.microsoft.com/office/drawing/2014/main" id="{1ED3EB35-FD56-4153-BD26-07706A3C5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94175"/>
              </p:ext>
            </p:extLst>
          </p:nvPr>
        </p:nvGraphicFramePr>
        <p:xfrm>
          <a:off x="170252" y="1479672"/>
          <a:ext cx="10966308" cy="2165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5474">
                  <a:extLst>
                    <a:ext uri="{9D8B030D-6E8A-4147-A177-3AD203B41FA5}">
                      <a16:colId xmlns="" xmlns:a16="http://schemas.microsoft.com/office/drawing/2014/main" val="1128662596"/>
                    </a:ext>
                  </a:extLst>
                </a:gridCol>
                <a:gridCol w="1367797">
                  <a:extLst>
                    <a:ext uri="{9D8B030D-6E8A-4147-A177-3AD203B41FA5}">
                      <a16:colId xmlns="" xmlns:a16="http://schemas.microsoft.com/office/drawing/2014/main" val="1795889100"/>
                    </a:ext>
                  </a:extLst>
                </a:gridCol>
                <a:gridCol w="1268191">
                  <a:extLst>
                    <a:ext uri="{9D8B030D-6E8A-4147-A177-3AD203B41FA5}">
                      <a16:colId xmlns="" xmlns:a16="http://schemas.microsoft.com/office/drawing/2014/main" val="2396263413"/>
                    </a:ext>
                  </a:extLst>
                </a:gridCol>
                <a:gridCol w="1208044">
                  <a:extLst>
                    <a:ext uri="{9D8B030D-6E8A-4147-A177-3AD203B41FA5}">
                      <a16:colId xmlns="" xmlns:a16="http://schemas.microsoft.com/office/drawing/2014/main" val="564026142"/>
                    </a:ext>
                  </a:extLst>
                </a:gridCol>
                <a:gridCol w="1501258">
                  <a:extLst>
                    <a:ext uri="{9D8B030D-6E8A-4147-A177-3AD203B41FA5}">
                      <a16:colId xmlns="" xmlns:a16="http://schemas.microsoft.com/office/drawing/2014/main" val="611556684"/>
                    </a:ext>
                  </a:extLst>
                </a:gridCol>
                <a:gridCol w="627028">
                  <a:extLst>
                    <a:ext uri="{9D8B030D-6E8A-4147-A177-3AD203B41FA5}">
                      <a16:colId xmlns="" xmlns:a16="http://schemas.microsoft.com/office/drawing/2014/main" val="3979993012"/>
                    </a:ext>
                  </a:extLst>
                </a:gridCol>
                <a:gridCol w="643446">
                  <a:extLst>
                    <a:ext uri="{9D8B030D-6E8A-4147-A177-3AD203B41FA5}">
                      <a16:colId xmlns="" xmlns:a16="http://schemas.microsoft.com/office/drawing/2014/main" val="616623629"/>
                    </a:ext>
                  </a:extLst>
                </a:gridCol>
                <a:gridCol w="640080">
                  <a:extLst>
                    <a:ext uri="{9D8B030D-6E8A-4147-A177-3AD203B41FA5}">
                      <a16:colId xmlns="" xmlns:a16="http://schemas.microsoft.com/office/drawing/2014/main" val="319998663"/>
                    </a:ext>
                  </a:extLst>
                </a:gridCol>
                <a:gridCol w="1624990">
                  <a:extLst>
                    <a:ext uri="{9D8B030D-6E8A-4147-A177-3AD203B41FA5}">
                      <a16:colId xmlns="" xmlns:a16="http://schemas.microsoft.com/office/drawing/2014/main" val="1514484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Muestra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Cenizas, 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Humedad,%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Volátiles, 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Carbón fijo,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H, 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N, 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Rendimiento, %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85099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 prima</a:t>
                      </a: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0,66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86,9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12,5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0,25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732696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CA-CO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96,3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911145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CA-H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8,14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88,7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94,2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0,90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0,66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4747138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CA-KOH</a:t>
                      </a: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5,30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72,3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86,9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0,68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0,97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29962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CA-H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3,22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79,3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87,8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0,98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112344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GAC-1240*</a:t>
                      </a:r>
                      <a:endParaRPr lang="es-MX" sz="1600" b="0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5,89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9,65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84,5</a:t>
                      </a:r>
                      <a:endParaRPr lang="es-MX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0,88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85726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C-Gran*</a:t>
                      </a:r>
                      <a:endParaRPr lang="es-MX" sz="1600" b="0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2,79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084785247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="" xmlns:a16="http://schemas.microsoft.com/office/drawing/2014/main" id="{7897B03B-37B7-4591-97B7-B377FBD0C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799897"/>
              </p:ext>
            </p:extLst>
          </p:nvPr>
        </p:nvGraphicFramePr>
        <p:xfrm>
          <a:off x="158824" y="4077072"/>
          <a:ext cx="9753600" cy="2348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368">
                  <a:extLst>
                    <a:ext uri="{9D8B030D-6E8A-4147-A177-3AD203B41FA5}">
                      <a16:colId xmlns="" xmlns:a16="http://schemas.microsoft.com/office/drawing/2014/main" val="1128662596"/>
                    </a:ext>
                  </a:extLst>
                </a:gridCol>
                <a:gridCol w="1716063">
                  <a:extLst>
                    <a:ext uri="{9D8B030D-6E8A-4147-A177-3AD203B41FA5}">
                      <a16:colId xmlns="" xmlns:a16="http://schemas.microsoft.com/office/drawing/2014/main" val="1795889100"/>
                    </a:ext>
                  </a:extLst>
                </a:gridCol>
                <a:gridCol w="1363579">
                  <a:extLst>
                    <a:ext uri="{9D8B030D-6E8A-4147-A177-3AD203B41FA5}">
                      <a16:colId xmlns="" xmlns:a16="http://schemas.microsoft.com/office/drawing/2014/main" val="2396263413"/>
                    </a:ext>
                  </a:extLst>
                </a:gridCol>
                <a:gridCol w="1427747">
                  <a:extLst>
                    <a:ext uri="{9D8B030D-6E8A-4147-A177-3AD203B41FA5}">
                      <a16:colId xmlns="" xmlns:a16="http://schemas.microsoft.com/office/drawing/2014/main" val="564026142"/>
                    </a:ext>
                  </a:extLst>
                </a:gridCol>
                <a:gridCol w="1507958">
                  <a:extLst>
                    <a:ext uri="{9D8B030D-6E8A-4147-A177-3AD203B41FA5}">
                      <a16:colId xmlns="" xmlns:a16="http://schemas.microsoft.com/office/drawing/2014/main" val="3979993012"/>
                    </a:ext>
                  </a:extLst>
                </a:gridCol>
                <a:gridCol w="1860885">
                  <a:extLst>
                    <a:ext uri="{9D8B030D-6E8A-4147-A177-3AD203B41FA5}">
                      <a16:colId xmlns="" xmlns:a16="http://schemas.microsoft.com/office/drawing/2014/main" val="319998663"/>
                    </a:ext>
                  </a:extLst>
                </a:gridCol>
              </a:tblGrid>
              <a:tr h="2058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Muestra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Área superficial específica (S</a:t>
                      </a:r>
                      <a:r>
                        <a:rPr lang="es-CL" sz="1600" b="0" baseline="-25000" dirty="0">
                          <a:effectLst/>
                          <a:latin typeface="+mn-lt"/>
                        </a:rPr>
                        <a:t>BET</a:t>
                      </a:r>
                      <a:r>
                        <a:rPr lang="es-CL" sz="1600" b="0" dirty="0">
                          <a:effectLst/>
                          <a:latin typeface="+mn-lt"/>
                        </a:rPr>
                        <a:t>), m</a:t>
                      </a:r>
                      <a:r>
                        <a:rPr lang="es-CL" sz="1600" b="0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s-CL" sz="1600" b="0" dirty="0">
                          <a:effectLst/>
                          <a:latin typeface="+mn-lt"/>
                        </a:rPr>
                        <a:t>/g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Volumen total de poros (V</a:t>
                      </a:r>
                      <a:r>
                        <a:rPr lang="es-CL" sz="1600" b="0" baseline="-25000" dirty="0">
                          <a:effectLst/>
                          <a:latin typeface="+mn-lt"/>
                        </a:rPr>
                        <a:t>T</a:t>
                      </a:r>
                      <a:r>
                        <a:rPr lang="es-CL" sz="1600" b="0" dirty="0">
                          <a:effectLst/>
                          <a:latin typeface="+mn-lt"/>
                        </a:rPr>
                        <a:t>), cm</a:t>
                      </a:r>
                      <a:r>
                        <a:rPr lang="es-CL" sz="1600" b="0" baseline="30000" dirty="0">
                          <a:effectLst/>
                          <a:latin typeface="+mn-lt"/>
                        </a:rPr>
                        <a:t>3</a:t>
                      </a:r>
                      <a:r>
                        <a:rPr lang="es-CL" sz="1600" b="0" dirty="0">
                          <a:effectLst/>
                          <a:latin typeface="+mn-lt"/>
                        </a:rPr>
                        <a:t>/g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b="0" dirty="0">
                          <a:effectLst/>
                          <a:latin typeface="+mn-lt"/>
                        </a:rPr>
                        <a:t>Microporos, %</a:t>
                      </a:r>
                      <a:endParaRPr lang="es-MX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Adsorción NH</a:t>
                      </a:r>
                      <a:r>
                        <a:rPr lang="es-MX" sz="1600" b="0" baseline="-25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1600" b="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mg/g</a:t>
                      </a:r>
                      <a:endParaRPr lang="es-MX" sz="1600" b="0" baseline="-25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Adsorción de azul de metileno, mg/g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785099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CA-CO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1.011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0,44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89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326961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CA-H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1.511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0,91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66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397</a:t>
                      </a:r>
                      <a:endParaRPr lang="es-CL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11145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CA-KOH</a:t>
                      </a: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1.823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0,74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98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747138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CA-H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16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</a:t>
                      </a:r>
                      <a:r>
                        <a:rPr lang="es-MX" sz="16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1.986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1,15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600" dirty="0">
                          <a:effectLst/>
                          <a:latin typeface="+mn-lt"/>
                        </a:rPr>
                        <a:t>64</a:t>
                      </a:r>
                      <a:endParaRPr lang="es-MX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29962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GAC-1240*</a:t>
                      </a:r>
                      <a:endParaRPr lang="es-MX" sz="1600" b="0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1.017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85726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C-Gran*</a:t>
                      </a:r>
                      <a:endParaRPr lang="es-MX" sz="1600" b="0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CBCD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239057766"/>
                  </a:ext>
                </a:extLst>
              </a:tr>
            </a:tbl>
          </a:graphicData>
        </a:graphic>
      </p:graphicFrame>
      <p:sp>
        <p:nvSpPr>
          <p:cNvPr id="12" name="Marcador de texto 2">
            <a:extLst>
              <a:ext uri="{FF2B5EF4-FFF2-40B4-BE49-F238E27FC236}">
                <a16:creationId xmlns="" xmlns:a16="http://schemas.microsoft.com/office/drawing/2014/main" id="{4C8CCD03-D0E0-4C12-9D35-6044F6C67993}"/>
              </a:ext>
            </a:extLst>
          </p:cNvPr>
          <p:cNvSpPr txBox="1">
            <a:spLocks/>
          </p:cNvSpPr>
          <p:nvPr/>
        </p:nvSpPr>
        <p:spPr>
          <a:xfrm>
            <a:off x="119336" y="6381328"/>
            <a:ext cx="1348068" cy="273213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fontAlgn="base">
              <a:lnSpc>
                <a:spcPct val="9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hangingPunct="1"/>
            <a:r>
              <a:rPr lang="es-CL" sz="1200" b="1" kern="0" dirty="0"/>
              <a:t>*Referencia </a:t>
            </a:r>
            <a:r>
              <a:rPr lang="es-CL" sz="1200" b="1" kern="0" dirty="0" err="1"/>
              <a:t>Norit</a:t>
            </a:r>
            <a:endParaRPr lang="es-CL" sz="1200" b="1" kern="0" dirty="0"/>
          </a:p>
        </p:txBody>
      </p:sp>
      <p:pic>
        <p:nvPicPr>
          <p:cNvPr id="13" name="Imagen 12">
            <a:extLst>
              <a:ext uri="{FF2B5EF4-FFF2-40B4-BE49-F238E27FC236}">
                <a16:creationId xmlns="" xmlns:a16="http://schemas.microsoft.com/office/drawing/2014/main" id="{FC456529-9C37-4C0A-9E12-A5311E5683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27" t="9094" r="8848" b="2525"/>
          <a:stretch/>
        </p:blipFill>
        <p:spPr>
          <a:xfrm>
            <a:off x="9840416" y="4575162"/>
            <a:ext cx="2451656" cy="195018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0553459" y="4293096"/>
            <a:ext cx="1087157" cy="32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600" u="sng" kern="0" dirty="0" smtClean="0"/>
              <a:t>Isotermas</a:t>
            </a:r>
            <a:endParaRPr lang="es-ES_tradnl" sz="1600" u="sng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38275" y="1544514"/>
            <a:ext cx="9315450" cy="94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3200" b="1" dirty="0" smtClean="0">
                <a:solidFill>
                  <a:srgbClr val="000000"/>
                </a:solidFill>
                <a:latin typeface="Calibri Light" charset="0"/>
              </a:rPr>
              <a:t>CONCLUSIONES</a:t>
            </a:r>
            <a:endParaRPr lang="es-UY" sz="3200" b="1" dirty="0">
              <a:solidFill>
                <a:srgbClr val="000000"/>
              </a:solidFill>
              <a:latin typeface="Calibri Light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4" name="Rectangle 2"/>
              <p:cNvSpPr>
                <a:spLocks noChangeArrowheads="1"/>
              </p:cNvSpPr>
              <p:nvPr/>
            </p:nvSpPr>
            <p:spPr bwMode="auto">
              <a:xfrm>
                <a:off x="0" y="2407455"/>
                <a:ext cx="12144672" cy="2088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just" hangingPunct="1">
                  <a:lnSpc>
                    <a:spcPct val="90000"/>
                  </a:lnSpc>
                  <a:spcBef>
                    <a:spcPts val="1000"/>
                  </a:spcBef>
                  <a:buFont typeface="Wingdings" charset="2"/>
                  <a:buChar char="ü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Se obtuvieron pellets de alperujo, al mezclar con residuos forestales (</a:t>
                </a:r>
                <a14:m>
                  <m:oMath xmlns:m="http://schemas.openxmlformats.org/officeDocument/2006/math">
                    <m:r>
                      <a:rPr lang="es-UY" sz="2200" i="1" smtClean="0">
                        <a:solidFill>
                          <a:srgbClr val="00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40-50%) es posible posible obtener un producto que cumple con estándares de uso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industrial,  la incorporación a una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caldera no afecta la inercia del sistema, manteniendo la eficiencia térmica</a:t>
                </a:r>
              </a:p>
              <a:p>
                <a:pPr marL="342900" indent="-342900" algn="just" hangingPunct="1">
                  <a:lnSpc>
                    <a:spcPct val="90000"/>
                  </a:lnSpc>
                  <a:spcBef>
                    <a:spcPts val="1000"/>
                  </a:spcBef>
                  <a:buFont typeface="Wingdings" charset="2"/>
                  <a:buChar char="ü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El hueso de aceituna es un buen precursor de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CA,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lográndose mediante activación química y física áreas superficiales &gt;1.000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m</a:t>
                </a:r>
                <a:r>
                  <a:rPr lang="es-UY" sz="2200" baseline="30000" dirty="0" smtClean="0">
                    <a:solidFill>
                      <a:srgbClr val="000000"/>
                    </a:solidFill>
                    <a:latin typeface="Calibri" charset="0"/>
                  </a:rPr>
                  <a:t>2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/g,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con excelentes propiedades adsortivas para remoción de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NH</a:t>
                </a:r>
                <a:r>
                  <a:rPr lang="es-UY" sz="2200" baseline="-25000" dirty="0" smtClean="0">
                    <a:solidFill>
                      <a:srgbClr val="000000"/>
                    </a:solidFill>
                    <a:latin typeface="Calibri" charset="0"/>
                  </a:rPr>
                  <a:t>3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(responsable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de malos olores) como azul de metileno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(contaminante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en fase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líquida), </a:t>
                </a:r>
                <a:r>
                  <a:rPr lang="es-UY" sz="2200" dirty="0" smtClean="0">
                    <a:solidFill>
                      <a:srgbClr val="000000"/>
                    </a:solidFill>
                    <a:latin typeface="Calibri" charset="0"/>
                  </a:rPr>
                  <a:t>comparables a CAs comerciales </a:t>
                </a:r>
              </a:p>
              <a:p>
                <a:pPr marL="342900" indent="-342900" algn="just" hangingPunct="1"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200" dirty="0" smtClean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ES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ES" sz="2400" dirty="0" smtClean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ES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  <a:p>
                <a:pPr algn="just" hangingPunct="1">
                  <a:lnSpc>
                    <a:spcPct val="90000"/>
                  </a:lnSpc>
                  <a:spcBef>
                    <a:spcPts val="1000"/>
                  </a:spcBef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  <a:tab pos="6515100" algn="l"/>
                    <a:tab pos="7239000" algn="l"/>
                    <a:tab pos="7962900" algn="l"/>
                    <a:tab pos="8686800" algn="l"/>
                    <a:tab pos="9410700" algn="l"/>
                    <a:tab pos="10134600" algn="l"/>
                  </a:tabLst>
                </a:pPr>
                <a:endParaRPr lang="es-UY" sz="2400" dirty="0">
                  <a:solidFill>
                    <a:srgbClr val="000000"/>
                  </a:solidFill>
                  <a:latin typeface="Calibri" charset="0"/>
                </a:endParaRPr>
              </a:p>
            </p:txBody>
          </p:sp>
        </mc:Choice>
        <mc:Fallback>
          <p:sp>
            <p:nvSpPr>
              <p:cNvPr id="8194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2407455"/>
                <a:ext cx="12144672" cy="2088231"/>
              </a:xfrm>
              <a:prstGeom prst="rect">
                <a:avLst/>
              </a:prstGeom>
              <a:blipFill rotWithShape="0">
                <a:blip r:embed="rId3"/>
                <a:stretch>
                  <a:fillRect l="-552" t="-3509" r="-653" b="-175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41275"/>
            <a:ext cx="8783638" cy="197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86110" y="4221793"/>
            <a:ext cx="9315450" cy="79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s-UY" sz="2400" b="1" dirty="0" smtClean="0">
                <a:solidFill>
                  <a:srgbClr val="000000"/>
                </a:solidFill>
                <a:latin typeface="Calibri Light" charset="0"/>
              </a:rPr>
              <a:t>BIBLIOGRAFÍA</a:t>
            </a:r>
            <a:endParaRPr lang="es-UY" sz="2400" b="1" dirty="0">
              <a:solidFill>
                <a:srgbClr val="000000"/>
              </a:solidFill>
              <a:latin typeface="Calibri Light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384720" y="4891731"/>
            <a:ext cx="12576720" cy="1561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lvl="1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s-UY" sz="1400" dirty="0" smtClean="0">
                <a:solidFill>
                  <a:srgbClr val="000000"/>
                </a:solidFill>
                <a:latin typeface="Calibri" charset="0"/>
              </a:rPr>
              <a:t>1. P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. González. “Sector Aceite de </a:t>
            </a:r>
            <a:r>
              <a:rPr lang="es-UY" sz="1400" dirty="0" smtClean="0">
                <a:solidFill>
                  <a:srgbClr val="000000"/>
                </a:solidFill>
                <a:latin typeface="Calibri" charset="0"/>
              </a:rPr>
              <a:t>Oliva 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en Chile”. Seminario: Hacia una industria circular: Alternativas de uso para los residuos de olivas. UDT de la Universidad de Concepción (2020), Chile</a:t>
            </a:r>
          </a:p>
          <a:p>
            <a:pPr lvl="1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s-UY" sz="1400" dirty="0" smtClean="0">
                <a:solidFill>
                  <a:srgbClr val="000000"/>
                </a:solidFill>
                <a:latin typeface="Calibri" charset="0"/>
              </a:rPr>
              <a:t>2. UDT 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de la Universidad de Concepción. Proyecto PYT 2019-0158 “Solución innovadora para la valorización de residuos de la industria de aceite de oliva: Desarrollo de carbones activados y biocombustible”. Fundación Innovación Agraria (FIA), Ministerio Agricultura (2019), Chile</a:t>
            </a:r>
          </a:p>
          <a:p>
            <a:pPr lvl="1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s-UY" sz="1400" dirty="0" smtClean="0">
                <a:solidFill>
                  <a:srgbClr val="000000"/>
                </a:solidFill>
                <a:latin typeface="Calibri" charset="0"/>
              </a:rPr>
              <a:t>3. T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. Berhe Gebreegziabher, S. Wang y H. Nam, “Adsorption of H</a:t>
            </a:r>
            <a:r>
              <a:rPr lang="es-UY" sz="1400" baseline="-25000" dirty="0">
                <a:solidFill>
                  <a:srgbClr val="000000"/>
                </a:solidFill>
                <a:latin typeface="Calibri" charset="0"/>
              </a:rPr>
              <a:t>2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S, NH</a:t>
            </a:r>
            <a:r>
              <a:rPr lang="es-UY" sz="1400" baseline="-25000" dirty="0">
                <a:solidFill>
                  <a:srgbClr val="000000"/>
                </a:solidFill>
                <a:latin typeface="Calibri" charset="0"/>
              </a:rPr>
              <a:t>3</a:t>
            </a:r>
            <a:r>
              <a:rPr lang="es-UY" sz="1400" dirty="0">
                <a:solidFill>
                  <a:srgbClr val="000000"/>
                </a:solidFill>
                <a:latin typeface="Calibri" charset="0"/>
              </a:rPr>
              <a:t> and TMA from indoor air using porous corncob activated carbon: Isotherm and kinetics study,” J. Environ. Chem. Eng. 7 (2019) 103234.</a:t>
            </a:r>
          </a:p>
          <a:p>
            <a:pPr lvl="1"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s-ES" sz="1400" b="1" dirty="0" smtClean="0">
                <a:solidFill>
                  <a:srgbClr val="000000"/>
                </a:solidFill>
                <a:latin typeface="Calibri" charset="0"/>
              </a:rPr>
              <a:t>       Agradecimientos</a:t>
            </a:r>
            <a:r>
              <a:rPr lang="es-ES" sz="1400" dirty="0" smtClean="0">
                <a:solidFill>
                  <a:srgbClr val="000000"/>
                </a:solidFill>
                <a:latin typeface="Calibri" charset="0"/>
              </a:rPr>
              <a:t>: Proyecto FIA PYT 2019-0158, Ministerio de Agricultura, Chile. </a:t>
            </a:r>
            <a:r>
              <a:rPr lang="es-ES" sz="1400" dirty="0">
                <a:solidFill>
                  <a:srgbClr val="000000"/>
                </a:solidFill>
                <a:latin typeface="Calibri" charset="0"/>
              </a:rPr>
              <a:t>Proyecto ANID PIA/APOYO CCTE AFB170007, </a:t>
            </a:r>
            <a:r>
              <a:rPr lang="es-ES" sz="1400" dirty="0" smtClean="0">
                <a:solidFill>
                  <a:srgbClr val="000000"/>
                </a:solidFill>
                <a:latin typeface="Calibri" charset="0"/>
              </a:rPr>
              <a:t>Unidad de Desarrollo Tecnológico, Universidad de Concepción, Chile. FONDEQUIP EQM-160070, Facultad </a:t>
            </a:r>
            <a:r>
              <a:rPr lang="es-ES" sz="1400" smtClean="0">
                <a:solidFill>
                  <a:srgbClr val="000000"/>
                </a:solidFill>
                <a:latin typeface="Calibri" charset="0"/>
              </a:rPr>
              <a:t>de </a:t>
            </a:r>
            <a:r>
              <a:rPr lang="es-ES" sz="1400" smtClean="0">
                <a:solidFill>
                  <a:srgbClr val="000000"/>
                </a:solidFill>
                <a:latin typeface="Calibri" charset="0"/>
              </a:rPr>
              <a:t>Ingeniería, </a:t>
            </a:r>
            <a:r>
              <a:rPr lang="es-ES" sz="1400" dirty="0" smtClean="0">
                <a:solidFill>
                  <a:srgbClr val="000000"/>
                </a:solidFill>
                <a:latin typeface="Calibri" charset="0"/>
              </a:rPr>
              <a:t>Universidad Católica de Chile, Chile. </a:t>
            </a:r>
            <a:endParaRPr lang="es-UY" sz="1400" dirty="0" smtClean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ES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ES" sz="1400" dirty="0" smtClean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ES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90000"/>
              </a:lnSpc>
              <a:spcBef>
                <a:spcPts val="10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endParaRPr lang="es-UY" sz="14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863</Words>
  <Application>Microsoft Macintosh PowerPoint</Application>
  <PresentationFormat>Panorámica</PresentationFormat>
  <Paragraphs>303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Calibri</vt:lpstr>
      <vt:lpstr>Calibri Light</vt:lpstr>
      <vt:lpstr>Cambria Math</vt:lpstr>
      <vt:lpstr>Microsoft YaHei</vt:lpstr>
      <vt:lpstr>Times New Roman</vt:lpstr>
      <vt:lpstr>Wingdings</vt:lpstr>
      <vt:lpstr>Arial</vt:lpstr>
      <vt:lpstr>Tema de Office</vt:lpstr>
      <vt:lpstr>Valorización integral de residuos olivícolas: Pellets y carbones activados a para su uso en la remoción de olores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DEL TRABAJO/POSTER</dc:title>
  <dc:creator>Adriana</dc:creator>
  <cp:lastModifiedBy>Usuario de Microsoft Office</cp:lastModifiedBy>
  <cp:revision>60</cp:revision>
  <cp:lastPrinted>1601-01-01T00:00:00Z</cp:lastPrinted>
  <dcterms:created xsi:type="dcterms:W3CDTF">1601-01-01T00:00:00Z</dcterms:created>
  <dcterms:modified xsi:type="dcterms:W3CDTF">2021-03-23T20:24:30Z</dcterms:modified>
</cp:coreProperties>
</file>