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7" r:id="rId2"/>
    <p:sldId id="270" r:id="rId3"/>
    <p:sldId id="303" r:id="rId4"/>
    <p:sldId id="259" r:id="rId5"/>
    <p:sldId id="304" r:id="rId6"/>
    <p:sldId id="271" r:id="rId7"/>
    <p:sldId id="274" r:id="rId8"/>
    <p:sldId id="273" r:id="rId9"/>
    <p:sldId id="302" r:id="rId10"/>
    <p:sldId id="280" r:id="rId11"/>
    <p:sldId id="261" r:id="rId12"/>
    <p:sldId id="275" r:id="rId13"/>
    <p:sldId id="287" r:id="rId14"/>
    <p:sldId id="263" r:id="rId15"/>
    <p:sldId id="262" r:id="rId16"/>
    <p:sldId id="284" r:id="rId17"/>
    <p:sldId id="264" r:id="rId18"/>
    <p:sldId id="265" r:id="rId19"/>
    <p:sldId id="279" r:id="rId20"/>
    <p:sldId id="285" r:id="rId21"/>
    <p:sldId id="266" r:id="rId22"/>
    <p:sldId id="267" r:id="rId23"/>
    <p:sldId id="276" r:id="rId24"/>
    <p:sldId id="277" r:id="rId25"/>
    <p:sldId id="278" r:id="rId26"/>
    <p:sldId id="282" r:id="rId27"/>
    <p:sldId id="283" r:id="rId28"/>
    <p:sldId id="290" r:id="rId29"/>
    <p:sldId id="288" r:id="rId30"/>
    <p:sldId id="306" r:id="rId31"/>
    <p:sldId id="292" r:id="rId32"/>
    <p:sldId id="294" r:id="rId33"/>
    <p:sldId id="295" r:id="rId34"/>
    <p:sldId id="293" r:id="rId35"/>
    <p:sldId id="298" r:id="rId36"/>
    <p:sldId id="296" r:id="rId37"/>
    <p:sldId id="297" r:id="rId38"/>
    <p:sldId id="268" r:id="rId39"/>
    <p:sldId id="300" r:id="rId40"/>
    <p:sldId id="301" r:id="rId41"/>
    <p:sldId id="307" r:id="rId42"/>
    <p:sldId id="309" r:id="rId43"/>
    <p:sldId id="289" r:id="rId44"/>
    <p:sldId id="305" r:id="rId45"/>
    <p:sldId id="308" r:id="rId46"/>
    <p:sldId id="310" r:id="rId47"/>
    <p:sldId id="311" r:id="rId48"/>
    <p:sldId id="312" r:id="rId49"/>
    <p:sldId id="313" r:id="rId50"/>
    <p:sldId id="291" r:id="rId51"/>
    <p:sldId id="314" r:id="rId52"/>
    <p:sldId id="315" r:id="rId53"/>
    <p:sldId id="299" r:id="rId54"/>
    <p:sldId id="269" r:id="rId5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0CB4A-AAC6-4F78-80BD-2E07568D1BBB}" v="9" dt="2022-09-27T14:01:53.9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esoriasOCaceresV\Documents\ESTUDIO%20FINANCIERO%20FIA\ANALISIS%20FINANCIERO%20PROYECTO%20FIA%20EN%20COM%20+%20CA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esoriasOCaceresV\Documents\ESTUDIO%20FINANCIERO%20FIA\ANALISIS%20FINANCIERO%20PROYECTO%20FIA%20EN%20COM%20+%20CA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esoriasOCaceresV\Documents\ESTUDIO%20FINANCIERO%20FIA\ANALISIS%20FINANCIERO%20PROYECTO%20FIA%20EN%20CAPOTILLO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sesoriasOCaceresV\Documents\ESTUDIO%20FINANCIERO%20FIA\ANALISIS%20FINANCIERO%20PROYECTO%20FIA%20EN%20COM%20+%20CA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45570866141732"/>
          <c:y val="5.5230014032372758E-2"/>
          <c:w val="0.42352009818217173"/>
          <c:h val="0.77009047577278045"/>
        </c:manualLayout>
      </c:layout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2.7515910398511448E-3"/>
                  <c:y val="-2.05877272080989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85-42C6-AE48-25EB509B7A83}"/>
                </c:ext>
              </c:extLst>
            </c:dLbl>
            <c:dLbl>
              <c:idx val="1"/>
              <c:layout>
                <c:manualLayout>
                  <c:x val="2.3578129271732876E-2"/>
                  <c:y val="1.16948460980206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85-42C6-AE48-25EB509B7A83}"/>
                </c:ext>
              </c:extLst>
            </c:dLbl>
            <c:dLbl>
              <c:idx val="2"/>
              <c:layout>
                <c:manualLayout>
                  <c:x val="5.8898193851833008E-2"/>
                  <c:y val="3.14926970603450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85-42C6-AE48-25EB509B7A83}"/>
                </c:ext>
              </c:extLst>
            </c:dLbl>
            <c:dLbl>
              <c:idx val="3"/>
              <c:layout>
                <c:manualLayout>
                  <c:x val="4.9117396230469894E-2"/>
                  <c:y val="3.278090625273538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85-42C6-AE48-25EB509B7A83}"/>
                </c:ext>
              </c:extLst>
            </c:dLbl>
            <c:dLbl>
              <c:idx val="4"/>
              <c:layout>
                <c:manualLayout>
                  <c:x val="-0.13367278237131924"/>
                  <c:y val="-0.1623349677357205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F85-42C6-AE48-25EB509B7A83}"/>
                </c:ext>
              </c:extLst>
            </c:dLbl>
            <c:dLbl>
              <c:idx val="5"/>
              <c:layout>
                <c:manualLayout>
                  <c:x val="-9.302594765312272E-2"/>
                  <c:y val="4.014220088097483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85-42C6-AE48-25EB509B7A83}"/>
                </c:ext>
              </c:extLst>
            </c:dLbl>
            <c:spPr>
              <a:solidFill>
                <a:schemeClr val="lt1"/>
              </a:solidFill>
              <a:ln w="25400" cap="flat" cmpd="sng" algn="ctr">
                <a:noFill/>
                <a:prstDash val="solid"/>
              </a:ln>
              <a:effectLst/>
            </c:spPr>
            <c:txPr>
              <a:bodyPr/>
              <a:lstStyle/>
              <a:p>
                <a:pPr>
                  <a:defRPr sz="1600" b="1" u="sng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Inversion!$H$5:$H$10</c:f>
              <c:strCache>
                <c:ptCount val="6"/>
                <c:pt idx="0">
                  <c:v>Camas</c:v>
                </c:pt>
                <c:pt idx="1">
                  <c:v>Malla</c:v>
                </c:pt>
                <c:pt idx="2">
                  <c:v>Sistema de riego</c:v>
                </c:pt>
                <c:pt idx="3">
                  <c:v>Dosatron</c:v>
                </c:pt>
                <c:pt idx="4">
                  <c:v>Plantas</c:v>
                </c:pt>
                <c:pt idx="5">
                  <c:v>Invernaderos</c:v>
                </c:pt>
              </c:strCache>
            </c:strRef>
          </c:cat>
          <c:val>
            <c:numRef>
              <c:f>Inversion!$L$5:$L$10</c:f>
              <c:numCache>
                <c:formatCode>_("$"* #,##0_);_("$"* \(#,##0\);_("$"* "-"_);_(@_)</c:formatCode>
                <c:ptCount val="6"/>
                <c:pt idx="0">
                  <c:v>5323464.2336603114</c:v>
                </c:pt>
                <c:pt idx="1">
                  <c:v>599040</c:v>
                </c:pt>
                <c:pt idx="2">
                  <c:v>1800000</c:v>
                </c:pt>
                <c:pt idx="3">
                  <c:v>1076801</c:v>
                </c:pt>
                <c:pt idx="4">
                  <c:v>9996000</c:v>
                </c:pt>
                <c:pt idx="5">
                  <c:v>4522566.057419355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F85-42C6-AE48-25EB509B7A8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solidFill>
          <a:schemeClr val="lt1"/>
        </a:solidFill>
        <a:ln w="25400" cap="flat" cmpd="sng" algn="ctr">
          <a:noFill/>
          <a:prstDash val="solid"/>
        </a:ln>
        <a:effectLst/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2.0143794454221811E-3"/>
          <c:y val="6.3185419028999532E-2"/>
        </c:manualLayout>
      </c:layout>
      <c:overlay val="0"/>
      <c:txPr>
        <a:bodyPr/>
        <a:lstStyle/>
        <a:p>
          <a:pPr>
            <a:defRPr sz="1400"/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22738613045270167"/>
          <c:y val="0.23215240470802684"/>
          <c:w val="0.5871008437994838"/>
          <c:h val="0.76550847010850076"/>
        </c:manualLayout>
      </c:layout>
      <c:pieChart>
        <c:varyColors val="1"/>
        <c:ser>
          <c:idx val="0"/>
          <c:order val="0"/>
          <c:tx>
            <c:strRef>
              <c:f>'Resumen costos'!$B$10</c:f>
              <c:strCache>
                <c:ptCount val="1"/>
                <c:pt idx="0">
                  <c:v>SUSTRATO COMERCIAL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8.4225339179541336E-2"/>
                  <c:y val="7.4571215510812821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6B-4EB5-9A4F-544F6F1F378E}"/>
                </c:ext>
              </c:extLst>
            </c:dLbl>
            <c:dLbl>
              <c:idx val="1"/>
              <c:layout>
                <c:manualLayout>
                  <c:x val="1.1396368842324624E-2"/>
                  <c:y val="-2.769073497811227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6B-4EB5-9A4F-544F6F1F378E}"/>
                </c:ext>
              </c:extLst>
            </c:dLbl>
            <c:dLbl>
              <c:idx val="2"/>
              <c:layout>
                <c:manualLayout>
                  <c:x val="7.8663976920240339E-2"/>
                  <c:y val="1.81430405142907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6B-4EB5-9A4F-544F6F1F378E}"/>
                </c:ext>
              </c:extLst>
            </c:dLbl>
            <c:dLbl>
              <c:idx val="3"/>
              <c:layout>
                <c:manualLayout>
                  <c:x val="-6.924379080714084E-2"/>
                  <c:y val="-0.1221334233565428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6B-4EB5-9A4F-544F6F1F378E}"/>
                </c:ext>
              </c:extLst>
            </c:dLbl>
            <c:dLbl>
              <c:idx val="4"/>
              <c:layout>
                <c:manualLayout>
                  <c:x val="-3.9032467880290474E-2"/>
                  <c:y val="-7.28949485341177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36B-4EB5-9A4F-544F6F1F378E}"/>
                </c:ext>
              </c:extLst>
            </c:dLbl>
            <c:dLbl>
              <c:idx val="5"/>
              <c:layout>
                <c:manualLayout>
                  <c:x val="2.1675885555627861E-3"/>
                  <c:y val="3.38150434846946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36B-4EB5-9A4F-544F6F1F37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 u="sng"/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'Resumen costos'!$B$3:$B$9</c:f>
              <c:strCache>
                <c:ptCount val="7"/>
                <c:pt idx="0">
                  <c:v>sub total MO Establecimiento</c:v>
                </c:pt>
                <c:pt idx="1">
                  <c:v>sub total MO producción</c:v>
                </c:pt>
                <c:pt idx="2">
                  <c:v>sub total sustratos</c:v>
                </c:pt>
                <c:pt idx="3">
                  <c:v>Sub total insumos generales</c:v>
                </c:pt>
                <c:pt idx="4">
                  <c:v> sub total Reposición Piolietileno</c:v>
                </c:pt>
                <c:pt idx="5">
                  <c:v>Subtotal reposicion - Plantas</c:v>
                </c:pt>
                <c:pt idx="6">
                  <c:v>Subtotal reposicion - M.O.</c:v>
                </c:pt>
              </c:strCache>
            </c:strRef>
          </c:cat>
          <c:val>
            <c:numRef>
              <c:f>'Resumen costos'!$O$3:$O$9</c:f>
              <c:numCache>
                <c:formatCode>_("$"* #,##0_);_("$"* \(#,##0\);_("$"* "-"_);_(@_)</c:formatCode>
                <c:ptCount val="7"/>
                <c:pt idx="0">
                  <c:v>2520000</c:v>
                </c:pt>
                <c:pt idx="1">
                  <c:v>23200000</c:v>
                </c:pt>
                <c:pt idx="2">
                  <c:v>3525342.912</c:v>
                </c:pt>
                <c:pt idx="3">
                  <c:v>19067000</c:v>
                </c:pt>
                <c:pt idx="4">
                  <c:v>2042051.09483871</c:v>
                </c:pt>
                <c:pt idx="5">
                  <c:v>12892800</c:v>
                </c:pt>
                <c:pt idx="6">
                  <c:v>525000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6B-4EB5-9A4F-544F6F1F378E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67986061958948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9790954643066314"/>
          <c:y val="0.28100296836750654"/>
          <c:w val="0.48351957658185279"/>
          <c:h val="0.63045102940288034"/>
        </c:manualLayout>
      </c:layout>
      <c:pieChart>
        <c:varyColors val="1"/>
        <c:ser>
          <c:idx val="0"/>
          <c:order val="0"/>
          <c:tx>
            <c:strRef>
              <c:f>'Resumen costos'!$B$10</c:f>
              <c:strCache>
                <c:ptCount val="1"/>
                <c:pt idx="0">
                  <c:v>COSTOS CAPOTILLO A.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8.4225339179541336E-2"/>
                  <c:y val="7.4571215510812821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373-4729-BD0E-0264DCEC2835}"/>
                </c:ext>
              </c:extLst>
            </c:dLbl>
            <c:dLbl>
              <c:idx val="1"/>
              <c:layout>
                <c:manualLayout>
                  <c:x val="1.1396368842324624E-2"/>
                  <c:y val="-2.769073497811227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73-4729-BD0E-0264DCEC2835}"/>
                </c:ext>
              </c:extLst>
            </c:dLbl>
            <c:dLbl>
              <c:idx val="2"/>
              <c:layout>
                <c:manualLayout>
                  <c:x val="7.8663976920240339E-2"/>
                  <c:y val="1.81430405142907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373-4729-BD0E-0264DCEC2835}"/>
                </c:ext>
              </c:extLst>
            </c:dLbl>
            <c:dLbl>
              <c:idx val="3"/>
              <c:layout>
                <c:manualLayout>
                  <c:x val="-6.924379080714084E-2"/>
                  <c:y val="-0.1221334233565428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73-4729-BD0E-0264DCEC2835}"/>
                </c:ext>
              </c:extLst>
            </c:dLbl>
            <c:dLbl>
              <c:idx val="4"/>
              <c:layout>
                <c:manualLayout>
                  <c:x val="-3.9032467880290474E-2"/>
                  <c:y val="-7.28949485341177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373-4729-BD0E-0264DCEC2835}"/>
                </c:ext>
              </c:extLst>
            </c:dLbl>
            <c:dLbl>
              <c:idx val="5"/>
              <c:layout>
                <c:manualLayout>
                  <c:x val="2.1675885555627861E-3"/>
                  <c:y val="3.38150434846946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373-4729-BD0E-0264DCEC28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 u="sng"/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'Resumen costos'!$B$3:$B$9</c:f>
              <c:strCache>
                <c:ptCount val="7"/>
                <c:pt idx="0">
                  <c:v>sub total MO Establecimiento</c:v>
                </c:pt>
                <c:pt idx="1">
                  <c:v>sub total MO producción</c:v>
                </c:pt>
                <c:pt idx="2">
                  <c:v>sub total sustratos</c:v>
                </c:pt>
                <c:pt idx="3">
                  <c:v>Sub total insumos generales</c:v>
                </c:pt>
                <c:pt idx="4">
                  <c:v> sub total Reposición Piolietileno</c:v>
                </c:pt>
                <c:pt idx="5">
                  <c:v>Subtotal reposicion - Plantas</c:v>
                </c:pt>
                <c:pt idx="6">
                  <c:v>Subtotal reposicion - M.O.</c:v>
                </c:pt>
              </c:strCache>
            </c:strRef>
          </c:cat>
          <c:val>
            <c:numRef>
              <c:f>'Resumen costos'!$O$3:$O$9</c:f>
              <c:numCache>
                <c:formatCode>_("$"* #,##0_);_("$"* \(#,##0\);_("$"* "-"_);_(@_)</c:formatCode>
                <c:ptCount val="7"/>
                <c:pt idx="0">
                  <c:v>2520000</c:v>
                </c:pt>
                <c:pt idx="1">
                  <c:v>23200000</c:v>
                </c:pt>
                <c:pt idx="2">
                  <c:v>1700034</c:v>
                </c:pt>
                <c:pt idx="3">
                  <c:v>18737000</c:v>
                </c:pt>
                <c:pt idx="4">
                  <c:v>2042051.09483871</c:v>
                </c:pt>
                <c:pt idx="5">
                  <c:v>12892800</c:v>
                </c:pt>
                <c:pt idx="6">
                  <c:v>525000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73-4729-BD0E-0264DCEC283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738613045270167"/>
          <c:y val="0.23215240470802684"/>
          <c:w val="0.5871008437994838"/>
          <c:h val="0.76550847010850076"/>
        </c:manualLayout>
      </c:layout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44EDF4FF-2641-46BA-B617-1959262903F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3672407" cy="3816423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5981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26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02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775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52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146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754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4385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170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280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952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BDF47-CF3E-40CA-BE82-E73B9C55AA18}" type="datetimeFigureOut">
              <a:rPr lang="es-CL" smtClean="0"/>
              <a:t>30-09-2022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90BAE-907C-4330-A538-690CF2DE25B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92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8d354049-0aa7-4a28-9b14-335b466df3b4%20(1).MP4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9867" y="525574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es-CL" sz="3200" b="1" dirty="0">
                <a:solidFill>
                  <a:schemeClr val="accent6"/>
                </a:solidFill>
              </a:rPr>
              <a:t>Cultivo hidropónico  de claveles en medio sólido adecuado a las condiciones chilenas</a:t>
            </a:r>
          </a:p>
          <a:p>
            <a:endParaRPr lang="es-CL" sz="4400" b="1" dirty="0">
              <a:solidFill>
                <a:schemeClr val="accent6"/>
              </a:solidFill>
            </a:endParaRPr>
          </a:p>
          <a:p>
            <a:endParaRPr lang="es-CL" sz="44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s-CL" sz="3600" b="1" dirty="0">
                <a:solidFill>
                  <a:schemeClr val="accent6"/>
                </a:solidFill>
              </a:rPr>
              <a:t>	</a:t>
            </a:r>
            <a:endParaRPr lang="es-CL" sz="2400" b="1" dirty="0">
              <a:solidFill>
                <a:schemeClr val="accent6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22621" y="3415176"/>
            <a:ext cx="7146758" cy="1133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dirty="0"/>
              <a:t>Proyecto FIA </a:t>
            </a:r>
            <a:r>
              <a:rPr lang="es-CL" sz="3200" dirty="0" err="1"/>
              <a:t>cod</a:t>
            </a:r>
            <a:r>
              <a:rPr lang="es-CL" sz="3200" dirty="0"/>
              <a:t> PyT-2019-0205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252899" y="5298141"/>
            <a:ext cx="96862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dirty="0"/>
              <a:t>SAT Olga Cáceres, Gabriela Verdugo, Bernarda Tapia, Karen Jones y agricultores Javier Castillo, Luis Leiva, Llana Fernández y Jorge Ortiz</a:t>
            </a:r>
            <a:r>
              <a:rPr lang="es-CL" sz="1400" dirty="0"/>
              <a:t>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1654689"/>
            <a:ext cx="8681456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25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Manejos modificados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Preparación de camas colgantes</a:t>
            </a:r>
          </a:p>
          <a:p>
            <a:endParaRPr lang="es-CL" dirty="0"/>
          </a:p>
          <a:p>
            <a:r>
              <a:rPr lang="es-CL" dirty="0"/>
              <a:t>Plantación Muy superficial </a:t>
            </a:r>
          </a:p>
          <a:p>
            <a:pPr lvl="1"/>
            <a:r>
              <a:rPr lang="es-CL" dirty="0"/>
              <a:t>Riego con manguera y chaya inicial</a:t>
            </a:r>
          </a:p>
          <a:p>
            <a:pPr lvl="1"/>
            <a:r>
              <a:rPr lang="es-CL" dirty="0"/>
              <a:t>Riego por goteo</a:t>
            </a:r>
          </a:p>
          <a:p>
            <a:pPr lvl="1"/>
            <a:endParaRPr lang="es-CL" dirty="0"/>
          </a:p>
          <a:p>
            <a:pPr marL="228600" lvl="1">
              <a:spcBef>
                <a:spcPts val="1000"/>
              </a:spcBef>
            </a:pPr>
            <a:r>
              <a:rPr lang="es-CL" sz="2800" dirty="0"/>
              <a:t>Colocación de las mallas conductoras previo a plantar</a:t>
            </a:r>
          </a:p>
          <a:p>
            <a:pPr marL="228600" lvl="1">
              <a:spcBef>
                <a:spcPts val="1000"/>
              </a:spcBef>
            </a:pPr>
            <a:r>
              <a:rPr lang="es-CL" sz="2800" dirty="0"/>
              <a:t>Pinzados altos</a:t>
            </a:r>
          </a:p>
        </p:txBody>
      </p:sp>
    </p:spTree>
    <p:extLst>
      <p:ext uri="{BB962C8B-B14F-4D97-AF65-F5344CB8AC3E}">
        <p14:creationId xmlns:p14="http://schemas.microsoft.com/office/powerpoint/2010/main" val="3046727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754" y="218940"/>
            <a:ext cx="2793778" cy="652877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281" y="218940"/>
            <a:ext cx="3651440" cy="652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32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0456"/>
            <a:ext cx="9950958" cy="5597414"/>
          </a:xfrm>
        </p:spPr>
      </p:pic>
    </p:spTree>
    <p:extLst>
      <p:ext uri="{BB962C8B-B14F-4D97-AF65-F5344CB8AC3E}">
        <p14:creationId xmlns:p14="http://schemas.microsoft.com/office/powerpoint/2010/main" val="4022396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40" y="885466"/>
            <a:ext cx="3665288" cy="4887051"/>
          </a:xfr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241" y="885466"/>
            <a:ext cx="3692179" cy="49229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69" y="885466"/>
            <a:ext cx="2794858" cy="496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804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Consumo de agua en el sistema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Riego 10 a 15 minutos, puede ser diario, puede ser varios riegos día o en su defecto día por medio. </a:t>
            </a:r>
          </a:p>
          <a:p>
            <a:endParaRPr lang="es-CL" dirty="0"/>
          </a:p>
          <a:p>
            <a:r>
              <a:rPr lang="es-CL" dirty="0"/>
              <a:t>Hay que mantener un drenaje de al menos 5 a 15 % o hay riesgo de salinización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77321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84" y="298578"/>
            <a:ext cx="7364606" cy="981541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851" y="2832984"/>
            <a:ext cx="6279424" cy="353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02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Sobrevivencia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642238"/>
              </p:ext>
            </p:extLst>
          </p:nvPr>
        </p:nvGraphicFramePr>
        <p:xfrm>
          <a:off x="1493950" y="1558347"/>
          <a:ext cx="8500055" cy="4533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7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1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409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Productor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Sobrevivencia Domingo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Sobrevivencia otros rojos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590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93,9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98,5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590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2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>
                          <a:effectLst/>
                        </a:rPr>
                        <a:t>94,1</a:t>
                      </a:r>
                      <a:endParaRPr lang="es-CL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98,6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590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3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93,9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98,5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590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4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95,8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96,1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7590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>
                          <a:effectLst/>
                        </a:rPr>
                        <a:t>Promedio</a:t>
                      </a:r>
                      <a:endParaRPr lang="es-CL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>
                          <a:effectLst/>
                        </a:rPr>
                        <a:t>94, 42</a:t>
                      </a:r>
                      <a:endParaRPr lang="es-CL" sz="2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800" dirty="0">
                          <a:effectLst/>
                        </a:rPr>
                        <a:t>97,93</a:t>
                      </a:r>
                      <a:endParaRPr lang="es-CL" sz="2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457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14" y="2277950"/>
            <a:ext cx="7753082" cy="436110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365" y="270457"/>
            <a:ext cx="4229121" cy="56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975" y="463639"/>
            <a:ext cx="7314852" cy="54884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551" y="463639"/>
            <a:ext cx="3468280" cy="616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09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943" y="118439"/>
            <a:ext cx="3791002" cy="6739561"/>
          </a:xfrm>
        </p:spPr>
      </p:pic>
    </p:spTree>
    <p:extLst>
      <p:ext uri="{BB962C8B-B14F-4D97-AF65-F5344CB8AC3E}">
        <p14:creationId xmlns:p14="http://schemas.microsoft.com/office/powerpoint/2010/main" val="229346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Problema: Los productores de claveles han disminuido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/>
              <a:t>Razones:</a:t>
            </a:r>
          </a:p>
          <a:p>
            <a:pPr lvl="1"/>
            <a:r>
              <a:rPr lang="es-CL" dirty="0"/>
              <a:t>Plantas de mala calidad sanitaria, con baja sobrevivencia provoca perdida de rentabilidad de la especie</a:t>
            </a:r>
          </a:p>
          <a:p>
            <a:pPr lvl="1"/>
            <a:r>
              <a:rPr lang="es-CL" dirty="0"/>
              <a:t>Suelos contaminados con pocos usos alternativos</a:t>
            </a:r>
          </a:p>
          <a:p>
            <a:pPr lvl="1"/>
            <a:r>
              <a:rPr lang="es-CL" dirty="0"/>
              <a:t>Falta de agua </a:t>
            </a:r>
          </a:p>
          <a:p>
            <a:pPr lvl="1"/>
            <a:r>
              <a:rPr lang="es-CL" dirty="0"/>
              <a:t>Falta de falta de mano de obra</a:t>
            </a:r>
          </a:p>
          <a:p>
            <a:pPr lvl="1"/>
            <a:endParaRPr lang="es-CL" dirty="0"/>
          </a:p>
          <a:p>
            <a:pPr marL="457200" lvl="1" indent="0">
              <a:buNone/>
            </a:pPr>
            <a:r>
              <a:rPr lang="es-CL" dirty="0"/>
              <a:t>¿Como solucionamos este problema?</a:t>
            </a:r>
          </a:p>
          <a:p>
            <a:pPr marL="457200" lvl="1" indent="0">
              <a:buNone/>
            </a:pPr>
            <a:r>
              <a:rPr lang="es-CL" dirty="0"/>
              <a:t>Nuevos sistemas de cultivo hidroponía en medio sólido </a:t>
            </a:r>
          </a:p>
          <a:p>
            <a:pPr marL="457200" lvl="1" indent="0">
              <a:buNone/>
            </a:pPr>
            <a:r>
              <a:rPr lang="es-CL" dirty="0"/>
              <a:t>Características: independiente del suelo y de la enfermedad </a:t>
            </a:r>
            <a:r>
              <a:rPr lang="es-CL" dirty="0" err="1"/>
              <a:t>fusariosis</a:t>
            </a:r>
            <a:r>
              <a:rPr lang="es-CL" dirty="0"/>
              <a:t>,  mejora la eficiencia del uso del agua, facilita labores, mejora calidad de la producción, </a:t>
            </a:r>
          </a:p>
          <a:p>
            <a:pPr marL="457200" lvl="1" indent="0">
              <a:buNone/>
            </a:pPr>
            <a:r>
              <a:rPr lang="es-CL" dirty="0"/>
              <a:t>Proposición  validar y adecuar a la condición chilena, se presentó un proyecto a la  Fundación para la Innovación Agraria que fue adjudicado el año 2019.</a:t>
            </a:r>
          </a:p>
          <a:p>
            <a:pPr marL="457200" lvl="1" indent="0">
              <a:buNone/>
            </a:pPr>
            <a:endParaRPr lang="es-CL" dirty="0"/>
          </a:p>
          <a:p>
            <a:pPr marL="457200" lvl="1" indent="0">
              <a:buNone/>
            </a:pPr>
            <a:endParaRPr lang="es-CL" dirty="0"/>
          </a:p>
          <a:p>
            <a:pPr lvl="2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35694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Producción promedio en los dos primeros ciclos de producción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542923"/>
              </p:ext>
            </p:extLst>
          </p:nvPr>
        </p:nvGraphicFramePr>
        <p:xfrm>
          <a:off x="2215166" y="1648497"/>
          <a:ext cx="7198061" cy="4347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2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5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5429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Productor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Producción promedio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463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1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>
                          <a:effectLst/>
                        </a:rPr>
                        <a:t>6,45</a:t>
                      </a:r>
                      <a:endParaRPr lang="es-CL" sz="24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463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2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6,79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463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3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4,63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8435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4  * hubo 2 meses sin registro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4,92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463">
                <a:tc>
                  <a:txBody>
                    <a:bodyPr/>
                    <a:lstStyle/>
                    <a:p>
                      <a:pPr indent="-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Promedio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2400" b="1" dirty="0">
                          <a:effectLst/>
                        </a:rPr>
                        <a:t>5,7</a:t>
                      </a:r>
                      <a:endParaRPr lang="es-CL" sz="2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970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774" y="326499"/>
            <a:ext cx="10869769" cy="653150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288665" y="1210613"/>
            <a:ext cx="3683358" cy="425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4947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223" y="377042"/>
            <a:ext cx="10537095" cy="5839643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7276563" y="759854"/>
            <a:ext cx="2163651" cy="29621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/>
          <p:cNvSpPr/>
          <p:nvPr/>
        </p:nvSpPr>
        <p:spPr>
          <a:xfrm>
            <a:off x="2773250" y="5783376"/>
            <a:ext cx="9418750" cy="816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>
              <a:lnSpc>
                <a:spcPct val="115000"/>
              </a:lnSpc>
              <a:spcAft>
                <a:spcPts val="1000"/>
              </a:spcAft>
            </a:pPr>
            <a:r>
              <a:rPr lang="es-CL" dirty="0"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r>
              <a:rPr lang="es-CL" dirty="0">
                <a:latin typeface="Arial" panose="020B0604020202020204" pitchFamily="34" charset="0"/>
                <a:ea typeface="Arial" panose="020B0604020202020204" pitchFamily="34" charset="0"/>
              </a:rPr>
              <a:t>PRODUCCION  Total: 98.321 flores en 14.400 plantas 3 invernaderos</a:t>
            </a:r>
            <a:endParaRPr lang="es-CL" dirty="0"/>
          </a:p>
        </p:txBody>
      </p:sp>
      <p:sp>
        <p:nvSpPr>
          <p:cNvPr id="7" name="Rectángulo redondeado 6"/>
          <p:cNvSpPr/>
          <p:nvPr/>
        </p:nvSpPr>
        <p:spPr>
          <a:xfrm>
            <a:off x="7276563" y="528034"/>
            <a:ext cx="2351038" cy="283336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69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431" y="365125"/>
            <a:ext cx="9067878" cy="544988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42445" y="553792"/>
            <a:ext cx="1571223" cy="425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Rectángulo 1"/>
          <p:cNvSpPr/>
          <p:nvPr/>
        </p:nvSpPr>
        <p:spPr>
          <a:xfrm>
            <a:off x="4546242" y="5815011"/>
            <a:ext cx="426290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89% cumple calidad </a:t>
            </a:r>
            <a:r>
              <a:rPr lang="es-CL" dirty="0" err="1"/>
              <a:t>select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24835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Respuesta de otras variedades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86" y="1336228"/>
            <a:ext cx="3263503" cy="4351338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04" y="1319242"/>
            <a:ext cx="3274162" cy="4368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482" y="1313698"/>
            <a:ext cx="3278318" cy="43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62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Resultados del ensayo de variedades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808572"/>
              </p:ext>
            </p:extLst>
          </p:nvPr>
        </p:nvGraphicFramePr>
        <p:xfrm>
          <a:off x="1633471" y="1690688"/>
          <a:ext cx="8487177" cy="4187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5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0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4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9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8809">
                <a:tc gridSpan="6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Resumen de calidad de grupos de colores: rojos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3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CL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Gran </a:t>
                      </a:r>
                      <a:r>
                        <a:rPr lang="es-CL" sz="2000" b="1" dirty="0" err="1">
                          <a:effectLst/>
                        </a:rPr>
                        <a:t>Slam</a:t>
                      </a:r>
                      <a:r>
                        <a:rPr lang="es-CL" sz="2000" b="1" dirty="0">
                          <a:effectLst/>
                        </a:rPr>
                        <a:t> 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Vincidor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Hambury 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Red Captain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Domingo nac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3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Altura (cm)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77 a 87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74,5 a 87,2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75 a 83,3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78,5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75 a 82,7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8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Resistencia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 a 1,6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1,2 a 1,6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1,4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solidFill>
                            <a:srgbClr val="FF0000"/>
                          </a:solidFill>
                          <a:effectLst/>
                        </a:rPr>
                        <a:t>1,1</a:t>
                      </a:r>
                      <a:endParaRPr lang="es-CL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3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 Flor (cm)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1,94 a 2,16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1,9 a  2,16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2,3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solidFill>
                            <a:srgbClr val="FF0000"/>
                          </a:solidFill>
                          <a:effectLst/>
                        </a:rPr>
                        <a:t>1,87</a:t>
                      </a:r>
                      <a:endParaRPr lang="es-CL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2,35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3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 tallo (cm)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0,51 a 0,55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0,44 a 0,55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0,43 a 0,48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solidFill>
                            <a:schemeClr val="tx1"/>
                          </a:solidFill>
                          <a:effectLst/>
                        </a:rPr>
                        <a:t>0,45</a:t>
                      </a:r>
                      <a:endParaRPr lang="es-CL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0,57 a 0,6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8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Peso (g)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30 a 40 g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22,8 a 40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27 a 30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s-CL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34 a 39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8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duración (días)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12 a 21,8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21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13 a 16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solidFill>
                            <a:srgbClr val="FF0000"/>
                          </a:solidFill>
                          <a:effectLst/>
                        </a:rPr>
                        <a:t>11,3</a:t>
                      </a:r>
                      <a:endParaRPr lang="es-CL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17,6 a 18,6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852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Registro de calidad variedades blancas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700419"/>
              </p:ext>
            </p:extLst>
          </p:nvPr>
        </p:nvGraphicFramePr>
        <p:xfrm>
          <a:off x="2073498" y="1690689"/>
          <a:ext cx="8512935" cy="3677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6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8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0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739"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Variedades blancas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s-CL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Holly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Bianco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Erectus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Altura (cm)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77,3 a 90,6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89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69,6  a 80,8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Resistencia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2,2 a 2,7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2,2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 a 2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 Flor (cm)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1,97 a 2,27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1,93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1,63 a 2,54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D tallo (cm)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0,39 a 0,47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0,4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0,37 a 0,47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Peso (g)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26 a 35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23,8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17 a 28,4 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3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Duración (días)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16,8 a  18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20,8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16,3 a 16,6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841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Otras variedades evaluadas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16122"/>
              </p:ext>
            </p:extLst>
          </p:nvPr>
        </p:nvGraphicFramePr>
        <p:xfrm>
          <a:off x="1596979" y="1880312"/>
          <a:ext cx="9620520" cy="3783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4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2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50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3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99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9516">
                <a:tc gridSpan="8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Otros colores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38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Variedad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Big </a:t>
                      </a:r>
                      <a:r>
                        <a:rPr lang="es-CL" sz="2000" b="1" dirty="0" err="1">
                          <a:effectLst/>
                        </a:rPr>
                        <a:t>Mamma</a:t>
                      </a:r>
                      <a:r>
                        <a:rPr lang="es-CL" sz="2000" b="1" dirty="0">
                          <a:effectLst/>
                        </a:rPr>
                        <a:t> 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 err="1">
                          <a:effectLst/>
                        </a:rPr>
                        <a:t>Bero</a:t>
                      </a:r>
                      <a:r>
                        <a:rPr lang="es-CL" sz="2000" b="1" dirty="0">
                          <a:effectLst/>
                        </a:rPr>
                        <a:t> Rosa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Crono 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 err="1">
                          <a:effectLst/>
                        </a:rPr>
                        <a:t>Perugrino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Express 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Tico 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 err="1">
                          <a:effectLst/>
                        </a:rPr>
                        <a:t>Golem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38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color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rosado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rosado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roja festoneado 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Amarillo/ rojo 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Amarillo / rosa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Fucsia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Fucsia 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Altura (cm)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81,9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83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79,17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79,2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78,2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78,8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82,4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resistencia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3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2,4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2,2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3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 Flor (cm)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2,67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2,13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2,5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2,38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2,54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2,3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2,01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 tallo (cm)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0,59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0,46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0,43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0,44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0,39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0,35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0,4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Peso (g)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43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30,7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31,2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24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17,8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24,8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duración  (días)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13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16,8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22,6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19,5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>
                          <a:effectLst/>
                        </a:rPr>
                        <a:t>13,2</a:t>
                      </a:r>
                      <a:endParaRPr lang="es-CL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16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2000" b="1" dirty="0">
                          <a:effectLst/>
                        </a:rPr>
                        <a:t>16</a:t>
                      </a:r>
                      <a:endParaRPr lang="es-C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61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Ensayos de riego deficitario temporada 2021/2022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274" y="1700996"/>
            <a:ext cx="3445525" cy="4594034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3482126" cy="46428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54" y="1690688"/>
            <a:ext cx="3435763" cy="45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74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103" y="365125"/>
            <a:ext cx="4493654" cy="598976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660" y="365125"/>
            <a:ext cx="4563681" cy="608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45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251" y="1369241"/>
            <a:ext cx="7735712" cy="4351338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88" y="176367"/>
            <a:ext cx="4885655" cy="6514207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02B5554B-2E59-1BB0-2D48-B30E15C5667F}"/>
              </a:ext>
            </a:extLst>
          </p:cNvPr>
          <p:cNvSpPr/>
          <p:nvPr/>
        </p:nvSpPr>
        <p:spPr>
          <a:xfrm>
            <a:off x="5831840" y="436880"/>
            <a:ext cx="5334000" cy="700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Aspecto de cultivos de claveles atacados por fusarium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No hay control químico eficiente para este problema</a:t>
            </a: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231820"/>
            <a:ext cx="6746089" cy="268746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52" y="3198113"/>
            <a:ext cx="7431901" cy="334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17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4654" y="390883"/>
            <a:ext cx="4869145" cy="32543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655" y="3671002"/>
            <a:ext cx="4869144" cy="300225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671002"/>
            <a:ext cx="5555083" cy="312793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24518"/>
            <a:ext cx="5555083" cy="318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97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Producción por semana, agricultor Javier Castillo comparación entre capotillo y sustrato comercial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0752" y="2348022"/>
            <a:ext cx="5419625" cy="389282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10" y="2331076"/>
            <a:ext cx="5571543" cy="390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181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Producción por semana, agricultor Alberto Leiva comparación entre capotillo y sustrato comercial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76736"/>
            <a:ext cx="5546208" cy="4547320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0118" y="1690688"/>
            <a:ext cx="5431227" cy="453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527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Producción por planta según riego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956" y="1690688"/>
            <a:ext cx="7048482" cy="4236589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6082582" y="2614412"/>
            <a:ext cx="333773" cy="2962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6249468" y="2910626"/>
            <a:ext cx="0" cy="169357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3648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1428" y="-77273"/>
            <a:ext cx="10989144" cy="660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39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28320"/>
              </p:ext>
            </p:extLst>
          </p:nvPr>
        </p:nvGraphicFramePr>
        <p:xfrm>
          <a:off x="875763" y="-115824"/>
          <a:ext cx="9834093" cy="6973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7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9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9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152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 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Plantas primer año variedad  Master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Plantas domingo segundo año 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52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Calidad de verano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Agricultor 1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Agricultor 2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Agricultor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Largo de vara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80,6 cm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71 cm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 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 err="1">
                          <a:effectLst/>
                        </a:rPr>
                        <a:t>Diametro</a:t>
                      </a:r>
                      <a:r>
                        <a:rPr lang="es-CL" sz="2000" dirty="0">
                          <a:effectLst/>
                        </a:rPr>
                        <a:t> ecuatorial del botón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19,8 mm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20,8 mm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 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52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Diámetro de tallo nudo 5 desde el botón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5,1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4,4 mm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 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Peso de la vara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37,6 g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29,2 g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 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19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Duracion en poscosecha total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12,8 días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11 días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 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507">
                <a:tc gridSpan="4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Calidad de otoño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Largo de vara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69,94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70,98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91,8 * Primavera 2021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Diametro ecuatorial del botón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21,43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19,58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25,4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51525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Diámetro de tallo nudo 5 desde el botón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4,8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4,91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5,6 mm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Peso de la vara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31,8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26,58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35,7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Duracion en poscosecha total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 21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 19,5 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</a:rPr>
                        <a:t>25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50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>
                          <a:effectLst/>
                        </a:rPr>
                        <a:t>Producción por planta</a:t>
                      </a:r>
                      <a:endParaRPr lang="es-CL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7,42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y 4,44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8,4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s-C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3,7 </a:t>
                      </a:r>
                      <a:r>
                        <a:rPr lang="es-C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678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4661079" cy="62147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813" y="365125"/>
            <a:ext cx="4702567" cy="627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83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 respecto a agua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5063" y="1249835"/>
            <a:ext cx="8596668" cy="3880773"/>
          </a:xfrm>
        </p:spPr>
        <p:txBody>
          <a:bodyPr>
            <a:normAutofit/>
          </a:bodyPr>
          <a:lstStyle/>
          <a:p>
            <a:r>
              <a:rPr lang="es-CL" dirty="0"/>
              <a:t>Agua usada en cultivo de clavel en suelo 17.284 m3 Ha año</a:t>
            </a:r>
          </a:p>
          <a:p>
            <a:endParaRPr lang="es-CL" dirty="0"/>
          </a:p>
          <a:p>
            <a:r>
              <a:rPr lang="es-CL" dirty="0"/>
              <a:t>Agua usada en sistema evaluado 10.505 m3 Ha el año 2021 con “ cosecha de drenaje “ </a:t>
            </a:r>
          </a:p>
          <a:p>
            <a:endParaRPr lang="es-CL" dirty="0"/>
          </a:p>
          <a:p>
            <a:r>
              <a:rPr lang="es-CL" dirty="0"/>
              <a:t>Agua usada en el sistema con mejor rendimiento por planta  11.753 m3 Ha año ahorro real 32 % mas drenaje 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345023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791" y="3127671"/>
            <a:ext cx="6206209" cy="37303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10"/>
            <a:ext cx="5985791" cy="378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04165"/>
            <a:ext cx="6824730" cy="1325563"/>
          </a:xfrm>
        </p:spPr>
        <p:txBody>
          <a:bodyPr>
            <a:normAutofit/>
          </a:bodyPr>
          <a:lstStyle/>
          <a:p>
            <a:r>
              <a:rPr lang="es-CL" sz="2800" dirty="0"/>
              <a:t>El sistema de cultivo consiste en producir en canoas de plástico colgantes rellenas con 14 cm de un sustrato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08731"/>
            <a:ext cx="5937527" cy="445314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175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646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85256" cy="371773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275" y="2664958"/>
            <a:ext cx="6508269" cy="391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58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53744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4267"/>
            <a:ext cx="5113021" cy="6823733"/>
          </a:xfrm>
          <a:prstGeom prst="rect">
            <a:avLst/>
          </a:prstGeom>
        </p:spPr>
      </p:pic>
      <p:sp>
        <p:nvSpPr>
          <p:cNvPr id="6" name="Rectángulo 5">
            <a:hlinkClick r:id="rId3" action="ppaction://hlinkfile"/>
          </p:cNvPr>
          <p:cNvSpPr/>
          <p:nvPr/>
        </p:nvSpPr>
        <p:spPr>
          <a:xfrm>
            <a:off x="6508691" y="2317055"/>
            <a:ext cx="448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8d354049-0aa7-4a28-9b14-335b466df3b4 (1)</a:t>
            </a:r>
          </a:p>
        </p:txBody>
      </p:sp>
    </p:spTree>
    <p:extLst>
      <p:ext uri="{BB962C8B-B14F-4D97-AF65-F5344CB8AC3E}">
        <p14:creationId xmlns:p14="http://schemas.microsoft.com/office/powerpoint/2010/main" val="37604223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3" y="206062"/>
            <a:ext cx="5034567" cy="3775925"/>
          </a:xfr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57" y="90152"/>
            <a:ext cx="5034567" cy="37759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847" y="3280891"/>
            <a:ext cx="4829580" cy="36221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280" y="3325969"/>
            <a:ext cx="4709375" cy="353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631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396" y="236336"/>
            <a:ext cx="7889309" cy="591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743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757" y="141668"/>
            <a:ext cx="4631564" cy="6175420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841" y="141667"/>
            <a:ext cx="4631565" cy="61754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79" y="115910"/>
            <a:ext cx="3488162" cy="620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655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/>
              <a:t>Inversión (4 INVERNADEROS – 24 CAMAS)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847528" y="1204284"/>
          <a:ext cx="8568952" cy="55478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78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6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4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0610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Detalle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Cantidad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Un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Costo/unidad 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Costo Total 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Camas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24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 dirty="0">
                          <a:effectLst/>
                        </a:rPr>
                        <a:t>un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170.353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4.088.464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084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Mano de obra camas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                  24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cama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25.000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600.000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Malla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4608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rollo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      130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599.040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Sistema de riego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1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un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1.800.000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1.800.000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 err="1">
                          <a:effectLst/>
                        </a:rPr>
                        <a:t>Dosatron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1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un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1.076.801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1.076.801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Plantas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24000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un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      417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9.996.000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Mangueras y otros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1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un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150.000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150.000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978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 err="1">
                          <a:effectLst/>
                        </a:rPr>
                        <a:t>Impl</a:t>
                      </a:r>
                      <a:r>
                        <a:rPr lang="es-CL" sz="1800" u="none" strike="noStrike" dirty="0">
                          <a:effectLst/>
                        </a:rPr>
                        <a:t>.</a:t>
                      </a:r>
                      <a:r>
                        <a:rPr lang="es-CL" sz="1800" u="none" strike="noStrike" baseline="0" dirty="0">
                          <a:effectLst/>
                        </a:rPr>
                        <a:t> </a:t>
                      </a:r>
                      <a:r>
                        <a:rPr lang="es-CL" sz="1800" u="none" strike="noStrike" dirty="0">
                          <a:effectLst/>
                        </a:rPr>
                        <a:t>menores</a:t>
                      </a:r>
                      <a:r>
                        <a:rPr lang="es-CL" sz="1400" u="none" strike="noStrike" dirty="0">
                          <a:effectLst/>
                        </a:rPr>
                        <a:t> (</a:t>
                      </a:r>
                      <a:r>
                        <a:rPr lang="es-CL" sz="1400" u="none" strike="noStrike" dirty="0" err="1">
                          <a:effectLst/>
                        </a:rPr>
                        <a:t>Corchetera</a:t>
                      </a:r>
                      <a:r>
                        <a:rPr lang="es-CL" sz="1400" u="none" strike="noStrike" dirty="0">
                          <a:effectLst/>
                        </a:rPr>
                        <a:t> - taladro)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 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 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 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   80.000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Sistema de recirculación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>
                          <a:effectLst/>
                        </a:rPr>
                        <a:t>1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 dirty="0">
                          <a:effectLst/>
                        </a:rPr>
                        <a:t>un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405.000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   405.000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9186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u="none" strike="noStrike" dirty="0">
                          <a:effectLst/>
                        </a:rPr>
                        <a:t>Invernaderos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 dirty="0">
                          <a:effectLst/>
                        </a:rPr>
                        <a:t>un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1.130.642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600" u="none" strike="noStrike" dirty="0">
                          <a:effectLst/>
                        </a:rPr>
                        <a:t> $               4.522.566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0610">
                <a:tc>
                  <a:txBody>
                    <a:bodyPr/>
                    <a:lstStyle/>
                    <a:p>
                      <a:pPr algn="l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7978"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 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 dirty="0">
                          <a:effectLst/>
                        </a:rPr>
                        <a:t> 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600" u="none" strike="noStrike">
                          <a:effectLst/>
                        </a:rPr>
                        <a:t> 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 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r" fontAlgn="b"/>
                      <a:r>
                        <a:rPr lang="es-CL" sz="1800" u="none" strike="noStrike" dirty="0">
                          <a:effectLst/>
                        </a:rPr>
                        <a:t> </a:t>
                      </a:r>
                      <a:r>
                        <a:rPr lang="es-CL" sz="2400" u="none" strike="noStrike" dirty="0">
                          <a:effectLst/>
                        </a:rPr>
                        <a:t>$            23.317.871 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1256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/>
              <a:t>Inversión (4 INVERNADEROS – 24 CAMAS)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18771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7" y="476672"/>
            <a:ext cx="632470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780929"/>
            <a:ext cx="645795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9185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2 Gráfico"/>
          <p:cNvGraphicFramePr>
            <a:graphicFrameLocks/>
          </p:cNvGraphicFramePr>
          <p:nvPr/>
        </p:nvGraphicFramePr>
        <p:xfrm>
          <a:off x="1524000" y="30234"/>
          <a:ext cx="4211960" cy="3758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2 Gráfico"/>
          <p:cNvGraphicFramePr>
            <a:graphicFrameLocks/>
          </p:cNvGraphicFramePr>
          <p:nvPr/>
        </p:nvGraphicFramePr>
        <p:xfrm>
          <a:off x="5807968" y="2348880"/>
          <a:ext cx="4968552" cy="3937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5452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Definición del sustrato ensayo de la temporada 2020/2021 entre 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4865" y="2052257"/>
            <a:ext cx="2731245" cy="21215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342" y="2042754"/>
            <a:ext cx="2821261" cy="218901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791" y="2052257"/>
            <a:ext cx="2737341" cy="21276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1402" y="2131512"/>
            <a:ext cx="2615411" cy="196308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38200" y="4173849"/>
            <a:ext cx="2374142" cy="745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Compost de té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448810" y="4154260"/>
            <a:ext cx="2464158" cy="785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Comercial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161233" y="4126698"/>
            <a:ext cx="2246512" cy="829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Capotillo tostado al 85 %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531402" y="4154510"/>
            <a:ext cx="2615411" cy="765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Comercial mas capotillo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0" y="52543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/>
            <a:r>
              <a:rPr lang="es-CL" dirty="0"/>
              <a:t>Diferencias en condiciones físico químicas</a:t>
            </a:r>
          </a:p>
          <a:p>
            <a:pPr lvl="2"/>
            <a:r>
              <a:rPr lang="es-CL" dirty="0"/>
              <a:t>Diferencias en costos</a:t>
            </a:r>
          </a:p>
          <a:p>
            <a:pPr lvl="2"/>
            <a:r>
              <a:rPr lang="es-CL" dirty="0"/>
              <a:t>Diferencias en facilidad de manipuleo</a:t>
            </a: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322A5F45-5A4A-B989-CFFE-5EB003EC8960}"/>
              </a:ext>
            </a:extLst>
          </p:cNvPr>
          <p:cNvSpPr/>
          <p:nvPr/>
        </p:nvSpPr>
        <p:spPr>
          <a:xfrm>
            <a:off x="5191760" y="5638800"/>
            <a:ext cx="1412240" cy="3919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1D48C3F-C2D8-F229-9F8F-27FFBB618A05}"/>
              </a:ext>
            </a:extLst>
          </p:cNvPr>
          <p:cNvSpPr/>
          <p:nvPr/>
        </p:nvSpPr>
        <p:spPr>
          <a:xfrm>
            <a:off x="2641600" y="553720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2C251E5C-121C-A9E0-3388-862FDA4F9B94}"/>
              </a:ext>
            </a:extLst>
          </p:cNvPr>
          <p:cNvSpPr/>
          <p:nvPr/>
        </p:nvSpPr>
        <p:spPr>
          <a:xfrm>
            <a:off x="6705600" y="5254337"/>
            <a:ext cx="4826000" cy="10000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Se selecciona los dos mejores: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 sustrato comercial mas capotillo 70:30 y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 capotillo de arroz tostado al 85% </a:t>
            </a: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6272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5321" y="-227303"/>
            <a:ext cx="10515600" cy="1325563"/>
          </a:xfrm>
        </p:spPr>
        <p:txBody>
          <a:bodyPr>
            <a:normAutofit/>
          </a:bodyPr>
          <a:lstStyle/>
          <a:p>
            <a:r>
              <a:rPr lang="es-CL" sz="2000" dirty="0"/>
              <a:t>Precio de cajas de claveles años 2020 a 2022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2435" y="785611"/>
            <a:ext cx="8961012" cy="597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726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55188"/>
              </p:ext>
            </p:extLst>
          </p:nvPr>
        </p:nvGraphicFramePr>
        <p:xfrm>
          <a:off x="1076258" y="535858"/>
          <a:ext cx="9662862" cy="5529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81725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D71E01D-98AE-7635-41D3-97EA1B2FC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40" y="1402080"/>
            <a:ext cx="10833475" cy="268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447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Conclusiones económicas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Precio promedio de venta en el período $173 por vara</a:t>
            </a:r>
            <a:br>
              <a:rPr lang="es-CL" dirty="0"/>
            </a:br>
            <a:endParaRPr lang="es-CL" dirty="0"/>
          </a:p>
          <a:p>
            <a:r>
              <a:rPr lang="es-CL" dirty="0"/>
              <a:t>Ingresos por planta año $ 952 = $ 5.916.600 por nave de 6 mesas año ( 95% sobrevivencia)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764499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38661" y="4886014"/>
            <a:ext cx="8139446" cy="3943971"/>
          </a:xfrm>
        </p:spPr>
        <p:txBody>
          <a:bodyPr>
            <a:normAutofit/>
          </a:bodyPr>
          <a:lstStyle/>
          <a:p>
            <a:r>
              <a:rPr lang="es-CL" sz="3200" b="1" i="1" dirty="0"/>
              <a:t>Gracias</a:t>
            </a:r>
            <a:br>
              <a:rPr lang="es-CL" sz="3200" i="1" dirty="0"/>
            </a:br>
            <a:br>
              <a:rPr lang="es-CL" sz="3200" i="1" dirty="0"/>
            </a:br>
            <a:r>
              <a:rPr lang="es-CL" sz="3200" i="1" dirty="0"/>
              <a:t>Están todos invitados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243" y="-1"/>
            <a:ext cx="9144000" cy="6858000"/>
          </a:xfrm>
          <a:prstGeom prst="rect">
            <a:avLst/>
          </a:prstGeom>
        </p:spPr>
      </p:pic>
      <p:sp>
        <p:nvSpPr>
          <p:cNvPr id="6" name="Cara sonriente 5"/>
          <p:cNvSpPr/>
          <p:nvPr/>
        </p:nvSpPr>
        <p:spPr>
          <a:xfrm>
            <a:off x="7147775" y="4005330"/>
            <a:ext cx="3812146" cy="2318197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1"/>
                </a:solidFill>
              </a:rPr>
              <a:t>Gracias por su atención !!!</a:t>
            </a:r>
          </a:p>
        </p:txBody>
      </p:sp>
    </p:spTree>
    <p:extLst>
      <p:ext uri="{BB962C8B-B14F-4D97-AF65-F5344CB8AC3E}">
        <p14:creationId xmlns:p14="http://schemas.microsoft.com/office/powerpoint/2010/main" val="4066345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6160" y="751205"/>
            <a:ext cx="10439400" cy="528955"/>
          </a:xfrm>
        </p:spPr>
        <p:txBody>
          <a:bodyPr>
            <a:normAutofit fontScale="90000"/>
          </a:bodyPr>
          <a:lstStyle/>
          <a:p>
            <a:r>
              <a:rPr lang="es-CL" sz="2800" dirty="0"/>
              <a:t>Se inicia con importación de esquejes se termina con evaluación de productividad y calidad de la producción </a:t>
            </a:r>
            <a:br>
              <a:rPr lang="es-CL" sz="2800" dirty="0"/>
            </a:br>
            <a:endParaRPr lang="es-CL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36079"/>
            <a:ext cx="4957421" cy="3765353"/>
          </a:xfr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5CEFE12-7A7C-426E-158B-069F93031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621" y="1636079"/>
            <a:ext cx="5932660" cy="376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08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376" y="1042389"/>
            <a:ext cx="2922000" cy="51901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68" y="1075377"/>
            <a:ext cx="2922000" cy="519019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95368" y="587575"/>
            <a:ext cx="2922000" cy="4878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Comercial mas capotillo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708472" y="620561"/>
            <a:ext cx="2872509" cy="421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Comercial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7821576" y="620561"/>
            <a:ext cx="3267134" cy="421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Compost de te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5" y="1075376"/>
            <a:ext cx="3253326" cy="515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8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049" y="1155298"/>
            <a:ext cx="3262282" cy="4351338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838200" y="4971245"/>
            <a:ext cx="3501980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Sustrato comercial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114" y="1190424"/>
            <a:ext cx="3237159" cy="431621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984114" y="4971245"/>
            <a:ext cx="3378827" cy="393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Capotillo de arroz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378039" y="283335"/>
            <a:ext cx="8989454" cy="553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Crecimiento Inicial de raíces</a:t>
            </a:r>
          </a:p>
        </p:txBody>
      </p:sp>
    </p:spTree>
    <p:extLst>
      <p:ext uri="{BB962C8B-B14F-4D97-AF65-F5344CB8AC3E}">
        <p14:creationId xmlns:p14="http://schemas.microsoft.com/office/powerpoint/2010/main" val="231871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7836" y="1687064"/>
            <a:ext cx="5425964" cy="406809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0" y="1685252"/>
            <a:ext cx="5433796" cy="407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795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</TotalTime>
  <Words>1183</Words>
  <Application>Microsoft Office PowerPoint</Application>
  <PresentationFormat>Panorámica</PresentationFormat>
  <Paragraphs>379</Paragraphs>
  <Slides>54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55" baseType="lpstr">
      <vt:lpstr>Tema de Office</vt:lpstr>
      <vt:lpstr>Presentación de PowerPoint</vt:lpstr>
      <vt:lpstr>Problema: Los productores de claveles han disminuido</vt:lpstr>
      <vt:lpstr>Presentación de PowerPoint</vt:lpstr>
      <vt:lpstr>El sistema de cultivo consiste en producir en canoas de plástico colgantes rellenas con 14 cm de un sustrato </vt:lpstr>
      <vt:lpstr>Definición del sustrato ensayo de la temporada 2020/2021 entre </vt:lpstr>
      <vt:lpstr>Se inicia con importación de esquejes se termina con evaluación de productividad y calidad de la producción  </vt:lpstr>
      <vt:lpstr>Presentación de PowerPoint</vt:lpstr>
      <vt:lpstr>Presentación de PowerPoint</vt:lpstr>
      <vt:lpstr>Presentación de PowerPoint</vt:lpstr>
      <vt:lpstr>Manejos modificados</vt:lpstr>
      <vt:lpstr>Presentación de PowerPoint</vt:lpstr>
      <vt:lpstr>Presentación de PowerPoint</vt:lpstr>
      <vt:lpstr>Presentación de PowerPoint</vt:lpstr>
      <vt:lpstr>Consumo de agua en el sistema</vt:lpstr>
      <vt:lpstr>Presentación de PowerPoint</vt:lpstr>
      <vt:lpstr>Sobrevivencia </vt:lpstr>
      <vt:lpstr>Presentación de PowerPoint</vt:lpstr>
      <vt:lpstr>Presentación de PowerPoint</vt:lpstr>
      <vt:lpstr>Presentación de PowerPoint</vt:lpstr>
      <vt:lpstr>Producción promedio en los dos primeros ciclos de producción</vt:lpstr>
      <vt:lpstr>Presentación de PowerPoint</vt:lpstr>
      <vt:lpstr>Presentación de PowerPoint</vt:lpstr>
      <vt:lpstr>Presentación de PowerPoint</vt:lpstr>
      <vt:lpstr>Respuesta de otras variedades</vt:lpstr>
      <vt:lpstr>Resultados del ensayo de variedades</vt:lpstr>
      <vt:lpstr>Registro de calidad variedades blancas</vt:lpstr>
      <vt:lpstr>Otras variedades evaluadas</vt:lpstr>
      <vt:lpstr>Ensayos de riego deficitario temporada 2021/2022</vt:lpstr>
      <vt:lpstr>Presentación de PowerPoint</vt:lpstr>
      <vt:lpstr>Presentación de PowerPoint</vt:lpstr>
      <vt:lpstr>Presentación de PowerPoint</vt:lpstr>
      <vt:lpstr>Producción por semana, agricultor Javier Castillo comparación entre capotillo y sustrato comercial</vt:lpstr>
      <vt:lpstr>Producción por semana, agricultor Alberto Leiva comparación entre capotillo y sustrato comercial</vt:lpstr>
      <vt:lpstr>Producción por planta según riego</vt:lpstr>
      <vt:lpstr>Presentación de PowerPoint</vt:lpstr>
      <vt:lpstr>Presentación de PowerPoint</vt:lpstr>
      <vt:lpstr>Presentación de PowerPoint</vt:lpstr>
      <vt:lpstr>Con respecto a agua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Inversión (4 INVERNADEROS – 24 CAMAS)</vt:lpstr>
      <vt:lpstr>Inversión (4 INVERNADEROS – 24 CAMAS)</vt:lpstr>
      <vt:lpstr>Presentación de PowerPoint</vt:lpstr>
      <vt:lpstr>Presentación de PowerPoint</vt:lpstr>
      <vt:lpstr>Precio de cajas de claveles años 2020 a 2022</vt:lpstr>
      <vt:lpstr>Presentación de PowerPoint</vt:lpstr>
      <vt:lpstr>Presentación de PowerPoint</vt:lpstr>
      <vt:lpstr>Conclusiones económicas</vt:lpstr>
      <vt:lpstr>Gracias  Están todos invitados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Gabriela VR</cp:lastModifiedBy>
  <cp:revision>78</cp:revision>
  <dcterms:created xsi:type="dcterms:W3CDTF">2021-09-27T20:58:22Z</dcterms:created>
  <dcterms:modified xsi:type="dcterms:W3CDTF">2022-09-30T14:05:57Z</dcterms:modified>
</cp:coreProperties>
</file>