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64" r:id="rId2"/>
    <p:sldId id="257" r:id="rId3"/>
    <p:sldId id="259" r:id="rId4"/>
    <p:sldId id="291" r:id="rId5"/>
    <p:sldId id="263" r:id="rId6"/>
    <p:sldId id="271" r:id="rId7"/>
    <p:sldId id="270" r:id="rId8"/>
    <p:sldId id="269" r:id="rId9"/>
    <p:sldId id="268" r:id="rId10"/>
    <p:sldId id="290" r:id="rId11"/>
    <p:sldId id="282" r:id="rId12"/>
    <p:sldId id="267" r:id="rId13"/>
    <p:sldId id="266" r:id="rId14"/>
    <p:sldId id="275" r:id="rId15"/>
    <p:sldId id="339" r:id="rId16"/>
    <p:sldId id="274" r:id="rId17"/>
    <p:sldId id="273" r:id="rId18"/>
    <p:sldId id="272" r:id="rId19"/>
    <p:sldId id="278" r:id="rId20"/>
    <p:sldId id="277" r:id="rId21"/>
    <p:sldId id="276" r:id="rId22"/>
    <p:sldId id="280" r:id="rId23"/>
    <p:sldId id="279" r:id="rId24"/>
    <p:sldId id="264" r:id="rId25"/>
    <p:sldId id="281" r:id="rId26"/>
    <p:sldId id="289" r:id="rId27"/>
    <p:sldId id="284" r:id="rId28"/>
    <p:sldId id="286" r:id="rId29"/>
    <p:sldId id="287" r:id="rId30"/>
    <p:sldId id="283" r:id="rId31"/>
    <p:sldId id="285" r:id="rId32"/>
    <p:sldId id="265" r:id="rId33"/>
    <p:sldId id="288" r:id="rId34"/>
    <p:sldId id="295" r:id="rId35"/>
    <p:sldId id="294" r:id="rId36"/>
    <p:sldId id="293" r:id="rId37"/>
    <p:sldId id="292" r:id="rId38"/>
    <p:sldId id="299" r:id="rId39"/>
    <p:sldId id="298" r:id="rId40"/>
    <p:sldId id="309" r:id="rId41"/>
    <p:sldId id="310" r:id="rId42"/>
    <p:sldId id="308" r:id="rId43"/>
    <p:sldId id="311" r:id="rId44"/>
    <p:sldId id="312" r:id="rId45"/>
    <p:sldId id="314" r:id="rId46"/>
    <p:sldId id="313" r:id="rId47"/>
    <p:sldId id="316" r:id="rId48"/>
    <p:sldId id="319" r:id="rId49"/>
    <p:sldId id="318" r:id="rId50"/>
    <p:sldId id="317" r:id="rId51"/>
    <p:sldId id="315" r:id="rId52"/>
    <p:sldId id="322" r:id="rId53"/>
    <p:sldId id="321" r:id="rId54"/>
    <p:sldId id="325" r:id="rId55"/>
    <p:sldId id="324" r:id="rId56"/>
    <p:sldId id="328" r:id="rId57"/>
    <p:sldId id="329" r:id="rId58"/>
    <p:sldId id="330" r:id="rId59"/>
    <p:sldId id="327" r:id="rId60"/>
    <p:sldId id="326" r:id="rId61"/>
    <p:sldId id="320" r:id="rId62"/>
    <p:sldId id="296" r:id="rId63"/>
    <p:sldId id="303" r:id="rId64"/>
    <p:sldId id="300" r:id="rId65"/>
    <p:sldId id="302" r:id="rId66"/>
    <p:sldId id="304" r:id="rId67"/>
    <p:sldId id="307" r:id="rId68"/>
    <p:sldId id="334" r:id="rId69"/>
    <p:sldId id="333" r:id="rId70"/>
    <p:sldId id="323" r:id="rId71"/>
    <p:sldId id="335" r:id="rId72"/>
    <p:sldId id="332" r:id="rId73"/>
    <p:sldId id="331" r:id="rId74"/>
    <p:sldId id="306" r:id="rId75"/>
    <p:sldId id="338" r:id="rId76"/>
    <p:sldId id="337" r:id="rId77"/>
    <p:sldId id="341" r:id="rId78"/>
    <p:sldId id="343" r:id="rId79"/>
    <p:sldId id="346" r:id="rId80"/>
    <p:sldId id="349" r:id="rId81"/>
    <p:sldId id="350" r:id="rId82"/>
    <p:sldId id="352" r:id="rId83"/>
    <p:sldId id="351" r:id="rId84"/>
    <p:sldId id="353" r:id="rId85"/>
    <p:sldId id="354" r:id="rId86"/>
    <p:sldId id="355" r:id="rId87"/>
    <p:sldId id="342" r:id="rId88"/>
    <p:sldId id="340" r:id="rId89"/>
    <p:sldId id="356" r:id="rId90"/>
    <p:sldId id="348" r:id="rId91"/>
    <p:sldId id="347" r:id="rId92"/>
    <p:sldId id="357" r:id="rId93"/>
    <p:sldId id="360" r:id="rId94"/>
    <p:sldId id="359" r:id="rId95"/>
    <p:sldId id="358" r:id="rId96"/>
    <p:sldId id="336" r:id="rId97"/>
    <p:sldId id="362" r:id="rId98"/>
    <p:sldId id="361" r:id="rId99"/>
    <p:sldId id="363" r:id="rId100"/>
    <p:sldId id="301" r:id="rId101"/>
    <p:sldId id="297" r:id="rId102"/>
    <p:sldId id="305" r:id="rId103"/>
    <p:sldId id="345" r:id="rId104"/>
    <p:sldId id="344" r:id="rId105"/>
  </p:sldIdLst>
  <p:sldSz cx="9144000" cy="6858000" type="screen4x3"/>
  <p:notesSz cx="7102475" cy="897255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17" name="16 Marcador de pie de página"/>
          <p:cNvSpPr>
            <a:spLocks noGrp="1"/>
          </p:cNvSpPr>
          <p:nvPr>
            <p:ph type="ftr" sz="quarter" idx="11"/>
          </p:nvPr>
        </p:nvSpPr>
        <p:spPr/>
        <p:txBody>
          <a:bodyPr/>
          <a:lstStyle/>
          <a:p>
            <a:endParaRPr lang="es-ES"/>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A96592D-F774-4664-99D3-14A0BACCD636}" type="slidenum">
              <a:rPr lang="es-ES" smtClean="0"/>
              <a:pPr/>
              <a:t>‹Nº›</a:t>
            </a:fld>
            <a:endParaRPr lang="es-ES"/>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A96592D-F774-4664-99D3-14A0BACCD63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5A96592D-F774-4664-99D3-14A0BACCD636}" type="slidenum">
              <a:rPr lang="es-ES" smtClean="0"/>
              <a:pPr/>
              <a:t>‹Nº›</a:t>
            </a:fld>
            <a:endParaRPr lang="es-ES"/>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4361688" y="1026372"/>
            <a:ext cx="457200" cy="441325"/>
          </a:xfrm>
        </p:spPr>
        <p:txBody>
          <a:bodyPr/>
          <a:lstStyle/>
          <a:p>
            <a:fld id="{5A96592D-F774-4664-99D3-14A0BACCD636}" type="slidenum">
              <a:rPr lang="es-ES" smtClean="0"/>
              <a:pPr/>
              <a:t>‹Nº›</a:t>
            </a:fld>
            <a:endParaRPr lang="es-ES"/>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ES"/>
          </a:p>
        </p:txBody>
      </p:sp>
      <p:sp>
        <p:nvSpPr>
          <p:cNvPr id="4" name="3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A96592D-F774-4664-99D3-14A0BACCD636}" type="slidenum">
              <a:rPr lang="es-ES" smtClean="0"/>
              <a:pPr/>
              <a:t>‹Nº›</a:t>
            </a:fld>
            <a:endParaRPr lang="es-ES"/>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8B021AAF-B9DB-434C-8260-C6E7969A7D12}" type="datetimeFigureOut">
              <a:rPr lang="es-ES" smtClean="0"/>
              <a:pPr/>
              <a:t>07/10/2019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A96592D-F774-4664-99D3-14A0BACCD636}" type="slidenum">
              <a:rPr lang="es-ES" smtClean="0"/>
              <a:pPr/>
              <a:t>‹Nº›</a:t>
            </a:fld>
            <a:endParaRPr lang="es-ES"/>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8" name="7 Marcador de pie de página"/>
          <p:cNvSpPr>
            <a:spLocks noGrp="1"/>
          </p:cNvSpPr>
          <p:nvPr>
            <p:ph type="ftr" sz="quarter" idx="11"/>
          </p:nvPr>
        </p:nvSpPr>
        <p:spPr>
          <a:xfrm>
            <a:off x="304800" y="6409944"/>
            <a:ext cx="3581400" cy="365760"/>
          </a:xfrm>
        </p:spPr>
        <p:txBody>
          <a:bodyPr/>
          <a:lstStyle/>
          <a:p>
            <a:endParaRPr lang="es-ES"/>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5A96592D-F774-4664-99D3-14A0BACCD636}" type="slidenum">
              <a:rPr lang="es-ES" smtClean="0"/>
              <a:pPr/>
              <a:t>‹Nº›</a:t>
            </a:fld>
            <a:endParaRPr lang="es-ES"/>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a:xfrm>
            <a:off x="4343400" y="1036020"/>
            <a:ext cx="457200" cy="441325"/>
          </a:xfrm>
        </p:spPr>
        <p:txBody>
          <a:bodyPr/>
          <a:lstStyle/>
          <a:p>
            <a:fld id="{5A96592D-F774-4664-99D3-14A0BACCD63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5A96592D-F774-4664-99D3-14A0BACCD63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A96592D-F774-4664-99D3-14A0BACCD636}" type="slidenum">
              <a:rPr lang="es-ES" smtClean="0"/>
              <a:pPr/>
              <a:t>‹Nº›</a:t>
            </a:fld>
            <a:endParaRPr lang="es-ES"/>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8B021AAF-B9DB-434C-8260-C6E7969A7D12}" type="datetimeFigureOut">
              <a:rPr lang="es-ES" smtClean="0"/>
              <a:pPr/>
              <a:t>07/10/2019</a:t>
            </a:fld>
            <a:endParaRPr lang="es-ES"/>
          </a:p>
        </p:txBody>
      </p:sp>
      <p:sp>
        <p:nvSpPr>
          <p:cNvPr id="6" name="5 Marcador de pie de página"/>
          <p:cNvSpPr>
            <a:spLocks noGrp="1"/>
          </p:cNvSpPr>
          <p:nvPr>
            <p:ph type="ftr" sz="quarter" idx="11"/>
          </p:nvPr>
        </p:nvSpPr>
        <p:spPr>
          <a:xfrm>
            <a:off x="301752" y="6410848"/>
            <a:ext cx="3383280" cy="365760"/>
          </a:xfrm>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5A96592D-F774-4664-99D3-14A0BACCD636}" type="slidenum">
              <a:rPr lang="es-ES" smtClean="0"/>
              <a:pPr/>
              <a:t>‹Nº›</a:t>
            </a:fld>
            <a:endParaRPr lang="es-ES"/>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8B021AAF-B9DB-434C-8260-C6E7969A7D12}" type="datetimeFigureOut">
              <a:rPr lang="es-ES" smtClean="0"/>
              <a:pPr/>
              <a:t>07/10/2019</a:t>
            </a:fld>
            <a:endParaRPr lang="es-ES"/>
          </a:p>
        </p:txBody>
      </p:sp>
      <p:sp>
        <p:nvSpPr>
          <p:cNvPr id="6" name="5 Marcador de pie de página"/>
          <p:cNvSpPr>
            <a:spLocks noGrp="1"/>
          </p:cNvSpPr>
          <p:nvPr>
            <p:ph type="ftr" sz="quarter" idx="11"/>
          </p:nvPr>
        </p:nvSpPr>
        <p:spPr>
          <a:xfrm>
            <a:off x="301752" y="6410848"/>
            <a:ext cx="3584448" cy="365760"/>
          </a:xfrm>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B021AAF-B9DB-434C-8260-C6E7969A7D12}" type="datetimeFigureOut">
              <a:rPr lang="es-ES" smtClean="0"/>
              <a:pPr/>
              <a:t>07/10/2019</a:t>
            </a:fld>
            <a:endParaRPr lang="es-ES"/>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A96592D-F774-4664-99D3-14A0BACCD636}" type="slidenum">
              <a:rPr lang="es-ES" smtClean="0"/>
              <a:pPr/>
              <a:t>‹Nº›</a:t>
            </a:fld>
            <a:endParaRPr lang="es-ES"/>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hyperlink" Target="https://es.wikipedia.org/wiki/Producci%C3%B3n_del_vino" TargetMode="External"/><Relationship Id="rId2" Type="http://schemas.openxmlformats.org/officeDocument/2006/relationships/hyperlink" Target="https://upload.wikimedia.org/wikipedia/commons/thumb/2/21/Despalilladora_y_moltuladora.ogv/220px--Despalilladora_y_moltuladora.ogv.jpg" TargetMode="Externa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ODRIGO\Pictures\Pictures\LOGOS EMPRESA FAMILIA\Red del Vino Marca alta resolucion (2).jpg"/>
          <p:cNvPicPr>
            <a:picLocks noChangeAspect="1" noChangeArrowheads="1"/>
          </p:cNvPicPr>
          <p:nvPr/>
        </p:nvPicPr>
        <p:blipFill>
          <a:blip r:embed="rId2" cstate="print"/>
          <a:srcRect/>
          <a:stretch>
            <a:fillRect/>
          </a:stretch>
        </p:blipFill>
        <p:spPr bwMode="auto">
          <a:xfrm>
            <a:off x="3203848" y="548680"/>
            <a:ext cx="2051720" cy="2050319"/>
          </a:xfrm>
          <a:prstGeom prst="rect">
            <a:avLst/>
          </a:prstGeom>
          <a:noFill/>
        </p:spPr>
      </p:pic>
      <p:sp>
        <p:nvSpPr>
          <p:cNvPr id="7" name="1 Título"/>
          <p:cNvSpPr txBox="1">
            <a:spLocks/>
          </p:cNvSpPr>
          <p:nvPr/>
        </p:nvSpPr>
        <p:spPr>
          <a:xfrm>
            <a:off x="323528" y="2924944"/>
            <a:ext cx="8534400" cy="1224136"/>
          </a:xfrm>
          <a:prstGeom prst="rect">
            <a:avLst/>
          </a:prstGeom>
        </p:spPr>
        <p:txBody>
          <a:bodyPr>
            <a:normAutofit/>
          </a:bodyPr>
          <a:lstStyle/>
          <a:p>
            <a:pPr lvl="0" algn="ctr">
              <a:spcBef>
                <a:spcPct val="0"/>
              </a:spcBef>
            </a:pPr>
            <a:r>
              <a:rPr lang="es-ES" sz="2800" b="1" dirty="0" smtClean="0">
                <a:solidFill>
                  <a:schemeClr val="accent3">
                    <a:shade val="75000"/>
                  </a:schemeClr>
                </a:solidFill>
                <a:latin typeface="+mj-lt"/>
                <a:ea typeface="+mj-ea"/>
                <a:cs typeface="+mj-cs"/>
              </a:rPr>
              <a:t>OPERACIONES EN BODEGA DE VINIFICACIÓN </a:t>
            </a:r>
            <a:endParaRPr kumimoji="0" lang="es-ES" sz="2800" b="1"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
        <p:nvSpPr>
          <p:cNvPr id="8" name="1 Título"/>
          <p:cNvSpPr txBox="1">
            <a:spLocks/>
          </p:cNvSpPr>
          <p:nvPr/>
        </p:nvSpPr>
        <p:spPr>
          <a:xfrm>
            <a:off x="323528" y="4437112"/>
            <a:ext cx="8534400" cy="1224136"/>
          </a:xfrm>
          <a:prstGeom prst="rect">
            <a:avLst/>
          </a:prstGeom>
        </p:spPr>
        <p:txBody>
          <a:bodyPr>
            <a:normAutofit/>
          </a:bodyPr>
          <a:lstStyle/>
          <a:p>
            <a:pPr lvl="0" algn="ctr">
              <a:spcBef>
                <a:spcPct val="0"/>
              </a:spcBef>
            </a:pPr>
            <a:r>
              <a:rPr lang="es-ES" sz="2800" b="1" dirty="0" smtClean="0">
                <a:solidFill>
                  <a:schemeClr val="accent3">
                    <a:shade val="75000"/>
                  </a:schemeClr>
                </a:solidFill>
                <a:latin typeface="+mj-lt"/>
                <a:ea typeface="+mj-ea"/>
                <a:cs typeface="+mj-cs"/>
              </a:rPr>
              <a:t>SERGIO ZAVALLA </a:t>
            </a:r>
            <a:endParaRPr kumimoji="0" lang="es-ES" sz="2800" b="1"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dirty="0"/>
              <a:t>OPERACIONES EN BODEGA DE VINIFICACION</a:t>
            </a:r>
          </a:p>
        </p:txBody>
      </p:sp>
      <p:sp>
        <p:nvSpPr>
          <p:cNvPr id="3" name="2 Marcador de contenido"/>
          <p:cNvSpPr>
            <a:spLocks noGrp="1"/>
          </p:cNvSpPr>
          <p:nvPr>
            <p:ph sz="quarter" idx="1"/>
          </p:nvPr>
        </p:nvSpPr>
        <p:spPr/>
        <p:txBody>
          <a:bodyPr/>
          <a:lstStyle/>
          <a:p>
            <a:endParaRPr lang="es-ES"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19" y="1556792"/>
            <a:ext cx="4422139"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96417" y="1556792"/>
            <a:ext cx="4268072"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8670214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endParaRPr lang="es-ES" dirty="0"/>
          </a:p>
        </p:txBody>
      </p:sp>
      <p:pic>
        <p:nvPicPr>
          <p:cNvPr id="1229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449016"/>
            <a:ext cx="8712968" cy="50763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52381951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endParaRPr lang="es-ES" dirty="0"/>
          </a:p>
        </p:txBody>
      </p:sp>
      <p:pic>
        <p:nvPicPr>
          <p:cNvPr id="1126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484784"/>
            <a:ext cx="8784976" cy="48965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8342680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lstStyle/>
          <a:p>
            <a:r>
              <a:rPr lang="es-ES" dirty="0">
                <a:hlinkClick r:id="rId2"/>
              </a:rPr>
              <a:t>https://upload.wikimedia.org/wikipedia/commons/thumb/2/21/Despalilladora_y_moltuladora.ogv/220px--</a:t>
            </a:r>
            <a:r>
              <a:rPr lang="es-ES" dirty="0" smtClean="0">
                <a:hlinkClick r:id="rId2"/>
              </a:rPr>
              <a:t>Despalilladora_y_moltuladora.ogv.jpg</a:t>
            </a:r>
            <a:endParaRPr lang="es-ES" dirty="0" smtClean="0"/>
          </a:p>
          <a:p>
            <a:endParaRPr lang="es-ES" dirty="0" smtClean="0"/>
          </a:p>
          <a:p>
            <a:r>
              <a:rPr lang="es-ES" dirty="0">
                <a:hlinkClick r:id="rId3"/>
              </a:rPr>
              <a:t>https://</a:t>
            </a:r>
            <a:r>
              <a:rPr lang="es-ES" dirty="0" smtClean="0">
                <a:hlinkClick r:id="rId3"/>
              </a:rPr>
              <a:t>es.wikipedia.org/wiki/Producci%C3%B3n_del_vino</a:t>
            </a:r>
            <a:endParaRPr lang="es-ES" dirty="0" smtClean="0"/>
          </a:p>
          <a:p>
            <a:r>
              <a:rPr lang="es-ES" dirty="0">
                <a:hlinkClick r:id="rId3"/>
              </a:rPr>
              <a:t>https://</a:t>
            </a:r>
            <a:r>
              <a:rPr lang="es-ES" dirty="0" smtClean="0">
                <a:hlinkClick r:id="rId3"/>
              </a:rPr>
              <a:t>es.wikipedia.org/wiki/Producci%C3%B3n_del_vino</a:t>
            </a:r>
            <a:endParaRPr lang="es-ES" dirty="0" smtClean="0"/>
          </a:p>
          <a:p>
            <a:r>
              <a:rPr lang="es-ES" dirty="0">
                <a:hlinkClick r:id="rId3"/>
              </a:rPr>
              <a:t>https://</a:t>
            </a:r>
            <a:r>
              <a:rPr lang="es-ES" dirty="0" smtClean="0">
                <a:hlinkClick r:id="rId3"/>
              </a:rPr>
              <a:t>es.wikipedia.org/wiki/Producci%C3%B3n_del_vino</a:t>
            </a:r>
            <a:endParaRPr lang="es-ES" dirty="0" smtClean="0"/>
          </a:p>
          <a:p>
            <a:endParaRPr lang="es-ES" dirty="0"/>
          </a:p>
        </p:txBody>
      </p:sp>
    </p:spTree>
    <p:extLst>
      <p:ext uri="{BB962C8B-B14F-4D97-AF65-F5344CB8AC3E}">
        <p14:creationId xmlns="" xmlns:p14="http://schemas.microsoft.com/office/powerpoint/2010/main" val="402782460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a:xfrm>
            <a:off x="323528" y="1484784"/>
            <a:ext cx="8503920" cy="4572000"/>
          </a:xfrm>
        </p:spPr>
        <p:txBody>
          <a:bodyPr/>
          <a:lstStyle/>
          <a:p>
            <a:r>
              <a:rPr lang="es-ES" dirty="0"/>
              <a:t>https://www.google.com/url?sa=i&amp;source=images&amp;cd=&amp;ved=2ahUKEwiEpPno4rzjAhVYHrkGHdXpA-4QjRx6BAgBEAU&amp;url=http%3A%2F%2Fwww.cyrsistemas.com%2Fcompresorespiston.html&amp;psig=AOvVaw1Qk2AiDy-cA5yDCh2pZDvp&amp;ust=1563480511986579</a:t>
            </a:r>
          </a:p>
        </p:txBody>
      </p:sp>
    </p:spTree>
    <p:extLst>
      <p:ext uri="{BB962C8B-B14F-4D97-AF65-F5344CB8AC3E}">
        <p14:creationId xmlns="" xmlns:p14="http://schemas.microsoft.com/office/powerpoint/2010/main" val="1707688572"/>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lstStyle/>
          <a:p>
            <a:r>
              <a:rPr lang="es-ES" dirty="0"/>
              <a:t>https://www.google.com/url?sa=i&amp;source=images&amp;cd=&amp;cad=rja&amp;uact=8&amp;ved=2ahUKEwjw9ve44rzjAhXNG7kGHduDCFwQjRx6BAgBEAU&amp;url=%2Furl%3Fsa%3Di%26source%3Dimages%26cd%3D%26ved%3D%26url%3Dhttps%253A%252F%252Fmakeagif.com%252Fgif%252Furaca-funcionamiento-de-bomba-de-piston-vks7PC%26psig%3DAOvVaw1Qk2AiDy-cA5yDCh2pZDvp%26ust%3D1563480511986579&amp;psig=AOvVaw1Qk2AiDy-cA5yDCh2pZDvp&amp;ust=1563480511986579</a:t>
            </a:r>
          </a:p>
        </p:txBody>
      </p:sp>
    </p:spTree>
    <p:extLst>
      <p:ext uri="{BB962C8B-B14F-4D97-AF65-F5344CB8AC3E}">
        <p14:creationId xmlns="" xmlns:p14="http://schemas.microsoft.com/office/powerpoint/2010/main" val="17985192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628799"/>
            <a:ext cx="8784976" cy="4717571"/>
          </a:xfrm>
        </p:spPr>
        <p:txBody>
          <a:bodyPr/>
          <a:lstStyle/>
          <a:p>
            <a:r>
              <a:rPr lang="es-ES" dirty="0"/>
              <a:t>En resumen, la complejidad del proceso de desarrollo y maduración de la uva es, en gran parte, responsable de la diversidad y complejidad de los vinos. </a:t>
            </a:r>
            <a:endParaRPr lang="es-ES" dirty="0" smtClean="0"/>
          </a:p>
          <a:p>
            <a:pPr marL="0" indent="0">
              <a:buNone/>
            </a:pPr>
            <a:endParaRPr lang="es-ES" dirty="0" smtClean="0"/>
          </a:p>
          <a:p>
            <a:r>
              <a:rPr lang="es-ES" dirty="0" smtClean="0"/>
              <a:t>En </a:t>
            </a:r>
            <a:r>
              <a:rPr lang="es-ES" dirty="0"/>
              <a:t>esta complejidad participa un componente genético o varietal </a:t>
            </a:r>
            <a:r>
              <a:rPr lang="es-ES" dirty="0" smtClean="0"/>
              <a:t>y </a:t>
            </a:r>
            <a:r>
              <a:rPr lang="es-ES" dirty="0"/>
              <a:t>componentes ambientales y </a:t>
            </a:r>
            <a:r>
              <a:rPr lang="es-ES" dirty="0" smtClean="0"/>
              <a:t>con interacción de ambos contribuyen </a:t>
            </a:r>
            <a:r>
              <a:rPr lang="es-ES" dirty="0"/>
              <a:t>a la variación </a:t>
            </a:r>
            <a:r>
              <a:rPr lang="es-ES" dirty="0" smtClean="0"/>
              <a:t>entre algunas </a:t>
            </a:r>
            <a:r>
              <a:rPr lang="es-ES" dirty="0"/>
              <a:t>añadas y zonas geográficas</a:t>
            </a:r>
            <a:r>
              <a:rPr lang="es-ES" dirty="0" smtClean="0"/>
              <a:t>.</a:t>
            </a:r>
          </a:p>
          <a:p>
            <a:pPr marL="0" indent="0">
              <a:buNone/>
            </a:pPr>
            <a:endParaRPr lang="es-ES" dirty="0" smtClean="0"/>
          </a:p>
          <a:p>
            <a:r>
              <a:rPr lang="es-ES" dirty="0"/>
              <a:t>http://</a:t>
            </a:r>
            <a:r>
              <a:rPr lang="es-ES" dirty="0" smtClean="0"/>
              <a:t>www.acenologia.com</a:t>
            </a:r>
            <a:endParaRPr lang="es-ES" dirty="0"/>
          </a:p>
        </p:txBody>
      </p:sp>
    </p:spTree>
    <p:extLst>
      <p:ext uri="{BB962C8B-B14F-4D97-AF65-F5344CB8AC3E}">
        <p14:creationId xmlns="" xmlns:p14="http://schemas.microsoft.com/office/powerpoint/2010/main" val="16449652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1628800"/>
            <a:ext cx="8590728" cy="4470248"/>
          </a:xfrm>
        </p:spPr>
        <p:txBody>
          <a:bodyPr>
            <a:normAutofit fontScale="85000" lnSpcReduction="20000"/>
          </a:bodyPr>
          <a:lstStyle/>
          <a:p>
            <a:r>
              <a:rPr lang="es-ES" dirty="0"/>
              <a:t>La segunda fase de crecimiento corresponde al proceso de maduración y se inicia con el envero una vez culminado el desarrollo de las semillas. </a:t>
            </a:r>
            <a:endParaRPr lang="es-ES" dirty="0" smtClean="0"/>
          </a:p>
          <a:p>
            <a:pPr marL="0" indent="0">
              <a:buNone/>
            </a:pPr>
            <a:endParaRPr lang="es-ES" dirty="0" smtClean="0"/>
          </a:p>
          <a:p>
            <a:r>
              <a:rPr lang="es-ES" dirty="0" smtClean="0"/>
              <a:t>El </a:t>
            </a:r>
            <a:r>
              <a:rPr lang="es-ES" dirty="0"/>
              <a:t>envero se caracteriza por la acumulación de color (en las uvas tintas), el ablandamiento del fruto y un cambio radical en su composición. Posteriormente, los frutos continúan creciendo y pueden llegar a duplicar su tamaño. Sin embargo, este aumento se debe exclusivamente a la expansión celular asociada con la acumulación de agua y azucares solubles</a:t>
            </a:r>
            <a:r>
              <a:rPr lang="es-ES" dirty="0" smtClean="0"/>
              <a:t>.</a:t>
            </a:r>
          </a:p>
          <a:p>
            <a:pPr marL="0" indent="0">
              <a:buNone/>
            </a:pPr>
            <a:endParaRPr lang="es-ES" dirty="0" smtClean="0"/>
          </a:p>
          <a:p>
            <a:r>
              <a:rPr lang="es-ES" dirty="0"/>
              <a:t>E</a:t>
            </a:r>
            <a:r>
              <a:rPr lang="es-ES" dirty="0" smtClean="0"/>
              <a:t>s </a:t>
            </a:r>
            <a:r>
              <a:rPr lang="es-ES" dirty="0"/>
              <a:t>a partir del envero cuando se producen los cambios más relevantes en la composición del fruto desde un punto de vista enológico</a:t>
            </a:r>
            <a:r>
              <a:rPr lang="es-ES" dirty="0" smtClean="0"/>
              <a:t>.</a:t>
            </a:r>
            <a:endParaRPr lang="es-ES" dirty="0"/>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1268760"/>
            <a:ext cx="8590728" cy="4830288"/>
          </a:xfrm>
        </p:spPr>
        <p:txBody>
          <a:bodyPr/>
          <a:lstStyle/>
          <a:p>
            <a:endParaRPr lang="es-ES"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718" y="20148"/>
            <a:ext cx="9013778" cy="68378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628800"/>
            <a:ext cx="8784976" cy="4752528"/>
          </a:xfrm>
        </p:spPr>
        <p:txBody>
          <a:bodyPr>
            <a:normAutofit/>
          </a:bodyPr>
          <a:lstStyle/>
          <a:p>
            <a:pPr marL="0" indent="0">
              <a:buNone/>
            </a:pPr>
            <a:endParaRPr lang="es-ES" dirty="0" smtClean="0"/>
          </a:p>
          <a:p>
            <a:r>
              <a:rPr lang="es-ES" dirty="0" smtClean="0"/>
              <a:t>QUIMICA DE LA BAYA Y SU APORTE AL VINO,</a:t>
            </a:r>
            <a:endParaRPr lang="es-ES" dirty="0"/>
          </a:p>
          <a:p>
            <a:endParaRPr lang="es-ES" dirty="0"/>
          </a:p>
          <a:p>
            <a:pPr marL="0" indent="0">
              <a:buNone/>
            </a:pPr>
            <a:r>
              <a:rPr lang="es-ES" dirty="0"/>
              <a:t>Los diferentes tejidos que forman el fruto contribuyen de manera </a:t>
            </a:r>
            <a:r>
              <a:rPr lang="es-ES" dirty="0" smtClean="0"/>
              <a:t>diferenciada </a:t>
            </a:r>
            <a:r>
              <a:rPr lang="es-ES" dirty="0"/>
              <a:t>a la composición final del mosto y del vino. La pulpa aporta el agua que constituye entre un 80-90 % del volumen del vino y componentes mayoritarios del metabolismo primario como son los </a:t>
            </a:r>
            <a:r>
              <a:rPr lang="es-ES" b="1" u="sng" dirty="0"/>
              <a:t>azúcares</a:t>
            </a:r>
            <a:r>
              <a:rPr lang="es-ES" dirty="0"/>
              <a:t> </a:t>
            </a:r>
            <a:r>
              <a:rPr lang="es-ES" b="1" dirty="0"/>
              <a:t>glucosa</a:t>
            </a:r>
            <a:r>
              <a:rPr lang="es-ES" dirty="0"/>
              <a:t> y </a:t>
            </a:r>
            <a:r>
              <a:rPr lang="es-ES" b="1" dirty="0"/>
              <a:t>fructosa</a:t>
            </a:r>
            <a:r>
              <a:rPr lang="es-ES" dirty="0"/>
              <a:t> y los ácidos orgánicos, fundamentalmente los </a:t>
            </a:r>
            <a:r>
              <a:rPr lang="es-ES" b="1" u="sng" dirty="0"/>
              <a:t>ácidos</a:t>
            </a:r>
            <a:r>
              <a:rPr lang="es-ES" b="1" dirty="0"/>
              <a:t> málico </a:t>
            </a:r>
            <a:r>
              <a:rPr lang="es-ES" dirty="0"/>
              <a:t>y </a:t>
            </a:r>
            <a:r>
              <a:rPr lang="es-ES" b="1" dirty="0"/>
              <a:t>tartárico</a:t>
            </a:r>
            <a:r>
              <a:rPr lang="es-ES" dirty="0"/>
              <a:t>.</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412776"/>
            <a:ext cx="8784976" cy="51924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194458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628800"/>
            <a:ext cx="8784976" cy="4752528"/>
          </a:xfrm>
        </p:spPr>
        <p:txBody>
          <a:bodyPr/>
          <a:lstStyle/>
          <a:p>
            <a:r>
              <a:rPr lang="es-ES" dirty="0"/>
              <a:t>Durante la fase de maduración, </a:t>
            </a:r>
            <a:r>
              <a:rPr lang="es-ES" dirty="0" smtClean="0"/>
              <a:t>la sacarosa </a:t>
            </a:r>
            <a:r>
              <a:rPr lang="es-ES" dirty="0"/>
              <a:t>que se importa de las hojas es transformada en el fruto en las hexosas glucosa y fructosa que se acumulan en las vacuolas de las células de la </a:t>
            </a:r>
            <a:r>
              <a:rPr lang="es-ES" dirty="0" smtClean="0"/>
              <a:t>pulpa. Ambas </a:t>
            </a:r>
            <a:r>
              <a:rPr lang="es-ES" dirty="0"/>
              <a:t>serán transformadas en su mayor parte en etanol durante la fermentación generada por las levaduras, por lo que el contenido en azúcares de la uva determinará el grado alcohólico final del vino.</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Por su parte, los ácidos málico y tartárico constituyen más del 90% de los ácidos orgánicos del fruto y su concentración determina la acidez total de la uva. El ácido málico se acumula a niveles muy elevados en las uvas verdes y su contenido se reduce drásticamente durante la maduración. Por el contrario, los niveles de ácido tartárico permanecen bastante constantes después del envero y suelen ser elevados en las uvas maduras.</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normAutofit/>
          </a:bodyPr>
          <a:lstStyle/>
          <a:p>
            <a:r>
              <a:rPr lang="es-ES" dirty="0"/>
              <a:t>Una acidez moderada y un pH bajo son factores muy importantes en los vinos de calidad, dado que son necesarios para asegurar una buena crianza del vino y contribuyen de forma muy importante a su color y a su equilibrio </a:t>
            </a:r>
            <a:r>
              <a:rPr lang="es-ES" dirty="0" smtClean="0"/>
              <a:t>gustativo. Finalmente</a:t>
            </a:r>
            <a:r>
              <a:rPr lang="es-ES" dirty="0"/>
              <a:t>, es importante mencionar el proceso de ablandamiento de la pulpa que tiene lugar durante la maduración de la uva que se asocia con un incremento en la actividad de enzimas pectina </a:t>
            </a:r>
            <a:r>
              <a:rPr lang="es-ES" dirty="0" err="1"/>
              <a:t>metil</a:t>
            </a:r>
            <a:r>
              <a:rPr lang="es-ES" dirty="0"/>
              <a:t> </a:t>
            </a:r>
            <a:r>
              <a:rPr lang="es-ES" dirty="0" err="1"/>
              <a:t>esterasas</a:t>
            </a:r>
            <a:r>
              <a:rPr lang="es-ES" dirty="0"/>
              <a:t> y que tiene una gran importancia en la elaboración del vino.</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2132856"/>
            <a:ext cx="8590728" cy="3966192"/>
          </a:xfrm>
        </p:spPr>
        <p:txBody>
          <a:bodyPr/>
          <a:lstStyle/>
          <a:p>
            <a:pPr marL="0" indent="0">
              <a:buNone/>
            </a:pPr>
            <a:r>
              <a:rPr lang="es-ES" dirty="0" smtClean="0"/>
              <a:t>PIEL, PULPA Y SIMIENTE,</a:t>
            </a:r>
          </a:p>
          <a:p>
            <a:r>
              <a:rPr lang="es-ES" dirty="0" smtClean="0"/>
              <a:t>La piel </a:t>
            </a:r>
            <a:r>
              <a:rPr lang="es-ES" dirty="0"/>
              <a:t>contribuye con un gran número de </a:t>
            </a:r>
            <a:r>
              <a:rPr lang="es-ES" dirty="0" smtClean="0"/>
              <a:t>compuestos  aportando al </a:t>
            </a:r>
            <a:r>
              <a:rPr lang="es-ES" dirty="0"/>
              <a:t>vino características varietales. Entre ellos merece la pena mencionar los </a:t>
            </a:r>
            <a:r>
              <a:rPr lang="es-ES" b="1" dirty="0"/>
              <a:t>compuestos fenólicos </a:t>
            </a:r>
            <a:r>
              <a:rPr lang="es-ES" dirty="0"/>
              <a:t>solubles que contribuyen al color y al sabor del vino y los </a:t>
            </a:r>
            <a:r>
              <a:rPr lang="es-ES" b="1" dirty="0"/>
              <a:t>compuestos aromáticos </a:t>
            </a:r>
            <a:r>
              <a:rPr lang="es-ES" dirty="0"/>
              <a:t>que contribuyen al sabor y al aroma.</a:t>
            </a:r>
            <a:endParaRPr lang="es-ES" dirty="0" smtClean="0"/>
          </a:p>
          <a:p>
            <a:endParaRPr lang="es-ES" dirty="0"/>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dirty="0" smtClean="0"/>
              <a:t>OPERACIONES EN BODEGA DE VINIFICACION</a:t>
            </a:r>
            <a:endParaRPr lang="es-ES" sz="2800" dirty="0"/>
          </a:p>
        </p:txBody>
      </p:sp>
      <p:sp>
        <p:nvSpPr>
          <p:cNvPr id="3" name="2 Marcador de contenido"/>
          <p:cNvSpPr>
            <a:spLocks noGrp="1"/>
          </p:cNvSpPr>
          <p:nvPr>
            <p:ph sz="quarter" idx="1"/>
          </p:nvPr>
        </p:nvSpPr>
        <p:spPr/>
        <p:txBody>
          <a:bodyPr/>
          <a:lstStyle/>
          <a:p>
            <a:r>
              <a:rPr lang="es-ES" sz="2000" dirty="0" smtClean="0"/>
              <a:t>MODULOS,</a:t>
            </a:r>
          </a:p>
          <a:p>
            <a:pPr marL="0" indent="0">
              <a:buNone/>
            </a:pPr>
            <a:endParaRPr lang="es-ES" sz="2000" dirty="0" smtClean="0"/>
          </a:p>
          <a:p>
            <a:r>
              <a:rPr lang="es-ES" sz="2000" dirty="0" smtClean="0"/>
              <a:t>Nº1. Labores de acondicionamiento pre-fermentativo e inoculación de mostos de uva vinífera, 40 </a:t>
            </a:r>
            <a:r>
              <a:rPr lang="es-ES" sz="2000" dirty="0" err="1" smtClean="0"/>
              <a:t>hrs</a:t>
            </a:r>
            <a:r>
              <a:rPr lang="es-ES" sz="2000" dirty="0" smtClean="0"/>
              <a:t>.</a:t>
            </a:r>
          </a:p>
          <a:p>
            <a:pPr marL="0" indent="0">
              <a:buNone/>
            </a:pPr>
            <a:r>
              <a:rPr lang="es-ES" sz="2000" dirty="0" smtClean="0"/>
              <a:t> </a:t>
            </a:r>
          </a:p>
          <a:p>
            <a:r>
              <a:rPr lang="es-ES" sz="2000" dirty="0" smtClean="0"/>
              <a:t>Nº 2. Operaciones de vinificación, 64 </a:t>
            </a:r>
            <a:r>
              <a:rPr lang="es-ES" sz="2000" dirty="0" err="1" smtClean="0"/>
              <a:t>hrs</a:t>
            </a:r>
            <a:r>
              <a:rPr lang="es-ES" sz="2000" dirty="0" smtClean="0"/>
              <a:t>.</a:t>
            </a:r>
          </a:p>
          <a:p>
            <a:pPr marL="0" indent="0">
              <a:buNone/>
            </a:pPr>
            <a:endParaRPr lang="es-ES" sz="2000" dirty="0" smtClean="0"/>
          </a:p>
          <a:p>
            <a:r>
              <a:rPr lang="es-ES" sz="2000" dirty="0" smtClean="0"/>
              <a:t>Nº 3. Operaciones de mezcla de vinos, 32 </a:t>
            </a:r>
            <a:r>
              <a:rPr lang="es-ES" sz="2000" dirty="0" err="1" smtClean="0"/>
              <a:t>hrs</a:t>
            </a:r>
            <a:r>
              <a:rPr lang="es-ES" sz="2000" dirty="0" smtClean="0"/>
              <a:t>.</a:t>
            </a:r>
          </a:p>
          <a:p>
            <a:pPr marL="0" indent="0">
              <a:buNone/>
            </a:pPr>
            <a:endParaRPr lang="es-ES" sz="2000" dirty="0" smtClean="0"/>
          </a:p>
          <a:p>
            <a:r>
              <a:rPr lang="es-ES" sz="2000" dirty="0" smtClean="0"/>
              <a:t>Nº 4. Labores de afinamiento de vinos, 40 </a:t>
            </a:r>
            <a:r>
              <a:rPr lang="es-ES" sz="2000" dirty="0" err="1" smtClean="0"/>
              <a:t>hrs</a:t>
            </a:r>
            <a:r>
              <a:rPr lang="es-ES" sz="2000" dirty="0" smtClean="0"/>
              <a:t>.</a:t>
            </a:r>
          </a:p>
          <a:p>
            <a:endParaRPr lang="es-ES" sz="2000" dirty="0" smtClean="0"/>
          </a:p>
          <a:p>
            <a:endParaRPr lang="es-ES" dirty="0"/>
          </a:p>
        </p:txBody>
      </p:sp>
    </p:spTree>
    <p:extLst>
      <p:ext uri="{BB962C8B-B14F-4D97-AF65-F5344CB8AC3E}">
        <p14:creationId xmlns="" xmlns:p14="http://schemas.microsoft.com/office/powerpoint/2010/main" val="3391112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Entre los compuestos fenólicos solubles se distinguen tanto </a:t>
            </a:r>
            <a:r>
              <a:rPr lang="es-ES" b="1" dirty="0"/>
              <a:t>flavonoides</a:t>
            </a:r>
            <a:r>
              <a:rPr lang="es-ES" dirty="0"/>
              <a:t> como no </a:t>
            </a:r>
            <a:r>
              <a:rPr lang="es-ES" dirty="0" smtClean="0"/>
              <a:t>flavonoides. </a:t>
            </a:r>
            <a:r>
              <a:rPr lang="es-ES" dirty="0"/>
              <a:t>Entre los primeros se encuentran los </a:t>
            </a:r>
            <a:r>
              <a:rPr lang="es-ES" b="1" dirty="0" err="1"/>
              <a:t>antocianos</a:t>
            </a:r>
            <a:r>
              <a:rPr lang="es-ES" dirty="0"/>
              <a:t>, que son los pigmentos responsables del </a:t>
            </a:r>
            <a:r>
              <a:rPr lang="es-ES" b="1" dirty="0"/>
              <a:t>color de la uva y del vino </a:t>
            </a:r>
            <a:r>
              <a:rPr lang="es-ES" dirty="0"/>
              <a:t>tinto y rosado. Todas las variedades con uvas coloreadas de la especie </a:t>
            </a:r>
            <a:r>
              <a:rPr lang="es-ES" dirty="0" err="1"/>
              <a:t>Vitis</a:t>
            </a:r>
            <a:r>
              <a:rPr lang="es-ES" dirty="0"/>
              <a:t> </a:t>
            </a:r>
            <a:r>
              <a:rPr lang="es-ES" dirty="0" err="1"/>
              <a:t>vinifera</a:t>
            </a:r>
            <a:r>
              <a:rPr lang="es-ES" dirty="0"/>
              <a:t>, con la excepción de unos pocos genotipos tintoreros, acumulan </a:t>
            </a:r>
            <a:r>
              <a:rPr lang="es-ES" dirty="0" err="1"/>
              <a:t>antocianos</a:t>
            </a:r>
            <a:r>
              <a:rPr lang="es-ES" dirty="0"/>
              <a:t> en el hollejo pero no en la pulpa.</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normAutofit/>
          </a:bodyPr>
          <a:lstStyle/>
          <a:p>
            <a:r>
              <a:rPr lang="es-ES" dirty="0"/>
              <a:t>Otros flavonoides relevantes son los </a:t>
            </a:r>
            <a:r>
              <a:rPr lang="es-ES" b="1" dirty="0" err="1"/>
              <a:t>flavanoles</a:t>
            </a:r>
            <a:r>
              <a:rPr lang="es-ES" b="1" dirty="0"/>
              <a:t> o </a:t>
            </a:r>
            <a:r>
              <a:rPr lang="es-ES" b="1" dirty="0" err="1"/>
              <a:t>catequinas</a:t>
            </a:r>
            <a:r>
              <a:rPr lang="es-ES" dirty="0"/>
              <a:t> en sus formas libres o polimerizadas que confieren sabor amargo y </a:t>
            </a:r>
            <a:r>
              <a:rPr lang="es-ES" b="1" dirty="0"/>
              <a:t>astringencia al vino </a:t>
            </a:r>
            <a:r>
              <a:rPr lang="es-ES" dirty="0"/>
              <a:t>y por lo tanto contribuyen de manera importante a la percepción de su </a:t>
            </a:r>
            <a:r>
              <a:rPr lang="es-ES" dirty="0" smtClean="0"/>
              <a:t>estructura </a:t>
            </a:r>
            <a:r>
              <a:rPr lang="es-ES" dirty="0"/>
              <a:t>en la boca</a:t>
            </a:r>
            <a:r>
              <a:rPr lang="es-ES" dirty="0" smtClean="0"/>
              <a:t>.</a:t>
            </a:r>
          </a:p>
          <a:p>
            <a:pPr marL="0" indent="0">
              <a:buNone/>
            </a:pPr>
            <a:endParaRPr lang="es-ES" dirty="0" smtClean="0"/>
          </a:p>
          <a:p>
            <a:r>
              <a:rPr lang="es-ES" dirty="0"/>
              <a:t>Estos flavonoides se encuentran tanto en los hollejos como en las semillas y son particularmente importantes en los vinos tintos porque su proceso de elaboración implica la maceración del mosto con hollejos y semillas</a:t>
            </a:r>
            <a:r>
              <a:rPr lang="es-ES" dirty="0" smtClean="0"/>
              <a:t>.</a:t>
            </a:r>
            <a:endParaRPr lang="es-ES" dirty="0"/>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07504" y="1556792"/>
            <a:ext cx="8856984" cy="4752528"/>
          </a:xfrm>
        </p:spPr>
        <p:txBody>
          <a:bodyPr>
            <a:normAutofit/>
          </a:bodyPr>
          <a:lstStyle/>
          <a:p>
            <a:r>
              <a:rPr lang="es-ES" dirty="0"/>
              <a:t>Igualmente entre los </a:t>
            </a:r>
            <a:r>
              <a:rPr lang="es-ES" b="1" dirty="0"/>
              <a:t>flavonoides</a:t>
            </a:r>
            <a:r>
              <a:rPr lang="es-ES" dirty="0"/>
              <a:t> cabe también mencionar a </a:t>
            </a:r>
            <a:r>
              <a:rPr lang="es-ES" b="1" dirty="0"/>
              <a:t>los taninos </a:t>
            </a:r>
            <a:r>
              <a:rPr lang="es-ES" dirty="0" smtClean="0"/>
              <a:t>con </a:t>
            </a:r>
            <a:r>
              <a:rPr lang="es-ES" dirty="0"/>
              <a:t>efectos organolépticos similares a las </a:t>
            </a:r>
            <a:r>
              <a:rPr lang="es-ES" dirty="0" smtClean="0"/>
              <a:t>catequizas. </a:t>
            </a:r>
            <a:r>
              <a:rPr lang="es-ES" dirty="0"/>
              <a:t>Los taninos se sintetizan durante estadios tempranos del desarrollo de la baya y de la semilla y posteriormente, durante la maduración, sufren reacciones de polimerización. </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normAutofit lnSpcReduction="10000"/>
          </a:bodyPr>
          <a:lstStyle/>
          <a:p>
            <a:r>
              <a:rPr lang="es-ES" dirty="0"/>
              <a:t>Entre los compuestos fenólicos </a:t>
            </a:r>
            <a:r>
              <a:rPr lang="es-ES" b="1" dirty="0"/>
              <a:t>no flavonoides </a:t>
            </a:r>
            <a:r>
              <a:rPr lang="es-ES" dirty="0"/>
              <a:t>merece la pena citar </a:t>
            </a:r>
            <a:r>
              <a:rPr lang="es-ES" b="1" dirty="0"/>
              <a:t>los </a:t>
            </a:r>
            <a:r>
              <a:rPr lang="es-ES" b="1" dirty="0" err="1"/>
              <a:t>estilbenos</a:t>
            </a:r>
            <a:r>
              <a:rPr lang="es-ES" b="1" dirty="0"/>
              <a:t> </a:t>
            </a:r>
            <a:r>
              <a:rPr lang="es-ES" dirty="0"/>
              <a:t>entre los que se encuentra el </a:t>
            </a:r>
            <a:r>
              <a:rPr lang="es-ES" dirty="0" err="1"/>
              <a:t>resveratrol</a:t>
            </a:r>
            <a:r>
              <a:rPr lang="es-ES" dirty="0"/>
              <a:t>, conocido por su elevado poder antioxidante, y diversos compuesto fenólicos volátiles que confieren aromas al vino</a:t>
            </a:r>
            <a:r>
              <a:rPr lang="es-ES" dirty="0" smtClean="0"/>
              <a:t>.</a:t>
            </a:r>
          </a:p>
          <a:p>
            <a:pPr marL="0" indent="0">
              <a:buNone/>
            </a:pPr>
            <a:endParaRPr lang="es-ES" dirty="0" smtClean="0"/>
          </a:p>
          <a:p>
            <a:r>
              <a:rPr lang="es-ES" dirty="0"/>
              <a:t>Los metabolitos aromáticos volátiles o conjugados derivados de la uva, son los que aportan las características varietales del vino. </a:t>
            </a:r>
            <a:endParaRPr lang="es-ES" dirty="0" smtClean="0"/>
          </a:p>
          <a:p>
            <a:pPr marL="0" indent="0">
              <a:buNone/>
            </a:pPr>
            <a:endParaRPr lang="es-ES" dirty="0" smtClean="0"/>
          </a:p>
          <a:p>
            <a:r>
              <a:rPr lang="es-ES" dirty="0" smtClean="0"/>
              <a:t>Y cuales son esos??</a:t>
            </a:r>
            <a:endParaRPr lang="es-ES" dirty="0"/>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normAutofit fontScale="92500" lnSpcReduction="20000"/>
          </a:bodyPr>
          <a:lstStyle/>
          <a:p>
            <a:r>
              <a:rPr lang="es-ES" dirty="0"/>
              <a:t> Entre ellos, una de las familias más importantes es </a:t>
            </a:r>
            <a:r>
              <a:rPr lang="es-ES" dirty="0" smtClean="0"/>
              <a:t>:</a:t>
            </a:r>
          </a:p>
          <a:p>
            <a:pPr marL="0" indent="0">
              <a:buNone/>
            </a:pPr>
            <a:endParaRPr lang="es-ES" dirty="0" smtClean="0"/>
          </a:p>
          <a:p>
            <a:r>
              <a:rPr lang="es-ES" dirty="0"/>
              <a:t>L</a:t>
            </a:r>
            <a:r>
              <a:rPr lang="es-ES" dirty="0" smtClean="0"/>
              <a:t>os terpenos : </a:t>
            </a:r>
            <a:r>
              <a:rPr lang="es-ES" dirty="0"/>
              <a:t>con compuestos como </a:t>
            </a:r>
            <a:r>
              <a:rPr lang="es-ES" dirty="0" err="1"/>
              <a:t>linalool</a:t>
            </a:r>
            <a:r>
              <a:rPr lang="es-ES" dirty="0"/>
              <a:t>, </a:t>
            </a:r>
            <a:r>
              <a:rPr lang="es-ES" dirty="0" err="1"/>
              <a:t>terpineol</a:t>
            </a:r>
            <a:r>
              <a:rPr lang="es-ES" dirty="0"/>
              <a:t> o </a:t>
            </a:r>
            <a:r>
              <a:rPr lang="es-ES" dirty="0" err="1"/>
              <a:t>geraniol</a:t>
            </a:r>
            <a:r>
              <a:rPr lang="es-ES" dirty="0"/>
              <a:t> que confieren aromas frutales y en especial el conocido aroma moscatel</a:t>
            </a:r>
            <a:r>
              <a:rPr lang="es-ES" dirty="0" smtClean="0"/>
              <a:t>.</a:t>
            </a:r>
          </a:p>
          <a:p>
            <a:pPr marL="0" indent="0">
              <a:buNone/>
            </a:pPr>
            <a:endParaRPr lang="es-ES" dirty="0" smtClean="0"/>
          </a:p>
          <a:p>
            <a:r>
              <a:rPr lang="es-ES" dirty="0" smtClean="0"/>
              <a:t>Los </a:t>
            </a:r>
            <a:r>
              <a:rPr lang="es-ES" dirty="0" err="1"/>
              <a:t>norisoprenoides</a:t>
            </a:r>
            <a:r>
              <a:rPr lang="es-ES" dirty="0"/>
              <a:t> como la ß-</a:t>
            </a:r>
            <a:r>
              <a:rPr lang="es-ES" dirty="0" err="1"/>
              <a:t>damascenona</a:t>
            </a:r>
            <a:r>
              <a:rPr lang="es-ES" dirty="0"/>
              <a:t> con aromas de frutas tropicales o la ß-ionona responsable del aroma de violetas. </a:t>
            </a:r>
            <a:endParaRPr lang="es-ES" dirty="0" smtClean="0"/>
          </a:p>
          <a:p>
            <a:pPr marL="0" indent="0">
              <a:buNone/>
            </a:pPr>
            <a:endParaRPr lang="es-ES" dirty="0" smtClean="0"/>
          </a:p>
          <a:p>
            <a:r>
              <a:rPr lang="es-ES" dirty="0" smtClean="0"/>
              <a:t> </a:t>
            </a:r>
            <a:r>
              <a:rPr lang="es-ES" dirty="0"/>
              <a:t>Las </a:t>
            </a:r>
            <a:r>
              <a:rPr lang="es-ES" dirty="0" err="1"/>
              <a:t>metoxipirazinas</a:t>
            </a:r>
            <a:r>
              <a:rPr lang="es-ES" dirty="0"/>
              <a:t>, derivadas del metabolismo de aminoácidos confieren aromas de pimiento en algunas variedades, sobre todo en las uvas inmaduras. </a:t>
            </a:r>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628800"/>
            <a:ext cx="8784976" cy="4752528"/>
          </a:xfrm>
        </p:spPr>
        <p:txBody>
          <a:bodyPr>
            <a:normAutofit fontScale="85000" lnSpcReduction="10000"/>
          </a:bodyPr>
          <a:lstStyle/>
          <a:p>
            <a:r>
              <a:rPr lang="es-ES" dirty="0"/>
              <a:t>En general, la identificación del estado de madurez óptimo de la uva para su vinificación persigue la disminución de los compuestos aromáticos acumulados en altos niveles en uvas verdes que contribuyen </a:t>
            </a:r>
            <a:r>
              <a:rPr lang="es-ES" dirty="0" smtClean="0"/>
              <a:t>negativamente </a:t>
            </a:r>
            <a:r>
              <a:rPr lang="es-ES" dirty="0"/>
              <a:t>en la calidad </a:t>
            </a:r>
            <a:r>
              <a:rPr lang="es-ES" dirty="0" smtClean="0"/>
              <a:t>del </a:t>
            </a:r>
            <a:r>
              <a:rPr lang="es-ES" dirty="0"/>
              <a:t>vino</a:t>
            </a:r>
            <a:r>
              <a:rPr lang="es-ES" dirty="0" smtClean="0"/>
              <a:t>.</a:t>
            </a:r>
          </a:p>
          <a:p>
            <a:pPr marL="0" indent="0">
              <a:buNone/>
            </a:pPr>
            <a:endParaRPr lang="es-ES" dirty="0" smtClean="0"/>
          </a:p>
          <a:p>
            <a:r>
              <a:rPr lang="es-ES" dirty="0"/>
              <a:t>Muchos de los compuestos volátiles del vino que proceden de la uva se acumulan en esta como compuestos solubles más estables, la mayoría en forma de conjugados </a:t>
            </a:r>
            <a:r>
              <a:rPr lang="es-ES" dirty="0" err="1"/>
              <a:t>glucosídicos</a:t>
            </a:r>
            <a:r>
              <a:rPr lang="es-ES" dirty="0"/>
              <a:t> en el caso de los terpenos o </a:t>
            </a:r>
            <a:r>
              <a:rPr lang="es-ES" dirty="0" err="1"/>
              <a:t>aminoácidicos</a:t>
            </a:r>
            <a:r>
              <a:rPr lang="es-ES" dirty="0"/>
              <a:t> en el de los </a:t>
            </a:r>
            <a:r>
              <a:rPr lang="es-ES" dirty="0" err="1" smtClean="0"/>
              <a:t>tioles</a:t>
            </a:r>
            <a:r>
              <a:rPr lang="es-ES" dirty="0" smtClean="0"/>
              <a:t>. </a:t>
            </a:r>
          </a:p>
          <a:p>
            <a:pPr marL="0" indent="0">
              <a:buNone/>
            </a:pPr>
            <a:endParaRPr lang="es-ES" dirty="0" smtClean="0"/>
          </a:p>
          <a:p>
            <a:r>
              <a:rPr lang="es-ES" dirty="0" smtClean="0"/>
              <a:t>Durante </a:t>
            </a:r>
            <a:r>
              <a:rPr lang="es-ES" dirty="0"/>
              <a:t>el proceso de vinificación se produce la hidrólisis de los conjugados lo cual permite la volatilización de los aromas.</a:t>
            </a:r>
          </a:p>
        </p:txBody>
      </p:sp>
    </p:spTree>
    <p:extLst>
      <p:ext uri="{BB962C8B-B14F-4D97-AF65-F5344CB8AC3E}">
        <p14:creationId xmlns="" xmlns:p14="http://schemas.microsoft.com/office/powerpoint/2010/main" val="16449652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Finalmente el </a:t>
            </a:r>
            <a:r>
              <a:rPr lang="es-ES" dirty="0" err="1"/>
              <a:t>exocarpo</a:t>
            </a:r>
            <a:r>
              <a:rPr lang="es-ES" dirty="0"/>
              <a:t> de la piel y en menor medida el </a:t>
            </a:r>
            <a:r>
              <a:rPr lang="es-ES" dirty="0" err="1"/>
              <a:t>endocarpo</a:t>
            </a:r>
            <a:r>
              <a:rPr lang="es-ES" dirty="0"/>
              <a:t> acumulan proteínas que por un lado sirven como fuente de nitrógeno para el proceso de fermentación y que en parte persisten en el vino afectando a su sabor, claridad y estabilidad. </a:t>
            </a:r>
          </a:p>
        </p:txBody>
      </p:sp>
    </p:spTree>
    <p:extLst>
      <p:ext uri="{BB962C8B-B14F-4D97-AF65-F5344CB8AC3E}">
        <p14:creationId xmlns="" xmlns:p14="http://schemas.microsoft.com/office/powerpoint/2010/main" val="16449652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628800"/>
            <a:ext cx="8784976" cy="4752528"/>
          </a:xfrm>
        </p:spPr>
        <p:txBody>
          <a:bodyPr>
            <a:normAutofit fontScale="92500" lnSpcReduction="10000"/>
          </a:bodyPr>
          <a:lstStyle/>
          <a:p>
            <a:pPr marL="0" indent="0">
              <a:buNone/>
            </a:pPr>
            <a:r>
              <a:rPr lang="es-ES" dirty="0" smtClean="0"/>
              <a:t>QUE DETERMINAN LA COMPOSICION FINAL DE LA BAYA</a:t>
            </a:r>
          </a:p>
          <a:p>
            <a:r>
              <a:rPr lang="es-ES" dirty="0"/>
              <a:t>La composición final de la baya depende  de la interacción entre genotipo y ambiente. </a:t>
            </a:r>
            <a:endParaRPr lang="es-ES" dirty="0" smtClean="0"/>
          </a:p>
          <a:p>
            <a:pPr marL="0" indent="0">
              <a:buNone/>
            </a:pPr>
            <a:endParaRPr lang="es-ES" dirty="0"/>
          </a:p>
          <a:p>
            <a:r>
              <a:rPr lang="es-ES" dirty="0"/>
              <a:t>De hecho, el genotipo no solo determina la composición final de la baya sino que al especificar otras características varietales como las fechas de </a:t>
            </a:r>
            <a:r>
              <a:rPr lang="es-ES" dirty="0" err="1"/>
              <a:t>brotación</a:t>
            </a:r>
            <a:r>
              <a:rPr lang="es-ES" dirty="0"/>
              <a:t>, floración o maduración, la estructura y compacidad del racimo, el tamaño de la baya, el grosor del hollejo o la producción final, está también afectando indirectamente a la composición final del fruto.</a:t>
            </a:r>
          </a:p>
          <a:p>
            <a:pPr marL="0" indent="0">
              <a:buNone/>
            </a:pPr>
            <a:endParaRPr lang="es-ES" dirty="0"/>
          </a:p>
          <a:p>
            <a:endParaRPr lang="es-ES" dirty="0" smtClean="0"/>
          </a:p>
          <a:p>
            <a:endParaRPr lang="es-ES" dirty="0"/>
          </a:p>
        </p:txBody>
      </p:sp>
    </p:spTree>
    <p:extLst>
      <p:ext uri="{BB962C8B-B14F-4D97-AF65-F5344CB8AC3E}">
        <p14:creationId xmlns="" xmlns:p14="http://schemas.microsoft.com/office/powerpoint/2010/main" val="42089920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1628800"/>
            <a:ext cx="8590728" cy="4470248"/>
          </a:xfrm>
        </p:spPr>
        <p:txBody>
          <a:bodyPr>
            <a:normAutofit fontScale="92500" lnSpcReduction="10000"/>
          </a:bodyPr>
          <a:lstStyle/>
          <a:p>
            <a:r>
              <a:rPr lang="es-ES" dirty="0" smtClean="0"/>
              <a:t>Luego </a:t>
            </a:r>
            <a:r>
              <a:rPr lang="es-ES" dirty="0"/>
              <a:t>el </a:t>
            </a:r>
            <a:r>
              <a:rPr lang="es-ES" dirty="0" smtClean="0"/>
              <a:t>ambiente o mas bien las </a:t>
            </a:r>
            <a:r>
              <a:rPr lang="es-ES" dirty="0"/>
              <a:t>condiciones ambientales (clima, suelo y manejo del cultivo</a:t>
            </a:r>
            <a:r>
              <a:rPr lang="es-ES" dirty="0" smtClean="0"/>
              <a:t>) son de vital importancia para determinar la composición final deseada o esperada para producir un vino.</a:t>
            </a:r>
          </a:p>
          <a:p>
            <a:endParaRPr lang="es-ES" dirty="0" smtClean="0"/>
          </a:p>
          <a:p>
            <a:pPr marL="0" indent="0">
              <a:buNone/>
            </a:pPr>
            <a:r>
              <a:rPr lang="es-ES" dirty="0" smtClean="0"/>
              <a:t>Ejemplo:</a:t>
            </a:r>
          </a:p>
          <a:p>
            <a:pPr marL="0" indent="0">
              <a:buNone/>
            </a:pPr>
            <a:endParaRPr lang="es-ES" dirty="0" smtClean="0"/>
          </a:p>
          <a:p>
            <a:r>
              <a:rPr lang="es-ES" dirty="0" smtClean="0"/>
              <a:t> con altos </a:t>
            </a:r>
            <a:r>
              <a:rPr lang="es-ES" dirty="0"/>
              <a:t>niveles de </a:t>
            </a:r>
            <a:r>
              <a:rPr lang="es-ES" dirty="0" err="1"/>
              <a:t>monoterpenos</a:t>
            </a:r>
            <a:r>
              <a:rPr lang="es-ES" dirty="0"/>
              <a:t> </a:t>
            </a:r>
            <a:r>
              <a:rPr lang="es-ES" dirty="0" smtClean="0"/>
              <a:t>tendremos </a:t>
            </a:r>
            <a:r>
              <a:rPr lang="es-ES" dirty="0"/>
              <a:t>un pronunciado sabor moscatel o </a:t>
            </a:r>
            <a:r>
              <a:rPr lang="es-ES" dirty="0" smtClean="0"/>
              <a:t>altos niveles de </a:t>
            </a:r>
            <a:r>
              <a:rPr lang="es-ES" dirty="0" err="1"/>
              <a:t>metoxipirazinas</a:t>
            </a:r>
            <a:r>
              <a:rPr lang="es-ES" dirty="0"/>
              <a:t> </a:t>
            </a:r>
            <a:r>
              <a:rPr lang="es-ES" dirty="0" smtClean="0"/>
              <a:t>efectos </a:t>
            </a:r>
            <a:r>
              <a:rPr lang="es-ES" dirty="0"/>
              <a:t>negativos de un intenso aroma a pimiento </a:t>
            </a:r>
            <a:r>
              <a:rPr lang="es-ES" dirty="0" smtClean="0"/>
              <a:t>verde.</a:t>
            </a:r>
            <a:endParaRPr lang="es-ES" dirty="0"/>
          </a:p>
        </p:txBody>
      </p:sp>
    </p:spTree>
    <p:extLst>
      <p:ext uri="{BB962C8B-B14F-4D97-AF65-F5344CB8AC3E}">
        <p14:creationId xmlns="" xmlns:p14="http://schemas.microsoft.com/office/powerpoint/2010/main" val="16449652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 los racimos menos compactos presentan uvas más expuestas a la luz </a:t>
            </a:r>
            <a:r>
              <a:rPr lang="es-ES" dirty="0" smtClean="0"/>
              <a:t>, las </a:t>
            </a:r>
            <a:r>
              <a:rPr lang="es-ES" dirty="0"/>
              <a:t>uvas más pequeñas tienen una mayor proporción hollejo/pulpa lo que en ambos casos aporta una mayor contribución a la intensidad de color del vino</a:t>
            </a:r>
            <a:r>
              <a:rPr lang="es-ES" dirty="0" smtClean="0"/>
              <a:t>.</a:t>
            </a:r>
          </a:p>
          <a:p>
            <a:pPr marL="0" indent="0">
              <a:buNone/>
            </a:pPr>
            <a:endParaRPr lang="es-ES" dirty="0" smtClean="0"/>
          </a:p>
          <a:p>
            <a:r>
              <a:rPr lang="es-ES" dirty="0"/>
              <a:t>Concretamente, la </a:t>
            </a:r>
            <a:r>
              <a:rPr lang="es-ES" dirty="0" smtClean="0"/>
              <a:t>luz y la temperatura </a:t>
            </a:r>
            <a:r>
              <a:rPr lang="es-ES" dirty="0"/>
              <a:t>afecta directamente a la velocidad de reacciones enzimáticas y químicas y puede acelerar o ralentizar la síntesis o la </a:t>
            </a:r>
            <a:r>
              <a:rPr lang="es-ES" dirty="0" smtClean="0"/>
              <a:t>degradación.</a:t>
            </a:r>
            <a:endParaRPr lang="es-ES" dirty="0"/>
          </a:p>
        </p:txBody>
      </p:sp>
    </p:spTree>
    <p:extLst>
      <p:ext uri="{BB962C8B-B14F-4D97-AF65-F5344CB8AC3E}">
        <p14:creationId xmlns="" xmlns:p14="http://schemas.microsoft.com/office/powerpoint/2010/main" val="1390010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612576" y="1628800"/>
            <a:ext cx="10297144" cy="4470248"/>
          </a:xfrm>
        </p:spPr>
        <p:txBody>
          <a:bodyPr/>
          <a:lstStyle/>
          <a:p>
            <a:pPr marL="0" indent="0" algn="ctr">
              <a:buNone/>
            </a:pPr>
            <a:r>
              <a:rPr lang="es-ES" sz="3200" dirty="0" smtClean="0"/>
              <a:t>Nº 1.- </a:t>
            </a:r>
          </a:p>
          <a:p>
            <a:pPr marL="0" indent="0" algn="ctr">
              <a:buNone/>
            </a:pPr>
            <a:endParaRPr lang="es-ES" sz="3200" dirty="0" smtClean="0"/>
          </a:p>
          <a:p>
            <a:pPr marL="0" indent="0" algn="ctr">
              <a:buNone/>
            </a:pPr>
            <a:r>
              <a:rPr lang="es-ES" sz="2400" dirty="0" smtClean="0"/>
              <a:t>LABORES DE ACONDICIONAMIENTO PREFERMENTATIVO </a:t>
            </a:r>
          </a:p>
          <a:p>
            <a:pPr marL="0" indent="0" algn="ctr">
              <a:buNone/>
            </a:pPr>
            <a:r>
              <a:rPr lang="es-ES" sz="2400" dirty="0" smtClean="0"/>
              <a:t>E INOCULACION DE MOSTOS </a:t>
            </a:r>
          </a:p>
          <a:p>
            <a:pPr marL="0" indent="0" algn="ctr">
              <a:buNone/>
            </a:pPr>
            <a:r>
              <a:rPr lang="es-ES" sz="2400" dirty="0" smtClean="0"/>
              <a:t>DE UVA VINIFERA.</a:t>
            </a:r>
          </a:p>
          <a:p>
            <a:pPr marL="0" indent="0">
              <a:buNone/>
            </a:pPr>
            <a:endParaRPr lang="es-ES" sz="2400" dirty="0" smtClean="0"/>
          </a:p>
          <a:p>
            <a:pPr>
              <a:buFont typeface="Wingdings" pitchFamily="2" charset="2"/>
              <a:buChar char="ü"/>
            </a:pPr>
            <a:endParaRPr lang="es-ES" dirty="0"/>
          </a:p>
        </p:txBody>
      </p:sp>
    </p:spTree>
    <p:extLst>
      <p:ext uri="{BB962C8B-B14F-4D97-AF65-F5344CB8AC3E}">
        <p14:creationId xmlns="" xmlns:p14="http://schemas.microsoft.com/office/powerpoint/2010/main" val="42280197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628800"/>
            <a:ext cx="8784976" cy="4752528"/>
          </a:xfrm>
        </p:spPr>
        <p:txBody>
          <a:bodyPr/>
          <a:lstStyle/>
          <a:p>
            <a:pPr>
              <a:buFont typeface="Wingdings" pitchFamily="2" charset="2"/>
              <a:buChar char="v"/>
            </a:pPr>
            <a:r>
              <a:rPr lang="es-ES" dirty="0" smtClean="0"/>
              <a:t>LABORES DE ACONDICIONAMIENTO PREFERMENTATIVO EN LAS PRIMERAS ETAPAS DE  ELABORACION DEL VINO</a:t>
            </a:r>
          </a:p>
          <a:p>
            <a:r>
              <a:rPr lang="es-ES" dirty="0" smtClean="0"/>
              <a:t>Recepción, </a:t>
            </a:r>
          </a:p>
          <a:p>
            <a:r>
              <a:rPr lang="es-ES" dirty="0" smtClean="0"/>
              <a:t>Análisis,</a:t>
            </a:r>
          </a:p>
          <a:p>
            <a:r>
              <a:rPr lang="es-ES" dirty="0" smtClean="0"/>
              <a:t>Correcciones,</a:t>
            </a:r>
          </a:p>
          <a:p>
            <a:r>
              <a:rPr lang="es-ES" dirty="0" smtClean="0"/>
              <a:t>Despalillado o prensado, </a:t>
            </a:r>
          </a:p>
          <a:p>
            <a:r>
              <a:rPr lang="es-ES" dirty="0" smtClean="0"/>
              <a:t>Maceración pre fermentativa,</a:t>
            </a:r>
          </a:p>
          <a:p>
            <a:endParaRPr lang="es-ES" dirty="0" smtClean="0"/>
          </a:p>
          <a:p>
            <a:endParaRPr lang="es-ES" dirty="0" smtClean="0"/>
          </a:p>
          <a:p>
            <a:endParaRPr lang="es-ES" dirty="0" smtClean="0"/>
          </a:p>
          <a:p>
            <a:endParaRPr lang="es-ES" dirty="0"/>
          </a:p>
        </p:txBody>
      </p:sp>
    </p:spTree>
    <p:extLst>
      <p:ext uri="{BB962C8B-B14F-4D97-AF65-F5344CB8AC3E}">
        <p14:creationId xmlns="" xmlns:p14="http://schemas.microsoft.com/office/powerpoint/2010/main" val="16449652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251520" y="1556792"/>
            <a:ext cx="8640960" cy="4542256"/>
          </a:xfrm>
        </p:spPr>
        <p:txBody>
          <a:bodyPr>
            <a:normAutofit fontScale="70000" lnSpcReduction="20000"/>
          </a:bodyPr>
          <a:lstStyle/>
          <a:p>
            <a:pPr marL="0" indent="0">
              <a:buNone/>
            </a:pPr>
            <a:r>
              <a:rPr lang="es-ES" dirty="0" smtClean="0"/>
              <a:t>RECEPCION,</a:t>
            </a:r>
          </a:p>
          <a:p>
            <a:r>
              <a:rPr lang="es-ES" dirty="0" smtClean="0"/>
              <a:t>Entendiendo como Vendimia al proceso de hacer el vino, esta puede ser :</a:t>
            </a:r>
          </a:p>
          <a:p>
            <a:r>
              <a:rPr lang="es-ES" dirty="0"/>
              <a:t>G</a:t>
            </a:r>
            <a:r>
              <a:rPr lang="es-ES" dirty="0" smtClean="0"/>
              <a:t>ranel</a:t>
            </a:r>
            <a:r>
              <a:rPr lang="es-ES" dirty="0"/>
              <a:t>, </a:t>
            </a:r>
            <a:endParaRPr lang="es-ES" dirty="0" smtClean="0"/>
          </a:p>
          <a:p>
            <a:r>
              <a:rPr lang="es-ES" dirty="0"/>
              <a:t>V</a:t>
            </a:r>
            <a:r>
              <a:rPr lang="es-ES" dirty="0" smtClean="0"/>
              <a:t>endimia </a:t>
            </a:r>
            <a:r>
              <a:rPr lang="es-ES" dirty="0"/>
              <a:t>mecanizada, </a:t>
            </a:r>
            <a:endParaRPr lang="es-ES" dirty="0" smtClean="0"/>
          </a:p>
          <a:p>
            <a:r>
              <a:rPr lang="es-ES" dirty="0"/>
              <a:t>V</a:t>
            </a:r>
            <a:r>
              <a:rPr lang="es-ES" dirty="0" smtClean="0"/>
              <a:t>endimia </a:t>
            </a:r>
            <a:r>
              <a:rPr lang="es-ES" dirty="0"/>
              <a:t>seleccionada… </a:t>
            </a:r>
            <a:endParaRPr lang="es-ES" dirty="0" smtClean="0"/>
          </a:p>
          <a:p>
            <a:pPr marL="0" indent="0">
              <a:buNone/>
            </a:pPr>
            <a:endParaRPr lang="es-ES" dirty="0" smtClean="0"/>
          </a:p>
          <a:p>
            <a:pPr marL="0" indent="0">
              <a:buNone/>
            </a:pPr>
            <a:r>
              <a:rPr lang="es-ES" dirty="0" smtClean="0"/>
              <a:t>Existen </a:t>
            </a:r>
            <a:r>
              <a:rPr lang="es-ES" dirty="0"/>
              <a:t>varios sistemas de recepción según la vendimia que cada bodega </a:t>
            </a:r>
            <a:r>
              <a:rPr lang="es-ES" dirty="0" smtClean="0"/>
              <a:t>realiza. </a:t>
            </a:r>
            <a:r>
              <a:rPr lang="es-ES" dirty="0"/>
              <a:t>Sin embargo, lo </a:t>
            </a:r>
            <a:r>
              <a:rPr lang="es-ES" dirty="0" smtClean="0"/>
              <a:t>que tienen </a:t>
            </a:r>
            <a:r>
              <a:rPr lang="es-ES" dirty="0"/>
              <a:t>en común son las fases que esta recepción </a:t>
            </a:r>
            <a:r>
              <a:rPr lang="es-ES" dirty="0" smtClean="0"/>
              <a:t>contempla: </a:t>
            </a:r>
          </a:p>
          <a:p>
            <a:pPr marL="0" indent="0">
              <a:buNone/>
            </a:pPr>
            <a:endParaRPr lang="es-ES" dirty="0" smtClean="0"/>
          </a:p>
          <a:p>
            <a:pPr>
              <a:buFont typeface="Wingdings" pitchFamily="2" charset="2"/>
              <a:buChar char="ü"/>
            </a:pPr>
            <a:r>
              <a:rPr lang="es-ES" dirty="0"/>
              <a:t>C</a:t>
            </a:r>
            <a:r>
              <a:rPr lang="es-ES" dirty="0" smtClean="0"/>
              <a:t>ontrol </a:t>
            </a:r>
            <a:r>
              <a:rPr lang="es-ES" dirty="0"/>
              <a:t>de la variedad de uva, </a:t>
            </a:r>
            <a:r>
              <a:rPr lang="es-ES" dirty="0" smtClean="0"/>
              <a:t>análisis,</a:t>
            </a:r>
          </a:p>
          <a:p>
            <a:pPr>
              <a:buFont typeface="Wingdings" pitchFamily="2" charset="2"/>
              <a:buChar char="ü"/>
            </a:pPr>
            <a:r>
              <a:rPr lang="es-ES" dirty="0" smtClean="0"/>
              <a:t>Estado sanitario, </a:t>
            </a:r>
          </a:p>
          <a:p>
            <a:pPr>
              <a:buFont typeface="Wingdings" pitchFamily="2" charset="2"/>
              <a:buChar char="ü"/>
            </a:pPr>
            <a:r>
              <a:rPr lang="es-ES" dirty="0"/>
              <a:t>P</a:t>
            </a:r>
            <a:r>
              <a:rPr lang="es-ES" dirty="0" smtClean="0"/>
              <a:t>esado </a:t>
            </a:r>
            <a:r>
              <a:rPr lang="es-ES" dirty="0"/>
              <a:t>y </a:t>
            </a:r>
            <a:r>
              <a:rPr lang="es-ES" dirty="0" smtClean="0"/>
              <a:t>descarga </a:t>
            </a:r>
          </a:p>
          <a:p>
            <a:pPr marL="0" indent="0">
              <a:buNone/>
            </a:pPr>
            <a:endParaRPr lang="es-ES" dirty="0" smtClean="0"/>
          </a:p>
          <a:p>
            <a:pPr marL="0" indent="0">
              <a:buNone/>
            </a:pPr>
            <a:r>
              <a:rPr lang="es-ES" dirty="0"/>
              <a:t>E</a:t>
            </a:r>
            <a:r>
              <a:rPr lang="es-ES" dirty="0" smtClean="0"/>
              <a:t>n </a:t>
            </a:r>
            <a:r>
              <a:rPr lang="es-ES" dirty="0"/>
              <a:t>este sentido, resulta imprescindible que toda la maquinaria, equipos e instalaciones presenten un estado higiénico impecable.</a:t>
            </a:r>
            <a:endParaRPr lang="es-ES" dirty="0" smtClean="0"/>
          </a:p>
          <a:p>
            <a:endParaRPr lang="es-ES" dirty="0" smtClean="0"/>
          </a:p>
          <a:p>
            <a:endParaRPr lang="es-ES" dirty="0"/>
          </a:p>
        </p:txBody>
      </p:sp>
    </p:spTree>
    <p:extLst>
      <p:ext uri="{BB962C8B-B14F-4D97-AF65-F5344CB8AC3E}">
        <p14:creationId xmlns="" xmlns:p14="http://schemas.microsoft.com/office/powerpoint/2010/main" val="1782809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pic>
        <p:nvPicPr>
          <p:cNvPr id="7170" name="Picture 2"/>
          <p:cNvPicPr>
            <a:picLocks noGrp="1" noChangeAspect="1" noChangeArrowheads="1"/>
          </p:cNvPicPr>
          <p:nvPr>
            <p:ph sz="quarter"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75623" y="3809373"/>
            <a:ext cx="4007190" cy="25842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8455" y="1400176"/>
            <a:ext cx="3882415" cy="24091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18455" y="3809373"/>
            <a:ext cx="3888432" cy="258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875623" y="1400177"/>
            <a:ext cx="4064904" cy="258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656696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normAutofit fontScale="92500"/>
          </a:bodyPr>
          <a:lstStyle/>
          <a:p>
            <a:r>
              <a:rPr lang="es-ES" dirty="0"/>
              <a:t>Un factor muy importante durante la recepción de las uvas es que éstas deben llegar en buenas condiciones a la bodega. Si las uvas presentan una fermentación prematura o, por ejemplo, roturas, deben descartarse y por ello es fundamental separar los racimos que presentan malas condiciones.</a:t>
            </a:r>
          </a:p>
          <a:p>
            <a:endParaRPr lang="es-ES" dirty="0"/>
          </a:p>
          <a:p>
            <a:r>
              <a:rPr lang="es-ES" dirty="0"/>
              <a:t>Otro factor a tener en cuenta es la previsión de la vendimia. Las bodegas deben evitar que se acumulen las uvas almacenadas para que no se estropeen ni pierdan calidad. </a:t>
            </a:r>
            <a:r>
              <a:rPr lang="es-ES" dirty="0" smtClean="0"/>
              <a:t>Hay que tener buena </a:t>
            </a:r>
            <a:r>
              <a:rPr lang="es-ES" dirty="0"/>
              <a:t>programación de la recolección, el transporte, la descarga y la recepción es necesaria.</a:t>
            </a:r>
          </a:p>
        </p:txBody>
      </p:sp>
    </p:spTree>
    <p:extLst>
      <p:ext uri="{BB962C8B-B14F-4D97-AF65-F5344CB8AC3E}">
        <p14:creationId xmlns="" xmlns:p14="http://schemas.microsoft.com/office/powerpoint/2010/main" val="38342796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Una vez las uvas han sido colocadas en sus respectivas cajas de pequeños volúmenes, se transportan en camiones y se procede al </a:t>
            </a:r>
            <a:r>
              <a:rPr lang="es-ES" dirty="0" smtClean="0"/>
              <a:t>pesado. </a:t>
            </a:r>
            <a:r>
              <a:rPr lang="es-ES" dirty="0"/>
              <a:t>E</a:t>
            </a:r>
            <a:r>
              <a:rPr lang="es-ES" dirty="0" smtClean="0"/>
              <a:t>l </a:t>
            </a:r>
            <a:r>
              <a:rPr lang="es-ES" dirty="0"/>
              <a:t>pesado puede tener lugar en el vehículo previamente a la descarga, a través de plataformas basculantes antes y después de la descarga o en la misma tolva de recepción.</a:t>
            </a:r>
          </a:p>
        </p:txBody>
      </p:sp>
    </p:spTree>
    <p:extLst>
      <p:ext uri="{BB962C8B-B14F-4D97-AF65-F5344CB8AC3E}">
        <p14:creationId xmlns="" xmlns:p14="http://schemas.microsoft.com/office/powerpoint/2010/main" val="29692813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smtClean="0"/>
              <a:t>                                                  hecho el pesaje anotamos</a:t>
            </a:r>
          </a:p>
          <a:p>
            <a:r>
              <a:rPr lang="es-ES" dirty="0"/>
              <a:t> </a:t>
            </a:r>
            <a:r>
              <a:rPr lang="es-ES" dirty="0" smtClean="0"/>
              <a:t>                                                 los kilos, fecha y  hora del</a:t>
            </a:r>
          </a:p>
          <a:p>
            <a:r>
              <a:rPr lang="es-ES" dirty="0" smtClean="0"/>
              <a:t>                                                  pesaje como mínimo</a:t>
            </a:r>
          </a:p>
          <a:p>
            <a:endParaRPr lang="es-ES" dirty="0"/>
          </a:p>
          <a:p>
            <a:endParaRPr lang="es-ES" dirty="0" smtClean="0"/>
          </a:p>
          <a:p>
            <a:endParaRPr lang="es-ES" dirty="0"/>
          </a:p>
          <a:p>
            <a:pPr marL="0" indent="0">
              <a:buNone/>
            </a:pPr>
            <a:r>
              <a:rPr lang="es-ES" dirty="0" smtClean="0"/>
              <a:t>Muestreo y análisis inicial</a:t>
            </a:r>
          </a:p>
          <a:p>
            <a:pPr marL="0" indent="0">
              <a:buNone/>
            </a:pPr>
            <a:r>
              <a:rPr lang="es-ES" dirty="0" err="1" smtClean="0"/>
              <a:t>Dº</a:t>
            </a:r>
            <a:r>
              <a:rPr lang="es-ES" dirty="0" smtClean="0"/>
              <a:t>/</a:t>
            </a:r>
            <a:r>
              <a:rPr lang="es-ES" dirty="0" err="1" smtClean="0"/>
              <a:t>Tº</a:t>
            </a:r>
            <a:r>
              <a:rPr lang="es-ES" dirty="0" smtClean="0"/>
              <a:t>/PH/</a:t>
            </a:r>
            <a:r>
              <a:rPr lang="es-ES" dirty="0" err="1" smtClean="0"/>
              <a:t>Ac.Total</a:t>
            </a:r>
            <a:r>
              <a:rPr lang="es-ES" dirty="0" smtClean="0"/>
              <a:t>/SO2</a:t>
            </a:r>
          </a:p>
          <a:p>
            <a:pPr marL="0" indent="0">
              <a:buNone/>
            </a:pPr>
            <a:r>
              <a:rPr lang="es-ES" dirty="0" smtClean="0"/>
              <a:t>Grado </a:t>
            </a:r>
            <a:r>
              <a:rPr lang="es-ES" dirty="0" err="1" smtClean="0"/>
              <a:t>brix</a:t>
            </a:r>
            <a:endParaRPr lang="es-ES" dirty="0" smtClean="0"/>
          </a:p>
          <a:p>
            <a:pPr marL="0" indent="0">
              <a:buNone/>
            </a:pPr>
            <a:endParaRPr lang="es-ES" dirty="0"/>
          </a:p>
        </p:txBody>
      </p:sp>
      <p:pic>
        <p:nvPicPr>
          <p:cNvPr id="819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47185" y="3284984"/>
            <a:ext cx="4588698" cy="30963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91209" y="1601214"/>
            <a:ext cx="4355976" cy="29799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9871867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Una vez se ha realizado el pesado, debe indicarse a través del etiquetaje el peso obtenido, la fecha y la hora en la que se ha realizado, el código del proveedor, la zona de cosecha, el tipo de uva y el contenido en azúcares. Asimismo, antes de iniciar la descarga, debe realizarse el muestreo de aquellas uvas que están intactas para poder realizar cualquier análisis posterior.</a:t>
            </a:r>
          </a:p>
        </p:txBody>
      </p:sp>
    </p:spTree>
    <p:extLst>
      <p:ext uri="{BB962C8B-B14F-4D97-AF65-F5344CB8AC3E}">
        <p14:creationId xmlns="" xmlns:p14="http://schemas.microsoft.com/office/powerpoint/2010/main" val="15289165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endParaRPr lang="es-ES" dirty="0"/>
          </a:p>
        </p:txBody>
      </p:sp>
      <p:pic>
        <p:nvPicPr>
          <p:cNvPr id="921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3034" y="1556793"/>
            <a:ext cx="4090934" cy="24027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48065" y="1589315"/>
            <a:ext cx="3788870" cy="2356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148064" y="3892457"/>
            <a:ext cx="3788871" cy="2506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323528" y="3913680"/>
            <a:ext cx="3960440" cy="2536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219900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r>
              <a:rPr lang="es-ES" dirty="0"/>
              <a:t>Una vez realizados los análisis correspondientes (grado </a:t>
            </a:r>
            <a:r>
              <a:rPr lang="es-ES" dirty="0" err="1"/>
              <a:t>Brix</a:t>
            </a:r>
            <a:r>
              <a:rPr lang="es-ES" dirty="0"/>
              <a:t>, pH, acidez total, </a:t>
            </a:r>
            <a:r>
              <a:rPr lang="es-ES" dirty="0" smtClean="0"/>
              <a:t>etc…) </a:t>
            </a:r>
            <a:r>
              <a:rPr lang="es-ES" dirty="0"/>
              <a:t>ya se puede proceder a la descarga, ya sea a través de tolvas</a:t>
            </a:r>
            <a:r>
              <a:rPr lang="es-ES" dirty="0" smtClean="0"/>
              <a:t>, por medio de tecles, </a:t>
            </a:r>
            <a:r>
              <a:rPr lang="es-ES" dirty="0"/>
              <a:t>cintas transportadoras (manuales o </a:t>
            </a:r>
            <a:r>
              <a:rPr lang="es-ES" dirty="0" smtClean="0"/>
              <a:t>automáticas) estas se </a:t>
            </a:r>
            <a:r>
              <a:rPr lang="es-ES" dirty="0"/>
              <a:t>suelen utilizar cuando la recepción de la uva se realiza mediante cajas de pequeños volúmenes que se descargan de forma manual </a:t>
            </a:r>
            <a:r>
              <a:rPr lang="es-ES" dirty="0" smtClean="0"/>
              <a:t>o </a:t>
            </a:r>
            <a:r>
              <a:rPr lang="es-ES" dirty="0"/>
              <a:t>ciclones de aspiración, menos comunes</a:t>
            </a:r>
            <a:r>
              <a:rPr lang="es-ES" dirty="0" smtClean="0"/>
              <a:t>.</a:t>
            </a:r>
          </a:p>
          <a:p>
            <a:endParaRPr lang="es-ES" dirty="0"/>
          </a:p>
        </p:txBody>
      </p:sp>
    </p:spTree>
    <p:extLst>
      <p:ext uri="{BB962C8B-B14F-4D97-AF65-F5344CB8AC3E}">
        <p14:creationId xmlns="" xmlns:p14="http://schemas.microsoft.com/office/powerpoint/2010/main" val="17975352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endParaRPr lang="es-ES" dirty="0"/>
          </a:p>
        </p:txBody>
      </p:sp>
      <p:pic>
        <p:nvPicPr>
          <p:cNvPr id="1024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526258"/>
            <a:ext cx="2304256" cy="24741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3" y="4000413"/>
            <a:ext cx="2304256" cy="22238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483769" y="1527948"/>
            <a:ext cx="2199791" cy="2472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693567" y="1527948"/>
            <a:ext cx="2183506" cy="24724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6516216" y="1556482"/>
            <a:ext cx="2474155" cy="24439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483768" y="4000413"/>
            <a:ext cx="2199791" cy="22238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4693567" y="4000414"/>
            <a:ext cx="2237790" cy="22377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6931358" y="4000413"/>
            <a:ext cx="2059014" cy="22238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83837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dirty="0"/>
              <a:t>OPERACIONES EN BODEGA DE VINIFICACION</a:t>
            </a:r>
          </a:p>
        </p:txBody>
      </p:sp>
      <p:sp>
        <p:nvSpPr>
          <p:cNvPr id="3" name="2 Marcador de contenido"/>
          <p:cNvSpPr>
            <a:spLocks noGrp="1"/>
          </p:cNvSpPr>
          <p:nvPr>
            <p:ph sz="quarter" idx="1"/>
          </p:nvPr>
        </p:nvSpPr>
        <p:spPr/>
        <p:txBody>
          <a:bodyPr/>
          <a:lstStyle/>
          <a:p>
            <a:pPr>
              <a:buFont typeface="Wingdings" pitchFamily="2" charset="2"/>
              <a:buChar char="v"/>
            </a:pPr>
            <a:r>
              <a:rPr lang="es-ES" dirty="0" smtClean="0"/>
              <a:t>COMPOSICION DE LA BAYA,</a:t>
            </a:r>
          </a:p>
          <a:p>
            <a:pPr>
              <a:buFont typeface="Wingdings" pitchFamily="2" charset="2"/>
              <a:buChar char="v"/>
            </a:pPr>
            <a:r>
              <a:rPr lang="es-ES" dirty="0" smtClean="0"/>
              <a:t>FISIOLOGIA Y MORFOLOGIA DE LA VID</a:t>
            </a:r>
          </a:p>
          <a:p>
            <a:pPr>
              <a:buFont typeface="Wingdings" pitchFamily="2" charset="2"/>
              <a:buChar char="v"/>
            </a:pPr>
            <a:r>
              <a:rPr lang="es-ES" dirty="0" smtClean="0"/>
              <a:t>COMPUESTOS FENOLICOS Y ASOCIADOS EN LAS DISTINTAS FACES Y ESTRUCTURA, </a:t>
            </a:r>
          </a:p>
          <a:p>
            <a:pPr marL="0" indent="0">
              <a:buNone/>
            </a:pPr>
            <a:endParaRPr lang="es-ES" dirty="0"/>
          </a:p>
          <a:p>
            <a:r>
              <a:rPr lang="es-ES" dirty="0"/>
              <a:t>Piel</a:t>
            </a:r>
          </a:p>
          <a:p>
            <a:r>
              <a:rPr lang="es-ES" dirty="0"/>
              <a:t>Pulpa</a:t>
            </a:r>
          </a:p>
          <a:p>
            <a:r>
              <a:rPr lang="es-ES" dirty="0"/>
              <a:t>Simiente</a:t>
            </a:r>
          </a:p>
          <a:p>
            <a:endParaRPr lang="es-ES" dirty="0"/>
          </a:p>
        </p:txBody>
      </p:sp>
    </p:spTree>
    <p:extLst>
      <p:ext uri="{BB962C8B-B14F-4D97-AF65-F5344CB8AC3E}">
        <p14:creationId xmlns="" xmlns:p14="http://schemas.microsoft.com/office/powerpoint/2010/main" val="25631160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buFont typeface="Wingdings" pitchFamily="2" charset="2"/>
              <a:buChar char="v"/>
            </a:pPr>
            <a:r>
              <a:rPr lang="es-ES" dirty="0" smtClean="0"/>
              <a:t>Correcciones,</a:t>
            </a:r>
          </a:p>
          <a:p>
            <a:r>
              <a:rPr lang="es-ES" dirty="0" smtClean="0"/>
              <a:t>PH</a:t>
            </a:r>
          </a:p>
          <a:p>
            <a:r>
              <a:rPr lang="es-ES" dirty="0" smtClean="0"/>
              <a:t>Acidez</a:t>
            </a:r>
          </a:p>
          <a:p>
            <a:r>
              <a:rPr lang="es-ES" b="1" i="1" u="sng" dirty="0" smtClean="0"/>
              <a:t>(SO2)</a:t>
            </a:r>
          </a:p>
          <a:p>
            <a:pPr marL="0" indent="0">
              <a:buNone/>
            </a:pPr>
            <a:endParaRPr lang="es-ES" dirty="0"/>
          </a:p>
        </p:txBody>
      </p:sp>
    </p:spTree>
    <p:extLst>
      <p:ext uri="{BB962C8B-B14F-4D97-AF65-F5344CB8AC3E}">
        <p14:creationId xmlns="" xmlns:p14="http://schemas.microsoft.com/office/powerpoint/2010/main" val="13963390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62500" lnSpcReduction="20000"/>
          </a:bodyPr>
          <a:lstStyle/>
          <a:p>
            <a:r>
              <a:rPr lang="es-ES" dirty="0"/>
              <a:t>La Plantación, </a:t>
            </a:r>
          </a:p>
          <a:p>
            <a:r>
              <a:rPr lang="es-ES" dirty="0"/>
              <a:t>La vendimia,</a:t>
            </a:r>
          </a:p>
          <a:p>
            <a:pPr>
              <a:buFont typeface="Wingdings" pitchFamily="2" charset="2"/>
              <a:buChar char="Ø"/>
            </a:pPr>
            <a:r>
              <a:rPr lang="es-ES" i="1" u="sng" dirty="0"/>
              <a:t>Las Correcciones y aplicaciones,</a:t>
            </a:r>
          </a:p>
          <a:p>
            <a:r>
              <a:rPr lang="es-ES" dirty="0"/>
              <a:t>Despalillado,</a:t>
            </a:r>
          </a:p>
          <a:p>
            <a:r>
              <a:rPr lang="es-ES" dirty="0"/>
              <a:t>Trasiego,</a:t>
            </a:r>
          </a:p>
          <a:p>
            <a:r>
              <a:rPr lang="es-ES" dirty="0"/>
              <a:t>Maceración pre y post fermentación alcohólica,</a:t>
            </a:r>
          </a:p>
          <a:p>
            <a:pPr>
              <a:buFont typeface="Wingdings" pitchFamily="2" charset="2"/>
              <a:buChar char="Ø"/>
            </a:pPr>
            <a:r>
              <a:rPr lang="es-ES" dirty="0"/>
              <a:t>Aplicaciones,</a:t>
            </a:r>
          </a:p>
          <a:p>
            <a:r>
              <a:rPr lang="es-ES" dirty="0"/>
              <a:t>Descube y separación vino gota de </a:t>
            </a:r>
            <a:r>
              <a:rPr lang="es-ES" dirty="0" smtClean="0"/>
              <a:t>prensa,</a:t>
            </a:r>
            <a:endParaRPr lang="es-ES" dirty="0"/>
          </a:p>
          <a:p>
            <a:r>
              <a:rPr lang="es-ES" dirty="0"/>
              <a:t>Prensado,</a:t>
            </a:r>
          </a:p>
          <a:p>
            <a:r>
              <a:rPr lang="es-ES" dirty="0"/>
              <a:t>Fermentación </a:t>
            </a:r>
            <a:r>
              <a:rPr lang="es-ES" dirty="0" err="1"/>
              <a:t>maloláctica</a:t>
            </a:r>
            <a:r>
              <a:rPr lang="es-ES" dirty="0"/>
              <a:t>,</a:t>
            </a:r>
          </a:p>
          <a:p>
            <a:pPr>
              <a:buFont typeface="Wingdings" pitchFamily="2" charset="2"/>
              <a:buChar char="Ø"/>
            </a:pPr>
            <a:r>
              <a:rPr lang="es-ES" dirty="0" err="1"/>
              <a:t>Sulfitaje</a:t>
            </a:r>
            <a:r>
              <a:rPr lang="es-ES" dirty="0"/>
              <a:t>,</a:t>
            </a:r>
          </a:p>
          <a:p>
            <a:r>
              <a:rPr lang="es-ES" dirty="0"/>
              <a:t>Crianza,</a:t>
            </a:r>
          </a:p>
          <a:p>
            <a:pPr>
              <a:buFont typeface="Wingdings" pitchFamily="2" charset="2"/>
              <a:buChar char="Ø"/>
            </a:pPr>
            <a:r>
              <a:rPr lang="es-ES" dirty="0"/>
              <a:t>Trasiegos, Estabilización,</a:t>
            </a:r>
          </a:p>
          <a:p>
            <a:r>
              <a:rPr lang="es-ES" dirty="0" err="1"/>
              <a:t>Packaging</a:t>
            </a:r>
            <a:r>
              <a:rPr lang="es-ES" dirty="0"/>
              <a:t> y </a:t>
            </a:r>
            <a:r>
              <a:rPr lang="es-ES" dirty="0" smtClean="0"/>
              <a:t>envasado,</a:t>
            </a:r>
            <a:endParaRPr lang="es-ES" dirty="0"/>
          </a:p>
          <a:p>
            <a:r>
              <a:rPr lang="es-ES" dirty="0"/>
              <a:t>Estrategia de marketing y </a:t>
            </a:r>
            <a:r>
              <a:rPr lang="es-ES" dirty="0" smtClean="0"/>
              <a:t>venta,</a:t>
            </a:r>
          </a:p>
          <a:p>
            <a:r>
              <a:rPr lang="es-ES" dirty="0" smtClean="0"/>
              <a:t>Servicio pos venta.</a:t>
            </a:r>
            <a:endParaRPr lang="es-ES" dirty="0"/>
          </a:p>
          <a:p>
            <a:endParaRPr lang="es-ES" dirty="0"/>
          </a:p>
        </p:txBody>
      </p:sp>
    </p:spTree>
    <p:extLst>
      <p:ext uri="{BB962C8B-B14F-4D97-AF65-F5344CB8AC3E}">
        <p14:creationId xmlns="" xmlns:p14="http://schemas.microsoft.com/office/powerpoint/2010/main" val="13989501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buFont typeface="Wingdings" pitchFamily="2" charset="2"/>
              <a:buChar char="v"/>
            </a:pPr>
            <a:r>
              <a:rPr lang="es-ES" b="1" dirty="0"/>
              <a:t>PH, </a:t>
            </a:r>
            <a:endParaRPr lang="es-ES" b="1" dirty="0" smtClean="0"/>
          </a:p>
          <a:p>
            <a:r>
              <a:rPr lang="es-ES" dirty="0" smtClean="0"/>
              <a:t>Se </a:t>
            </a:r>
            <a:r>
              <a:rPr lang="es-ES" dirty="0"/>
              <a:t>usa ácido tartárico para hacer correcciones al mosto o vino, con lo cual se  obtiene el mayor cambio de pH con el menor incremento de acidez </a:t>
            </a:r>
            <a:r>
              <a:rPr lang="es-ES" dirty="0" err="1"/>
              <a:t>titulable</a:t>
            </a:r>
            <a:r>
              <a:rPr lang="es-ES" dirty="0"/>
              <a:t> del vino. </a:t>
            </a:r>
            <a:endParaRPr lang="es-ES" dirty="0" smtClean="0"/>
          </a:p>
          <a:p>
            <a:pPr marL="0" indent="0">
              <a:buNone/>
            </a:pPr>
            <a:endParaRPr lang="es-ES" dirty="0"/>
          </a:p>
          <a:p>
            <a:r>
              <a:rPr lang="es-ES" dirty="0"/>
              <a:t>Por que?, buscamos que el pH de un vino blanco se encuentre en aproximadamente 3.0-3.3 mientras que el pH de un vino tinto entre 3.5 y 3.6.</a:t>
            </a:r>
          </a:p>
          <a:p>
            <a:endParaRPr lang="es-ES" dirty="0"/>
          </a:p>
        </p:txBody>
      </p:sp>
    </p:spTree>
    <p:extLst>
      <p:ext uri="{BB962C8B-B14F-4D97-AF65-F5344CB8AC3E}">
        <p14:creationId xmlns="" xmlns:p14="http://schemas.microsoft.com/office/powerpoint/2010/main" val="10615728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20000"/>
          </a:bodyPr>
          <a:lstStyle/>
          <a:p>
            <a:r>
              <a:rPr lang="es-ES" b="1" dirty="0" smtClean="0"/>
              <a:t>ACIDEZ,</a:t>
            </a:r>
            <a:endParaRPr lang="es-ES" b="1" dirty="0"/>
          </a:p>
          <a:p>
            <a:r>
              <a:rPr lang="es-ES" dirty="0"/>
              <a:t>Se expresa en ácido tartárico, y los valores normales oscilan entre 4,50 y 6,00 gramos por litro. </a:t>
            </a:r>
            <a:endParaRPr lang="es-ES" dirty="0" smtClean="0"/>
          </a:p>
          <a:p>
            <a:pPr marL="0" indent="0">
              <a:buNone/>
            </a:pPr>
            <a:endParaRPr lang="es-ES" dirty="0"/>
          </a:p>
          <a:p>
            <a:r>
              <a:rPr lang="es-ES" dirty="0"/>
              <a:t>¿Qué relación existe entre la acidez y el pH</a:t>
            </a:r>
            <a:r>
              <a:rPr lang="es-ES" dirty="0" smtClean="0"/>
              <a:t>?</a:t>
            </a:r>
          </a:p>
          <a:p>
            <a:pPr marL="0" indent="0">
              <a:buNone/>
            </a:pPr>
            <a:endParaRPr lang="es-ES" dirty="0"/>
          </a:p>
          <a:p>
            <a:r>
              <a:rPr lang="es-ES" dirty="0"/>
              <a:t>El </a:t>
            </a:r>
            <a:r>
              <a:rPr lang="es-ES" dirty="0" err="1"/>
              <a:t>Ph</a:t>
            </a:r>
            <a:r>
              <a:rPr lang="es-ES" dirty="0"/>
              <a:t> es la medida de los protones </a:t>
            </a:r>
            <a:r>
              <a:rPr lang="es-ES" dirty="0" smtClean="0"/>
              <a:t>libres</a:t>
            </a:r>
          </a:p>
          <a:p>
            <a:pPr marL="0" indent="0">
              <a:buNone/>
            </a:pPr>
            <a:endParaRPr lang="es-ES" dirty="0"/>
          </a:p>
          <a:p>
            <a:r>
              <a:rPr lang="es-ES" dirty="0"/>
              <a:t>la acidez mide ambas; tanto los libres como los unidos. El pH de un vino es una medición de su acidez tal como un grado es una medición de temperatura. Un valor específico de pH nos dice la acidez </a:t>
            </a:r>
            <a:r>
              <a:rPr lang="es-ES" dirty="0" smtClean="0"/>
              <a:t>exacta.</a:t>
            </a:r>
            <a:endParaRPr lang="es-ES" dirty="0"/>
          </a:p>
        </p:txBody>
      </p:sp>
    </p:spTree>
    <p:extLst>
      <p:ext uri="{BB962C8B-B14F-4D97-AF65-F5344CB8AC3E}">
        <p14:creationId xmlns="" xmlns:p14="http://schemas.microsoft.com/office/powerpoint/2010/main" val="32079857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buFont typeface="Wingdings" pitchFamily="2" charset="2"/>
              <a:buChar char="v"/>
            </a:pPr>
            <a:r>
              <a:rPr lang="es-ES" b="1" dirty="0" smtClean="0"/>
              <a:t>SULFUROSO ( SO2),</a:t>
            </a:r>
          </a:p>
          <a:p>
            <a:pPr marL="0" indent="0">
              <a:buNone/>
            </a:pPr>
            <a:endParaRPr lang="es-ES" b="1" dirty="0"/>
          </a:p>
          <a:p>
            <a:r>
              <a:rPr lang="es-ES" dirty="0"/>
              <a:t>Su aplicación, está dada por las etapas en que se encuentra el mosto o vino, regulado por sus dosis</a:t>
            </a:r>
            <a:r>
              <a:rPr lang="es-ES" dirty="0" smtClean="0"/>
              <a:t>.</a:t>
            </a:r>
          </a:p>
          <a:p>
            <a:pPr marL="0" indent="0">
              <a:buNone/>
            </a:pPr>
            <a:endParaRPr lang="es-ES" dirty="0"/>
          </a:p>
          <a:p>
            <a:r>
              <a:rPr lang="es-ES" dirty="0"/>
              <a:t>en los vinos se comporta como un potente antiséptico polivalente, además de un potente reductor que protege al vino frente a las oxidaciones.</a:t>
            </a:r>
          </a:p>
          <a:p>
            <a:endParaRPr lang="es-ES" dirty="0"/>
          </a:p>
        </p:txBody>
      </p:sp>
    </p:spTree>
    <p:extLst>
      <p:ext uri="{BB962C8B-B14F-4D97-AF65-F5344CB8AC3E}">
        <p14:creationId xmlns="" xmlns:p14="http://schemas.microsoft.com/office/powerpoint/2010/main" val="13197467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a:bodyPr>
          <a:lstStyle/>
          <a:p>
            <a:r>
              <a:rPr lang="es-ES" dirty="0"/>
              <a:t>Actividad antimicrobiana, bloquea el oxígeno y limita las posibilidades de nutrición de los microorganismos. (acción fungicida y bactericida) , dependiendo de la dosis, puede eliminar la presencia o retardar la actividad  para luego reemprender su actividad cuando las condiciones del medio lo permitan</a:t>
            </a:r>
            <a:r>
              <a:rPr lang="es-ES" dirty="0" smtClean="0"/>
              <a:t>.</a:t>
            </a:r>
          </a:p>
          <a:p>
            <a:pPr marL="0" indent="0">
              <a:buNone/>
            </a:pPr>
            <a:endParaRPr lang="es-ES" dirty="0"/>
          </a:p>
          <a:p>
            <a:r>
              <a:rPr lang="es-ES" dirty="0"/>
              <a:t>El anhídrido sulfuroso es fungistático a concentraciones bajas y a pH elevados, mientras que es fungicida en concentraciones elevadas y a pH bajos.</a:t>
            </a:r>
          </a:p>
          <a:p>
            <a:endParaRPr lang="es-ES" dirty="0"/>
          </a:p>
        </p:txBody>
      </p:sp>
    </p:spTree>
    <p:extLst>
      <p:ext uri="{BB962C8B-B14F-4D97-AF65-F5344CB8AC3E}">
        <p14:creationId xmlns="" xmlns:p14="http://schemas.microsoft.com/office/powerpoint/2010/main" val="1090506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10000"/>
          </a:bodyPr>
          <a:lstStyle/>
          <a:p>
            <a:r>
              <a:rPr lang="es-ES" dirty="0"/>
              <a:t>La principal utilidad de esta actividad del sulfuroso se presenta frente a las bacterias lácticas, durante la </a:t>
            </a:r>
            <a:r>
              <a:rPr lang="es-ES" dirty="0" err="1"/>
              <a:t>maloláctica</a:t>
            </a:r>
            <a:r>
              <a:rPr lang="es-ES" dirty="0"/>
              <a:t>, donde los niveles de anhídrido sulfuroso necesarios para frenar su actividad, oscilan entre los 10 a 20 mg/litro de SO2, libre para los vinos de pH bajo o de 20 a 40 mg/litro de SO2, libre para los vinos de pH elevado </a:t>
            </a:r>
            <a:endParaRPr lang="es-ES" dirty="0" smtClean="0"/>
          </a:p>
          <a:p>
            <a:pPr marL="0" indent="0">
              <a:buNone/>
            </a:pPr>
            <a:endParaRPr lang="es-ES" dirty="0"/>
          </a:p>
          <a:p>
            <a:r>
              <a:rPr lang="es-ES" dirty="0"/>
              <a:t>Efecto selectivo de levaduras, es capaz de ejercer un efecto selectivo, impidiendo el desarrollo de las bacterias lácticas, pero sin embargo permitiendo la multiplicación de las levaduras y su actividad fermentativa. </a:t>
            </a:r>
          </a:p>
          <a:p>
            <a:endParaRPr lang="es-ES" dirty="0"/>
          </a:p>
        </p:txBody>
      </p:sp>
    </p:spTree>
    <p:extLst>
      <p:ext uri="{BB962C8B-B14F-4D97-AF65-F5344CB8AC3E}">
        <p14:creationId xmlns="" xmlns:p14="http://schemas.microsoft.com/office/powerpoint/2010/main" val="35904708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marL="0" indent="0">
              <a:buNone/>
            </a:pPr>
            <a:endParaRPr lang="es-ES" b="1" dirty="0" smtClean="0"/>
          </a:p>
          <a:p>
            <a:pPr>
              <a:buFont typeface="Wingdings" pitchFamily="2" charset="2"/>
              <a:buChar char="v"/>
            </a:pPr>
            <a:r>
              <a:rPr lang="es-ES" dirty="0" smtClean="0"/>
              <a:t>ADICIONES,</a:t>
            </a:r>
          </a:p>
          <a:p>
            <a:pPr marL="0" indent="0">
              <a:buNone/>
            </a:pPr>
            <a:endParaRPr lang="es-ES" dirty="0" smtClean="0"/>
          </a:p>
          <a:p>
            <a:r>
              <a:rPr lang="es-ES" dirty="0" smtClean="0"/>
              <a:t>Enzimas, </a:t>
            </a:r>
          </a:p>
          <a:p>
            <a:r>
              <a:rPr lang="es-ES" dirty="0" smtClean="0"/>
              <a:t>Bentonita y </a:t>
            </a:r>
            <a:r>
              <a:rPr lang="es-ES" dirty="0" err="1" smtClean="0"/>
              <a:t>caceina</a:t>
            </a:r>
            <a:r>
              <a:rPr lang="es-ES" dirty="0" smtClean="0"/>
              <a:t>,</a:t>
            </a:r>
          </a:p>
          <a:p>
            <a:r>
              <a:rPr lang="es-ES" dirty="0" smtClean="0"/>
              <a:t>Taninos,</a:t>
            </a:r>
          </a:p>
          <a:p>
            <a:r>
              <a:rPr lang="es-ES" dirty="0" smtClean="0"/>
              <a:t>Maderas, etc…</a:t>
            </a:r>
          </a:p>
          <a:p>
            <a:endParaRPr lang="es-ES" dirty="0"/>
          </a:p>
        </p:txBody>
      </p:sp>
    </p:spTree>
    <p:extLst>
      <p:ext uri="{BB962C8B-B14F-4D97-AF65-F5344CB8AC3E}">
        <p14:creationId xmlns="" xmlns:p14="http://schemas.microsoft.com/office/powerpoint/2010/main" val="235442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85000" lnSpcReduction="20000"/>
          </a:bodyPr>
          <a:lstStyle/>
          <a:p>
            <a:pPr>
              <a:buFont typeface="Wingdings" pitchFamily="2" charset="2"/>
              <a:buChar char="v"/>
            </a:pPr>
            <a:r>
              <a:rPr lang="es-ES" dirty="0" smtClean="0"/>
              <a:t>ENZIMAS </a:t>
            </a:r>
            <a:r>
              <a:rPr lang="es-ES" dirty="0"/>
              <a:t>EN EL VINO</a:t>
            </a:r>
          </a:p>
          <a:p>
            <a:pPr marL="0" indent="0">
              <a:buNone/>
            </a:pPr>
            <a:endParaRPr lang="es-ES" dirty="0"/>
          </a:p>
          <a:p>
            <a:r>
              <a:rPr lang="es-ES" dirty="0"/>
              <a:t>Las enzimas son proteínas que favorecen las reacciones bioquímicas (degradación, síntesis, oxidación, reducción) y actúan a concentraciones bajas.</a:t>
            </a:r>
          </a:p>
          <a:p>
            <a:endParaRPr lang="es-ES" dirty="0"/>
          </a:p>
          <a:p>
            <a:r>
              <a:rPr lang="es-ES" dirty="0"/>
              <a:t>Cada enzima es específica de una reacción. Las uvas contienen de forma natural diversas enzimas. Sin embargo, cuando están en cantidad insuficiente, el aporte de preparaciones industriales permite remediar la falta de enzimas naturales.</a:t>
            </a:r>
          </a:p>
          <a:p>
            <a:endParaRPr lang="es-ES" dirty="0"/>
          </a:p>
          <a:p>
            <a:r>
              <a:rPr lang="es-ES" dirty="0"/>
              <a:t>Las enzimas utilizadas en enología son de dos tipos: Las enzimas </a:t>
            </a:r>
            <a:r>
              <a:rPr lang="es-ES" dirty="0" err="1"/>
              <a:t>pectolíticas</a:t>
            </a:r>
            <a:r>
              <a:rPr lang="es-ES" dirty="0"/>
              <a:t> o </a:t>
            </a:r>
            <a:r>
              <a:rPr lang="es-ES" dirty="0" err="1"/>
              <a:t>pectinasas</a:t>
            </a:r>
            <a:r>
              <a:rPr lang="es-ES" dirty="0"/>
              <a:t> y las beta-</a:t>
            </a:r>
            <a:r>
              <a:rPr lang="es-ES" dirty="0" err="1"/>
              <a:t>glucanasas</a:t>
            </a:r>
            <a:r>
              <a:rPr lang="es-ES" dirty="0"/>
              <a:t>.</a:t>
            </a:r>
          </a:p>
        </p:txBody>
      </p:sp>
    </p:spTree>
    <p:extLst>
      <p:ext uri="{BB962C8B-B14F-4D97-AF65-F5344CB8AC3E}">
        <p14:creationId xmlns="" xmlns:p14="http://schemas.microsoft.com/office/powerpoint/2010/main" val="33449150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10000"/>
          </a:bodyPr>
          <a:lstStyle/>
          <a:p>
            <a:r>
              <a:rPr lang="es-ES" dirty="0"/>
              <a:t>Las </a:t>
            </a:r>
            <a:r>
              <a:rPr lang="es-ES" dirty="0" smtClean="0"/>
              <a:t>primeras se  </a:t>
            </a:r>
            <a:r>
              <a:rPr lang="es-ES" dirty="0"/>
              <a:t>utilizan </a:t>
            </a:r>
            <a:r>
              <a:rPr lang="es-ES" dirty="0" smtClean="0"/>
              <a:t>hace </a:t>
            </a:r>
            <a:r>
              <a:rPr lang="es-ES" dirty="0"/>
              <a:t>mucho tiempo en </a:t>
            </a:r>
            <a:r>
              <a:rPr lang="es-ES" dirty="0" smtClean="0"/>
              <a:t>la industria </a:t>
            </a:r>
            <a:r>
              <a:rPr lang="es-ES" dirty="0"/>
              <a:t>alimentaria para la clarificación de los mostos. Las enzimas </a:t>
            </a:r>
            <a:r>
              <a:rPr lang="es-ES" dirty="0" err="1"/>
              <a:t>pectolíticas</a:t>
            </a:r>
            <a:r>
              <a:rPr lang="es-ES" dirty="0"/>
              <a:t> provocan la degradación de las cadenas de </a:t>
            </a:r>
            <a:r>
              <a:rPr lang="es-ES" dirty="0" smtClean="0"/>
              <a:t>pectina.</a:t>
            </a:r>
          </a:p>
          <a:p>
            <a:pPr marL="0" indent="0">
              <a:buNone/>
            </a:pPr>
            <a:endParaRPr lang="es-ES" dirty="0" smtClean="0"/>
          </a:p>
          <a:p>
            <a:pPr>
              <a:buFont typeface="Wingdings" pitchFamily="2" charset="2"/>
              <a:buChar char="v"/>
            </a:pPr>
            <a:r>
              <a:rPr lang="es-ES" dirty="0" smtClean="0"/>
              <a:t>PECTINAS,</a:t>
            </a:r>
          </a:p>
          <a:p>
            <a:pPr marL="0" indent="0">
              <a:buNone/>
            </a:pPr>
            <a:endParaRPr lang="es-ES" dirty="0"/>
          </a:p>
          <a:p>
            <a:r>
              <a:rPr lang="es-ES" dirty="0"/>
              <a:t>Son grandes moléculas en forma de cadenas que forman parte de la constitución de las membranas celulares de los vegetales. Son liberadas a causa de la trituración de las uvas por los materiales de cosecha y de tratamiento de la vendimia.</a:t>
            </a:r>
          </a:p>
        </p:txBody>
      </p:sp>
    </p:spTree>
    <p:extLst>
      <p:ext uri="{BB962C8B-B14F-4D97-AF65-F5344CB8AC3E}">
        <p14:creationId xmlns="" xmlns:p14="http://schemas.microsoft.com/office/powerpoint/2010/main" val="3132268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340768"/>
            <a:ext cx="8784976" cy="4758280"/>
          </a:xfrm>
        </p:spPr>
        <p:txBody>
          <a:bodyPr/>
          <a:lstStyle/>
          <a:p>
            <a:r>
              <a:rPr lang="es-ES" dirty="0" err="1" smtClean="0"/>
              <a:t>pediselop</a:t>
            </a:r>
            <a:endParaRPr lang="es-E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1" y="141287"/>
            <a:ext cx="8856985" cy="67178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3 Flecha izquierda"/>
          <p:cNvSpPr/>
          <p:nvPr/>
        </p:nvSpPr>
        <p:spPr>
          <a:xfrm>
            <a:off x="2987824" y="1201890"/>
            <a:ext cx="2304256" cy="43204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err="1" smtClean="0"/>
              <a:t>pediselo</a:t>
            </a:r>
            <a:endParaRPr lang="es-ES" dirty="0"/>
          </a:p>
        </p:txBody>
      </p:sp>
      <p:sp>
        <p:nvSpPr>
          <p:cNvPr id="5" name="4 Flecha derecha"/>
          <p:cNvSpPr/>
          <p:nvPr/>
        </p:nvSpPr>
        <p:spPr>
          <a:xfrm>
            <a:off x="3347864" y="4653136"/>
            <a:ext cx="201622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pulpa</a:t>
            </a:r>
            <a:endParaRPr lang="es-ES" dirty="0"/>
          </a:p>
        </p:txBody>
      </p:sp>
      <p:sp>
        <p:nvSpPr>
          <p:cNvPr id="6" name="5 Flecha izquierda"/>
          <p:cNvSpPr/>
          <p:nvPr/>
        </p:nvSpPr>
        <p:spPr>
          <a:xfrm>
            <a:off x="4106618" y="3174089"/>
            <a:ext cx="1872208" cy="3600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hollejo</a:t>
            </a:r>
            <a:endParaRPr lang="es-ES" dirty="0"/>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r>
              <a:rPr lang="es-ES" dirty="0" smtClean="0"/>
              <a:t>Las </a:t>
            </a:r>
            <a:r>
              <a:rPr lang="es-ES" dirty="0"/>
              <a:t>pectinas dificultan la ruptura de las células de la piel y se oponen, por tanto, a la difusión de los </a:t>
            </a:r>
            <a:r>
              <a:rPr lang="es-ES" dirty="0" err="1"/>
              <a:t>antocianos</a:t>
            </a:r>
            <a:r>
              <a:rPr lang="es-ES" dirty="0"/>
              <a:t> y de los compuestos aromáticos durante la maceración. Los mostos y los vinos ricos en pectinas se clarifican con dificultad</a:t>
            </a:r>
            <a:r>
              <a:rPr lang="es-ES" dirty="0" smtClean="0"/>
              <a:t>.</a:t>
            </a:r>
          </a:p>
          <a:p>
            <a:pPr marL="0" indent="0">
              <a:buNone/>
            </a:pPr>
            <a:endParaRPr lang="es-ES" dirty="0" smtClean="0"/>
          </a:p>
          <a:p>
            <a:r>
              <a:rPr lang="es-ES" dirty="0" smtClean="0"/>
              <a:t>Entonces, que hacen las enzimas </a:t>
            </a:r>
            <a:r>
              <a:rPr lang="es-ES" dirty="0" err="1" smtClean="0"/>
              <a:t>pectolíticas</a:t>
            </a:r>
            <a:r>
              <a:rPr lang="es-ES" dirty="0" smtClean="0"/>
              <a:t>?</a:t>
            </a:r>
          </a:p>
          <a:p>
            <a:pPr marL="0" indent="0">
              <a:buNone/>
            </a:pPr>
            <a:endParaRPr lang="es-ES" dirty="0" smtClean="0"/>
          </a:p>
          <a:p>
            <a:r>
              <a:rPr lang="es-ES" dirty="0" smtClean="0"/>
              <a:t>Ayudan en </a:t>
            </a:r>
            <a:r>
              <a:rPr lang="es-ES" dirty="0"/>
              <a:t>la extracción de materia colorante </a:t>
            </a:r>
            <a:r>
              <a:rPr lang="es-ES" dirty="0" smtClean="0"/>
              <a:t>y compuestos aromáticos.</a:t>
            </a:r>
            <a:endParaRPr lang="es-ES" dirty="0"/>
          </a:p>
          <a:p>
            <a:endParaRPr lang="es-ES" dirty="0"/>
          </a:p>
        </p:txBody>
      </p:sp>
    </p:spTree>
    <p:extLst>
      <p:ext uri="{BB962C8B-B14F-4D97-AF65-F5344CB8AC3E}">
        <p14:creationId xmlns="" xmlns:p14="http://schemas.microsoft.com/office/powerpoint/2010/main" val="12518020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20000"/>
          </a:bodyPr>
          <a:lstStyle/>
          <a:p>
            <a:r>
              <a:rPr lang="es-ES" dirty="0" smtClean="0"/>
              <a:t>Su uso en vino, presenta </a:t>
            </a:r>
            <a:r>
              <a:rPr lang="es-ES" dirty="0"/>
              <a:t>varias </a:t>
            </a:r>
            <a:r>
              <a:rPr lang="es-ES" dirty="0" smtClean="0"/>
              <a:t>ventajas,</a:t>
            </a:r>
          </a:p>
          <a:p>
            <a:pPr marL="0" indent="0">
              <a:buNone/>
            </a:pPr>
            <a:endParaRPr lang="es-ES" dirty="0"/>
          </a:p>
          <a:p>
            <a:r>
              <a:rPr lang="es-ES" dirty="0"/>
              <a:t>Para los vinos tintos y los </a:t>
            </a:r>
            <a:r>
              <a:rPr lang="es-ES" dirty="0" smtClean="0"/>
              <a:t>rose </a:t>
            </a:r>
            <a:r>
              <a:rPr lang="es-ES" dirty="0"/>
              <a:t>de maceración, las </a:t>
            </a:r>
            <a:r>
              <a:rPr lang="es-ES" dirty="0" smtClean="0"/>
              <a:t>enzimas </a:t>
            </a:r>
            <a:r>
              <a:rPr lang="es-ES" dirty="0"/>
              <a:t>son añadidas durante el llenado de la cuba de maceración y favorecen</a:t>
            </a:r>
            <a:r>
              <a:rPr lang="es-ES" dirty="0" smtClean="0"/>
              <a:t>:</a:t>
            </a:r>
          </a:p>
          <a:p>
            <a:pPr marL="0" indent="0">
              <a:buNone/>
            </a:pPr>
            <a:endParaRPr lang="es-ES" dirty="0"/>
          </a:p>
          <a:p>
            <a:r>
              <a:rPr lang="es-ES" dirty="0"/>
              <a:t>- La extracción más rápida y más completa de la materia colorante</a:t>
            </a:r>
            <a:r>
              <a:rPr lang="es-ES" dirty="0" smtClean="0"/>
              <a:t>.</a:t>
            </a:r>
          </a:p>
          <a:p>
            <a:pPr marL="0" indent="0">
              <a:buNone/>
            </a:pPr>
            <a:endParaRPr lang="es-ES" dirty="0"/>
          </a:p>
          <a:p>
            <a:r>
              <a:rPr lang="es-ES" dirty="0"/>
              <a:t>- Un mejor rendimiento en mosto </a:t>
            </a:r>
            <a:r>
              <a:rPr lang="es-ES" dirty="0" smtClean="0"/>
              <a:t>gota.</a:t>
            </a:r>
          </a:p>
          <a:p>
            <a:pPr marL="0" indent="0">
              <a:buNone/>
            </a:pPr>
            <a:endParaRPr lang="es-ES" dirty="0"/>
          </a:p>
          <a:p>
            <a:r>
              <a:rPr lang="es-ES" dirty="0"/>
              <a:t>- Una mejora de la clarificación de los vinos.</a:t>
            </a:r>
          </a:p>
        </p:txBody>
      </p:sp>
    </p:spTree>
    <p:extLst>
      <p:ext uri="{BB962C8B-B14F-4D97-AF65-F5344CB8AC3E}">
        <p14:creationId xmlns="" xmlns:p14="http://schemas.microsoft.com/office/powerpoint/2010/main" val="16180308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r>
              <a:rPr lang="es-ES" dirty="0"/>
              <a:t>Para los vinos blancos y los vinos </a:t>
            </a:r>
            <a:r>
              <a:rPr lang="es-ES" dirty="0" smtClean="0"/>
              <a:t>rose </a:t>
            </a:r>
            <a:r>
              <a:rPr lang="es-ES" dirty="0"/>
              <a:t>de prensa, la adición de enzimas a la vendimia estrujada permite mejorar la extracción del mosto mediante prensado</a:t>
            </a:r>
            <a:r>
              <a:rPr lang="es-ES" dirty="0" smtClean="0"/>
              <a:t>.</a:t>
            </a:r>
          </a:p>
          <a:p>
            <a:pPr marL="0" indent="0">
              <a:buNone/>
            </a:pPr>
            <a:endParaRPr lang="es-ES" dirty="0"/>
          </a:p>
          <a:p>
            <a:r>
              <a:rPr lang="es-ES" dirty="0" smtClean="0"/>
              <a:t>Usadas </a:t>
            </a:r>
            <a:r>
              <a:rPr lang="es-ES" dirty="0"/>
              <a:t>a la salida de la prensa, las enzimas aceleran el </a:t>
            </a:r>
            <a:r>
              <a:rPr lang="es-ES" dirty="0" smtClean="0"/>
              <a:t>desborre, favoreciendo la </a:t>
            </a:r>
            <a:r>
              <a:rPr lang="es-ES" dirty="0"/>
              <a:t>obtención de vinos más finos y más fáciles de clarificar después. </a:t>
            </a:r>
            <a:endParaRPr lang="es-ES" dirty="0" smtClean="0"/>
          </a:p>
          <a:p>
            <a:pPr marL="0" indent="0">
              <a:buNone/>
            </a:pPr>
            <a:endParaRPr lang="es-ES" dirty="0" smtClean="0"/>
          </a:p>
          <a:p>
            <a:r>
              <a:rPr lang="es-ES" dirty="0"/>
              <a:t>Las dosis de empleo varían de 0,5 a 5 g/hl</a:t>
            </a:r>
            <a:r>
              <a:rPr lang="es-ES" dirty="0" smtClean="0"/>
              <a:t>,</a:t>
            </a:r>
          </a:p>
          <a:p>
            <a:pPr marL="0" indent="0">
              <a:buNone/>
            </a:pPr>
            <a:endParaRPr lang="es-ES" dirty="0"/>
          </a:p>
        </p:txBody>
      </p:sp>
    </p:spTree>
    <p:extLst>
      <p:ext uri="{BB962C8B-B14F-4D97-AF65-F5344CB8AC3E}">
        <p14:creationId xmlns="" xmlns:p14="http://schemas.microsoft.com/office/powerpoint/2010/main" val="40007782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10000"/>
          </a:bodyPr>
          <a:lstStyle/>
          <a:p>
            <a:pPr>
              <a:buFont typeface="Wingdings" pitchFamily="2" charset="2"/>
              <a:buChar char="v"/>
            </a:pPr>
            <a:r>
              <a:rPr lang="es-ES" dirty="0"/>
              <a:t>La bentonita es una arcilla de grano muy fino (coloidal</a:t>
            </a:r>
            <a:r>
              <a:rPr lang="es-ES" dirty="0" smtClean="0"/>
              <a:t>)</a:t>
            </a:r>
          </a:p>
          <a:p>
            <a:pPr marL="0" indent="0">
              <a:buNone/>
            </a:pPr>
            <a:endParaRPr lang="es-ES" dirty="0" smtClean="0"/>
          </a:p>
          <a:p>
            <a:r>
              <a:rPr lang="es-ES" dirty="0"/>
              <a:t>Es una arcilla muy pegajosa con un alto grado de </a:t>
            </a:r>
            <a:r>
              <a:rPr lang="es-ES" dirty="0" smtClean="0"/>
              <a:t>encogimiento</a:t>
            </a:r>
          </a:p>
          <a:p>
            <a:pPr marL="0" indent="0">
              <a:buNone/>
            </a:pPr>
            <a:endParaRPr lang="es-ES" dirty="0"/>
          </a:p>
          <a:p>
            <a:r>
              <a:rPr lang="es-ES" dirty="0" smtClean="0"/>
              <a:t>Se usa para </a:t>
            </a:r>
            <a:r>
              <a:rPr lang="es-ES" dirty="0"/>
              <a:t>eliminar proteínas </a:t>
            </a:r>
            <a:r>
              <a:rPr lang="es-ES" dirty="0" smtClean="0"/>
              <a:t>inestables en el vino, como es el caso de algunas pectinas, se requiere del  uso </a:t>
            </a:r>
            <a:r>
              <a:rPr lang="es-ES" dirty="0"/>
              <a:t>de bentonita en vinos con la fermentación alcohólica finalizada, </a:t>
            </a:r>
            <a:r>
              <a:rPr lang="es-ES" dirty="0" smtClean="0"/>
              <a:t>este procedimiento se </a:t>
            </a:r>
            <a:r>
              <a:rPr lang="es-ES" dirty="0"/>
              <a:t>basa en la adsorción de proteínas por parte de la bentonita, determinándose la dosis requerida en cada caso mediante pruebas de </a:t>
            </a:r>
            <a:r>
              <a:rPr lang="es-ES" dirty="0" smtClean="0"/>
              <a:t>estabilización.</a:t>
            </a:r>
          </a:p>
          <a:p>
            <a:endParaRPr lang="es-ES" dirty="0" smtClean="0"/>
          </a:p>
          <a:p>
            <a:endParaRPr lang="es-ES" dirty="0" smtClean="0"/>
          </a:p>
          <a:p>
            <a:endParaRPr lang="es-ES" dirty="0"/>
          </a:p>
        </p:txBody>
      </p:sp>
    </p:spTree>
    <p:extLst>
      <p:ext uri="{BB962C8B-B14F-4D97-AF65-F5344CB8AC3E}">
        <p14:creationId xmlns="" xmlns:p14="http://schemas.microsoft.com/office/powerpoint/2010/main" val="29510636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r>
              <a:rPr lang="es-ES" dirty="0"/>
              <a:t>Modo de Empleo:</a:t>
            </a:r>
          </a:p>
          <a:p>
            <a:r>
              <a:rPr lang="es-ES" dirty="0"/>
              <a:t>- Hinchado de la bentonita: 0,5 – 1,5 kg/10 L agua caliente 50-60ºC; Espolvoreo en superficie; Agitación lenta; Reposo 10-24 horas.</a:t>
            </a:r>
          </a:p>
          <a:p>
            <a:r>
              <a:rPr lang="es-ES" dirty="0"/>
              <a:t>- Agitación de la suspensión.</a:t>
            </a:r>
          </a:p>
          <a:p>
            <a:r>
              <a:rPr lang="es-ES" dirty="0"/>
              <a:t>- Adición al vino en agitación a 20ºC.</a:t>
            </a:r>
          </a:p>
          <a:p>
            <a:r>
              <a:rPr lang="es-ES" dirty="0"/>
              <a:t>- Floculación y sedimentación en 10-12 días.</a:t>
            </a:r>
          </a:p>
          <a:p>
            <a:r>
              <a:rPr lang="es-ES" dirty="0"/>
              <a:t>- Separación del 95% de vino superior limpio.</a:t>
            </a:r>
          </a:p>
        </p:txBody>
      </p:sp>
    </p:spTree>
    <p:extLst>
      <p:ext uri="{BB962C8B-B14F-4D97-AF65-F5344CB8AC3E}">
        <p14:creationId xmlns="" xmlns:p14="http://schemas.microsoft.com/office/powerpoint/2010/main" val="355600798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lnSpcReduction="10000"/>
          </a:bodyPr>
          <a:lstStyle/>
          <a:p>
            <a:r>
              <a:rPr lang="es-ES" dirty="0"/>
              <a:t>Modo de Actuación:</a:t>
            </a:r>
          </a:p>
          <a:p>
            <a:r>
              <a:rPr lang="es-ES" dirty="0"/>
              <a:t>- En el vino forma una suspensión coloidal negativa, que neutraliza la carga positiva de las proteínas, floculando ambos coloides, seguida de sedimentación.</a:t>
            </a:r>
          </a:p>
          <a:p>
            <a:r>
              <a:rPr lang="es-ES" dirty="0"/>
              <a:t>- No necesita otro floculante, por lo que se emplea en los vinos blancos y rosados, pero no frecuentemente en tintos.</a:t>
            </a:r>
          </a:p>
          <a:p>
            <a:r>
              <a:rPr lang="es-ES" dirty="0"/>
              <a:t>- Sustituye a la adición de taninos.</a:t>
            </a:r>
          </a:p>
          <a:p>
            <a:r>
              <a:rPr lang="es-ES" dirty="0"/>
              <a:t>- Se recomienda el empleo en combinación con otros </a:t>
            </a:r>
            <a:r>
              <a:rPr lang="es-ES" dirty="0" err="1"/>
              <a:t>clarificantes</a:t>
            </a:r>
            <a:r>
              <a:rPr lang="es-ES" dirty="0"/>
              <a:t>.</a:t>
            </a:r>
          </a:p>
        </p:txBody>
      </p:sp>
    </p:spTree>
    <p:extLst>
      <p:ext uri="{BB962C8B-B14F-4D97-AF65-F5344CB8AC3E}">
        <p14:creationId xmlns="" xmlns:p14="http://schemas.microsoft.com/office/powerpoint/2010/main" val="29822036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77500" lnSpcReduction="20000"/>
          </a:bodyPr>
          <a:lstStyle/>
          <a:p>
            <a:pPr>
              <a:buFont typeface="Wingdings" pitchFamily="2" charset="2"/>
              <a:buChar char="v"/>
            </a:pPr>
            <a:r>
              <a:rPr lang="es-ES" dirty="0" smtClean="0"/>
              <a:t>CACEINA,</a:t>
            </a:r>
          </a:p>
          <a:p>
            <a:r>
              <a:rPr lang="es-ES" dirty="0"/>
              <a:t>En la leche, se encuentra en la fase soluble asociada al </a:t>
            </a:r>
            <a:r>
              <a:rPr lang="es-ES" dirty="0" smtClean="0"/>
              <a:t>calcio, </a:t>
            </a:r>
            <a:r>
              <a:rPr lang="es-ES" dirty="0"/>
              <a:t>solución coloidal bajo la forma de </a:t>
            </a:r>
            <a:r>
              <a:rPr lang="es-ES" dirty="0" err="1"/>
              <a:t>fosfocaseinato</a:t>
            </a:r>
            <a:r>
              <a:rPr lang="es-ES" dirty="0"/>
              <a:t> </a:t>
            </a:r>
            <a:r>
              <a:rPr lang="es-ES" dirty="0" smtClean="0"/>
              <a:t>cálcico. Un </a:t>
            </a:r>
            <a:r>
              <a:rPr lang="es-ES" dirty="0"/>
              <a:t>litro de leche contiene  </a:t>
            </a:r>
            <a:r>
              <a:rPr lang="es-ES" dirty="0" smtClean="0"/>
              <a:t>30 g </a:t>
            </a:r>
            <a:r>
              <a:rPr lang="es-ES" dirty="0"/>
              <a:t>de caseína y de 10 a 15 g de albúminas.</a:t>
            </a:r>
          </a:p>
          <a:p>
            <a:endParaRPr lang="es-ES" dirty="0"/>
          </a:p>
          <a:p>
            <a:r>
              <a:rPr lang="es-ES" dirty="0"/>
              <a:t>La clarificación con leche entera es un procedimiento antiguo, que presenta algunas ventajas de decoloración y de </a:t>
            </a:r>
            <a:r>
              <a:rPr lang="es-ES" dirty="0" err="1"/>
              <a:t>desodorización</a:t>
            </a:r>
            <a:r>
              <a:rPr lang="es-ES" dirty="0"/>
              <a:t>.</a:t>
            </a:r>
          </a:p>
          <a:p>
            <a:endParaRPr lang="es-ES" dirty="0"/>
          </a:p>
          <a:p>
            <a:r>
              <a:rPr lang="es-ES" dirty="0"/>
              <a:t>La reglamentación </a:t>
            </a:r>
            <a:r>
              <a:rPr lang="es-ES" dirty="0" err="1"/>
              <a:t>eueropea</a:t>
            </a:r>
            <a:r>
              <a:rPr lang="es-ES" dirty="0"/>
              <a:t> la ha descartado del tratamiento de los vinos.</a:t>
            </a:r>
          </a:p>
          <a:p>
            <a:endParaRPr lang="es-ES" dirty="0"/>
          </a:p>
          <a:p>
            <a:r>
              <a:rPr lang="es-ES" dirty="0"/>
              <a:t>La caseínas en polvo son un producto </a:t>
            </a:r>
            <a:r>
              <a:rPr lang="es-ES" dirty="0" smtClean="0"/>
              <a:t>usado la </a:t>
            </a:r>
            <a:r>
              <a:rPr lang="es-ES" dirty="0"/>
              <a:t>clarificación de los vinos </a:t>
            </a:r>
            <a:r>
              <a:rPr lang="es-ES" dirty="0" smtClean="0"/>
              <a:t>blancos. El </a:t>
            </a:r>
            <a:r>
              <a:rPr lang="es-ES" dirty="0"/>
              <a:t>producto comercializado contiene una pequeña cantidad de bicarbonato potásico necesario para su buena puesta en solución (</a:t>
            </a:r>
            <a:r>
              <a:rPr lang="es-ES" dirty="0" err="1"/>
              <a:t>caseinato</a:t>
            </a:r>
            <a:r>
              <a:rPr lang="es-ES" dirty="0"/>
              <a:t> de potasio).</a:t>
            </a:r>
          </a:p>
        </p:txBody>
      </p:sp>
    </p:spTree>
    <p:extLst>
      <p:ext uri="{BB962C8B-B14F-4D97-AF65-F5344CB8AC3E}">
        <p14:creationId xmlns="" xmlns:p14="http://schemas.microsoft.com/office/powerpoint/2010/main" val="18170038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r>
              <a:rPr lang="es-ES" dirty="0"/>
              <a:t>La floculación muy rápida se produce por acción de la acidez del vino. Presenta acción curativa y preventiva (protege a los </a:t>
            </a:r>
            <a:r>
              <a:rPr lang="es-ES" dirty="0" err="1"/>
              <a:t>plifenoles</a:t>
            </a:r>
            <a:r>
              <a:rPr lang="es-ES" dirty="0"/>
              <a:t> de la oxidación</a:t>
            </a:r>
            <a:r>
              <a:rPr lang="es-ES" dirty="0" smtClean="0"/>
              <a:t>).</a:t>
            </a:r>
          </a:p>
          <a:p>
            <a:pPr marL="0" indent="0">
              <a:buNone/>
            </a:pPr>
            <a:endParaRPr lang="es-ES" dirty="0"/>
          </a:p>
          <a:p>
            <a:r>
              <a:rPr lang="es-ES" dirty="0"/>
              <a:t>Se disuelve en agua </a:t>
            </a:r>
            <a:r>
              <a:rPr lang="es-ES" dirty="0" err="1"/>
              <a:t>fria</a:t>
            </a:r>
            <a:r>
              <a:rPr lang="es-ES" dirty="0"/>
              <a:t> (10%) con adición de CO3Na2 o CO3KH. Agitación para evitar grumos. Esperar 2-3 horas. Agitación y homogenización. Evitar floculantes previas al empleo de bombas dosificadoras en circulación. Floculación instantánea, sedimento compacto.</a:t>
            </a:r>
          </a:p>
          <a:p>
            <a:endParaRPr lang="es-ES" dirty="0"/>
          </a:p>
        </p:txBody>
      </p:sp>
    </p:spTree>
    <p:extLst>
      <p:ext uri="{BB962C8B-B14F-4D97-AF65-F5344CB8AC3E}">
        <p14:creationId xmlns="" xmlns:p14="http://schemas.microsoft.com/office/powerpoint/2010/main" val="35152452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85000" lnSpcReduction="20000"/>
          </a:bodyPr>
          <a:lstStyle/>
          <a:p>
            <a:r>
              <a:rPr lang="es-ES" dirty="0"/>
              <a:t>Dosis de tratamiento curativo: 10 – 20 g/hl</a:t>
            </a:r>
          </a:p>
          <a:p>
            <a:r>
              <a:rPr lang="es-ES" dirty="0"/>
              <a:t>Tratamiento preventivo: 50 g/hl</a:t>
            </a:r>
          </a:p>
          <a:p>
            <a:r>
              <a:rPr lang="es-ES" dirty="0"/>
              <a:t>Otros usos: Eliminación de hierro 100 g/hl, Decoloración 30-100 g/hl</a:t>
            </a:r>
            <a:r>
              <a:rPr lang="es-ES" dirty="0" smtClean="0"/>
              <a:t>.</a:t>
            </a:r>
          </a:p>
          <a:p>
            <a:pPr marL="0" indent="0">
              <a:buNone/>
            </a:pPr>
            <a:endParaRPr lang="es-ES" dirty="0"/>
          </a:p>
          <a:p>
            <a:r>
              <a:rPr lang="es-ES" dirty="0" smtClean="0"/>
              <a:t>En vino blanco arrastra </a:t>
            </a:r>
            <a:r>
              <a:rPr lang="es-ES" dirty="0"/>
              <a:t>taninos y otros </a:t>
            </a:r>
            <a:r>
              <a:rPr lang="es-ES" dirty="0" err="1"/>
              <a:t>polifenoles</a:t>
            </a:r>
            <a:r>
              <a:rPr lang="es-ES" dirty="0"/>
              <a:t> oxidados y oxidables (</a:t>
            </a:r>
            <a:r>
              <a:rPr lang="es-ES" dirty="0" err="1"/>
              <a:t>flavanos</a:t>
            </a:r>
            <a:r>
              <a:rPr lang="es-ES" dirty="0"/>
              <a:t>..); Acción </a:t>
            </a:r>
            <a:r>
              <a:rPr lang="es-ES" dirty="0" smtClean="0"/>
              <a:t>decolorante, elimina </a:t>
            </a:r>
            <a:r>
              <a:rPr lang="es-ES" dirty="0"/>
              <a:t>exceso de </a:t>
            </a:r>
            <a:r>
              <a:rPr lang="es-ES" dirty="0" err="1"/>
              <a:t>maderización</a:t>
            </a:r>
            <a:r>
              <a:rPr lang="es-ES" dirty="0"/>
              <a:t>; Desodoriza ligeramente. El vino después del tratamiento queda turbio, empleo de bentonita o sol de </a:t>
            </a:r>
            <a:r>
              <a:rPr lang="es-ES" dirty="0" smtClean="0"/>
              <a:t>sílice</a:t>
            </a:r>
          </a:p>
          <a:p>
            <a:pPr marL="0" indent="0">
              <a:buNone/>
            </a:pPr>
            <a:endParaRPr lang="es-ES" dirty="0" smtClean="0"/>
          </a:p>
          <a:p>
            <a:r>
              <a:rPr lang="es-ES" dirty="0" smtClean="0"/>
              <a:t>En vino tinto es menos </a:t>
            </a:r>
            <a:r>
              <a:rPr lang="es-ES" dirty="0"/>
              <a:t>efectivo, pH más elevados; Ligera perdida de color, estructura, cuerpo; Efecto estabilizante frente a quiebras férricas; El vino después del tratamiento queda turbio, empleo de bentonita o sol de sílice.</a:t>
            </a:r>
          </a:p>
          <a:p>
            <a:endParaRPr lang="es-ES" dirty="0"/>
          </a:p>
        </p:txBody>
      </p:sp>
    </p:spTree>
    <p:extLst>
      <p:ext uri="{BB962C8B-B14F-4D97-AF65-F5344CB8AC3E}">
        <p14:creationId xmlns="" xmlns:p14="http://schemas.microsoft.com/office/powerpoint/2010/main" val="4204002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buFont typeface="Wingdings" pitchFamily="2" charset="2"/>
              <a:buChar char="v"/>
            </a:pPr>
            <a:r>
              <a:rPr lang="es-ES" dirty="0" smtClean="0"/>
              <a:t>TANINOS,</a:t>
            </a:r>
          </a:p>
          <a:p>
            <a:r>
              <a:rPr lang="es-ES" dirty="0"/>
              <a:t>L</a:t>
            </a:r>
            <a:r>
              <a:rPr lang="es-ES" dirty="0" smtClean="0"/>
              <a:t>os </a:t>
            </a:r>
            <a:r>
              <a:rPr lang="es-ES" dirty="0"/>
              <a:t>taninos son </a:t>
            </a:r>
            <a:r>
              <a:rPr lang="es-ES" dirty="0" err="1"/>
              <a:t>polifenoles</a:t>
            </a:r>
            <a:r>
              <a:rPr lang="es-ES" dirty="0"/>
              <a:t> naturales de origen vegetal que abundan en la madera, diversos alimentos y algunas plantas</a:t>
            </a:r>
            <a:r>
              <a:rPr lang="es-ES" dirty="0" smtClean="0"/>
              <a:t>.</a:t>
            </a:r>
          </a:p>
          <a:p>
            <a:r>
              <a:rPr lang="es-ES" dirty="0"/>
              <a:t>En función de las propiedades químicas, los taninos pueden clasificarse en dos grupos: </a:t>
            </a:r>
            <a:endParaRPr lang="es-ES" dirty="0" smtClean="0"/>
          </a:p>
          <a:p>
            <a:r>
              <a:rPr lang="es-ES" dirty="0" smtClean="0"/>
              <a:t>taninos </a:t>
            </a:r>
            <a:r>
              <a:rPr lang="es-ES" dirty="0"/>
              <a:t>condensados formados por antocianina </a:t>
            </a:r>
            <a:r>
              <a:rPr lang="es-ES" dirty="0" smtClean="0"/>
              <a:t>y</a:t>
            </a:r>
          </a:p>
          <a:p>
            <a:r>
              <a:rPr lang="es-ES" dirty="0" smtClean="0"/>
              <a:t> </a:t>
            </a:r>
            <a:r>
              <a:rPr lang="es-ES" dirty="0"/>
              <a:t>taninos hidrolizables compuestos por ácidos fenólicos.</a:t>
            </a:r>
          </a:p>
        </p:txBody>
      </p:sp>
    </p:spTree>
    <p:extLst>
      <p:ext uri="{BB962C8B-B14F-4D97-AF65-F5344CB8AC3E}">
        <p14:creationId xmlns="" xmlns:p14="http://schemas.microsoft.com/office/powerpoint/2010/main" val="359501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endParaRPr lang="es-ES" sz="2800" dirty="0"/>
          </a:p>
        </p:txBody>
      </p:sp>
      <p:pic>
        <p:nvPicPr>
          <p:cNvPr id="4" name="Picture 3"/>
          <p:cNvPicPr>
            <a:picLocks noGrp="1" noChangeAspect="1" noChangeArrowheads="1"/>
          </p:cNvPicPr>
          <p:nvPr>
            <p:ph sz="quarter"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44624"/>
            <a:ext cx="8856984" cy="67687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pPr>
              <a:buFont typeface="Wingdings" pitchFamily="2" charset="2"/>
              <a:buChar char="v"/>
            </a:pPr>
            <a:r>
              <a:rPr lang="es-ES" dirty="0" smtClean="0"/>
              <a:t>MADERAS,</a:t>
            </a:r>
          </a:p>
          <a:p>
            <a:r>
              <a:rPr lang="es-ES" dirty="0" smtClean="0"/>
              <a:t>La uva </a:t>
            </a:r>
            <a:r>
              <a:rPr lang="es-ES" dirty="0"/>
              <a:t>no es la única que aporta taninos al vino, también influye la madera en la que se almacena. Las barricas de roble son las más usadas por el tipo de cualidades que aportan</a:t>
            </a:r>
            <a:r>
              <a:rPr lang="es-ES" dirty="0" smtClean="0"/>
              <a:t>.</a:t>
            </a:r>
          </a:p>
          <a:p>
            <a:r>
              <a:rPr lang="es-ES" dirty="0" smtClean="0"/>
              <a:t>Virutas de roble, Chips, duelas, insertos, etc…</a:t>
            </a:r>
          </a:p>
          <a:p>
            <a:r>
              <a:rPr lang="es-ES" dirty="0" smtClean="0"/>
              <a:t>Todos estos elementos influyen </a:t>
            </a:r>
            <a:r>
              <a:rPr lang="es-ES" dirty="0"/>
              <a:t>en el sabor del vino, lo potencian y generan en el paladar matices secos, ásperos y rugosos. A mayor cantidad de taninos, mayor amargor, sequedad y </a:t>
            </a:r>
            <a:r>
              <a:rPr lang="es-ES" dirty="0" smtClean="0"/>
              <a:t>cuerpo.</a:t>
            </a:r>
            <a:endParaRPr lang="es-ES" dirty="0"/>
          </a:p>
        </p:txBody>
      </p:sp>
    </p:spTree>
    <p:extLst>
      <p:ext uri="{BB962C8B-B14F-4D97-AF65-F5344CB8AC3E}">
        <p14:creationId xmlns="" xmlns:p14="http://schemas.microsoft.com/office/powerpoint/2010/main" val="35333661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10000"/>
          </a:bodyPr>
          <a:lstStyle/>
          <a:p>
            <a:r>
              <a:rPr lang="es-ES" dirty="0"/>
              <a:t>Como una característica del vino, los taninos  añaden amargor y astringencia</a:t>
            </a:r>
            <a:r>
              <a:rPr lang="es-ES" dirty="0" smtClean="0"/>
              <a:t>.</a:t>
            </a:r>
          </a:p>
          <a:p>
            <a:pPr marL="0" indent="0">
              <a:buNone/>
            </a:pPr>
            <a:endParaRPr lang="es-ES" dirty="0" smtClean="0"/>
          </a:p>
          <a:p>
            <a:r>
              <a:rPr lang="es-ES" dirty="0" smtClean="0"/>
              <a:t>Se adicionan pre o durante </a:t>
            </a:r>
            <a:r>
              <a:rPr lang="es-ES" dirty="0"/>
              <a:t>la maceración </a:t>
            </a:r>
            <a:r>
              <a:rPr lang="es-ES" dirty="0" smtClean="0"/>
              <a:t>para conseguir aumentar </a:t>
            </a:r>
            <a:r>
              <a:rPr lang="es-ES" dirty="0"/>
              <a:t>la estructura del vino gracias al aporte de taninos dulces, protege las moléculas responsables del color frente a la oxidación y participa en la formación de complejos tanino-</a:t>
            </a:r>
            <a:r>
              <a:rPr lang="es-ES" dirty="0" err="1"/>
              <a:t>antociano</a:t>
            </a:r>
            <a:r>
              <a:rPr lang="es-ES" dirty="0"/>
              <a:t> estables en el tiempo. </a:t>
            </a:r>
            <a:endParaRPr lang="es-ES" dirty="0" smtClean="0"/>
          </a:p>
          <a:p>
            <a:pPr marL="0" indent="0">
              <a:buNone/>
            </a:pPr>
            <a:endParaRPr lang="es-ES" dirty="0" smtClean="0"/>
          </a:p>
          <a:p>
            <a:r>
              <a:rPr lang="es-ES" dirty="0" smtClean="0"/>
              <a:t>Entonces podríamos decir que una buena  </a:t>
            </a:r>
            <a:r>
              <a:rPr lang="es-ES" dirty="0"/>
              <a:t>mezcla de taninos </a:t>
            </a:r>
            <a:r>
              <a:rPr lang="es-ES" dirty="0" smtClean="0"/>
              <a:t>sugiere aumentar </a:t>
            </a:r>
            <a:r>
              <a:rPr lang="es-ES" dirty="0"/>
              <a:t>la predisposición de los vinos tintos al envejecimiento en madera. </a:t>
            </a:r>
          </a:p>
        </p:txBody>
      </p:sp>
    </p:spTree>
    <p:extLst>
      <p:ext uri="{BB962C8B-B14F-4D97-AF65-F5344CB8AC3E}">
        <p14:creationId xmlns="" xmlns:p14="http://schemas.microsoft.com/office/powerpoint/2010/main" val="6595545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normAutofit lnSpcReduction="10000"/>
          </a:bodyPr>
          <a:lstStyle/>
          <a:p>
            <a:pPr>
              <a:buFont typeface="Wingdings" pitchFamily="2" charset="2"/>
              <a:buChar char="v"/>
            </a:pPr>
            <a:r>
              <a:rPr lang="es-ES" dirty="0"/>
              <a:t>El despalillado se lleva a cabo en la despalilladora </a:t>
            </a:r>
            <a:r>
              <a:rPr lang="es-ES" dirty="0" smtClean="0"/>
              <a:t>horizontal </a:t>
            </a:r>
            <a:r>
              <a:rPr lang="es-ES" dirty="0"/>
              <a:t>o </a:t>
            </a:r>
            <a:r>
              <a:rPr lang="es-ES" dirty="0" smtClean="0"/>
              <a:t>vertical. </a:t>
            </a:r>
            <a:r>
              <a:rPr lang="es-ES" dirty="0"/>
              <a:t>Una ventaja muy importante que presenta el despalillado es el ahorro de espacio que representa: cerca del 30%. Aunque el peso represente solo alrededor del 7% del total de la vendimia, en volumen implica grandes ahorros. Además, el </a:t>
            </a:r>
            <a:r>
              <a:rPr lang="es-ES" dirty="0" smtClean="0"/>
              <a:t>raquis absorbe </a:t>
            </a:r>
            <a:r>
              <a:rPr lang="es-ES" dirty="0"/>
              <a:t>calorías durante la fermentación, la acelera y equilibra las subidas de temperaturas</a:t>
            </a:r>
            <a:r>
              <a:rPr lang="es-ES" dirty="0" smtClean="0"/>
              <a:t>.</a:t>
            </a:r>
          </a:p>
          <a:p>
            <a:pPr marL="0" indent="0">
              <a:buNone/>
            </a:pPr>
            <a:endParaRPr lang="es-ES" dirty="0"/>
          </a:p>
          <a:p>
            <a:r>
              <a:rPr lang="es-ES" dirty="0"/>
              <a:t>Una vez las uvas se han despalillado, ya están lista para pasar a la </a:t>
            </a:r>
            <a:r>
              <a:rPr lang="es-ES" dirty="0" smtClean="0"/>
              <a:t>prensa en el caso de los blancos y de la cuba en caso de los tintos.</a:t>
            </a:r>
            <a:endParaRPr lang="es-ES" dirty="0"/>
          </a:p>
        </p:txBody>
      </p:sp>
    </p:spTree>
    <p:extLst>
      <p:ext uri="{BB962C8B-B14F-4D97-AF65-F5344CB8AC3E}">
        <p14:creationId xmlns="" xmlns:p14="http://schemas.microsoft.com/office/powerpoint/2010/main" val="191315884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p:txBody>
          <a:bodyPr/>
          <a:lstStyle/>
          <a:p>
            <a:endParaRPr lang="es-ES"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7815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744011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endParaRPr lang="es-ES" dirty="0"/>
          </a:p>
        </p:txBody>
      </p:sp>
      <p:pic>
        <p:nvPicPr>
          <p:cNvPr id="1331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1524135"/>
            <a:ext cx="5376598" cy="30243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11960" y="2852936"/>
            <a:ext cx="4704523" cy="35283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2592284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179512" y="1556792"/>
            <a:ext cx="8784976" cy="4824536"/>
          </a:xfrm>
        </p:spPr>
        <p:txBody>
          <a:bodyPr/>
          <a:lstStyle/>
          <a:p>
            <a:endParaRPr lang="es-ES" dirty="0"/>
          </a:p>
        </p:txBody>
      </p:sp>
      <p:pic>
        <p:nvPicPr>
          <p:cNvPr id="1536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1628800"/>
            <a:ext cx="4181496" cy="34563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44008" y="2338818"/>
            <a:ext cx="3898924" cy="37627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4397608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091" y="188640"/>
            <a:ext cx="9030906" cy="65527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4762556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a:t>
            </a:r>
            <a:r>
              <a:rPr lang="es-ES" dirty="0" smtClean="0"/>
              <a:t>DE VINIFICACION</a:t>
            </a:r>
            <a:endParaRPr lang="es-ES" dirty="0"/>
          </a:p>
        </p:txBody>
      </p:sp>
      <p:sp>
        <p:nvSpPr>
          <p:cNvPr id="3" name="2 Marcador de contenido"/>
          <p:cNvSpPr>
            <a:spLocks noGrp="1"/>
          </p:cNvSpPr>
          <p:nvPr>
            <p:ph sz="quarter" idx="1"/>
          </p:nvPr>
        </p:nvSpPr>
        <p:spPr/>
        <p:txBody>
          <a:bodyPr/>
          <a:lstStyle/>
          <a:p>
            <a:r>
              <a:rPr lang="es-ES" dirty="0" smtClean="0"/>
              <a:t>MACERACION,</a:t>
            </a:r>
          </a:p>
          <a:p>
            <a:pPr marL="0" indent="0">
              <a:buNone/>
            </a:pPr>
            <a:endParaRPr lang="es-ES" dirty="0" smtClean="0"/>
          </a:p>
          <a:p>
            <a:r>
              <a:rPr lang="es-ES" dirty="0" smtClean="0"/>
              <a:t>Este </a:t>
            </a:r>
            <a:r>
              <a:rPr lang="es-ES" dirty="0"/>
              <a:t>proceso se produce cuanto el mosto entra en contacto con los hollejos y la pulpa de la uva en un mismo depósito, con el objetivo de que los compuestos aromáticos y de estructura que se encuentran en la piel y en las capas de células que están inmediatamente debajo de la misma,  pasen al mosto para proporcionar al futuro vino aromas varietales, color y estructura.</a:t>
            </a:r>
          </a:p>
        </p:txBody>
      </p:sp>
    </p:spTree>
    <p:extLst>
      <p:ext uri="{BB962C8B-B14F-4D97-AF65-F5344CB8AC3E}">
        <p14:creationId xmlns="" xmlns:p14="http://schemas.microsoft.com/office/powerpoint/2010/main" val="16027131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228600"/>
            <a:ext cx="8656640"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85000" lnSpcReduction="20000"/>
          </a:bodyPr>
          <a:lstStyle/>
          <a:p>
            <a:r>
              <a:rPr lang="es-ES" dirty="0" smtClean="0"/>
              <a:t>TIPOS DE MACERACION,</a:t>
            </a:r>
          </a:p>
          <a:p>
            <a:pPr marL="0" indent="0">
              <a:buNone/>
            </a:pPr>
            <a:endParaRPr lang="es-ES" dirty="0" smtClean="0"/>
          </a:p>
          <a:p>
            <a:r>
              <a:rPr lang="es-ES" b="1" dirty="0"/>
              <a:t>Maceración </a:t>
            </a:r>
            <a:r>
              <a:rPr lang="es-ES" b="1" dirty="0" err="1"/>
              <a:t>prefermentativa</a:t>
            </a:r>
            <a:r>
              <a:rPr lang="es-ES" b="1" dirty="0"/>
              <a:t>: </a:t>
            </a:r>
            <a:endParaRPr lang="es-ES" b="1" dirty="0" smtClean="0"/>
          </a:p>
          <a:p>
            <a:pPr marL="0" indent="0">
              <a:buNone/>
            </a:pPr>
            <a:endParaRPr lang="es-ES" b="1" dirty="0" smtClean="0"/>
          </a:p>
          <a:p>
            <a:r>
              <a:rPr lang="es-ES" dirty="0" smtClean="0"/>
              <a:t>O en </a:t>
            </a:r>
            <a:r>
              <a:rPr lang="es-ES" dirty="0"/>
              <a:t>frío es una de las maceraciones más comunes. Se realiza justo después de llenar el depósito con las uvas (el mosto y las partes sólidas) y antes de que arranque la fermentación alcohólica. </a:t>
            </a:r>
            <a:endParaRPr lang="es-ES" dirty="0" smtClean="0"/>
          </a:p>
          <a:p>
            <a:pPr marL="0" indent="0">
              <a:buNone/>
            </a:pPr>
            <a:endParaRPr lang="es-ES" dirty="0" smtClean="0"/>
          </a:p>
          <a:p>
            <a:r>
              <a:rPr lang="es-ES" dirty="0" smtClean="0"/>
              <a:t>Permite </a:t>
            </a:r>
            <a:r>
              <a:rPr lang="es-ES" dirty="0"/>
              <a:t>obtener un mayor contenido de pigmentos y extraer mayor potencia aromática dando como resultado vinos más frutales, con aromas más complejos, coloraciones más intensas en el caso de los tintos y con mayor capacidad de envejecimiento</a:t>
            </a:r>
            <a:r>
              <a:rPr lang="es-ES" dirty="0" smtClean="0"/>
              <a:t>.</a:t>
            </a:r>
          </a:p>
        </p:txBody>
      </p:sp>
    </p:spTree>
    <p:extLst>
      <p:ext uri="{BB962C8B-B14F-4D97-AF65-F5344CB8AC3E}">
        <p14:creationId xmlns="" xmlns:p14="http://schemas.microsoft.com/office/powerpoint/2010/main" val="183490826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lnSpcReduction="10000"/>
          </a:bodyPr>
          <a:lstStyle/>
          <a:p>
            <a:r>
              <a:rPr lang="es-ES" dirty="0"/>
              <a:t>Es indispensable mantener bajas las temperaturas durante este proceso, entre 10 y 12 grados aproximadamente y se realiza durante un periodo de 12 a 48 horas en vinos tintos y no superior a 24 horas en los blancos</a:t>
            </a:r>
            <a:r>
              <a:rPr lang="es-ES" dirty="0" smtClean="0"/>
              <a:t>.</a:t>
            </a:r>
          </a:p>
          <a:p>
            <a:pPr marL="0" indent="0">
              <a:buNone/>
            </a:pPr>
            <a:endParaRPr lang="es-ES" dirty="0"/>
          </a:p>
          <a:p>
            <a:r>
              <a:rPr lang="es-ES" b="1" dirty="0" smtClean="0"/>
              <a:t>Maceración Fermentativa</a:t>
            </a:r>
            <a:r>
              <a:rPr lang="es-ES" b="1" dirty="0"/>
              <a:t>: </a:t>
            </a:r>
            <a:r>
              <a:rPr lang="es-ES" dirty="0"/>
              <a:t>La maceración continúa durante la fermentación alcohólica, comprendiendo un período de 3 a 10 días, alcanzando para casi todos los compuestos de interés el máximo de su nivel de </a:t>
            </a:r>
            <a:r>
              <a:rPr lang="es-ES" dirty="0" err="1"/>
              <a:t>extración</a:t>
            </a:r>
            <a:r>
              <a:rPr lang="es-ES" dirty="0"/>
              <a:t>.</a:t>
            </a:r>
          </a:p>
        </p:txBody>
      </p:sp>
    </p:spTree>
    <p:extLst>
      <p:ext uri="{BB962C8B-B14F-4D97-AF65-F5344CB8AC3E}">
        <p14:creationId xmlns="" xmlns:p14="http://schemas.microsoft.com/office/powerpoint/2010/main" val="1538228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2132856"/>
            <a:ext cx="8590728" cy="3966192"/>
          </a:xfrm>
        </p:spPr>
        <p:txBody>
          <a:bodyPr/>
          <a:lstStyle/>
          <a:p>
            <a:endParaRPr lang="es-ES"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188639"/>
            <a:ext cx="8784976" cy="65426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a:bodyPr>
          <a:lstStyle/>
          <a:p>
            <a:r>
              <a:rPr lang="es-ES" b="1" dirty="0"/>
              <a:t>Post-fermentativa</a:t>
            </a:r>
            <a:r>
              <a:rPr lang="es-ES" b="1" dirty="0" smtClean="0"/>
              <a:t>:</a:t>
            </a:r>
          </a:p>
          <a:p>
            <a:pPr marL="0" indent="0">
              <a:buNone/>
            </a:pPr>
            <a:endParaRPr lang="es-ES" b="1" dirty="0" smtClean="0"/>
          </a:p>
          <a:p>
            <a:r>
              <a:rPr lang="es-ES" b="1" dirty="0" smtClean="0"/>
              <a:t> </a:t>
            </a:r>
            <a:r>
              <a:rPr lang="es-ES" dirty="0"/>
              <a:t>Esta técnica </a:t>
            </a:r>
            <a:r>
              <a:rPr lang="es-ES" dirty="0" smtClean="0"/>
              <a:t>parte una </a:t>
            </a:r>
            <a:r>
              <a:rPr lang="es-ES" dirty="0"/>
              <a:t>vez finalizada la fermentación alcohólica. </a:t>
            </a:r>
            <a:endParaRPr lang="es-ES" dirty="0" smtClean="0"/>
          </a:p>
          <a:p>
            <a:pPr marL="0" indent="0">
              <a:buNone/>
            </a:pPr>
            <a:endParaRPr lang="es-ES" dirty="0" smtClean="0"/>
          </a:p>
          <a:p>
            <a:r>
              <a:rPr lang="es-ES" dirty="0" smtClean="0"/>
              <a:t>Durante </a:t>
            </a:r>
            <a:r>
              <a:rPr lang="es-ES" dirty="0"/>
              <a:t>este proceso se intenta ampliar la estructura del vino ya que se aumenta la extracción de taninos del vino. Es un método que debe usarse con prudencia, ya que puede extraer aromas </a:t>
            </a:r>
            <a:r>
              <a:rPr lang="es-ES" dirty="0" smtClean="0"/>
              <a:t>y sabores no </a:t>
            </a:r>
            <a:r>
              <a:rPr lang="es-ES" dirty="0"/>
              <a:t>deseados.</a:t>
            </a:r>
          </a:p>
          <a:p>
            <a:pPr marL="0" indent="0">
              <a:buNone/>
            </a:pPr>
            <a:r>
              <a:rPr lang="es-ES" dirty="0"/>
              <a:t> </a:t>
            </a:r>
          </a:p>
        </p:txBody>
      </p:sp>
    </p:spTree>
    <p:extLst>
      <p:ext uri="{BB962C8B-B14F-4D97-AF65-F5344CB8AC3E}">
        <p14:creationId xmlns="" xmlns:p14="http://schemas.microsoft.com/office/powerpoint/2010/main" val="8531029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734744"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lnSpcReduction="10000"/>
          </a:bodyPr>
          <a:lstStyle/>
          <a:p>
            <a:r>
              <a:rPr lang="es-ES" dirty="0" smtClean="0"/>
              <a:t>Existe </a:t>
            </a:r>
            <a:r>
              <a:rPr lang="es-ES" dirty="0"/>
              <a:t>un tipo de maceración </a:t>
            </a:r>
            <a:r>
              <a:rPr lang="es-ES" dirty="0" smtClean="0"/>
              <a:t>caliente</a:t>
            </a:r>
            <a:r>
              <a:rPr lang="es-ES" dirty="0"/>
              <a:t>, l</a:t>
            </a:r>
            <a:r>
              <a:rPr lang="es-ES" dirty="0" smtClean="0"/>
              <a:t>lamada </a:t>
            </a:r>
            <a:r>
              <a:rPr lang="es-ES" dirty="0"/>
              <a:t>también </a:t>
            </a:r>
            <a:r>
              <a:rPr lang="es-ES" dirty="0" err="1"/>
              <a:t>termovinificación</a:t>
            </a:r>
            <a:r>
              <a:rPr lang="es-ES" dirty="0"/>
              <a:t>. Se trata de macerar en caliente la uva </a:t>
            </a:r>
            <a:r>
              <a:rPr lang="es-ES" dirty="0" smtClean="0"/>
              <a:t>antes </a:t>
            </a:r>
            <a:r>
              <a:rPr lang="es-ES" dirty="0"/>
              <a:t>de la fermentación con el fin de obtener una mayor extracción de color</a:t>
            </a:r>
            <a:r>
              <a:rPr lang="es-ES" dirty="0" smtClean="0"/>
              <a:t>.</a:t>
            </a:r>
          </a:p>
          <a:p>
            <a:pPr marL="0" indent="0">
              <a:buNone/>
            </a:pPr>
            <a:endParaRPr lang="es-ES" dirty="0" smtClean="0"/>
          </a:p>
          <a:p>
            <a:r>
              <a:rPr lang="es-ES" dirty="0" smtClean="0"/>
              <a:t> </a:t>
            </a:r>
            <a:r>
              <a:rPr lang="es-ES" dirty="0"/>
              <a:t>Para ello se introducen las uvas </a:t>
            </a:r>
            <a:r>
              <a:rPr lang="es-ES" dirty="0" smtClean="0"/>
              <a:t>a </a:t>
            </a:r>
            <a:r>
              <a:rPr lang="es-ES" dirty="0" err="1" smtClean="0"/>
              <a:t>ontra</a:t>
            </a:r>
            <a:r>
              <a:rPr lang="es-ES" dirty="0" smtClean="0"/>
              <a:t> flujo en </a:t>
            </a:r>
            <a:r>
              <a:rPr lang="es-ES" dirty="0"/>
              <a:t>agua caliente (entre 60ºC y 80ºC) durante un pequeño periodo de tiempo, de forma que se caliente la piel pero no la pulpa de la uva. Al </a:t>
            </a:r>
            <a:r>
              <a:rPr lang="es-ES" dirty="0" smtClean="0"/>
              <a:t>llegar seguidamente </a:t>
            </a:r>
            <a:r>
              <a:rPr lang="es-ES" dirty="0"/>
              <a:t>la uva se obtiene una mayor presencia de taninos y colorantes naturales.</a:t>
            </a:r>
          </a:p>
        </p:txBody>
      </p:sp>
    </p:spTree>
    <p:extLst>
      <p:ext uri="{BB962C8B-B14F-4D97-AF65-F5344CB8AC3E}">
        <p14:creationId xmlns="" xmlns:p14="http://schemas.microsoft.com/office/powerpoint/2010/main" val="21585253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lnSpcReduction="20000"/>
          </a:bodyPr>
          <a:lstStyle/>
          <a:p>
            <a:r>
              <a:rPr lang="es-ES" dirty="0" smtClean="0"/>
              <a:t>Ahora bien , según </a:t>
            </a:r>
            <a:r>
              <a:rPr lang="es-ES" dirty="0"/>
              <a:t>el método empleado:</a:t>
            </a:r>
          </a:p>
          <a:p>
            <a:endParaRPr lang="es-ES" dirty="0"/>
          </a:p>
          <a:p>
            <a:r>
              <a:rPr lang="es-ES" dirty="0"/>
              <a:t>Maceración carbónica: los racimos de uva son introducidos enteros en depósitos de fermentación con anhídrido carbónico con lo que la fermentación comienza dentro de la propia baya. Los vinos elaborados con esta técnica tienen una intensa presencia de aromas varietales, con gran carácter </a:t>
            </a:r>
            <a:r>
              <a:rPr lang="es-ES" dirty="0" smtClean="0"/>
              <a:t>frutal</a:t>
            </a:r>
          </a:p>
          <a:p>
            <a:pPr marL="0" indent="0">
              <a:buNone/>
            </a:pPr>
            <a:endParaRPr lang="es-ES" dirty="0"/>
          </a:p>
          <a:p>
            <a:r>
              <a:rPr lang="es-ES" dirty="0"/>
              <a:t>Maceración pelicular: Consiste en dejar en contacto la piel de la uva y el mosto sin que empiece a fermentar, con el fin de obtener un mosto más aromático. Es la más habitual en las maceraciones </a:t>
            </a:r>
            <a:r>
              <a:rPr lang="es-ES" dirty="0" err="1"/>
              <a:t>prefermentativas</a:t>
            </a:r>
            <a:r>
              <a:rPr lang="es-ES" dirty="0"/>
              <a:t> o en frío.</a:t>
            </a:r>
          </a:p>
          <a:p>
            <a:pPr marL="0" indent="0">
              <a:buNone/>
            </a:pPr>
            <a:endParaRPr lang="es-ES" dirty="0"/>
          </a:p>
        </p:txBody>
      </p:sp>
    </p:spTree>
    <p:extLst>
      <p:ext uri="{BB962C8B-B14F-4D97-AF65-F5344CB8AC3E}">
        <p14:creationId xmlns="" xmlns:p14="http://schemas.microsoft.com/office/powerpoint/2010/main" val="13139976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70000" lnSpcReduction="20000"/>
          </a:bodyPr>
          <a:lstStyle/>
          <a:p>
            <a:r>
              <a:rPr lang="es-ES" dirty="0"/>
              <a:t>El objetivo no es la máxima extracción, sino la extracción optima, es decir, extraer el máximo de taninos buenos</a:t>
            </a:r>
            <a:r>
              <a:rPr lang="es-ES" dirty="0" smtClean="0"/>
              <a:t>.</a:t>
            </a:r>
          </a:p>
          <a:p>
            <a:endParaRPr lang="es-ES" dirty="0" smtClean="0"/>
          </a:p>
          <a:p>
            <a:r>
              <a:rPr lang="es-ES" b="1" dirty="0"/>
              <a:t>Maceraciones </a:t>
            </a:r>
            <a:r>
              <a:rPr lang="es-ES" b="1" dirty="0" smtClean="0"/>
              <a:t>cortas,</a:t>
            </a:r>
          </a:p>
          <a:p>
            <a:pPr marL="0" indent="0">
              <a:buNone/>
            </a:pPr>
            <a:endParaRPr lang="es-ES" b="1" dirty="0" smtClean="0"/>
          </a:p>
          <a:p>
            <a:r>
              <a:rPr lang="es-ES" dirty="0" smtClean="0"/>
              <a:t>Dan</a:t>
            </a:r>
            <a:r>
              <a:rPr lang="es-ES" b="1" dirty="0" smtClean="0"/>
              <a:t> </a:t>
            </a:r>
            <a:r>
              <a:rPr lang="es-ES" dirty="0" smtClean="0"/>
              <a:t>lugar </a:t>
            </a:r>
            <a:r>
              <a:rPr lang="es-ES" dirty="0"/>
              <a:t>a vinos tintos afrutados con colores </a:t>
            </a:r>
            <a:r>
              <a:rPr lang="es-ES" dirty="0" smtClean="0"/>
              <a:t>rojo intenso  </a:t>
            </a:r>
            <a:r>
              <a:rPr lang="es-ES" dirty="0"/>
              <a:t>y </a:t>
            </a:r>
            <a:r>
              <a:rPr lang="es-ES" dirty="0" smtClean="0"/>
              <a:t>astringentes en </a:t>
            </a:r>
            <a:r>
              <a:rPr lang="es-ES" dirty="0"/>
              <a:t>boca debido a la abundancia de </a:t>
            </a:r>
            <a:r>
              <a:rPr lang="es-ES" dirty="0" err="1"/>
              <a:t>antocianos</a:t>
            </a:r>
            <a:r>
              <a:rPr lang="es-ES" dirty="0" smtClean="0"/>
              <a:t>.  </a:t>
            </a:r>
            <a:r>
              <a:rPr lang="es-ES" dirty="0"/>
              <a:t>Suelen fermentar a temperaturas por debajo de 25 º. Mejores para un consumo a corto medio-plazo, 1 a 2 años.</a:t>
            </a:r>
          </a:p>
          <a:p>
            <a:endParaRPr lang="es-ES" dirty="0"/>
          </a:p>
          <a:p>
            <a:r>
              <a:rPr lang="es-ES" b="1" dirty="0"/>
              <a:t>Maceraciones </a:t>
            </a:r>
            <a:r>
              <a:rPr lang="es-ES" b="1" dirty="0" smtClean="0"/>
              <a:t>largas</a:t>
            </a:r>
          </a:p>
          <a:p>
            <a:pPr marL="0" indent="0">
              <a:buNone/>
            </a:pPr>
            <a:endParaRPr lang="es-ES" b="1" dirty="0" smtClean="0"/>
          </a:p>
          <a:p>
            <a:r>
              <a:rPr lang="es-ES" dirty="0" smtClean="0"/>
              <a:t>Vinos </a:t>
            </a:r>
            <a:r>
              <a:rPr lang="es-ES" dirty="0"/>
              <a:t>tintos aptos para guardar. Este proceso favorece el paso al vino de sustancias (fundamentalmente Taninos) que evolucionan bien con la posterior crianza, llegando a producirse vinos con gran calidad y bouquet, con unos aromas y sabores característicos.</a:t>
            </a:r>
          </a:p>
        </p:txBody>
      </p:sp>
    </p:spTree>
    <p:extLst>
      <p:ext uri="{BB962C8B-B14F-4D97-AF65-F5344CB8AC3E}">
        <p14:creationId xmlns="" xmlns:p14="http://schemas.microsoft.com/office/powerpoint/2010/main" val="3325068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lstStyle/>
          <a:p>
            <a:r>
              <a:rPr lang="es-ES" dirty="0" smtClean="0"/>
              <a:t>INOCULACION,</a:t>
            </a:r>
          </a:p>
          <a:p>
            <a:pPr marL="0" indent="0">
              <a:buNone/>
            </a:pPr>
            <a:endParaRPr lang="es-ES" dirty="0" smtClean="0"/>
          </a:p>
          <a:p>
            <a:r>
              <a:rPr lang="es-ES" dirty="0" smtClean="0"/>
              <a:t>Son las levaduras el agente causante de la fermentación alcohólica, un </a:t>
            </a:r>
            <a:r>
              <a:rPr lang="es-ES" dirty="0"/>
              <a:t>proceso biológico complejo y </a:t>
            </a:r>
            <a:r>
              <a:rPr lang="es-ES" dirty="0" smtClean="0"/>
              <a:t>mas aún su control, dado que se </a:t>
            </a:r>
            <a:r>
              <a:rPr lang="es-ES" dirty="0"/>
              <a:t>produce mediante una sucesión de poblaciones de microorganismos, </a:t>
            </a:r>
            <a:r>
              <a:rPr lang="es-ES" b="1" i="1" dirty="0"/>
              <a:t>básicamente levaduras</a:t>
            </a:r>
            <a:r>
              <a:rPr lang="es-ES" dirty="0"/>
              <a:t>, bacterias lácticas y </a:t>
            </a:r>
            <a:r>
              <a:rPr lang="es-ES" dirty="0" smtClean="0"/>
              <a:t>acéticas, que aprovechan el </a:t>
            </a:r>
            <a:r>
              <a:rPr lang="es-ES" dirty="0"/>
              <a:t>mosto para crecer rápidamente y garantizar </a:t>
            </a:r>
            <a:r>
              <a:rPr lang="es-ES" dirty="0" smtClean="0"/>
              <a:t>así </a:t>
            </a:r>
            <a:r>
              <a:rPr lang="es-ES" dirty="0"/>
              <a:t>su </a:t>
            </a:r>
            <a:r>
              <a:rPr lang="es-ES" dirty="0" smtClean="0"/>
              <a:t>reproducción y supervivencia</a:t>
            </a:r>
            <a:r>
              <a:rPr lang="es-ES" dirty="0"/>
              <a:t>. </a:t>
            </a:r>
          </a:p>
        </p:txBody>
      </p:sp>
    </p:spTree>
    <p:extLst>
      <p:ext uri="{BB962C8B-B14F-4D97-AF65-F5344CB8AC3E}">
        <p14:creationId xmlns="" xmlns:p14="http://schemas.microsoft.com/office/powerpoint/2010/main" val="417788569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lnSpcReduction="10000"/>
          </a:bodyPr>
          <a:lstStyle/>
          <a:p>
            <a:r>
              <a:rPr lang="es-ES" dirty="0" smtClean="0"/>
              <a:t>Imponiéndose </a:t>
            </a:r>
            <a:r>
              <a:rPr lang="es-ES" dirty="0"/>
              <a:t>para transformar el azúcar (glucosa y fructosa, básicamente) en alcohol</a:t>
            </a:r>
            <a:r>
              <a:rPr lang="es-ES" dirty="0" smtClean="0"/>
              <a:t>.</a:t>
            </a:r>
          </a:p>
          <a:p>
            <a:pPr marL="0" indent="0">
              <a:buNone/>
            </a:pPr>
            <a:endParaRPr lang="es-ES" dirty="0" smtClean="0"/>
          </a:p>
          <a:p>
            <a:r>
              <a:rPr lang="es-ES" dirty="0"/>
              <a:t>Existe una población de seres vivos que nacen, se alimentan, defecan, crecen, se reproducen y mueren, sin los cuáles el vino sería imposible de </a:t>
            </a:r>
            <a:r>
              <a:rPr lang="es-ES" dirty="0" smtClean="0"/>
              <a:t>hacer, estos seres son LAS LEVADURAS.</a:t>
            </a:r>
          </a:p>
          <a:p>
            <a:pPr marL="0" indent="0">
              <a:buNone/>
            </a:pPr>
            <a:endParaRPr lang="es-ES" dirty="0" smtClean="0"/>
          </a:p>
          <a:p>
            <a:r>
              <a:rPr lang="es-ES" dirty="0"/>
              <a:t>Las levaduras son organismos unicelulares, muy abundantes en la naturaleza y con muy diversas formas, que pertenecen al reino de los hongos.</a:t>
            </a:r>
            <a:endParaRPr lang="es-ES" dirty="0" smtClean="0"/>
          </a:p>
          <a:p>
            <a:endParaRPr lang="es-ES" dirty="0" smtClean="0"/>
          </a:p>
          <a:p>
            <a:endParaRPr lang="es-ES" dirty="0"/>
          </a:p>
        </p:txBody>
      </p:sp>
    </p:spTree>
    <p:extLst>
      <p:ext uri="{BB962C8B-B14F-4D97-AF65-F5344CB8AC3E}">
        <p14:creationId xmlns="" xmlns:p14="http://schemas.microsoft.com/office/powerpoint/2010/main" val="300305171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a:bodyPr>
          <a:lstStyle/>
          <a:p>
            <a:r>
              <a:rPr lang="es-ES" dirty="0"/>
              <a:t>Las levaduras son importantes por su capacidad para descomponer o transformar sustancias en otras, un proceso que se denomina </a:t>
            </a:r>
            <a:r>
              <a:rPr lang="es-ES" dirty="0" smtClean="0"/>
              <a:t>FERMENTACION, </a:t>
            </a:r>
            <a:r>
              <a:rPr lang="es-ES" dirty="0"/>
              <a:t>un proceso muy común en la alimentación humana (pan, quesos, yogures, encurtidos, cervezas, vinos, ...).</a:t>
            </a:r>
          </a:p>
          <a:p>
            <a:endParaRPr lang="es-ES" dirty="0"/>
          </a:p>
          <a:p>
            <a:r>
              <a:rPr lang="es-ES" dirty="0"/>
              <a:t>En el caso del vino, las levaduras son cruciales en la vinificación pues son responsables de la mayor parte de la fermentación de los azúcares del mosto, siendo muy elevada su capacidad de resistencia a altas concentraciones de alcohol y anhídrido sulfuroso.</a:t>
            </a:r>
          </a:p>
        </p:txBody>
      </p:sp>
    </p:spTree>
    <p:extLst>
      <p:ext uri="{BB962C8B-B14F-4D97-AF65-F5344CB8AC3E}">
        <p14:creationId xmlns="" xmlns:p14="http://schemas.microsoft.com/office/powerpoint/2010/main" val="194820444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a:bodyPr>
          <a:lstStyle/>
          <a:p>
            <a:r>
              <a:rPr lang="es-ES" dirty="0"/>
              <a:t>La uva, en su parte exterior, es pobre en levaduras, de 1.000 a 100.000 por baya aproximadamente (para hacernos una idea en una gota de agua del mar puede haber en torno a 5 millones de organismos unicelulares</a:t>
            </a:r>
            <a:r>
              <a:rPr lang="es-ES" dirty="0" smtClean="0"/>
              <a:t>).</a:t>
            </a:r>
          </a:p>
          <a:p>
            <a:pPr marL="0" indent="0">
              <a:buNone/>
            </a:pPr>
            <a:endParaRPr lang="es-ES" dirty="0" smtClean="0"/>
          </a:p>
          <a:p>
            <a:r>
              <a:rPr lang="es-ES" dirty="0"/>
              <a:t>Las levaduras pueden llegar al mosto de manera natural (levaduras autóctonas), por vía aérea, adheridas a los hollejos (en la </a:t>
            </a:r>
            <a:r>
              <a:rPr lang="es-ES" dirty="0" err="1"/>
              <a:t>pruína</a:t>
            </a:r>
            <a:r>
              <a:rPr lang="es-ES" dirty="0"/>
              <a:t>) o procedentes de las barricas; o, también, artificialmente, inoculadas por el hombre (levaduras seleccionadas, generalmente secas y en forma de polvo).</a:t>
            </a:r>
          </a:p>
        </p:txBody>
      </p:sp>
    </p:spTree>
    <p:extLst>
      <p:ext uri="{BB962C8B-B14F-4D97-AF65-F5344CB8AC3E}">
        <p14:creationId xmlns="" xmlns:p14="http://schemas.microsoft.com/office/powerpoint/2010/main" val="77055581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a:bodyPr>
          <a:lstStyle/>
          <a:p>
            <a:r>
              <a:rPr lang="es-ES" dirty="0"/>
              <a:t>Las levaduras además de comer (azúcar y ciertos ácidos) y defecar (gas y alcohol), también realizan un ciclo vital completo, es decir se comportan como lo que son, seres vivos, y por tanto nacen, se reproducen y mueren</a:t>
            </a:r>
            <a:r>
              <a:rPr lang="es-ES" dirty="0" smtClean="0"/>
              <a:t>.</a:t>
            </a:r>
          </a:p>
          <a:p>
            <a:pPr marL="0" indent="0">
              <a:buNone/>
            </a:pPr>
            <a:endParaRPr lang="es-ES" dirty="0" smtClean="0"/>
          </a:p>
          <a:p>
            <a:r>
              <a:rPr lang="es-ES" dirty="0" smtClean="0"/>
              <a:t>La mas usadas son las </a:t>
            </a:r>
            <a:r>
              <a:rPr lang="es-ES" dirty="0"/>
              <a:t>levaduras </a:t>
            </a:r>
            <a:r>
              <a:rPr lang="es-ES" dirty="0" smtClean="0"/>
              <a:t>seleccionadas, estas presentan</a:t>
            </a:r>
            <a:r>
              <a:rPr lang="es-ES" dirty="0"/>
              <a:t>, además de unas </a:t>
            </a:r>
            <a:r>
              <a:rPr lang="es-ES" dirty="0" smtClean="0"/>
              <a:t>propiedades fermentativas </a:t>
            </a:r>
            <a:r>
              <a:rPr lang="es-ES" dirty="0"/>
              <a:t>determinadas, </a:t>
            </a:r>
            <a:r>
              <a:rPr lang="es-ES" dirty="0" smtClean="0"/>
              <a:t>habilidades que </a:t>
            </a:r>
            <a:r>
              <a:rPr lang="es-ES" dirty="0"/>
              <a:t>ofrecen </a:t>
            </a:r>
            <a:r>
              <a:rPr lang="es-ES" dirty="0" smtClean="0"/>
              <a:t>un </a:t>
            </a:r>
            <a:r>
              <a:rPr lang="es-ES" dirty="0"/>
              <a:t>mejor control </a:t>
            </a:r>
            <a:r>
              <a:rPr lang="es-ES" dirty="0" smtClean="0"/>
              <a:t>de </a:t>
            </a:r>
            <a:r>
              <a:rPr lang="es-ES" dirty="0"/>
              <a:t>fermentaciones </a:t>
            </a:r>
            <a:r>
              <a:rPr lang="es-ES" dirty="0" smtClean="0"/>
              <a:t>alcohólicas.</a:t>
            </a:r>
          </a:p>
        </p:txBody>
      </p:sp>
    </p:spTree>
    <p:extLst>
      <p:ext uri="{BB962C8B-B14F-4D97-AF65-F5344CB8AC3E}">
        <p14:creationId xmlns="" xmlns:p14="http://schemas.microsoft.com/office/powerpoint/2010/main" val="37952212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lnSpcReduction="10000"/>
          </a:bodyPr>
          <a:lstStyle/>
          <a:p>
            <a:r>
              <a:rPr lang="es-ES" dirty="0" smtClean="0"/>
              <a:t>Hay dos tipos </a:t>
            </a:r>
            <a:r>
              <a:rPr lang="es-ES" dirty="0"/>
              <a:t>de </a:t>
            </a:r>
            <a:r>
              <a:rPr lang="es-ES" dirty="0" smtClean="0"/>
              <a:t>Levaduras </a:t>
            </a:r>
            <a:r>
              <a:rPr lang="es-ES" dirty="0"/>
              <a:t>que podemos utilizar a la hora de elaborar un vino: </a:t>
            </a:r>
            <a:endParaRPr lang="es-ES" dirty="0" smtClean="0"/>
          </a:p>
          <a:p>
            <a:pPr marL="0" indent="0">
              <a:buNone/>
            </a:pPr>
            <a:endParaRPr lang="es-ES" dirty="0" smtClean="0"/>
          </a:p>
          <a:p>
            <a:r>
              <a:rPr lang="es-ES" dirty="0" smtClean="0"/>
              <a:t>Levadura </a:t>
            </a:r>
            <a:r>
              <a:rPr lang="es-ES" dirty="0"/>
              <a:t>Autóctona </a:t>
            </a:r>
            <a:r>
              <a:rPr lang="es-ES" dirty="0" smtClean="0"/>
              <a:t>y</a:t>
            </a:r>
          </a:p>
          <a:p>
            <a:pPr marL="0" indent="0">
              <a:buNone/>
            </a:pPr>
            <a:endParaRPr lang="es-ES" dirty="0" smtClean="0"/>
          </a:p>
          <a:p>
            <a:r>
              <a:rPr lang="es-ES" dirty="0" smtClean="0"/>
              <a:t>Levadura </a:t>
            </a:r>
            <a:r>
              <a:rPr lang="es-ES" dirty="0"/>
              <a:t>Seca Activa (LSA</a:t>
            </a:r>
            <a:r>
              <a:rPr lang="es-ES" dirty="0" smtClean="0"/>
              <a:t>),</a:t>
            </a:r>
          </a:p>
          <a:p>
            <a:pPr marL="0" indent="0">
              <a:buNone/>
            </a:pPr>
            <a:endParaRPr lang="es-ES" dirty="0" smtClean="0"/>
          </a:p>
          <a:p>
            <a:r>
              <a:rPr lang="es-ES" dirty="0"/>
              <a:t>En función del tipo de levaduras que elijamos tendremos una fermentación alcohólica con diferentes características</a:t>
            </a:r>
            <a:r>
              <a:rPr lang="es-ES" dirty="0" smtClean="0"/>
              <a:t>.</a:t>
            </a:r>
          </a:p>
          <a:p>
            <a:pPr marL="0" indent="0">
              <a:buNone/>
            </a:pPr>
            <a:endParaRPr lang="es-ES" dirty="0"/>
          </a:p>
          <a:p>
            <a:endParaRPr lang="es-ES" dirty="0" smtClean="0"/>
          </a:p>
          <a:p>
            <a:endParaRPr lang="es-ES" dirty="0"/>
          </a:p>
        </p:txBody>
      </p:sp>
    </p:spTree>
    <p:extLst>
      <p:ext uri="{BB962C8B-B14F-4D97-AF65-F5344CB8AC3E}">
        <p14:creationId xmlns="" xmlns:p14="http://schemas.microsoft.com/office/powerpoint/2010/main" val="2431764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2132856"/>
            <a:ext cx="8590728" cy="3966192"/>
          </a:xfrm>
        </p:spPr>
        <p:txBody>
          <a:bodyPr/>
          <a:lstStyle/>
          <a:p>
            <a:endParaRPr lang="es-ES"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124" y="73411"/>
            <a:ext cx="9039876" cy="66679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lnSpcReduction="10000"/>
          </a:bodyPr>
          <a:lstStyle/>
          <a:p>
            <a:r>
              <a:rPr lang="es-ES" dirty="0"/>
              <a:t>Si </a:t>
            </a:r>
            <a:r>
              <a:rPr lang="es-ES" dirty="0" smtClean="0"/>
              <a:t>usamos las </a:t>
            </a:r>
            <a:r>
              <a:rPr lang="es-ES" dirty="0"/>
              <a:t>levaduras autóctonas (también conocidas como levaduras indígenas) que provienen de nuestro viñedo e instalaciones realicen la fermentación alcohólica, lo único que tenemos que hacer es dejar que el mosto comience una Fermentación Espontánea, asegurando unas condiciones óptimas para su correcto desarrollo</a:t>
            </a:r>
            <a:r>
              <a:rPr lang="es-ES" dirty="0" smtClean="0"/>
              <a:t>.</a:t>
            </a:r>
          </a:p>
          <a:p>
            <a:pPr marL="0" indent="0">
              <a:buNone/>
            </a:pPr>
            <a:endParaRPr lang="es-ES" dirty="0" smtClean="0"/>
          </a:p>
          <a:p>
            <a:r>
              <a:rPr lang="es-ES" dirty="0" smtClean="0"/>
              <a:t>Si al contrario</a:t>
            </a:r>
            <a:r>
              <a:rPr lang="es-ES" dirty="0"/>
              <a:t>, si </a:t>
            </a:r>
            <a:r>
              <a:rPr lang="es-ES" dirty="0" smtClean="0"/>
              <a:t>usamos una </a:t>
            </a:r>
            <a:r>
              <a:rPr lang="es-ES" dirty="0"/>
              <a:t>levadura seleccionada (o LSA) para que lleve a cabo un proceso más controlado, </a:t>
            </a:r>
            <a:r>
              <a:rPr lang="es-ES" b="1" i="1" u="sng" dirty="0" smtClean="0"/>
              <a:t>REPRODUCIBLE</a:t>
            </a:r>
            <a:r>
              <a:rPr lang="es-ES" dirty="0" smtClean="0"/>
              <a:t> </a:t>
            </a:r>
            <a:r>
              <a:rPr lang="es-ES" dirty="0"/>
              <a:t>y homogéneo, realizaremos una Fermentación Inoculada.</a:t>
            </a:r>
          </a:p>
        </p:txBody>
      </p:sp>
    </p:spTree>
    <p:extLst>
      <p:ext uri="{BB962C8B-B14F-4D97-AF65-F5344CB8AC3E}">
        <p14:creationId xmlns="" xmlns:p14="http://schemas.microsoft.com/office/powerpoint/2010/main" val="269800906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70000" lnSpcReduction="20000"/>
          </a:bodyPr>
          <a:lstStyle/>
          <a:p>
            <a:r>
              <a:rPr lang="es-ES" dirty="0"/>
              <a:t>Fermentación Espontánea</a:t>
            </a:r>
          </a:p>
          <a:p>
            <a:endParaRPr lang="es-ES" dirty="0"/>
          </a:p>
          <a:p>
            <a:r>
              <a:rPr lang="es-ES" dirty="0"/>
              <a:t>La Fermentación espontánea es aquella que se realiza con las levaduras que llegan en la piel de la uva desde el viñedo. </a:t>
            </a:r>
            <a:endParaRPr lang="es-ES" dirty="0" smtClean="0"/>
          </a:p>
          <a:p>
            <a:endParaRPr lang="es-ES" dirty="0" smtClean="0"/>
          </a:p>
          <a:p>
            <a:r>
              <a:rPr lang="es-ES" dirty="0" smtClean="0"/>
              <a:t>Una </a:t>
            </a:r>
            <a:r>
              <a:rPr lang="es-ES" dirty="0"/>
              <a:t>vez que las levaduras autóctonas que llegan desde el viñedo se han adaptado a las condiciones de la bodega se inicia la fermentación alcohólica del mosto</a:t>
            </a:r>
            <a:r>
              <a:rPr lang="es-ES" dirty="0" smtClean="0"/>
              <a:t>.</a:t>
            </a:r>
          </a:p>
          <a:p>
            <a:pPr marL="0" indent="0">
              <a:buNone/>
            </a:pPr>
            <a:endParaRPr lang="es-ES" dirty="0" smtClean="0"/>
          </a:p>
          <a:p>
            <a:r>
              <a:rPr lang="es-ES" dirty="0" smtClean="0"/>
              <a:t> </a:t>
            </a:r>
            <a:r>
              <a:rPr lang="es-ES" dirty="0"/>
              <a:t>Esta sucesión de especies fermentando, con distintas actividades metabólicas, es lo que confiere a los vinos un carácter </a:t>
            </a:r>
            <a:r>
              <a:rPr lang="es-ES" dirty="0" smtClean="0"/>
              <a:t>único.</a:t>
            </a:r>
          </a:p>
          <a:p>
            <a:endParaRPr lang="es-ES" dirty="0" smtClean="0"/>
          </a:p>
          <a:p>
            <a:r>
              <a:rPr lang="es-ES" dirty="0" smtClean="0"/>
              <a:t> </a:t>
            </a:r>
            <a:r>
              <a:rPr lang="es-ES" dirty="0"/>
              <a:t>Al principio las levaduras no-</a:t>
            </a:r>
            <a:r>
              <a:rPr lang="es-ES" dirty="0" err="1"/>
              <a:t>Saccharomyces</a:t>
            </a:r>
            <a:r>
              <a:rPr lang="es-ES" dirty="0"/>
              <a:t> comienzan a proliferar en el mosto hasta que a partir del tercer o cuarto día </a:t>
            </a:r>
            <a:r>
              <a:rPr lang="es-ES" dirty="0" err="1"/>
              <a:t>Saccharomyces</a:t>
            </a:r>
            <a:r>
              <a:rPr lang="es-ES" dirty="0"/>
              <a:t> </a:t>
            </a:r>
            <a:r>
              <a:rPr lang="es-ES" dirty="0" err="1"/>
              <a:t>cerevisiae</a:t>
            </a:r>
            <a:r>
              <a:rPr lang="es-ES" dirty="0"/>
              <a:t> se impone en el medio y domina la fermentación hasta el final</a:t>
            </a:r>
            <a:r>
              <a:rPr lang="es-ES" dirty="0" smtClean="0"/>
              <a:t>.</a:t>
            </a:r>
          </a:p>
        </p:txBody>
      </p:sp>
    </p:spTree>
    <p:extLst>
      <p:ext uri="{BB962C8B-B14F-4D97-AF65-F5344CB8AC3E}">
        <p14:creationId xmlns="" xmlns:p14="http://schemas.microsoft.com/office/powerpoint/2010/main" val="180111800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lnSpcReduction="10000"/>
          </a:bodyPr>
          <a:lstStyle/>
          <a:p>
            <a:r>
              <a:rPr lang="es-ES" dirty="0" err="1"/>
              <a:t>Saccharomyces</a:t>
            </a:r>
            <a:r>
              <a:rPr lang="es-ES" dirty="0"/>
              <a:t> </a:t>
            </a:r>
            <a:r>
              <a:rPr lang="es-ES" dirty="0" err="1"/>
              <a:t>cerevisiae</a:t>
            </a:r>
            <a:r>
              <a:rPr lang="es-ES" dirty="0"/>
              <a:t> es la especie de levadura conocida mejor adaptada a pH bajo, presión osmótica alta y alta concentración de etanol</a:t>
            </a:r>
            <a:r>
              <a:rPr lang="es-ES" dirty="0" smtClean="0"/>
              <a:t>.</a:t>
            </a:r>
          </a:p>
          <a:p>
            <a:pPr marL="0" indent="0">
              <a:buNone/>
            </a:pPr>
            <a:endParaRPr lang="es-ES" dirty="0"/>
          </a:p>
          <a:p>
            <a:r>
              <a:rPr lang="es-ES" dirty="0"/>
              <a:t>las levaduras que vamos a encontrar en el viñedo y con posterioridad en el mosto, depende mucho del clima, </a:t>
            </a:r>
            <a:r>
              <a:rPr lang="es-ES" dirty="0" smtClean="0"/>
              <a:t>terreno, agua, etc</a:t>
            </a:r>
            <a:r>
              <a:rPr lang="es-ES" dirty="0"/>
              <a:t>. </a:t>
            </a:r>
            <a:r>
              <a:rPr lang="es-ES" dirty="0" smtClean="0"/>
              <a:t>Por lo tanto, podríamos decir,  las </a:t>
            </a:r>
            <a:r>
              <a:rPr lang="es-ES" dirty="0"/>
              <a:t>levaduras autóctonas son otro elemento </a:t>
            </a:r>
            <a:r>
              <a:rPr lang="es-ES" dirty="0" smtClean="0"/>
              <a:t>del </a:t>
            </a:r>
            <a:r>
              <a:rPr lang="es-ES" dirty="0"/>
              <a:t>concepto </a:t>
            </a:r>
            <a:r>
              <a:rPr lang="es-ES" dirty="0" err="1"/>
              <a:t>terroir</a:t>
            </a:r>
            <a:r>
              <a:rPr lang="es-ES" dirty="0" smtClean="0"/>
              <a:t>.</a:t>
            </a:r>
          </a:p>
          <a:p>
            <a:pPr marL="0" indent="0">
              <a:buNone/>
            </a:pPr>
            <a:endParaRPr lang="es-ES" dirty="0" smtClean="0"/>
          </a:p>
          <a:p>
            <a:r>
              <a:rPr lang="es-ES" dirty="0" smtClean="0"/>
              <a:t> </a:t>
            </a:r>
            <a:r>
              <a:rPr lang="es-ES" dirty="0"/>
              <a:t>Dependiendo de la zona y la añada, </a:t>
            </a:r>
            <a:r>
              <a:rPr lang="es-ES" dirty="0" smtClean="0"/>
              <a:t>variará la </a:t>
            </a:r>
            <a:r>
              <a:rPr lang="es-ES" dirty="0"/>
              <a:t>fermentación que lleven a </a:t>
            </a:r>
            <a:r>
              <a:rPr lang="es-ES" dirty="0" smtClean="0"/>
              <a:t>cabo. </a:t>
            </a:r>
          </a:p>
        </p:txBody>
      </p:sp>
    </p:spTree>
    <p:extLst>
      <p:ext uri="{BB962C8B-B14F-4D97-AF65-F5344CB8AC3E}">
        <p14:creationId xmlns="" xmlns:p14="http://schemas.microsoft.com/office/powerpoint/2010/main" val="330536372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lstStyle/>
          <a:p>
            <a:r>
              <a:rPr lang="es-ES" dirty="0" smtClean="0"/>
              <a:t>El </a:t>
            </a:r>
            <a:r>
              <a:rPr lang="es-ES" dirty="0"/>
              <a:t>metabolismo de las levaduras del viñedo en la fermentación es por lo tanto muy reducido pero aún así significativo en las características organolépticas del producto final</a:t>
            </a:r>
            <a:r>
              <a:rPr lang="es-ES" dirty="0" smtClean="0"/>
              <a:t>.</a:t>
            </a:r>
          </a:p>
          <a:p>
            <a:pPr marL="0" indent="0">
              <a:buNone/>
            </a:pPr>
            <a:endParaRPr lang="es-ES" dirty="0" smtClean="0"/>
          </a:p>
          <a:p>
            <a:r>
              <a:rPr lang="es-ES" dirty="0"/>
              <a:t>N</a:t>
            </a:r>
            <a:r>
              <a:rPr lang="es-ES" dirty="0" smtClean="0"/>
              <a:t>o </a:t>
            </a:r>
            <a:r>
              <a:rPr lang="es-ES" dirty="0"/>
              <a:t>todo es bueno en esta elección ya que las variaciones de poblaciones de levaduras pueden alterar el correcto desarrollo de la fermentación alcohólica. </a:t>
            </a:r>
          </a:p>
        </p:txBody>
      </p:sp>
    </p:spTree>
    <p:extLst>
      <p:ext uri="{BB962C8B-B14F-4D97-AF65-F5344CB8AC3E}">
        <p14:creationId xmlns="" xmlns:p14="http://schemas.microsoft.com/office/powerpoint/2010/main" val="24893792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92500" lnSpcReduction="10000"/>
          </a:bodyPr>
          <a:lstStyle/>
          <a:p>
            <a:r>
              <a:rPr lang="es-ES" dirty="0"/>
              <a:t>Uno de los ejemplos más claros de estos cambios es el que puede causar la </a:t>
            </a:r>
            <a:r>
              <a:rPr lang="es-ES" dirty="0" smtClean="0"/>
              <a:t>lluvia y las heladas. </a:t>
            </a:r>
          </a:p>
          <a:p>
            <a:pPr marL="0" indent="0">
              <a:buNone/>
            </a:pPr>
            <a:endParaRPr lang="es-ES" dirty="0" smtClean="0"/>
          </a:p>
          <a:p>
            <a:r>
              <a:rPr lang="es-ES" dirty="0" smtClean="0"/>
              <a:t>Estas precipitaciones y condición climática adversa es  capaz </a:t>
            </a:r>
            <a:r>
              <a:rPr lang="es-ES" dirty="0"/>
              <a:t>de arrastrar gran cantidad de </a:t>
            </a:r>
            <a:r>
              <a:rPr lang="es-ES" dirty="0" smtClean="0"/>
              <a:t>levaduras, </a:t>
            </a:r>
            <a:r>
              <a:rPr lang="es-ES" dirty="0"/>
              <a:t>dejando las uvas muy pobres en levaduras capaces de fermentar. </a:t>
            </a:r>
            <a:endParaRPr lang="es-ES" dirty="0" smtClean="0"/>
          </a:p>
          <a:p>
            <a:pPr marL="0" indent="0">
              <a:buNone/>
            </a:pPr>
            <a:endParaRPr lang="es-ES" dirty="0" smtClean="0"/>
          </a:p>
          <a:p>
            <a:r>
              <a:rPr lang="es-ES" dirty="0" smtClean="0"/>
              <a:t>Si </a:t>
            </a:r>
            <a:r>
              <a:rPr lang="es-ES" dirty="0"/>
              <a:t>al entrar en bodega no hay suficiente carga microbiológica en las uvas el inicio de la fermentación puede retrasarse, quedando el mosto expuesto a posibles contaminaciones. </a:t>
            </a:r>
          </a:p>
        </p:txBody>
      </p:sp>
    </p:spTree>
    <p:extLst>
      <p:ext uri="{BB962C8B-B14F-4D97-AF65-F5344CB8AC3E}">
        <p14:creationId xmlns="" xmlns:p14="http://schemas.microsoft.com/office/powerpoint/2010/main" val="401346937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a:bodyPr>
          <a:lstStyle/>
          <a:p>
            <a:r>
              <a:rPr lang="es-ES" dirty="0"/>
              <a:t>Fermentación Inoculada</a:t>
            </a:r>
          </a:p>
          <a:p>
            <a:endParaRPr lang="es-ES" dirty="0"/>
          </a:p>
          <a:p>
            <a:r>
              <a:rPr lang="es-ES" dirty="0"/>
              <a:t>La Fermentación Inoculada es aquella que se realiza con levaduras comerciales </a:t>
            </a:r>
            <a:r>
              <a:rPr lang="es-ES" dirty="0" smtClean="0"/>
              <a:t>seleccionadas. </a:t>
            </a:r>
            <a:r>
              <a:rPr lang="es-ES" dirty="0"/>
              <a:t>Cuando se trabaja con grandes volúmenes de mostos a </a:t>
            </a:r>
            <a:r>
              <a:rPr lang="es-ES" dirty="0" smtClean="0"/>
              <a:t>fermentar, </a:t>
            </a:r>
            <a:r>
              <a:rPr lang="es-ES" dirty="0"/>
              <a:t>no se puede dejar nada al azar ya que hay que asegurar la producción. La inoculación con levadura seca activa (LSA) asegura casi con total certeza que el </a:t>
            </a:r>
            <a:r>
              <a:rPr lang="es-ES" dirty="0" smtClean="0"/>
              <a:t>mosto en un corto periodo de tiempo </a:t>
            </a:r>
            <a:r>
              <a:rPr lang="es-ES" dirty="0"/>
              <a:t>se va a transformar en </a:t>
            </a:r>
            <a:r>
              <a:rPr lang="es-ES" dirty="0" smtClean="0"/>
              <a:t>vino. </a:t>
            </a:r>
            <a:endParaRPr lang="es-ES" dirty="0"/>
          </a:p>
        </p:txBody>
      </p:sp>
    </p:spTree>
    <p:extLst>
      <p:ext uri="{BB962C8B-B14F-4D97-AF65-F5344CB8AC3E}">
        <p14:creationId xmlns="" xmlns:p14="http://schemas.microsoft.com/office/powerpoint/2010/main" val="329290593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lstStyle/>
          <a:p>
            <a:r>
              <a:rPr lang="es-ES" dirty="0"/>
              <a:t>Con el procedimiento de inoculación podemos terminar la fermentación alcohólica del vino en aproximadamente una semana mientras que de si permitimos una fermentación espontánea necesitaríamos dos o más semanas</a:t>
            </a:r>
            <a:r>
              <a:rPr lang="es-ES" dirty="0" smtClean="0"/>
              <a:t>.</a:t>
            </a:r>
          </a:p>
          <a:p>
            <a:pPr marL="0" indent="0">
              <a:buNone/>
            </a:pPr>
            <a:endParaRPr lang="es-ES" dirty="0"/>
          </a:p>
          <a:p>
            <a:r>
              <a:rPr lang="es-ES" dirty="0"/>
              <a:t>En el caso de las levaduras que se utilizan para inocular se seleccionan en primer lugar en base a sus actividades fermentativas y en segundo en base a la producción de metabolitos secundarios. </a:t>
            </a:r>
          </a:p>
        </p:txBody>
      </p:sp>
    </p:spTree>
    <p:extLst>
      <p:ext uri="{BB962C8B-B14F-4D97-AF65-F5344CB8AC3E}">
        <p14:creationId xmlns="" xmlns:p14="http://schemas.microsoft.com/office/powerpoint/2010/main" val="10312403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a:bodyPr>
          <a:lstStyle/>
          <a:p>
            <a:pPr marL="0" indent="0">
              <a:buNone/>
            </a:pPr>
            <a:r>
              <a:rPr lang="es-ES" dirty="0" smtClean="0"/>
              <a:t>Por ejemplo:</a:t>
            </a:r>
          </a:p>
          <a:p>
            <a:pPr marL="0" indent="0">
              <a:buNone/>
            </a:pPr>
            <a:endParaRPr lang="es-ES" dirty="0" smtClean="0"/>
          </a:p>
          <a:p>
            <a:r>
              <a:rPr lang="es-ES" dirty="0" smtClean="0"/>
              <a:t>Liberar compuestos </a:t>
            </a:r>
            <a:r>
              <a:rPr lang="es-ES" dirty="0"/>
              <a:t>que favorecen la redondez en boca,</a:t>
            </a:r>
          </a:p>
          <a:p>
            <a:r>
              <a:rPr lang="es-ES" dirty="0" smtClean="0"/>
              <a:t>Reanudar </a:t>
            </a:r>
            <a:r>
              <a:rPr lang="es-ES" dirty="0"/>
              <a:t>fermentaciones detenidas</a:t>
            </a:r>
            <a:r>
              <a:rPr lang="es-ES" dirty="0" smtClean="0"/>
              <a:t>,</a:t>
            </a:r>
            <a:endParaRPr lang="es-ES" dirty="0"/>
          </a:p>
          <a:p>
            <a:r>
              <a:rPr lang="es-ES" dirty="0" smtClean="0"/>
              <a:t>Gestionar adecuadamente </a:t>
            </a:r>
            <a:r>
              <a:rPr lang="es-ES" dirty="0"/>
              <a:t>compuestos como el SO2</a:t>
            </a:r>
            <a:r>
              <a:rPr lang="es-ES" dirty="0" smtClean="0"/>
              <a:t>…</a:t>
            </a:r>
          </a:p>
          <a:p>
            <a:r>
              <a:rPr lang="es-ES" dirty="0" smtClean="0"/>
              <a:t>Pueden </a:t>
            </a:r>
            <a:r>
              <a:rPr lang="es-ES" dirty="0"/>
              <a:t>revelar los aromas varietales, </a:t>
            </a:r>
            <a:endParaRPr lang="es-ES" dirty="0" smtClean="0"/>
          </a:p>
          <a:p>
            <a:r>
              <a:rPr lang="es-ES" dirty="0" smtClean="0"/>
              <a:t>Ayudar </a:t>
            </a:r>
            <a:r>
              <a:rPr lang="es-ES" dirty="0"/>
              <a:t>a la preservación del </a:t>
            </a:r>
            <a:r>
              <a:rPr lang="es-ES" dirty="0" smtClean="0"/>
              <a:t>color, etc…</a:t>
            </a:r>
            <a:endParaRPr lang="es-ES" dirty="0"/>
          </a:p>
          <a:p>
            <a:endParaRPr lang="es-ES" dirty="0"/>
          </a:p>
          <a:p>
            <a:endParaRPr lang="es-ES" dirty="0"/>
          </a:p>
          <a:p>
            <a:endParaRPr lang="es-ES" dirty="0"/>
          </a:p>
        </p:txBody>
      </p:sp>
    </p:spTree>
    <p:extLst>
      <p:ext uri="{BB962C8B-B14F-4D97-AF65-F5344CB8AC3E}">
        <p14:creationId xmlns="" xmlns:p14="http://schemas.microsoft.com/office/powerpoint/2010/main" val="324398163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85000" lnSpcReduction="20000"/>
          </a:bodyPr>
          <a:lstStyle/>
          <a:p>
            <a:r>
              <a:rPr lang="es-ES" dirty="0" smtClean="0"/>
              <a:t>Protocolo de rehidratación </a:t>
            </a:r>
            <a:r>
              <a:rPr lang="es-ES" dirty="0"/>
              <a:t>de </a:t>
            </a:r>
            <a:r>
              <a:rPr lang="es-ES" dirty="0" smtClean="0"/>
              <a:t>Levaduras</a:t>
            </a:r>
          </a:p>
          <a:p>
            <a:pPr marL="0" indent="0">
              <a:buNone/>
            </a:pPr>
            <a:endParaRPr lang="es-ES" dirty="0"/>
          </a:p>
          <a:p>
            <a:r>
              <a:rPr lang="es-ES" dirty="0"/>
              <a:t>Añadir 1 kg de levaduras en 10 L de agua templada (35 - 38°C, 95 - 101°F) o de una mezcla de agua / mosto (30% de mosto). Mezclar con suavidad</a:t>
            </a:r>
            <a:r>
              <a:rPr lang="es-ES" dirty="0" smtClean="0"/>
              <a:t>.</a:t>
            </a:r>
          </a:p>
          <a:p>
            <a:pPr marL="0" indent="0">
              <a:buNone/>
            </a:pPr>
            <a:endParaRPr lang="es-ES" dirty="0"/>
          </a:p>
          <a:p>
            <a:r>
              <a:rPr lang="es-ES" dirty="0"/>
              <a:t>Dejar reposar durante 20 minutos</a:t>
            </a:r>
            <a:r>
              <a:rPr lang="es-ES" dirty="0" smtClean="0"/>
              <a:t>.</a:t>
            </a:r>
          </a:p>
          <a:p>
            <a:pPr marL="0" indent="0">
              <a:buNone/>
            </a:pPr>
            <a:endParaRPr lang="es-ES" dirty="0"/>
          </a:p>
          <a:p>
            <a:r>
              <a:rPr lang="es-ES" dirty="0"/>
              <a:t>Agitar para dispersar las levaduras</a:t>
            </a:r>
            <a:r>
              <a:rPr lang="es-ES" dirty="0" smtClean="0"/>
              <a:t>.</a:t>
            </a:r>
          </a:p>
          <a:p>
            <a:pPr marL="0" indent="0">
              <a:buNone/>
            </a:pPr>
            <a:endParaRPr lang="es-ES" dirty="0"/>
          </a:p>
          <a:p>
            <a:r>
              <a:rPr lang="es-ES" dirty="0"/>
              <a:t>Antes de introducir en el mosto, enfriar hasta que la diferencia de temperatura entre el inóculo y el mosto sea inferior a 10°C (18°F).</a:t>
            </a:r>
          </a:p>
        </p:txBody>
      </p:sp>
    </p:spTree>
    <p:extLst>
      <p:ext uri="{BB962C8B-B14F-4D97-AF65-F5344CB8AC3E}">
        <p14:creationId xmlns="" xmlns:p14="http://schemas.microsoft.com/office/powerpoint/2010/main" val="309309902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lnSpcReduction="10000"/>
          </a:bodyPr>
          <a:lstStyle/>
          <a:p>
            <a:r>
              <a:rPr lang="es-ES" dirty="0"/>
              <a:t>Conseguir una rápida fermentación conducida por inóculos de LSA implica un importante ahorro de tiempo que se traduce a su vez en ahorro de dinero y optimización del proceso. Cuando se trabaja con grandes volúmenes es muy importante liberar las tinas o tanques de fermentación tan pronto como se posible para continuar </a:t>
            </a:r>
            <a:r>
              <a:rPr lang="es-ES" dirty="0" err="1"/>
              <a:t>vinificando</a:t>
            </a:r>
            <a:r>
              <a:rPr lang="es-ES" dirty="0" smtClean="0"/>
              <a:t>.</a:t>
            </a:r>
          </a:p>
          <a:p>
            <a:pPr marL="0" indent="0">
              <a:buNone/>
            </a:pPr>
            <a:endParaRPr lang="es-ES" dirty="0" smtClean="0"/>
          </a:p>
          <a:p>
            <a:r>
              <a:rPr lang="es-ES" dirty="0" smtClean="0"/>
              <a:t>Se asegura </a:t>
            </a:r>
            <a:r>
              <a:rPr lang="es-ES" dirty="0"/>
              <a:t>una homogeneidad </a:t>
            </a:r>
            <a:r>
              <a:rPr lang="es-ES" dirty="0" smtClean="0"/>
              <a:t>fermentativa,  facilitando el </a:t>
            </a:r>
            <a:r>
              <a:rPr lang="es-ES" dirty="0"/>
              <a:t>trabajo y se optimizan las labores en bodega.  </a:t>
            </a:r>
          </a:p>
        </p:txBody>
      </p:sp>
    </p:spTree>
    <p:extLst>
      <p:ext uri="{BB962C8B-B14F-4D97-AF65-F5344CB8AC3E}">
        <p14:creationId xmlns="" xmlns:p14="http://schemas.microsoft.com/office/powerpoint/2010/main" val="334686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824136"/>
          </a:xfrm>
        </p:spPr>
        <p:txBody>
          <a:bodyPr>
            <a:normAutofit/>
          </a:bodyPr>
          <a:lstStyle/>
          <a:p>
            <a:r>
              <a:rPr lang="es-ES" sz="2800" dirty="0"/>
              <a:t>OPERACIONES EN BODEGA DE VINIFICACION</a:t>
            </a:r>
          </a:p>
        </p:txBody>
      </p:sp>
      <p:sp>
        <p:nvSpPr>
          <p:cNvPr id="3" name="2 Marcador de contenido"/>
          <p:cNvSpPr>
            <a:spLocks noGrp="1"/>
          </p:cNvSpPr>
          <p:nvPr>
            <p:ph sz="quarter" idx="1"/>
          </p:nvPr>
        </p:nvSpPr>
        <p:spPr>
          <a:xfrm>
            <a:off x="301752" y="1628800"/>
            <a:ext cx="8590728" cy="4752528"/>
          </a:xfrm>
        </p:spPr>
        <p:txBody>
          <a:bodyPr>
            <a:normAutofit fontScale="77500" lnSpcReduction="20000"/>
          </a:bodyPr>
          <a:lstStyle/>
          <a:p>
            <a:r>
              <a:rPr lang="es-ES" dirty="0"/>
              <a:t>El desarrollo de la uva presenta dos períodos de crecimiento </a:t>
            </a:r>
            <a:r>
              <a:rPr lang="es-ES" dirty="0" smtClean="0"/>
              <a:t>separados </a:t>
            </a:r>
            <a:r>
              <a:rPr lang="es-ES" dirty="0"/>
              <a:t>por </a:t>
            </a:r>
            <a:r>
              <a:rPr lang="es-ES" dirty="0" smtClean="0"/>
              <a:t>uno  </a:t>
            </a:r>
            <a:r>
              <a:rPr lang="es-ES" dirty="0"/>
              <a:t>de latencia en la que no hay cambio de </a:t>
            </a:r>
            <a:r>
              <a:rPr lang="es-ES" dirty="0" smtClean="0"/>
              <a:t>tamaño. </a:t>
            </a:r>
          </a:p>
          <a:p>
            <a:pPr marL="0" indent="0">
              <a:buNone/>
            </a:pPr>
            <a:endParaRPr lang="es-ES" dirty="0" smtClean="0"/>
          </a:p>
          <a:p>
            <a:r>
              <a:rPr lang="es-ES" dirty="0" smtClean="0"/>
              <a:t>La </a:t>
            </a:r>
            <a:r>
              <a:rPr lang="es-ES" dirty="0"/>
              <a:t>primera fase de crecimiento del fruto se inicia tras la polinización de las flores y se denomina cuajado. Durante esta fase las células del ovario de la flor que darán lugar al fruto se dividen para generar la estructura de la baya y se inicia el desarrollo de las semillas. </a:t>
            </a:r>
            <a:endParaRPr lang="es-ES" dirty="0" smtClean="0"/>
          </a:p>
          <a:p>
            <a:pPr marL="0" indent="0">
              <a:buNone/>
            </a:pPr>
            <a:endParaRPr lang="es-ES" dirty="0" smtClean="0"/>
          </a:p>
          <a:p>
            <a:r>
              <a:rPr lang="es-ES" dirty="0" smtClean="0"/>
              <a:t>El </a:t>
            </a:r>
            <a:r>
              <a:rPr lang="es-ES" dirty="0"/>
              <a:t>tamaño del fruto aumenta durante esta fase como consecuencia de la división y expansión celular. Al final de esta fase, los frutos son verdes y duros </a:t>
            </a:r>
            <a:r>
              <a:rPr lang="es-ES" dirty="0" smtClean="0"/>
              <a:t>alcanzando el </a:t>
            </a:r>
            <a:r>
              <a:rPr lang="es-ES" dirty="0"/>
              <a:t>tamaño </a:t>
            </a:r>
            <a:r>
              <a:rPr lang="es-ES" dirty="0" smtClean="0"/>
              <a:t>de una arveja.</a:t>
            </a:r>
          </a:p>
          <a:p>
            <a:pPr marL="0" indent="0">
              <a:buNone/>
            </a:pPr>
            <a:endParaRPr lang="es-ES" dirty="0" smtClean="0"/>
          </a:p>
          <a:p>
            <a:r>
              <a:rPr lang="es-ES" dirty="0"/>
              <a:t>L</a:t>
            </a:r>
            <a:r>
              <a:rPr lang="es-ES" dirty="0" smtClean="0"/>
              <a:t>a </a:t>
            </a:r>
            <a:r>
              <a:rPr lang="es-ES" dirty="0"/>
              <a:t>baya entra en una fase de latencia en la que su crecimiento se estanca.</a:t>
            </a:r>
          </a:p>
          <a:p>
            <a:endParaRPr lang="es-ES" dirty="0"/>
          </a:p>
          <a:p>
            <a:endParaRPr lang="es-ES" dirty="0"/>
          </a:p>
        </p:txBody>
      </p:sp>
    </p:spTree>
    <p:extLst>
      <p:ext uri="{BB962C8B-B14F-4D97-AF65-F5344CB8AC3E}">
        <p14:creationId xmlns="" xmlns:p14="http://schemas.microsoft.com/office/powerpoint/2010/main" val="236566967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lnSpcReduction="10000"/>
          </a:bodyPr>
          <a:lstStyle/>
          <a:p>
            <a:r>
              <a:rPr lang="es-ES" dirty="0"/>
              <a:t>Fermentación Espontánea </a:t>
            </a:r>
            <a:r>
              <a:rPr lang="es-ES" dirty="0" smtClean="0"/>
              <a:t>v/s </a:t>
            </a:r>
            <a:r>
              <a:rPr lang="es-ES" dirty="0"/>
              <a:t>Fermentación </a:t>
            </a:r>
            <a:r>
              <a:rPr lang="es-ES" dirty="0" smtClean="0"/>
              <a:t>Inoculada</a:t>
            </a:r>
          </a:p>
          <a:p>
            <a:pPr marL="0" indent="0">
              <a:buNone/>
            </a:pPr>
            <a:endParaRPr lang="es-ES" dirty="0" smtClean="0"/>
          </a:p>
          <a:p>
            <a:r>
              <a:rPr lang="es-ES" dirty="0"/>
              <a:t>Cuando la producción es pequeña, y se tienen los medios para realizar una fermentación espontánea, puede ser muy interesante llevarla a cabo</a:t>
            </a:r>
            <a:r>
              <a:rPr lang="es-ES" dirty="0" smtClean="0"/>
              <a:t>.</a:t>
            </a:r>
          </a:p>
          <a:p>
            <a:pPr marL="0" indent="0">
              <a:buNone/>
            </a:pPr>
            <a:endParaRPr lang="es-ES" dirty="0" smtClean="0"/>
          </a:p>
          <a:p>
            <a:r>
              <a:rPr lang="es-ES" dirty="0" smtClean="0"/>
              <a:t>Se producen </a:t>
            </a:r>
            <a:r>
              <a:rPr lang="es-ES" dirty="0"/>
              <a:t>vinos con mayor expresión del </a:t>
            </a:r>
            <a:r>
              <a:rPr lang="es-ES" dirty="0" err="1"/>
              <a:t>terroir</a:t>
            </a:r>
            <a:r>
              <a:rPr lang="es-ES" dirty="0"/>
              <a:t>, vinos </a:t>
            </a:r>
            <a:r>
              <a:rPr lang="es-ES" dirty="0" smtClean="0"/>
              <a:t>que </a:t>
            </a:r>
            <a:r>
              <a:rPr lang="es-ES" dirty="0"/>
              <a:t>se </a:t>
            </a:r>
            <a:r>
              <a:rPr lang="es-ES" dirty="0" smtClean="0"/>
              <a:t>deben </a:t>
            </a:r>
            <a:r>
              <a:rPr lang="es-ES" dirty="0"/>
              <a:t>controlar </a:t>
            </a:r>
            <a:r>
              <a:rPr lang="es-ES" dirty="0" smtClean="0"/>
              <a:t>mucho ya </a:t>
            </a:r>
            <a:r>
              <a:rPr lang="es-ES" dirty="0"/>
              <a:t>que cualquier desviación no corregida en la fermentación supone un peligro en la producción. </a:t>
            </a:r>
          </a:p>
        </p:txBody>
      </p:sp>
    </p:spTree>
    <p:extLst>
      <p:ext uri="{BB962C8B-B14F-4D97-AF65-F5344CB8AC3E}">
        <p14:creationId xmlns="" xmlns:p14="http://schemas.microsoft.com/office/powerpoint/2010/main" val="240975263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lstStyle/>
          <a:p>
            <a:r>
              <a:rPr lang="es-ES" dirty="0" smtClean="0"/>
              <a:t>Esta </a:t>
            </a:r>
            <a:r>
              <a:rPr lang="es-ES" dirty="0"/>
              <a:t>es una fermentación en la que gran cantidad de poblaciones de levaduras crecen, fermentan y mueren en un complejo proceso que depende en gran medida de la composición y tamaños de las poblaciones. </a:t>
            </a:r>
            <a:endParaRPr lang="es-ES" dirty="0" smtClean="0"/>
          </a:p>
          <a:p>
            <a:pPr marL="0" indent="0">
              <a:buNone/>
            </a:pPr>
            <a:endParaRPr lang="es-ES" dirty="0" smtClean="0"/>
          </a:p>
          <a:p>
            <a:r>
              <a:rPr lang="es-ES" dirty="0" smtClean="0"/>
              <a:t>Este </a:t>
            </a:r>
            <a:r>
              <a:rPr lang="es-ES" dirty="0"/>
              <a:t>es un proceso lento y difícil de predecir pero que permite obtener vinos que reflejan </a:t>
            </a:r>
            <a:r>
              <a:rPr lang="es-ES" dirty="0" smtClean="0"/>
              <a:t>un vino particular y único amarrado </a:t>
            </a:r>
            <a:r>
              <a:rPr lang="es-ES" dirty="0"/>
              <a:t>a su y </a:t>
            </a:r>
            <a:r>
              <a:rPr lang="es-ES" dirty="0" err="1" smtClean="0"/>
              <a:t>terroir</a:t>
            </a:r>
            <a:r>
              <a:rPr lang="es-ES" dirty="0" smtClean="0"/>
              <a:t> y clima en el año de producción.</a:t>
            </a:r>
            <a:endParaRPr lang="es-ES" dirty="0"/>
          </a:p>
        </p:txBody>
      </p:sp>
    </p:spTree>
    <p:extLst>
      <p:ext uri="{BB962C8B-B14F-4D97-AF65-F5344CB8AC3E}">
        <p14:creationId xmlns="" xmlns:p14="http://schemas.microsoft.com/office/powerpoint/2010/main" val="376658494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10000"/>
          </a:bodyPr>
          <a:lstStyle/>
          <a:p>
            <a:r>
              <a:rPr lang="es-ES" dirty="0"/>
              <a:t>Por otro lado en la fermentación inoculada se busca que una única población de levaduras sea la que fermente haciendo el proceso más predecible, rápido y homogéneo. </a:t>
            </a:r>
            <a:endParaRPr lang="es-ES" dirty="0" smtClean="0"/>
          </a:p>
          <a:p>
            <a:pPr marL="0" indent="0">
              <a:buNone/>
            </a:pPr>
            <a:endParaRPr lang="es-ES" dirty="0" smtClean="0"/>
          </a:p>
          <a:p>
            <a:r>
              <a:rPr lang="es-ES" dirty="0" smtClean="0"/>
              <a:t>En </a:t>
            </a:r>
            <a:r>
              <a:rPr lang="es-ES" dirty="0"/>
              <a:t>grandes producciones se requiere </a:t>
            </a:r>
            <a:r>
              <a:rPr lang="es-ES" dirty="0" err="1"/>
              <a:t>vinificar</a:t>
            </a:r>
            <a:r>
              <a:rPr lang="es-ES" dirty="0"/>
              <a:t> en el menor tiempo posible para liberar </a:t>
            </a:r>
            <a:r>
              <a:rPr lang="es-ES" dirty="0" smtClean="0"/>
              <a:t>las cubas de </a:t>
            </a:r>
            <a:r>
              <a:rPr lang="es-ES" dirty="0"/>
              <a:t>fermentación cuanto antes y continuar </a:t>
            </a:r>
            <a:r>
              <a:rPr lang="es-ES" dirty="0" err="1"/>
              <a:t>vinificando</a:t>
            </a:r>
            <a:r>
              <a:rPr lang="es-ES" dirty="0" smtClean="0"/>
              <a:t>.</a:t>
            </a:r>
          </a:p>
          <a:p>
            <a:pPr marL="0" indent="0">
              <a:buNone/>
            </a:pPr>
            <a:endParaRPr lang="es-ES" dirty="0" smtClean="0"/>
          </a:p>
          <a:p>
            <a:r>
              <a:rPr lang="es-ES" dirty="0" smtClean="0"/>
              <a:t>Nos permite mejorar </a:t>
            </a:r>
            <a:r>
              <a:rPr lang="es-ES" dirty="0"/>
              <a:t>la dinámica de trabajo </a:t>
            </a:r>
            <a:r>
              <a:rPr lang="es-ES" dirty="0" smtClean="0"/>
              <a:t>en una </a:t>
            </a:r>
            <a:r>
              <a:rPr lang="es-ES" dirty="0"/>
              <a:t>gran </a:t>
            </a:r>
            <a:r>
              <a:rPr lang="es-ES" dirty="0" smtClean="0"/>
              <a:t>bodega, inoculando varias cubas se consiguen varias fermentaciones </a:t>
            </a:r>
            <a:r>
              <a:rPr lang="es-ES" dirty="0"/>
              <a:t>al mismo tiempo.</a:t>
            </a:r>
          </a:p>
        </p:txBody>
      </p:sp>
    </p:spTree>
    <p:extLst>
      <p:ext uri="{BB962C8B-B14F-4D97-AF65-F5344CB8AC3E}">
        <p14:creationId xmlns="" xmlns:p14="http://schemas.microsoft.com/office/powerpoint/2010/main" val="345475072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r>
              <a:rPr lang="es-ES" dirty="0"/>
              <a:t>El mayor problema, y a su vez la mayor virtud, que presenta la fermentación inoculada es la homogeneidad que se consigue en sus vinos. </a:t>
            </a:r>
            <a:endParaRPr lang="es-ES" dirty="0" smtClean="0"/>
          </a:p>
          <a:p>
            <a:pPr marL="0" indent="0">
              <a:buNone/>
            </a:pPr>
            <a:endParaRPr lang="es-ES" dirty="0" smtClean="0"/>
          </a:p>
          <a:p>
            <a:r>
              <a:rPr lang="es-ES" dirty="0" smtClean="0"/>
              <a:t>En </a:t>
            </a:r>
            <a:r>
              <a:rPr lang="es-ES" dirty="0"/>
              <a:t>ciertas tipologías de vino es signo de calidad. Al consumidor medio le gusta que su vino favorito mantenga su perfil organoléptico año tras año sin perturbaciones debidas al efecto </a:t>
            </a:r>
            <a:r>
              <a:rPr lang="es-ES" dirty="0" smtClean="0"/>
              <a:t>climático o añada.</a:t>
            </a:r>
          </a:p>
          <a:p>
            <a:endParaRPr lang="es-ES" dirty="0"/>
          </a:p>
        </p:txBody>
      </p:sp>
    </p:spTree>
    <p:extLst>
      <p:ext uri="{BB962C8B-B14F-4D97-AF65-F5344CB8AC3E}">
        <p14:creationId xmlns="" xmlns:p14="http://schemas.microsoft.com/office/powerpoint/2010/main" val="247156152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r>
              <a:rPr lang="es-ES" dirty="0"/>
              <a:t>El riesgo de la eliminación de las diferencias es que nos puede llevar a una excesiva homogeneidad con la consiguiente pérdida de tipicidad regional o varietal</a:t>
            </a:r>
            <a:r>
              <a:rPr lang="es-ES" dirty="0" smtClean="0"/>
              <a:t>.</a:t>
            </a:r>
          </a:p>
          <a:p>
            <a:pPr marL="0" indent="0">
              <a:buNone/>
            </a:pPr>
            <a:endParaRPr lang="es-ES" dirty="0" smtClean="0"/>
          </a:p>
          <a:p>
            <a:r>
              <a:rPr lang="es-ES" dirty="0"/>
              <a:t>En fin… el vino es vino y las levaduras autóctonas y las LSA son levaduras. Ni la enología ni la biotecnología respaldan que una fermentación sea mejor o peor que la otra, simplemente nos dicen </a:t>
            </a:r>
            <a:r>
              <a:rPr lang="es-ES" dirty="0" smtClean="0"/>
              <a:t>que?? …son diferentes.</a:t>
            </a:r>
            <a:endParaRPr lang="es-ES" dirty="0"/>
          </a:p>
        </p:txBody>
      </p:sp>
    </p:spTree>
    <p:extLst>
      <p:ext uri="{BB962C8B-B14F-4D97-AF65-F5344CB8AC3E}">
        <p14:creationId xmlns="" xmlns:p14="http://schemas.microsoft.com/office/powerpoint/2010/main" val="125410696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92500" lnSpcReduction="20000"/>
          </a:bodyPr>
          <a:lstStyle/>
          <a:p>
            <a:r>
              <a:rPr lang="es-ES" dirty="0"/>
              <a:t>La calidad del vino depende de </a:t>
            </a:r>
            <a:r>
              <a:rPr lang="es-ES" dirty="0" smtClean="0"/>
              <a:t>muchos </a:t>
            </a:r>
            <a:r>
              <a:rPr lang="es-ES" dirty="0"/>
              <a:t>factores y no tendría ningún sentido centrarla exclusivamente en la fermentación alcohólica y los microorganismos implicados en ella. </a:t>
            </a:r>
            <a:endParaRPr lang="es-ES" dirty="0" smtClean="0"/>
          </a:p>
          <a:p>
            <a:pPr marL="0" indent="0">
              <a:buNone/>
            </a:pPr>
            <a:endParaRPr lang="es-ES" dirty="0" smtClean="0"/>
          </a:p>
          <a:p>
            <a:r>
              <a:rPr lang="es-ES" dirty="0" smtClean="0"/>
              <a:t>Éste </a:t>
            </a:r>
            <a:r>
              <a:rPr lang="es-ES" dirty="0"/>
              <a:t>es únicamente uno de los muchos puntos en los que el enólogo decide cómo quiere elaborar su vino. </a:t>
            </a:r>
            <a:endParaRPr lang="es-ES" dirty="0" smtClean="0"/>
          </a:p>
          <a:p>
            <a:pPr marL="0" indent="0">
              <a:buNone/>
            </a:pPr>
            <a:endParaRPr lang="es-ES" dirty="0" smtClean="0"/>
          </a:p>
          <a:p>
            <a:r>
              <a:rPr lang="es-ES" dirty="0" smtClean="0"/>
              <a:t>La </a:t>
            </a:r>
            <a:r>
              <a:rPr lang="es-ES" dirty="0"/>
              <a:t>calidad del vino debe asociarse con el buen hacer de su elaborador y la </a:t>
            </a:r>
            <a:r>
              <a:rPr lang="es-ES" dirty="0" smtClean="0"/>
              <a:t>imagen </a:t>
            </a:r>
            <a:r>
              <a:rPr lang="es-ES" dirty="0"/>
              <a:t>de su </a:t>
            </a:r>
            <a:r>
              <a:rPr lang="es-ES" dirty="0" smtClean="0"/>
              <a:t>bodega o perfil de vino a elaborar o vender.</a:t>
            </a:r>
            <a:endParaRPr lang="es-ES" dirty="0"/>
          </a:p>
          <a:p>
            <a:endParaRPr lang="es-ES" dirty="0"/>
          </a:p>
          <a:p>
            <a:pPr marL="0" indent="0">
              <a:buNone/>
            </a:pPr>
            <a:r>
              <a:rPr lang="es-ES" dirty="0"/>
              <a:t> </a:t>
            </a:r>
          </a:p>
        </p:txBody>
      </p:sp>
    </p:spTree>
    <p:extLst>
      <p:ext uri="{BB962C8B-B14F-4D97-AF65-F5344CB8AC3E}">
        <p14:creationId xmlns="" xmlns:p14="http://schemas.microsoft.com/office/powerpoint/2010/main" val="284898448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662736" cy="758952"/>
          </a:xfrm>
        </p:spPr>
        <p:txBody>
          <a:bodyPr>
            <a:normAutofit fontScale="90000"/>
          </a:bodyPr>
          <a:lstStyle/>
          <a:p>
            <a:r>
              <a:rPr lang="es-ES" dirty="0"/>
              <a:t>OPERACIONES EN BODEGA DE VINIFICACION</a:t>
            </a:r>
          </a:p>
        </p:txBody>
      </p:sp>
      <p:sp>
        <p:nvSpPr>
          <p:cNvPr id="3" name="2 Marcador de contenido"/>
          <p:cNvSpPr>
            <a:spLocks noGrp="1"/>
          </p:cNvSpPr>
          <p:nvPr>
            <p:ph sz="quarter" idx="1"/>
          </p:nvPr>
        </p:nvSpPr>
        <p:spPr/>
        <p:txBody>
          <a:bodyPr>
            <a:normAutofit fontScale="85000" lnSpcReduction="10000"/>
          </a:bodyPr>
          <a:lstStyle/>
          <a:p>
            <a:pPr marL="0" indent="0">
              <a:buNone/>
            </a:pPr>
            <a:r>
              <a:rPr lang="es-ES" dirty="0" smtClean="0"/>
              <a:t>ADICIÓN </a:t>
            </a:r>
            <a:r>
              <a:rPr lang="es-ES" dirty="0"/>
              <a:t>DE LEVADURAS AL MOSTO</a:t>
            </a:r>
          </a:p>
          <a:p>
            <a:r>
              <a:rPr lang="es-ES" dirty="0"/>
              <a:t>Con el fin de evitar la proliferación de microorganismos no deseados, la levadura se debe introducir tan pronto como sea posible, una vez acabada la fase de rehidratación.</a:t>
            </a:r>
          </a:p>
          <a:p>
            <a:endParaRPr lang="es-ES" dirty="0"/>
          </a:p>
          <a:p>
            <a:r>
              <a:rPr lang="es-ES" dirty="0"/>
              <a:t>Para evitar un choque térmico, disminuir gradualmente la temperatura de la levadura rehidratada mediante la adición de mosto en varias fases hasta alcanzar la temperatura del mosto final.</a:t>
            </a:r>
          </a:p>
          <a:p>
            <a:endParaRPr lang="es-ES" dirty="0"/>
          </a:p>
          <a:p>
            <a:r>
              <a:rPr lang="es-ES" dirty="0"/>
              <a:t>Añadir la levadura durante el llenado del tanque con el mosto. Un remontado ayudará a repartir la levadura en el tanque.</a:t>
            </a:r>
          </a:p>
        </p:txBody>
      </p:sp>
    </p:spTree>
    <p:extLst>
      <p:ext uri="{BB962C8B-B14F-4D97-AF65-F5344CB8AC3E}">
        <p14:creationId xmlns="" xmlns:p14="http://schemas.microsoft.com/office/powerpoint/2010/main" val="263487662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0"/>
            <a:ext cx="8534400" cy="1628800"/>
          </a:xfrm>
        </p:spPr>
        <p:txBody>
          <a:bodyPr>
            <a:normAutofit fontScale="90000"/>
          </a:bodyPr>
          <a:lstStyle/>
          <a:p>
            <a:r>
              <a:rPr lang="es-ES" dirty="0" smtClean="0"/>
              <a:t/>
            </a:r>
            <a:br>
              <a:rPr lang="es-ES" dirty="0" smtClean="0"/>
            </a:br>
            <a:r>
              <a:rPr lang="es-ES" dirty="0"/>
              <a:t/>
            </a:r>
            <a:br>
              <a:rPr lang="es-ES" dirty="0"/>
            </a:br>
            <a:r>
              <a:rPr lang="es-ES" dirty="0" smtClean="0"/>
              <a:t/>
            </a:r>
            <a:br>
              <a:rPr lang="es-ES" dirty="0" smtClean="0"/>
            </a:br>
            <a:r>
              <a:rPr lang="es-ES" dirty="0"/>
              <a:t/>
            </a:r>
            <a:br>
              <a:rPr lang="es-ES" dirty="0"/>
            </a:br>
            <a:r>
              <a:rPr lang="es-ES" dirty="0" smtClean="0"/>
              <a:t>     Procedimientos </a:t>
            </a:r>
            <a:r>
              <a:rPr lang="es-ES" dirty="0"/>
              <a:t>de higienización y herramientas</a:t>
            </a:r>
            <a:br>
              <a:rPr lang="es-ES" dirty="0"/>
            </a:br>
            <a:endParaRPr lang="es-ES" dirty="0"/>
          </a:p>
        </p:txBody>
      </p:sp>
      <p:sp>
        <p:nvSpPr>
          <p:cNvPr id="3" name="2 Marcador de contenido"/>
          <p:cNvSpPr>
            <a:spLocks noGrp="1"/>
          </p:cNvSpPr>
          <p:nvPr>
            <p:ph sz="quarter" idx="1"/>
          </p:nvPr>
        </p:nvSpPr>
        <p:spPr/>
        <p:txBody>
          <a:bodyPr>
            <a:normAutofit fontScale="92500" lnSpcReduction="10000"/>
          </a:bodyPr>
          <a:lstStyle/>
          <a:p>
            <a:r>
              <a:rPr lang="es-ES" dirty="0" smtClean="0"/>
              <a:t>        Las </a:t>
            </a:r>
            <a:r>
              <a:rPr lang="es-ES" dirty="0"/>
              <a:t>instalaciones, equipos, tuberías y accesorios de cemento, hormigón, latón, bronce, cobre y plomo, que puedan estar en contacto con mosto, vino o sus productos –y se puedan incorporar– son inadecuados; el plomo y el hierro cromado están prohibidos salvo en tuberías de agua que no entren en el proceso (instalaciones contra incendios). Tampoco se puede utilizar vidrio con más de un 24% de óxido de plomo ni ninguna otra sustancia que ceda plomo al ser atacada por los ácidos orgánicos. No se recomienda la utilización de la madera excepto en el proceso de fermentación y crianza del vino.</a:t>
            </a:r>
          </a:p>
        </p:txBody>
      </p:sp>
    </p:spTree>
    <p:extLst>
      <p:ext uri="{BB962C8B-B14F-4D97-AF65-F5344CB8AC3E}">
        <p14:creationId xmlns="" xmlns:p14="http://schemas.microsoft.com/office/powerpoint/2010/main" val="114349945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1328192"/>
          </a:xfrm>
        </p:spPr>
        <p:txBody>
          <a:bodyPr>
            <a:normAutofit fontScale="90000"/>
          </a:bodyPr>
          <a:lstStyle/>
          <a:p>
            <a:r>
              <a:rPr lang="es-ES" dirty="0"/>
              <a:t>Procedimientos de higienización </a:t>
            </a:r>
            <a:r>
              <a:rPr lang="es-ES" dirty="0" smtClean="0"/>
              <a:t>y</a:t>
            </a:r>
            <a:br>
              <a:rPr lang="es-ES" dirty="0" smtClean="0"/>
            </a:br>
            <a:r>
              <a:rPr lang="es-ES" dirty="0" smtClean="0"/>
              <a:t> </a:t>
            </a:r>
            <a:r>
              <a:rPr lang="es-ES" dirty="0"/>
              <a:t>herramientas</a:t>
            </a:r>
            <a:br>
              <a:rPr lang="es-ES" dirty="0"/>
            </a:br>
            <a:endParaRPr lang="es-ES" dirty="0"/>
          </a:p>
        </p:txBody>
      </p:sp>
      <p:sp>
        <p:nvSpPr>
          <p:cNvPr id="3" name="2 Marcador de contenido"/>
          <p:cNvSpPr>
            <a:spLocks noGrp="1"/>
          </p:cNvSpPr>
          <p:nvPr>
            <p:ph sz="quarter" idx="1"/>
          </p:nvPr>
        </p:nvSpPr>
        <p:spPr/>
        <p:txBody>
          <a:bodyPr/>
          <a:lstStyle/>
          <a:p>
            <a:r>
              <a:rPr lang="es-ES" dirty="0"/>
              <a:t>	Los recipientes o contenedores utilizados para el transporte (cisternas, bidones) deben estar limpios y en condiciones adecuadas de mantenimiento. Deben estar diseñados y construidos de forma que permitan una salida total del líquido, una limpieza fácil y, cuando sea necesario, una desinfección adecuada; si requieren una temperatura determinada, hay que diseñarlos de manera que pueda ser controlada.</a:t>
            </a:r>
          </a:p>
        </p:txBody>
      </p:sp>
    </p:spTree>
    <p:extLst>
      <p:ext uri="{BB962C8B-B14F-4D97-AF65-F5344CB8AC3E}">
        <p14:creationId xmlns="" xmlns:p14="http://schemas.microsoft.com/office/powerpoint/2010/main" val="355647060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1328192"/>
          </a:xfrm>
        </p:spPr>
        <p:txBody>
          <a:bodyPr>
            <a:normAutofit fontScale="90000"/>
          </a:bodyPr>
          <a:lstStyle/>
          <a:p>
            <a:r>
              <a:rPr lang="es-ES" dirty="0"/>
              <a:t>Procedimientos de higienización </a:t>
            </a:r>
            <a:r>
              <a:rPr lang="es-ES" dirty="0" smtClean="0"/>
              <a:t>y</a:t>
            </a:r>
            <a:br>
              <a:rPr lang="es-ES" dirty="0" smtClean="0"/>
            </a:br>
            <a:r>
              <a:rPr lang="es-ES" dirty="0" smtClean="0"/>
              <a:t> </a:t>
            </a:r>
            <a:r>
              <a:rPr lang="es-ES" dirty="0"/>
              <a:t>herramientas</a:t>
            </a:r>
            <a:br>
              <a:rPr lang="es-ES" dirty="0"/>
            </a:br>
            <a:endParaRPr lang="es-ES" dirty="0"/>
          </a:p>
        </p:txBody>
      </p:sp>
      <p:sp>
        <p:nvSpPr>
          <p:cNvPr id="3" name="2 Marcador de contenido"/>
          <p:cNvSpPr>
            <a:spLocks noGrp="1"/>
          </p:cNvSpPr>
          <p:nvPr>
            <p:ph sz="quarter" idx="1"/>
          </p:nvPr>
        </p:nvSpPr>
        <p:spPr/>
        <p:txBody>
          <a:bodyPr>
            <a:normAutofit fontScale="85000" lnSpcReduction="20000"/>
          </a:bodyPr>
          <a:lstStyle/>
          <a:p>
            <a:r>
              <a:rPr lang="es-ES" dirty="0"/>
              <a:t>	Las tuberías no deben tener soldaduras ni resaltes interiores; no se recomiendan las roscas exteriores y las uniones deben ser fácilmente desmontables. Las sujeciones de las tuberías en la pared deben evitar la acumulación de suciedad y deben tener una separación mínima. </a:t>
            </a:r>
          </a:p>
          <a:p>
            <a:pPr marL="0" indent="0">
              <a:buNone/>
            </a:pPr>
            <a:endParaRPr lang="es-ES" dirty="0"/>
          </a:p>
          <a:p>
            <a:r>
              <a:rPr lang="es-ES" dirty="0" smtClean="0"/>
              <a:t>          Las </a:t>
            </a:r>
            <a:r>
              <a:rPr lang="es-ES" dirty="0"/>
              <a:t>tuberías flexibles (mangueras) utilizadas para conducir mosto o vino deben ser aptas para uso alimentario, deben cumplir la normativa vigente y, únicamente, se deben dedicar al transporte de estos productos y de agua de consumo humano</a:t>
            </a:r>
            <a:r>
              <a:rPr lang="es-ES" dirty="0" smtClean="0"/>
              <a:t>.</a:t>
            </a:r>
          </a:p>
          <a:p>
            <a:pPr marL="0" indent="0">
              <a:buNone/>
            </a:pPr>
            <a:endParaRPr lang="es-ES" dirty="0"/>
          </a:p>
          <a:p>
            <a:r>
              <a:rPr lang="es-ES" dirty="0"/>
              <a:t>	Se deben escoger válvulas que tengan el mínimo de cierres y </a:t>
            </a:r>
            <a:r>
              <a:rPr lang="es-ES" dirty="0" smtClean="0"/>
              <a:t>juntas.</a:t>
            </a:r>
            <a:endParaRPr lang="es-ES" dirty="0"/>
          </a:p>
          <a:p>
            <a:endParaRPr lang="es-ES" dirty="0"/>
          </a:p>
        </p:txBody>
      </p:sp>
    </p:spTree>
    <p:extLst>
      <p:ext uri="{BB962C8B-B14F-4D97-AF65-F5344CB8AC3E}">
        <p14:creationId xmlns="" xmlns:p14="http://schemas.microsoft.com/office/powerpoint/2010/main" val="41633978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1591</TotalTime>
  <Words>6332</Words>
  <Application>Microsoft Office PowerPoint</Application>
  <PresentationFormat>Presentación en pantalla (4:3)</PresentationFormat>
  <Paragraphs>489</Paragraphs>
  <Slides>104</Slides>
  <Notes>0</Notes>
  <HiddenSlides>0</HiddenSlides>
  <MMClips>0</MMClips>
  <ScaleCrop>false</ScaleCrop>
  <HeadingPairs>
    <vt:vector size="4" baseType="variant">
      <vt:variant>
        <vt:lpstr>Tema</vt:lpstr>
      </vt:variant>
      <vt:variant>
        <vt:i4>1</vt:i4>
      </vt:variant>
      <vt:variant>
        <vt:lpstr>Títulos de diapositiva</vt:lpstr>
      </vt:variant>
      <vt:variant>
        <vt:i4>104</vt:i4>
      </vt:variant>
    </vt:vector>
  </HeadingPairs>
  <TitlesOfParts>
    <vt:vector size="105" baseType="lpstr">
      <vt:lpstr>Civil</vt:lpstr>
      <vt:lpstr>Diapositiva 1</vt:lpstr>
      <vt:lpstr>OPERACIONES EN BODEGA DE VINIFICACION</vt:lpstr>
      <vt:lpstr>OPERACIONES EN BODEGA DE VINIFICACION</vt:lpstr>
      <vt:lpstr>OPERACIONES EN BODEGA DE VINIFICACION</vt:lpstr>
      <vt:lpstr>OPERACIONES EN BODEGA DE VINIFICACION</vt:lpstr>
      <vt:lpstr>Diapositiva 6</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Diapositiva 15</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OPERACIONES EN BODEGA DE VINIFICACION</vt:lpstr>
      <vt:lpstr>OPERACIONES EN BODEGA DE VINIFICACION</vt:lpstr>
      <vt:lpstr>OPERACIONES EN BODEGA DE VINIFICACION</vt:lpstr>
      <vt:lpstr>OPERACIONES EN BODEGA DE VINIFICACION</vt:lpstr>
      <vt:lpstr>Diapositiva 66</vt:lpstr>
      <vt:lpstr>OPERACIONES EN BODEGA DE VINIFICACION</vt:lpstr>
      <vt:lpstr>OPERACIONES EN BODEGA DE VINIFICACION</vt:lpstr>
      <vt:lpstr>Diapositiva 69</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OPERACIONES EN BODEGA DE VINIFICACION</vt:lpstr>
      <vt:lpstr>Diapositiva 92</vt:lpstr>
      <vt:lpstr>Diapositiva 93</vt:lpstr>
      <vt:lpstr>Diapositiva 94</vt:lpstr>
      <vt:lpstr>Diapositiva 95</vt:lpstr>
      <vt:lpstr>OPERACIONES EN BODEGA DE VINIFICACION</vt:lpstr>
      <vt:lpstr>         Procedimientos de higienización y herramientas </vt:lpstr>
      <vt:lpstr>Procedimientos de higienización y  herramientas </vt:lpstr>
      <vt:lpstr>Procedimientos de higienización y  herramientas </vt:lpstr>
      <vt:lpstr>OPERACIONES EN BODEGA DE VINIFICACION</vt:lpstr>
      <vt:lpstr>OPERACIONES EN BODEGA DE VINIFICACION</vt:lpstr>
      <vt:lpstr>OPERACIONES EN BODEGA DE VINIFICACION</vt:lpstr>
      <vt:lpstr>OPERACIONES EN BODEGA DE VINIFICACION</vt:lpstr>
      <vt:lpstr>OPERACIONES EN BODEGA DE VINIFICACION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OPERACIONES EN BODEGA DE VINIFICACION</dc:title>
  <dc:creator>Factura</dc:creator>
  <cp:lastModifiedBy>RODRIGO</cp:lastModifiedBy>
  <cp:revision>88</cp:revision>
  <dcterms:created xsi:type="dcterms:W3CDTF">2019-06-21T21:16:34Z</dcterms:created>
  <dcterms:modified xsi:type="dcterms:W3CDTF">2019-10-07T16:35:51Z</dcterms:modified>
</cp:coreProperties>
</file>