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505" r:id="rId2"/>
    <p:sldId id="497" r:id="rId3"/>
    <p:sldId id="502" r:id="rId4"/>
    <p:sldId id="501" r:id="rId5"/>
    <p:sldId id="499" r:id="rId6"/>
    <p:sldId id="498" r:id="rId7"/>
    <p:sldId id="514" r:id="rId8"/>
    <p:sldId id="257" r:id="rId9"/>
    <p:sldId id="260" r:id="rId10"/>
    <p:sldId id="258" r:id="rId11"/>
    <p:sldId id="259" r:id="rId12"/>
    <p:sldId id="261" r:id="rId13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52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544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433E4E88-8A2B-4411-9442-25838644DF7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785E4EB-C1B2-806B-55A5-1116959E2C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4AF82F-C636-F140-AB41-E3C8BC61294D}" type="datetimeFigureOut">
              <a:rPr lang="es-CL" smtClean="0"/>
              <a:t>08-12-22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48284D0-ECD5-F0FF-854A-EFDC4B6A828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10314FF-F4E7-DFC0-E203-578301004B6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C83F1D-798E-1443-A5EA-F7F8D415083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52972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8EC01-2F22-2144-9940-63E39123C936}" type="datetimeFigureOut">
              <a:rPr lang="es-CL" smtClean="0"/>
              <a:t>08-12-22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4BD0B-B735-BC4F-9E98-2B0213E846A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2081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06AD29-BA6B-4C6E-8BB8-4E231C29B2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E8D92AA-368D-4D57-B167-0BD421ED0B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8A3B89C-10AC-4DC9-A97E-3C1F35CC3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41C5-ADDD-4534-BE49-8947FB852F60}" type="datetimeFigureOut">
              <a:rPr lang="es-CL" smtClean="0"/>
              <a:t>08-12-22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BC5F0AA-2075-4413-BFE4-A13219D95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D9F3DCE-B29F-4D75-96E6-CCE7124CE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45C9-D75D-403B-BAFC-F0663E018C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0101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E39C86-7F5D-4139-BEEC-9AD9B8ADA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A95F82A-CDC9-4CB7-ABA9-8F90AB194F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B35BF7F-7B5E-4A6B-B15B-957E92D0B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41C5-ADDD-4534-BE49-8947FB852F60}" type="datetimeFigureOut">
              <a:rPr lang="es-CL" smtClean="0"/>
              <a:t>08-12-22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4E976D9-1818-4FA9-90D6-A8FF257AB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072E033-C85A-4583-8216-9402A97D2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45C9-D75D-403B-BAFC-F0663E018C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47580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E8D07A1-98F1-47BF-AADC-EEB5CCF72D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E5D0A3A-AE31-48AF-BE4B-3EF876BF0E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81B1925-CAD6-4EAE-BF95-00123B2BD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41C5-ADDD-4534-BE49-8947FB852F60}" type="datetimeFigureOut">
              <a:rPr lang="es-CL" smtClean="0"/>
              <a:t>08-12-22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A8FDEF9-5999-480F-94B7-753491549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CF9B5CA-55D1-4E1C-98AB-1C8CD55EB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45C9-D75D-403B-BAFC-F0663E018C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667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A5DF5C-3AA2-4477-8C71-BEAA90F91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BA6EF77-722C-4D51-BE90-B7409A5E82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C96298-756F-4DF3-A9F6-1CE7753FE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41C5-ADDD-4534-BE49-8947FB852F60}" type="datetimeFigureOut">
              <a:rPr lang="es-CL" smtClean="0"/>
              <a:t>08-12-22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81BA953-9F24-47B6-AB43-FD285B672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E58D7B7-7177-4B94-8259-29029A989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45C9-D75D-403B-BAFC-F0663E018C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3118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6330BE-7D53-47D6-A9A6-437DBC170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D401C1C-1A38-4358-8017-1F4F834C0D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75CE6F-799A-4449-8F0F-CA4ADC3E7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41C5-ADDD-4534-BE49-8947FB852F60}" type="datetimeFigureOut">
              <a:rPr lang="es-CL" smtClean="0"/>
              <a:t>08-12-22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1B827DF-939C-47E6-BDDE-AA75EFD85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C031B76-9CE9-4BE0-8BBC-793B1411B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45C9-D75D-403B-BAFC-F0663E018C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612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C3A06A-B971-44DA-8120-7D183EC71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D38D01E-2AE3-4788-9CC7-233FA908D3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A4A9D49-710A-498D-97D2-236DDABE4C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5C5B280-2DCD-4230-B941-3ED9846AB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41C5-ADDD-4534-BE49-8947FB852F60}" type="datetimeFigureOut">
              <a:rPr lang="es-CL" smtClean="0"/>
              <a:t>08-12-22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D20E26D-F2A0-4FC6-BED1-FABB13FAF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81771BE-EDF8-4475-8022-BAECD6E47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45C9-D75D-403B-BAFC-F0663E018C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4639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DC1FDA-8A10-47B9-BFB2-08AF8B745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BAA9380-A556-4348-8EB9-BD877A232D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1A99D90-E9F6-4C19-B0B8-849FDC3BCB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74E8AB1-5B08-4CB5-9A30-5C5AE3EF11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96B8CD1-E1F3-4E0D-843B-64129E8151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75B7112-73F0-4F4D-8848-B363BBF8E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41C5-ADDD-4534-BE49-8947FB852F60}" type="datetimeFigureOut">
              <a:rPr lang="es-CL" smtClean="0"/>
              <a:t>08-12-22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0CED7A7-91D2-431D-B278-8A2925943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0852D72-98E2-41B5-AF08-218DB7716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45C9-D75D-403B-BAFC-F0663E018C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1923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03C42F-F61A-4700-8BBF-703BB8454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E8D062E-2A61-4E80-8648-C4B6F46AF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41C5-ADDD-4534-BE49-8947FB852F60}" type="datetimeFigureOut">
              <a:rPr lang="es-CL" smtClean="0"/>
              <a:t>08-12-22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38694B0-BD04-4B21-B837-61A37D84C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7DC0001-850E-4712-AC84-5B8CB30BF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45C9-D75D-403B-BAFC-F0663E018C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9301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9710B49-FE88-4D5D-8670-108D76825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41C5-ADDD-4534-BE49-8947FB852F60}" type="datetimeFigureOut">
              <a:rPr lang="es-CL" smtClean="0"/>
              <a:t>08-12-22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995BECA-7A68-4EA0-AF9A-8906FE642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3056909-8332-4D4B-B79A-0747F3CB2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45C9-D75D-403B-BAFC-F0663E018C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921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EDEF12-748E-43FE-84BC-5469BB7E6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B0D4CB-6441-4485-9AED-CEDC0A5F46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44C1F68-3C4F-41A5-927F-B09CCAB6BD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5464906-8A2E-4B70-95A8-55094768E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41C5-ADDD-4534-BE49-8947FB852F60}" type="datetimeFigureOut">
              <a:rPr lang="es-CL" smtClean="0"/>
              <a:t>08-12-22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396CD02-993F-4AF5-AC99-B7A60AE1B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3E9CFD5-3742-4505-A4DC-BE75222CB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45C9-D75D-403B-BAFC-F0663E018C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1508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271311-FBAF-435E-96D0-5DCBBB015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845A381-083C-434E-B70E-87FBB3097E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4797494-0854-4CD7-9B7B-FAF4FCA7E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CE8EE47-47FE-4145-8A18-8FFA8D31C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741C5-ADDD-4534-BE49-8947FB852F60}" type="datetimeFigureOut">
              <a:rPr lang="es-CL" smtClean="0"/>
              <a:t>08-12-22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2368EAF-0EED-4305-BD92-620B11B46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2751809-EDD5-48BA-B76B-C4DE534D1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445C9-D75D-403B-BAFC-F0663E018C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77862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E29EBD-38B3-46B8-B268-0C3C48592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AC627DB-912F-4C2C-86F5-BAED67C290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3E5F7A5-FEA8-4D0B-807A-FAE146116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741C5-ADDD-4534-BE49-8947FB852F60}" type="datetimeFigureOut">
              <a:rPr lang="es-CL" smtClean="0"/>
              <a:t>08-12-22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1DE4FE-ECE5-4794-8DA6-9A46B30930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139321-F184-4270-A660-83C1CF2B0E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445C9-D75D-403B-BAFC-F0663E018C0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14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6.png"/><Relationship Id="rId7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CA50CE-AA67-4C17-ADF4-DEA8443168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0615" y="2166678"/>
            <a:ext cx="10222523" cy="1509125"/>
          </a:xfrm>
        </p:spPr>
        <p:txBody>
          <a:bodyPr anchor="ctr" anchorCtr="0">
            <a:noAutofit/>
          </a:bodyPr>
          <a:lstStyle/>
          <a:p>
            <a:r>
              <a:rPr lang="es-CL" sz="2400" dirty="0">
                <a:latin typeface="+mn-lt"/>
              </a:rPr>
              <a:t>Estudio </a:t>
            </a:r>
            <a:r>
              <a:rPr lang="es-CL" sz="2400" i="1" dirty="0">
                <a:latin typeface="+mn-lt"/>
              </a:rPr>
              <a:t>“Alternativas  de  financiamiento  de  capital  para  instituciones cooperativas, en mercados alternativos a la banca tradicional a nivel nacional e internacional”.</a:t>
            </a:r>
            <a:r>
              <a:rPr lang="es-CL" sz="800" i="1" dirty="0">
                <a:latin typeface="+mn-lt"/>
              </a:rPr>
              <a:t> </a:t>
            </a:r>
            <a:endParaRPr lang="es-CL" sz="2400" i="1" dirty="0">
              <a:latin typeface="+mn-lt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FC4A26B-4C4E-4B2C-A927-BA3069A2DA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5278" y="3800846"/>
            <a:ext cx="10881442" cy="1509126"/>
          </a:xfrm>
          <a:solidFill>
            <a:schemeClr val="accent5">
              <a:lumMod val="20000"/>
              <a:lumOff val="80000"/>
              <a:alpha val="54257"/>
            </a:schemeClr>
          </a:solidFill>
        </p:spPr>
        <p:txBody>
          <a:bodyPr anchor="ctr" anchorCtr="0"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CL" sz="1800" b="1" dirty="0">
                <a:ea typeface="Calibri" panose="020F0502020204030204" pitchFamily="34" charset="0"/>
                <a:cs typeface="Times New Roman" panose="02020603050405020304" pitchFamily="18" charset="0"/>
              </a:rPr>
              <a:t>T A L L E R   D E   E X P E R T O S  2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CL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Resultados de encuesta y entrevistas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s-CL" sz="1400" b="1" dirty="0">
                <a:ea typeface="Calibri" panose="020F0502020204030204" pitchFamily="34" charset="0"/>
                <a:cs typeface="Times New Roman" panose="02020603050405020304" pitchFamily="18" charset="0"/>
              </a:rPr>
              <a:t>Cooperativas Seleccionadas</a:t>
            </a:r>
          </a:p>
          <a:p>
            <a:pPr algn="just"/>
            <a:r>
              <a:rPr lang="es-MX" sz="1400" dirty="0">
                <a:ea typeface="Calibri" panose="020F0502020204030204" pitchFamily="34" charset="0"/>
                <a:cs typeface="Times New Roman" panose="02020603050405020304" pitchFamily="18" charset="0"/>
              </a:rPr>
              <a:t>Analizar  los  requerimientos  de  capital  para  expandir  y/o  diversificar  capacidad  de producción en las cooperativas asociadas a la Confederación Nacional de Cooperativas Campesinas de Chile (CAMPOCOOP).</a:t>
            </a:r>
            <a:endParaRPr lang="es-CL" sz="140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2754F3E-0B91-4EB3-BD66-B15AC98708F9}"/>
              </a:ext>
            </a:extLst>
          </p:cNvPr>
          <p:cNvSpPr txBox="1"/>
          <p:nvPr/>
        </p:nvSpPr>
        <p:spPr>
          <a:xfrm>
            <a:off x="4803351" y="5674796"/>
            <a:ext cx="29479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Viernes 19 de</a:t>
            </a:r>
            <a:r>
              <a:rPr lang="es-C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agosto de 2022</a:t>
            </a:r>
            <a:endParaRPr lang="es-CL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90B9CC3C-A6C8-20C6-2E20-2F3FDBA549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78" y="409762"/>
            <a:ext cx="1706181" cy="877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n 8" descr="CIESCOOP">
            <a:extLst>
              <a:ext uri="{FF2B5EF4-FFF2-40B4-BE49-F238E27FC236}">
                <a16:creationId xmlns:a16="http://schemas.microsoft.com/office/drawing/2014/main" id="{DF3A793B-2176-970C-4A0D-F030B6E381C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56"/>
          <a:stretch/>
        </p:blipFill>
        <p:spPr bwMode="auto">
          <a:xfrm>
            <a:off x="4006823" y="409762"/>
            <a:ext cx="3744475" cy="1167946"/>
          </a:xfrm>
          <a:prstGeom prst="rect">
            <a:avLst/>
          </a:prstGeom>
          <a:noFill/>
          <a:ln>
            <a:noFill/>
          </a:ln>
          <a:effectLst>
            <a:outerShdw blurRad="50800" dist="50800" dir="5400000" sx="30000" sy="30000" algn="ctr" rotWithShape="0">
              <a:srgbClr val="000000">
                <a:alpha val="43137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2" descr="Cooperativas de Chile – Asociación Nacional de Cooperativas de Chile">
            <a:extLst>
              <a:ext uri="{FF2B5EF4-FFF2-40B4-BE49-F238E27FC236}">
                <a16:creationId xmlns:a16="http://schemas.microsoft.com/office/drawing/2014/main" id="{626810E0-A921-F5BA-4CC1-B04D3DCE14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70" b="24914"/>
          <a:stretch/>
        </p:blipFill>
        <p:spPr bwMode="auto">
          <a:xfrm>
            <a:off x="8476583" y="409762"/>
            <a:ext cx="3060137" cy="86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040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50598B-7DA9-2113-E4DC-01F1242A9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1748"/>
            <a:ext cx="10515600" cy="1325563"/>
          </a:xfrm>
        </p:spPr>
        <p:txBody>
          <a:bodyPr>
            <a:normAutofit/>
          </a:bodyPr>
          <a:lstStyle/>
          <a:p>
            <a:r>
              <a:rPr lang="es-CL" sz="3200" b="1" dirty="0">
                <a:latin typeface="+mn-lt"/>
              </a:rPr>
              <a:t>Practicas de negocios virtuosas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271DD87-7DEA-9D7F-53E2-BB3BC4EAD3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CL" sz="2400" dirty="0"/>
              <a:t>Primacía comercial de la cooperativa (no hay fugas) vs Pertenencia espuria. Solo se vende a </a:t>
            </a:r>
            <a:r>
              <a:rPr lang="es-CL" sz="2400" dirty="0" err="1"/>
              <a:t>ó</a:t>
            </a:r>
            <a:r>
              <a:rPr lang="es-CL" sz="2400" dirty="0"/>
              <a:t> a través de la cooperativa / se vende por cuenta propia.</a:t>
            </a:r>
          </a:p>
          <a:p>
            <a:pPr algn="just"/>
            <a:r>
              <a:rPr lang="es-CL" sz="2400" dirty="0"/>
              <a:t>Liberalidad para ajustarse a demanda (ejemplo: comprar para suplementar producción propia).</a:t>
            </a:r>
          </a:p>
          <a:p>
            <a:pPr algn="just"/>
            <a:r>
              <a:rPr lang="es-CL" sz="2400" dirty="0"/>
              <a:t>Flexibilidad Comercial</a:t>
            </a:r>
          </a:p>
          <a:p>
            <a:pPr lvl="1" algn="just"/>
            <a:r>
              <a:rPr lang="es-CL" dirty="0"/>
              <a:t>Vender por marca productos de terceros </a:t>
            </a:r>
          </a:p>
          <a:p>
            <a:pPr lvl="1" algn="just"/>
            <a:r>
              <a:rPr lang="es-CL" dirty="0"/>
              <a:t>Punto de ventas a minoristas  </a:t>
            </a:r>
          </a:p>
          <a:p>
            <a:pPr algn="just"/>
            <a:r>
              <a:rPr lang="es-CL" sz="2400" dirty="0"/>
              <a:t>Flexibilidad para combinar estructura jurídica (Cooperativa +SPA por ejemplo).</a:t>
            </a:r>
          </a:p>
          <a:p>
            <a:pPr algn="just"/>
            <a:r>
              <a:rPr lang="es-MX" sz="2400" dirty="0"/>
              <a:t>Contratos a mediano plazo para asegurar ventas y condiciones.</a:t>
            </a:r>
          </a:p>
          <a:p>
            <a:endParaRPr lang="es-CL" dirty="0"/>
          </a:p>
          <a:p>
            <a:endParaRPr lang="es-CL" dirty="0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C71F6193-1330-96F4-795C-CE3003062982}"/>
              </a:ext>
            </a:extLst>
          </p:cNvPr>
          <p:cNvGrpSpPr/>
          <p:nvPr/>
        </p:nvGrpSpPr>
        <p:grpSpPr>
          <a:xfrm>
            <a:off x="7261943" y="145645"/>
            <a:ext cx="4234359" cy="558790"/>
            <a:chOff x="981834" y="393414"/>
            <a:chExt cx="9188276" cy="1296133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091C9E42-3458-BC6B-7232-CD2C65D92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1834" y="498654"/>
              <a:ext cx="2111358" cy="10856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Imagen 5" descr="CIESCOOP">
              <a:extLst>
                <a:ext uri="{FF2B5EF4-FFF2-40B4-BE49-F238E27FC236}">
                  <a16:creationId xmlns:a16="http://schemas.microsoft.com/office/drawing/2014/main" id="{70DA4437-0B3C-1486-ABB0-EA500869D9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156"/>
            <a:stretch/>
          </p:blipFill>
          <p:spPr bwMode="auto">
            <a:xfrm>
              <a:off x="3485173" y="541136"/>
              <a:ext cx="2895322" cy="1000689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" name="Picture 2" descr="Cooperativas de Chile – Asociación Nacional de Cooperativas de Chile">
              <a:extLst>
                <a:ext uri="{FF2B5EF4-FFF2-40B4-BE49-F238E27FC236}">
                  <a16:creationId xmlns:a16="http://schemas.microsoft.com/office/drawing/2014/main" id="{14D447D1-392C-077A-0CAD-00D3BF3521D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270" b="24914"/>
            <a:stretch/>
          </p:blipFill>
          <p:spPr bwMode="auto">
            <a:xfrm>
              <a:off x="6380495" y="393414"/>
              <a:ext cx="3789615" cy="1296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555809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50598B-7DA9-2113-E4DC-01F1242A9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4435"/>
            <a:ext cx="10515600" cy="1325563"/>
          </a:xfrm>
        </p:spPr>
        <p:txBody>
          <a:bodyPr>
            <a:normAutofit/>
          </a:bodyPr>
          <a:lstStyle/>
          <a:p>
            <a:r>
              <a:rPr lang="es-CL" sz="3200" b="1" dirty="0">
                <a:latin typeface="+mn-lt"/>
              </a:rPr>
              <a:t>Nivel y Calidad de la Administración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271DD87-7DEA-9D7F-53E2-BB3BC4EAD3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CL" dirty="0"/>
          </a:p>
          <a:p>
            <a:pPr algn="just"/>
            <a:r>
              <a:rPr lang="es-CL" dirty="0"/>
              <a:t>Administración profesional asociado a mayor facilidad de financiamiento.</a:t>
            </a:r>
          </a:p>
          <a:p>
            <a:pPr algn="just"/>
            <a:r>
              <a:rPr lang="es-CL" dirty="0"/>
              <a:t>Administración “prestada” (PAE) solo encubre debilidad estructural. 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829C1895-8C66-7709-4765-6C95AEDFA97A}"/>
              </a:ext>
            </a:extLst>
          </p:cNvPr>
          <p:cNvGrpSpPr/>
          <p:nvPr/>
        </p:nvGrpSpPr>
        <p:grpSpPr>
          <a:xfrm>
            <a:off x="7261943" y="145645"/>
            <a:ext cx="4234359" cy="558790"/>
            <a:chOff x="981834" y="393414"/>
            <a:chExt cx="9188276" cy="1296133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CDA9532D-C904-93AB-739A-C04A99928C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1834" y="498654"/>
              <a:ext cx="2111358" cy="10856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Imagen 5" descr="CIESCOOP">
              <a:extLst>
                <a:ext uri="{FF2B5EF4-FFF2-40B4-BE49-F238E27FC236}">
                  <a16:creationId xmlns:a16="http://schemas.microsoft.com/office/drawing/2014/main" id="{DD3F6C8E-E5F1-6C35-11F1-62DF393109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156"/>
            <a:stretch/>
          </p:blipFill>
          <p:spPr bwMode="auto">
            <a:xfrm>
              <a:off x="3485173" y="541136"/>
              <a:ext cx="2895322" cy="1000689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" name="Picture 2" descr="Cooperativas de Chile – Asociación Nacional de Cooperativas de Chile">
              <a:extLst>
                <a:ext uri="{FF2B5EF4-FFF2-40B4-BE49-F238E27FC236}">
                  <a16:creationId xmlns:a16="http://schemas.microsoft.com/office/drawing/2014/main" id="{F40CF270-F32D-3213-1797-34DE864E6EF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270" b="24914"/>
            <a:stretch/>
          </p:blipFill>
          <p:spPr bwMode="auto">
            <a:xfrm>
              <a:off x="6380495" y="393414"/>
              <a:ext cx="3789615" cy="1296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04389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50598B-7DA9-2113-E4DC-01F1242A9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200" b="1" dirty="0">
                <a:latin typeface="+mn-lt"/>
              </a:rPr>
              <a:t>Quiebres sugeridos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271DD87-7DEA-9D7F-53E2-BB3BC4EAD3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dirty="0"/>
              <a:t>¿Que instrumentos de financiamiento son mas pertinentes para los casos mas relevantes?</a:t>
            </a:r>
          </a:p>
          <a:p>
            <a:pPr algn="just"/>
            <a:r>
              <a:rPr lang="es-CL" dirty="0"/>
              <a:t>¿Es posible avanzar en instrumentos de capitalización que permita el “saltos” de capacidad  ?</a:t>
            </a:r>
          </a:p>
          <a:p>
            <a:pPr algn="just"/>
            <a:r>
              <a:rPr lang="es-CL"/>
              <a:t>¿Condiciones ?</a:t>
            </a:r>
            <a:endParaRPr lang="es-CL" dirty="0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2916170B-86FF-84CD-19E4-66928628859B}"/>
              </a:ext>
            </a:extLst>
          </p:cNvPr>
          <p:cNvGrpSpPr/>
          <p:nvPr/>
        </p:nvGrpSpPr>
        <p:grpSpPr>
          <a:xfrm>
            <a:off x="7261943" y="145645"/>
            <a:ext cx="4234359" cy="558790"/>
            <a:chOff x="981834" y="393414"/>
            <a:chExt cx="9188276" cy="1296133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BB87E0CE-A015-7719-1501-5698931372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1834" y="498654"/>
              <a:ext cx="2111358" cy="10856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Imagen 5" descr="CIESCOOP">
              <a:extLst>
                <a:ext uri="{FF2B5EF4-FFF2-40B4-BE49-F238E27FC236}">
                  <a16:creationId xmlns:a16="http://schemas.microsoft.com/office/drawing/2014/main" id="{96EA02FB-2461-91C8-0F15-F505E375A5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156"/>
            <a:stretch/>
          </p:blipFill>
          <p:spPr bwMode="auto">
            <a:xfrm>
              <a:off x="3485173" y="541136"/>
              <a:ext cx="2895322" cy="1000689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" name="Picture 2" descr="Cooperativas de Chile – Asociación Nacional de Cooperativas de Chile">
              <a:extLst>
                <a:ext uri="{FF2B5EF4-FFF2-40B4-BE49-F238E27FC236}">
                  <a16:creationId xmlns:a16="http://schemas.microsoft.com/office/drawing/2014/main" id="{268913A0-8069-4804-372B-FE74DA0C571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270" b="24914"/>
            <a:stretch/>
          </p:blipFill>
          <p:spPr bwMode="auto">
            <a:xfrm>
              <a:off x="6380495" y="393414"/>
              <a:ext cx="3789615" cy="1296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90639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148424-79AF-F737-B1A3-42D10CFA4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22326"/>
            <a:ext cx="10515600" cy="994118"/>
          </a:xfrm>
        </p:spPr>
        <p:txBody>
          <a:bodyPr>
            <a:normAutofit/>
          </a:bodyPr>
          <a:lstStyle/>
          <a:p>
            <a:r>
              <a:rPr lang="es-CL" sz="3200" b="1" dirty="0"/>
              <a:t>2.1  Encuesta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37681DE-5A40-7F55-C3AE-E35E56151D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1280"/>
            <a:ext cx="10515600" cy="46511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L" sz="2400" b="1" dirty="0"/>
              <a:t>FICHA</a:t>
            </a:r>
          </a:p>
          <a:p>
            <a:r>
              <a:rPr lang="es-CL" sz="2400" b="1" dirty="0"/>
              <a:t>Fecha Realización: </a:t>
            </a:r>
          </a:p>
          <a:p>
            <a:pPr marL="457200" lvl="1" indent="0">
              <a:buNone/>
            </a:pPr>
            <a:r>
              <a:rPr lang="es-CL" sz="2000" dirty="0"/>
              <a:t>Entre el 16 de marzo y el 27 de abril 2022</a:t>
            </a:r>
          </a:p>
          <a:p>
            <a:r>
              <a:rPr lang="es-CL" sz="2400" b="1" dirty="0"/>
              <a:t>Origen de encuestados: </a:t>
            </a:r>
          </a:p>
          <a:p>
            <a:pPr lvl="1"/>
            <a:r>
              <a:rPr lang="es-CL" sz="2000" dirty="0"/>
              <a:t>Cooperativas. Asociadas a CAMPOCOOP</a:t>
            </a:r>
          </a:p>
          <a:p>
            <a:pPr lvl="1"/>
            <a:r>
              <a:rPr lang="es-CL" sz="2000" dirty="0"/>
              <a:t>Base datos CIESCOOP </a:t>
            </a:r>
          </a:p>
          <a:p>
            <a:pPr marL="228600" lvl="1">
              <a:lnSpc>
                <a:spcPct val="100000"/>
              </a:lnSpc>
              <a:spcBef>
                <a:spcPts val="1000"/>
              </a:spcBef>
            </a:pPr>
            <a:r>
              <a:rPr lang="es-CL" b="1" dirty="0"/>
              <a:t>Metodología: </a:t>
            </a:r>
          </a:p>
          <a:p>
            <a:pPr marL="685800" lvl="2">
              <a:lnSpc>
                <a:spcPct val="100000"/>
              </a:lnSpc>
              <a:spcBef>
                <a:spcPts val="1000"/>
              </a:spcBef>
            </a:pPr>
            <a:r>
              <a:rPr lang="es-CL" dirty="0"/>
              <a:t>Encuesta 40 pregunta (cerradas y abiertas). </a:t>
            </a:r>
          </a:p>
          <a:p>
            <a:pPr marL="685800" lvl="2">
              <a:lnSpc>
                <a:spcPct val="100000"/>
              </a:lnSpc>
              <a:spcBef>
                <a:spcPts val="1000"/>
              </a:spcBef>
            </a:pPr>
            <a:r>
              <a:rPr lang="es-CL" dirty="0"/>
              <a:t>Ámbitos: Recursos y Capacidades, Personal, Clientes y Modelo de Negocio, Ingresos y Fuentes de Ingresos, Gastos y Tipos de Gastos, Activos y Patrimonio, Pasivos.   </a:t>
            </a:r>
          </a:p>
          <a:p>
            <a:r>
              <a:rPr lang="es-CL" sz="2400" b="1" dirty="0"/>
              <a:t>Total de la muestra: 25 cooperativas</a:t>
            </a:r>
          </a:p>
          <a:p>
            <a:endParaRPr lang="es-CL" sz="2400" dirty="0"/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BD9A5161-75AD-E8C8-F7BC-C080AD2A18CA}"/>
              </a:ext>
            </a:extLst>
          </p:cNvPr>
          <p:cNvGrpSpPr/>
          <p:nvPr/>
        </p:nvGrpSpPr>
        <p:grpSpPr>
          <a:xfrm>
            <a:off x="7261943" y="145645"/>
            <a:ext cx="4234359" cy="558790"/>
            <a:chOff x="981834" y="393414"/>
            <a:chExt cx="9188276" cy="1296133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2396DD9B-11DF-5D7F-17B1-A2A6EF232C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1834" y="498654"/>
              <a:ext cx="2111358" cy="10856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Imagen 9" descr="CIESCOOP">
              <a:extLst>
                <a:ext uri="{FF2B5EF4-FFF2-40B4-BE49-F238E27FC236}">
                  <a16:creationId xmlns:a16="http://schemas.microsoft.com/office/drawing/2014/main" id="{70855104-7ED1-D54C-F2BA-74D06C12A8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156"/>
            <a:stretch/>
          </p:blipFill>
          <p:spPr bwMode="auto">
            <a:xfrm>
              <a:off x="3485173" y="541136"/>
              <a:ext cx="2895322" cy="1000689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1" name="Picture 2" descr="Cooperativas de Chile – Asociación Nacional de Cooperativas de Chile">
              <a:extLst>
                <a:ext uri="{FF2B5EF4-FFF2-40B4-BE49-F238E27FC236}">
                  <a16:creationId xmlns:a16="http://schemas.microsoft.com/office/drawing/2014/main" id="{B9D9DE8C-3C1B-DD71-8DCD-712D64067A4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270" b="24914"/>
            <a:stretch/>
          </p:blipFill>
          <p:spPr bwMode="auto">
            <a:xfrm>
              <a:off x="6380495" y="393414"/>
              <a:ext cx="3789615" cy="1296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25436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148424-79AF-F737-B1A3-42D10CFA4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22326"/>
            <a:ext cx="10515600" cy="994118"/>
          </a:xfrm>
        </p:spPr>
        <p:txBody>
          <a:bodyPr>
            <a:normAutofit/>
          </a:bodyPr>
          <a:lstStyle/>
          <a:p>
            <a:r>
              <a:rPr lang="es-CL" sz="3200" b="1" dirty="0">
                <a:latin typeface="+mn-lt"/>
              </a:rPr>
              <a:t>Caracterización de las Cooperativas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0112" y="1946276"/>
            <a:ext cx="2925763" cy="199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290" y="1952325"/>
            <a:ext cx="2938463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561" y="4327997"/>
            <a:ext cx="2908300" cy="199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362" y="4327997"/>
            <a:ext cx="3365500" cy="199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10D43F02-C653-22C2-C4F5-EB01948153D0}"/>
              </a:ext>
            </a:extLst>
          </p:cNvPr>
          <p:cNvGrpSpPr/>
          <p:nvPr/>
        </p:nvGrpSpPr>
        <p:grpSpPr>
          <a:xfrm>
            <a:off x="7261943" y="145645"/>
            <a:ext cx="4234359" cy="558790"/>
            <a:chOff x="981834" y="393414"/>
            <a:chExt cx="9188276" cy="1296133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6CE3F6CD-5F11-B0BC-72D4-33E94095A14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1834" y="498654"/>
              <a:ext cx="2111358" cy="10856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Imagen 11" descr="CIESCOOP">
              <a:extLst>
                <a:ext uri="{FF2B5EF4-FFF2-40B4-BE49-F238E27FC236}">
                  <a16:creationId xmlns:a16="http://schemas.microsoft.com/office/drawing/2014/main" id="{C2D31F9B-6460-4CDD-C91C-CDC2BCF082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156"/>
            <a:stretch/>
          </p:blipFill>
          <p:spPr bwMode="auto">
            <a:xfrm>
              <a:off x="3485173" y="541136"/>
              <a:ext cx="2895322" cy="1000689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3" name="Picture 2" descr="Cooperativas de Chile – Asociación Nacional de Cooperativas de Chile">
              <a:extLst>
                <a:ext uri="{FF2B5EF4-FFF2-40B4-BE49-F238E27FC236}">
                  <a16:creationId xmlns:a16="http://schemas.microsoft.com/office/drawing/2014/main" id="{A1C64E1E-197B-BB03-56BF-625C004DB2B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270" b="24914"/>
            <a:stretch/>
          </p:blipFill>
          <p:spPr bwMode="auto">
            <a:xfrm>
              <a:off x="6380495" y="393414"/>
              <a:ext cx="3789615" cy="1296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28492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148424-79AF-F737-B1A3-42D10CFA4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22325"/>
            <a:ext cx="10515600" cy="969405"/>
          </a:xfrm>
        </p:spPr>
        <p:txBody>
          <a:bodyPr>
            <a:normAutofit/>
          </a:bodyPr>
          <a:lstStyle/>
          <a:p>
            <a:r>
              <a:rPr lang="es-CL" sz="2800" b="1" dirty="0">
                <a:latin typeface="+mn-lt"/>
              </a:rPr>
              <a:t>Tamaño de Empresa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352" y="2289127"/>
            <a:ext cx="4948696" cy="2332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432" y="2329029"/>
            <a:ext cx="4156120" cy="2277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B36D8143-B5EE-E3A1-4E21-5FD47E60398B}"/>
              </a:ext>
            </a:extLst>
          </p:cNvPr>
          <p:cNvGrpSpPr/>
          <p:nvPr/>
        </p:nvGrpSpPr>
        <p:grpSpPr>
          <a:xfrm>
            <a:off x="7261943" y="145645"/>
            <a:ext cx="4234359" cy="558790"/>
            <a:chOff x="981834" y="393414"/>
            <a:chExt cx="9188276" cy="1296133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DEEB18FE-486E-FBEC-D67A-4F36C9F0D4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1834" y="498654"/>
              <a:ext cx="2111358" cy="10856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Imagen 8" descr="CIESCOOP">
              <a:extLst>
                <a:ext uri="{FF2B5EF4-FFF2-40B4-BE49-F238E27FC236}">
                  <a16:creationId xmlns:a16="http://schemas.microsoft.com/office/drawing/2014/main" id="{4C481B0E-1298-6F37-F21C-D3E8511849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156"/>
            <a:stretch/>
          </p:blipFill>
          <p:spPr bwMode="auto">
            <a:xfrm>
              <a:off x="3485173" y="541136"/>
              <a:ext cx="2895322" cy="1000689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" name="Picture 2" descr="Cooperativas de Chile – Asociación Nacional de Cooperativas de Chile">
              <a:extLst>
                <a:ext uri="{FF2B5EF4-FFF2-40B4-BE49-F238E27FC236}">
                  <a16:creationId xmlns:a16="http://schemas.microsoft.com/office/drawing/2014/main" id="{442EEB01-8469-C11D-08A6-B229C32C49D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270" b="24914"/>
            <a:stretch/>
          </p:blipFill>
          <p:spPr bwMode="auto">
            <a:xfrm>
              <a:off x="6380495" y="393414"/>
              <a:ext cx="3789615" cy="1296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79292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148424-79AF-F737-B1A3-42D10CFA4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22325"/>
            <a:ext cx="10515600" cy="969405"/>
          </a:xfrm>
        </p:spPr>
        <p:txBody>
          <a:bodyPr>
            <a:normAutofit/>
          </a:bodyPr>
          <a:lstStyle/>
          <a:p>
            <a:r>
              <a:rPr lang="es-CL" sz="3200" b="1" dirty="0">
                <a:latin typeface="+mn-lt"/>
              </a:rPr>
              <a:t>Patrimonio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030" y="2230566"/>
            <a:ext cx="3924047" cy="227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89" y="2230566"/>
            <a:ext cx="4628220" cy="227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3A61FCE6-3E17-96E0-9332-422DB79931FD}"/>
              </a:ext>
            </a:extLst>
          </p:cNvPr>
          <p:cNvGrpSpPr/>
          <p:nvPr/>
        </p:nvGrpSpPr>
        <p:grpSpPr>
          <a:xfrm>
            <a:off x="7261943" y="145645"/>
            <a:ext cx="4234359" cy="558790"/>
            <a:chOff x="981834" y="393414"/>
            <a:chExt cx="9188276" cy="1296133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1D309095-4965-052F-6818-382DBFBF4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1834" y="498654"/>
              <a:ext cx="2111358" cy="10856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Imagen 8" descr="CIESCOOP">
              <a:extLst>
                <a:ext uri="{FF2B5EF4-FFF2-40B4-BE49-F238E27FC236}">
                  <a16:creationId xmlns:a16="http://schemas.microsoft.com/office/drawing/2014/main" id="{EACCEC00-2C75-C94B-1E36-E09A227B23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156"/>
            <a:stretch/>
          </p:blipFill>
          <p:spPr bwMode="auto">
            <a:xfrm>
              <a:off x="3485173" y="541136"/>
              <a:ext cx="2895322" cy="1000689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" name="Picture 2" descr="Cooperativas de Chile – Asociación Nacional de Cooperativas de Chile">
              <a:extLst>
                <a:ext uri="{FF2B5EF4-FFF2-40B4-BE49-F238E27FC236}">
                  <a16:creationId xmlns:a16="http://schemas.microsoft.com/office/drawing/2014/main" id="{F5D85941-DED3-08A2-1D27-239814661E7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270" b="24914"/>
            <a:stretch/>
          </p:blipFill>
          <p:spPr bwMode="auto">
            <a:xfrm>
              <a:off x="6380495" y="393414"/>
              <a:ext cx="3789615" cy="1296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28288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148424-79AF-F737-B1A3-42D10CFA4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22325"/>
            <a:ext cx="10515600" cy="1068259"/>
          </a:xfrm>
        </p:spPr>
        <p:txBody>
          <a:bodyPr>
            <a:normAutofit/>
          </a:bodyPr>
          <a:lstStyle/>
          <a:p>
            <a:r>
              <a:rPr lang="es-CL" sz="3200" b="1" dirty="0">
                <a:latin typeface="+mn-lt"/>
              </a:rPr>
              <a:t>Deuda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473" y="1871569"/>
            <a:ext cx="3276966" cy="199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845" y="1871569"/>
            <a:ext cx="3865222" cy="1916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upo 2">
            <a:extLst>
              <a:ext uri="{FF2B5EF4-FFF2-40B4-BE49-F238E27FC236}">
                <a16:creationId xmlns:a16="http://schemas.microsoft.com/office/drawing/2014/main" id="{5C371CA2-6886-D553-0024-BC395C405AEE}"/>
              </a:ext>
            </a:extLst>
          </p:cNvPr>
          <p:cNvGrpSpPr/>
          <p:nvPr/>
        </p:nvGrpSpPr>
        <p:grpSpPr>
          <a:xfrm>
            <a:off x="7261943" y="145645"/>
            <a:ext cx="4234359" cy="558790"/>
            <a:chOff x="981834" y="393414"/>
            <a:chExt cx="9188276" cy="1296133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FF96842B-AC51-9FA7-4A2E-8D121150C6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1834" y="498654"/>
              <a:ext cx="2111358" cy="10856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Imagen 8" descr="CIESCOOP">
              <a:extLst>
                <a:ext uri="{FF2B5EF4-FFF2-40B4-BE49-F238E27FC236}">
                  <a16:creationId xmlns:a16="http://schemas.microsoft.com/office/drawing/2014/main" id="{D4021D83-3329-8CCD-3392-22298DBE7C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156"/>
            <a:stretch/>
          </p:blipFill>
          <p:spPr bwMode="auto">
            <a:xfrm>
              <a:off x="3485173" y="541136"/>
              <a:ext cx="2895322" cy="1000689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" name="Picture 2" descr="Cooperativas de Chile – Asociación Nacional de Cooperativas de Chile">
              <a:extLst>
                <a:ext uri="{FF2B5EF4-FFF2-40B4-BE49-F238E27FC236}">
                  <a16:creationId xmlns:a16="http://schemas.microsoft.com/office/drawing/2014/main" id="{2FCF7A7C-9509-C9DD-1865-7FCBBBDB869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270" b="24914"/>
            <a:stretch/>
          </p:blipFill>
          <p:spPr bwMode="auto">
            <a:xfrm>
              <a:off x="6380495" y="393414"/>
              <a:ext cx="3789615" cy="1296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13121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148424-79AF-F737-B1A3-42D10CFA4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22326"/>
            <a:ext cx="10515600" cy="994118"/>
          </a:xfrm>
        </p:spPr>
        <p:txBody>
          <a:bodyPr>
            <a:normAutofit/>
          </a:bodyPr>
          <a:lstStyle/>
          <a:p>
            <a:r>
              <a:rPr lang="es-CL" sz="2800" b="1" dirty="0">
                <a:latin typeface="+mn-lt"/>
              </a:rPr>
              <a:t>2.2  Entrevista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37681DE-5A40-7F55-C3AE-E35E56151D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592" y="1589103"/>
            <a:ext cx="10515600" cy="4997049"/>
          </a:xfrm>
        </p:spPr>
        <p:txBody>
          <a:bodyPr>
            <a:normAutofit/>
          </a:bodyPr>
          <a:lstStyle/>
          <a:p>
            <a:r>
              <a:rPr lang="es-CL" sz="2400" b="1" dirty="0"/>
              <a:t>Fecha Realización: </a:t>
            </a:r>
          </a:p>
          <a:p>
            <a:pPr marL="457200" lvl="1" indent="0">
              <a:buNone/>
            </a:pPr>
            <a:r>
              <a:rPr lang="es-CL" sz="2000" dirty="0"/>
              <a:t>Entre el 21 de marzo y el 27 de mayo 2022</a:t>
            </a:r>
          </a:p>
          <a:p>
            <a:pPr marL="0" indent="0">
              <a:buNone/>
            </a:pPr>
            <a:r>
              <a:rPr lang="es-CL" sz="2400" b="1" dirty="0"/>
              <a:t>Metodología </a:t>
            </a:r>
          </a:p>
          <a:p>
            <a:pPr marL="0" indent="0">
              <a:buNone/>
            </a:pPr>
            <a:r>
              <a:rPr lang="es-CL" sz="2400" dirty="0"/>
              <a:t>Entrevista semi estructurada a 8 Cooperativas seleccionadas (directivos o gerentes), indagando necesidades, historia y potencial de requerimiento de financiamiento </a:t>
            </a:r>
          </a:p>
          <a:p>
            <a:pPr lvl="1" algn="just"/>
            <a:r>
              <a:rPr lang="es-CL" sz="2000" dirty="0"/>
              <a:t>COOPRO</a:t>
            </a:r>
            <a:r>
              <a:rPr lang="es-CL" sz="2000" b="1" dirty="0"/>
              <a:t>QUINOA</a:t>
            </a:r>
            <a:r>
              <a:rPr lang="es-CL" sz="2000" dirty="0"/>
              <a:t> , Cooperativa Campesina El Arrayán (</a:t>
            </a:r>
            <a:r>
              <a:rPr lang="es-CL" sz="2000" b="1" dirty="0"/>
              <a:t>Leche-Queso</a:t>
            </a:r>
            <a:r>
              <a:rPr lang="es-CL" sz="2000" dirty="0"/>
              <a:t>), </a:t>
            </a:r>
          </a:p>
          <a:p>
            <a:pPr lvl="1" algn="just"/>
            <a:r>
              <a:rPr lang="es-CL" sz="2000" dirty="0"/>
              <a:t>Cooperativa Agrícola Torrencial Lechero (</a:t>
            </a:r>
            <a:r>
              <a:rPr lang="es-CL" sz="2000" b="1" dirty="0"/>
              <a:t>Leche)</a:t>
            </a:r>
            <a:r>
              <a:rPr lang="es-CL" sz="2000" dirty="0"/>
              <a:t>, Cooperativa de Salineros de </a:t>
            </a:r>
            <a:r>
              <a:rPr lang="es-CL" sz="2000" dirty="0" err="1"/>
              <a:t>Cahuil</a:t>
            </a:r>
            <a:r>
              <a:rPr lang="es-CL" sz="2000" dirty="0"/>
              <a:t> (</a:t>
            </a:r>
            <a:r>
              <a:rPr lang="es-CL" sz="2000" b="1" dirty="0"/>
              <a:t>Sal</a:t>
            </a:r>
            <a:r>
              <a:rPr lang="es-CL" sz="2000" dirty="0"/>
              <a:t>), </a:t>
            </a:r>
          </a:p>
          <a:p>
            <a:pPr lvl="1" algn="just"/>
            <a:r>
              <a:rPr lang="es-CL" sz="2000" dirty="0"/>
              <a:t>Cooperativa Agrícola Floricultores de Pan de Azúcar (</a:t>
            </a:r>
            <a:r>
              <a:rPr lang="es-CL" sz="2000" b="1" dirty="0"/>
              <a:t>Flores</a:t>
            </a:r>
            <a:r>
              <a:rPr lang="es-CL" sz="2000" dirty="0"/>
              <a:t>), Cooperativa de Apicultores de Alhué, (</a:t>
            </a:r>
            <a:r>
              <a:rPr lang="es-CL" sz="2000" b="1" dirty="0"/>
              <a:t>Miel y derivados</a:t>
            </a:r>
            <a:r>
              <a:rPr lang="es-CL" sz="2000" dirty="0"/>
              <a:t>)</a:t>
            </a:r>
          </a:p>
          <a:p>
            <a:pPr lvl="1" algn="just"/>
            <a:r>
              <a:rPr lang="es-CL" sz="2000" dirty="0"/>
              <a:t>Cooperativa Campesina La Viñita de Marquesa (</a:t>
            </a:r>
            <a:r>
              <a:rPr lang="es-CL" sz="2000" b="1" dirty="0"/>
              <a:t>Uva pisquera</a:t>
            </a:r>
            <a:r>
              <a:rPr lang="es-CL" sz="2000" dirty="0"/>
              <a:t>), Cooperativa Campesina </a:t>
            </a:r>
            <a:r>
              <a:rPr lang="es-CL" sz="2000" dirty="0" err="1"/>
              <a:t>Wullagro</a:t>
            </a:r>
            <a:r>
              <a:rPr lang="es-CL" sz="2000" dirty="0"/>
              <a:t> (</a:t>
            </a:r>
            <a:r>
              <a:rPr lang="es-CL" sz="2000" b="1" dirty="0"/>
              <a:t>Servicios maquinaria agrícola y otros</a:t>
            </a:r>
            <a:r>
              <a:rPr lang="es-CL" sz="2000" dirty="0"/>
              <a:t>) </a:t>
            </a:r>
          </a:p>
          <a:p>
            <a:pPr marL="0" indent="0">
              <a:buNone/>
            </a:pPr>
            <a:r>
              <a:rPr lang="es-CL" sz="2400" dirty="0"/>
              <a:t>Para disponer de contraste se realizó la misma entrevista a dos Cooperativas  de mayor envergadura e historia : COLUN y Pisco Capel</a:t>
            </a:r>
          </a:p>
          <a:p>
            <a:endParaRPr lang="es-CL" sz="2400" dirty="0"/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86005DEC-0A51-8D3B-DDA9-DEF9204FCAFC}"/>
              </a:ext>
            </a:extLst>
          </p:cNvPr>
          <p:cNvGrpSpPr/>
          <p:nvPr/>
        </p:nvGrpSpPr>
        <p:grpSpPr>
          <a:xfrm>
            <a:off x="7261943" y="145645"/>
            <a:ext cx="4234359" cy="558790"/>
            <a:chOff x="981834" y="393414"/>
            <a:chExt cx="9188276" cy="1296133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6C4B9CC0-490C-9A0F-140B-971CB166D7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1834" y="498654"/>
              <a:ext cx="2111358" cy="10856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Imagen 9" descr="CIESCOOP">
              <a:extLst>
                <a:ext uri="{FF2B5EF4-FFF2-40B4-BE49-F238E27FC236}">
                  <a16:creationId xmlns:a16="http://schemas.microsoft.com/office/drawing/2014/main" id="{5C1D55F4-0268-39B8-11ED-BCE2D2DCD1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156"/>
            <a:stretch/>
          </p:blipFill>
          <p:spPr bwMode="auto">
            <a:xfrm>
              <a:off x="3485173" y="541136"/>
              <a:ext cx="2895322" cy="1000689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1" name="Picture 2" descr="Cooperativas de Chile – Asociación Nacional de Cooperativas de Chile">
              <a:extLst>
                <a:ext uri="{FF2B5EF4-FFF2-40B4-BE49-F238E27FC236}">
                  <a16:creationId xmlns:a16="http://schemas.microsoft.com/office/drawing/2014/main" id="{46F5A92F-BE81-8FB6-D1BB-B79EDB8C6FF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270" b="24914"/>
            <a:stretch/>
          </p:blipFill>
          <p:spPr bwMode="auto">
            <a:xfrm>
              <a:off x="6380495" y="393414"/>
              <a:ext cx="3789615" cy="1296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37298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50598B-7DA9-2113-E4DC-01F1242A9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0406"/>
            <a:ext cx="10515600" cy="1325563"/>
          </a:xfrm>
        </p:spPr>
        <p:txBody>
          <a:bodyPr>
            <a:normAutofit/>
          </a:bodyPr>
          <a:lstStyle/>
          <a:p>
            <a:r>
              <a:rPr lang="es-CL" sz="3200" b="1" dirty="0">
                <a:latin typeface="+mn-lt"/>
              </a:rPr>
              <a:t>Visión y Posicionamiento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271DD87-7DEA-9D7F-53E2-BB3BC4EAD3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b="1" dirty="0"/>
              <a:t>Frente al Estado:</a:t>
            </a:r>
          </a:p>
          <a:p>
            <a:pPr lvl="1" algn="just"/>
            <a:r>
              <a:rPr lang="es-MX" dirty="0"/>
              <a:t>Como complemento y apoyo al crecimiento auto sustentado Vs </a:t>
            </a:r>
          </a:p>
          <a:p>
            <a:pPr lvl="1" algn="just"/>
            <a:r>
              <a:rPr lang="es-MX" dirty="0"/>
              <a:t>Búsqueda de apoyo incondicional en lo posible regalado o a menor precio</a:t>
            </a:r>
          </a:p>
          <a:p>
            <a:pPr marL="0" indent="0" algn="just">
              <a:buNone/>
            </a:pPr>
            <a:r>
              <a:rPr lang="es-MX" b="1" dirty="0"/>
              <a:t>Frente al mercado </a:t>
            </a:r>
          </a:p>
          <a:p>
            <a:pPr lvl="1" algn="just"/>
            <a:r>
              <a:rPr lang="es-MX" dirty="0"/>
              <a:t>Actuaciones comerciales como unidad económica única Vs</a:t>
            </a:r>
          </a:p>
          <a:p>
            <a:pPr lvl="1" algn="just"/>
            <a:r>
              <a:rPr lang="es-MX" dirty="0"/>
              <a:t>Actuaciones comerciales de socios bajo el “paraguas” de la Cooperativa</a:t>
            </a:r>
          </a:p>
          <a:p>
            <a:pPr marL="0" indent="0" algn="just">
              <a:buNone/>
            </a:pPr>
            <a:r>
              <a:rPr lang="es-MX" b="1" dirty="0"/>
              <a:t>Asimisma</a:t>
            </a:r>
          </a:p>
          <a:p>
            <a:pPr lvl="1" algn="just"/>
            <a:r>
              <a:rPr lang="es-MX" dirty="0"/>
              <a:t>Como unidad de negocios con perspectivas de crecimiento y desarrollo Vs</a:t>
            </a:r>
          </a:p>
          <a:p>
            <a:pPr lvl="1" algn="just"/>
            <a:r>
              <a:rPr lang="es-MX" dirty="0"/>
              <a:t>Unidades de autoconsumo acotadas en niveles de producción . Para los socios son solo una parte de su fuente de ingresos. </a:t>
            </a:r>
          </a:p>
          <a:p>
            <a:pPr marL="0" indent="0" algn="just">
              <a:buNone/>
            </a:pPr>
            <a:endParaRPr lang="es-CL" dirty="0"/>
          </a:p>
          <a:p>
            <a:pPr marL="0" indent="0" algn="just">
              <a:buNone/>
            </a:pPr>
            <a:endParaRPr lang="es-CL" dirty="0"/>
          </a:p>
          <a:p>
            <a:endParaRPr lang="es-CL" dirty="0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3B68A997-B262-3024-C05E-0DFD3B039E4D}"/>
              </a:ext>
            </a:extLst>
          </p:cNvPr>
          <p:cNvGrpSpPr/>
          <p:nvPr/>
        </p:nvGrpSpPr>
        <p:grpSpPr>
          <a:xfrm>
            <a:off x="7261943" y="145645"/>
            <a:ext cx="4234359" cy="558790"/>
            <a:chOff x="981834" y="393414"/>
            <a:chExt cx="9188276" cy="1296133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C5D7BFAE-EEDB-38C1-D0BF-B8D00A7A2B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1834" y="498654"/>
              <a:ext cx="2111358" cy="10856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Imagen 5" descr="CIESCOOP">
              <a:extLst>
                <a:ext uri="{FF2B5EF4-FFF2-40B4-BE49-F238E27FC236}">
                  <a16:creationId xmlns:a16="http://schemas.microsoft.com/office/drawing/2014/main" id="{95C67DBC-DD6C-8A7F-7F94-151A525EC3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156"/>
            <a:stretch/>
          </p:blipFill>
          <p:spPr bwMode="auto">
            <a:xfrm>
              <a:off x="3485173" y="541136"/>
              <a:ext cx="2895322" cy="1000689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" name="Picture 2" descr="Cooperativas de Chile – Asociación Nacional de Cooperativas de Chile">
              <a:extLst>
                <a:ext uri="{FF2B5EF4-FFF2-40B4-BE49-F238E27FC236}">
                  <a16:creationId xmlns:a16="http://schemas.microsoft.com/office/drawing/2014/main" id="{91B91D0B-CB69-2A51-6D44-2233EE32467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270" b="24914"/>
            <a:stretch/>
          </p:blipFill>
          <p:spPr bwMode="auto">
            <a:xfrm>
              <a:off x="6380495" y="393414"/>
              <a:ext cx="3789615" cy="1296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03495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50598B-7DA9-2113-E4DC-01F1242A9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200" b="1" dirty="0">
                <a:latin typeface="+mn-lt"/>
              </a:rPr>
              <a:t>Generación y uso de valor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271DD87-7DEA-9D7F-53E2-BB3BC4EAD3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769" y="1337352"/>
            <a:ext cx="10515600" cy="4885317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es-CL" sz="2000" dirty="0"/>
          </a:p>
          <a:p>
            <a:pPr marL="120600" algn="just">
              <a:lnSpc>
                <a:spcPct val="120000"/>
              </a:lnSpc>
              <a:spcBef>
                <a:spcPts val="0"/>
              </a:spcBef>
            </a:pPr>
            <a:r>
              <a:rPr lang="es-CL" sz="2000" dirty="0"/>
              <a:t>No siempre se logra identificar claramente el valor que agrega la Cooperativa a los socios, sin embargo esto es muy nítido en los casos que hay funciones productivas de agregación común (acopio, procesamiento, ventas agregadas…)</a:t>
            </a:r>
          </a:p>
          <a:p>
            <a:pPr marL="120600" algn="just">
              <a:lnSpc>
                <a:spcPct val="120000"/>
              </a:lnSpc>
              <a:spcBef>
                <a:spcPts val="0"/>
              </a:spcBef>
            </a:pPr>
            <a:endParaRPr lang="es-CL" sz="2000" dirty="0"/>
          </a:p>
          <a:p>
            <a:pPr marL="120600" algn="just">
              <a:lnSpc>
                <a:spcPct val="120000"/>
              </a:lnSpc>
              <a:spcBef>
                <a:spcPts val="0"/>
              </a:spcBef>
            </a:pPr>
            <a:r>
              <a:rPr lang="es-CL" sz="2000" dirty="0"/>
              <a:t>Cuando se relacionan con cadenas de valor o redes comerciales fuertes, </a:t>
            </a:r>
            <a:r>
              <a:rPr lang="es-MX" sz="2000" dirty="0"/>
              <a:t>tienen incentivos a mantener disciplina de compromisos de producción y entrega, y no</a:t>
            </a:r>
            <a:r>
              <a:rPr lang="es-CL" sz="2000" dirty="0"/>
              <a:t> tienen mayores dificultades para obtener financiamiento.</a:t>
            </a:r>
          </a:p>
          <a:p>
            <a:pPr marL="120600" algn="just">
              <a:lnSpc>
                <a:spcPct val="120000"/>
              </a:lnSpc>
              <a:spcBef>
                <a:spcPts val="0"/>
              </a:spcBef>
            </a:pPr>
            <a:endParaRPr lang="es-CL" sz="2000" dirty="0"/>
          </a:p>
          <a:p>
            <a:pPr marL="120600" algn="just">
              <a:lnSpc>
                <a:spcPct val="120000"/>
              </a:lnSpc>
              <a:spcBef>
                <a:spcPts val="0"/>
              </a:spcBef>
            </a:pPr>
            <a:r>
              <a:rPr lang="es-CL" sz="2000" dirty="0"/>
              <a:t>En general las </a:t>
            </a:r>
            <a:r>
              <a:rPr lang="es-MX" sz="2000" dirty="0"/>
              <a:t>ventas agregadas logran mejores precios y condiciones para los asociados y permiten mantener la cohesión de los socios. </a:t>
            </a:r>
          </a:p>
          <a:p>
            <a:pPr marL="120600" algn="just">
              <a:lnSpc>
                <a:spcPct val="120000"/>
              </a:lnSpc>
              <a:spcBef>
                <a:spcPts val="0"/>
              </a:spcBef>
            </a:pPr>
            <a:endParaRPr lang="es-MX" sz="2000" dirty="0"/>
          </a:p>
          <a:p>
            <a:pPr marL="120600" algn="just">
              <a:lnSpc>
                <a:spcPct val="120000"/>
              </a:lnSpc>
              <a:spcBef>
                <a:spcPts val="0"/>
              </a:spcBef>
            </a:pPr>
            <a:r>
              <a:rPr lang="es-CL" sz="2000" dirty="0"/>
              <a:t>La fuente de financiamiento proveniente de la diferencia entre el precio de venta al exterior y el precio de compra al socio se da muy poco, no obstante que hay casos donde esto ha funcionado. En las mas precarias este mecanismo  es inviable.  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53C30E3C-9256-B300-B105-5AC7AA17085A}"/>
              </a:ext>
            </a:extLst>
          </p:cNvPr>
          <p:cNvGrpSpPr/>
          <p:nvPr/>
        </p:nvGrpSpPr>
        <p:grpSpPr>
          <a:xfrm>
            <a:off x="7261943" y="145645"/>
            <a:ext cx="4234359" cy="558790"/>
            <a:chOff x="981834" y="393414"/>
            <a:chExt cx="9188276" cy="1296133"/>
          </a:xfrm>
        </p:grpSpPr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74CDD822-059A-C3C8-AA1E-9F10EEEDF0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1834" y="498654"/>
              <a:ext cx="2111358" cy="10856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Imagen 5" descr="CIESCOOP">
              <a:extLst>
                <a:ext uri="{FF2B5EF4-FFF2-40B4-BE49-F238E27FC236}">
                  <a16:creationId xmlns:a16="http://schemas.microsoft.com/office/drawing/2014/main" id="{783ED769-279C-FCA4-05BE-0DC8F43BED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156"/>
            <a:stretch/>
          </p:blipFill>
          <p:spPr bwMode="auto">
            <a:xfrm>
              <a:off x="3485173" y="541136"/>
              <a:ext cx="2895322" cy="1000689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" name="Picture 2" descr="Cooperativas de Chile – Asociación Nacional de Cooperativas de Chile">
              <a:extLst>
                <a:ext uri="{FF2B5EF4-FFF2-40B4-BE49-F238E27FC236}">
                  <a16:creationId xmlns:a16="http://schemas.microsoft.com/office/drawing/2014/main" id="{644794B5-6125-34E4-747E-520469C26BA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270" b="24914"/>
            <a:stretch/>
          </p:blipFill>
          <p:spPr bwMode="auto">
            <a:xfrm>
              <a:off x="6380495" y="393414"/>
              <a:ext cx="3789615" cy="1296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841215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4882</TotalTime>
  <Words>674</Words>
  <Application>Microsoft Macintosh PowerPoint</Application>
  <PresentationFormat>Panorámica</PresentationFormat>
  <Paragraphs>67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Tema de Office</vt:lpstr>
      <vt:lpstr>Estudio “Alternativas  de  financiamiento  de  capital  para  instituciones cooperativas, en mercados alternativos a la banca tradicional a nivel nacional e internacional”. </vt:lpstr>
      <vt:lpstr>2.1  Encuesta </vt:lpstr>
      <vt:lpstr>Caracterización de las Cooperativas</vt:lpstr>
      <vt:lpstr>Tamaño de Empresa</vt:lpstr>
      <vt:lpstr>Patrimonio</vt:lpstr>
      <vt:lpstr>Deuda</vt:lpstr>
      <vt:lpstr>2.2  Entrevista </vt:lpstr>
      <vt:lpstr>Visión y Posicionamiento </vt:lpstr>
      <vt:lpstr>Generación y uso de valor </vt:lpstr>
      <vt:lpstr>Practicas de negocios virtuosas </vt:lpstr>
      <vt:lpstr>Nivel y Calidad de la Administración </vt:lpstr>
      <vt:lpstr>Quiebres sugeridos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ELABORACIÓN DE PLANES DE NEGOCIO PARA EL FORTALECIMIENTO EN AGRONEGOCIOS DE COOPERATIVAS DEL SECTOR SILVOAGROPECUARIO Y/O DE LA CADENA AGROALIMENTARIA ASOCIADA DE LAS REGIONES DE: VALPARAÍSO, METROPOLITANA Y O’HIGGINS</dc:title>
  <dc:creator>CARLOS DIAZ</dc:creator>
  <cp:lastModifiedBy>Pablo Valdés</cp:lastModifiedBy>
  <cp:revision>43</cp:revision>
  <dcterms:created xsi:type="dcterms:W3CDTF">2021-10-28T03:57:47Z</dcterms:created>
  <dcterms:modified xsi:type="dcterms:W3CDTF">2022-12-08T19:44:52Z</dcterms:modified>
</cp:coreProperties>
</file>