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1" r:id="rId20"/>
    <p:sldId id="274" r:id="rId21"/>
    <p:sldId id="275" r:id="rId22"/>
    <p:sldId id="276" r:id="rId23"/>
    <p:sldId id="277" r:id="rId24"/>
    <p:sldId id="278" r:id="rId25"/>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1E4368-4333-43DB-98CB-9C3C2B432AD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A13E609C-7E53-48CB-A338-85FD9A1637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59DED3A1-0F3A-46A1-903F-4954E1124915}"/>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CD83678D-6A7B-46E5-817E-DFA37BE9606A}"/>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F7D2D8DF-ECA5-4975-B143-7C122A129A0C}"/>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2983795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883B5D-A3B1-43AF-B9A5-6108F07C7742}"/>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CC1CD309-A899-4677-AD67-F2C61602E4B8}"/>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43E58783-9A36-4045-BDCC-21F3820C44AD}"/>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BDBB5E09-4F5B-4304-A700-A81943029CD9}"/>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9CA9010C-E546-408A-9420-F15437D60C1C}"/>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2779115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89F6DA-4466-4631-80A7-2EC2B3D6849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EFD90B49-8E9D-4746-ACD0-16818970FA44}"/>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D5052AE4-308D-4597-870B-F04D473F7601}"/>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A2D1FDAD-7827-409E-8FB0-AAA9FE2DF31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1F85627E-3E68-43C1-A4BC-4C2D8976781F}"/>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79455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59DAD-96D9-40E6-83F6-1532D3638CBA}"/>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6BFD19B0-0D09-4358-B46E-CDA733074726}"/>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8FC2BD31-E5E9-4CEE-A625-6854F9393F6B}"/>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768A1D93-15F8-4987-89F2-FF657FEA0B96}"/>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A141CB08-57BD-4576-8841-B92CF5E9CF02}"/>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3383772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3F560E-4459-43D6-BF6F-E939137DAB8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8BE78DC8-E7F0-4FF8-84B3-BDE9D11B76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85250282-4BD4-4F92-B39C-46830D6021E8}"/>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9F49283F-F61E-4076-BB84-488CDDF636C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F3DCA74D-8B26-4C4E-BFDE-7D2380A78C64}"/>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809801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2477DD-248E-451B-A8F4-CACC520F1FE6}"/>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FDFB2539-BB19-4B3C-9536-E2F8F01A4787}"/>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0A1B360C-2542-4ADB-B039-09CD68B44B84}"/>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51F90FFC-7192-4191-8A20-75171B6BE48D}"/>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6" name="Marcador de pie de página 5">
            <a:extLst>
              <a:ext uri="{FF2B5EF4-FFF2-40B4-BE49-F238E27FC236}">
                <a16:creationId xmlns:a16="http://schemas.microsoft.com/office/drawing/2014/main" id="{6365A097-609D-4AE6-B190-2F4AEC5F558E}"/>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A9B35D29-39DD-4F84-8737-C91B2D0269E6}"/>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327253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7B9D2-704C-48CE-93CA-28DC5517916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E47CFCD6-DDB3-4E23-8F11-5F52DA492E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F36AB63E-BFA7-4129-876B-68DFE5A0A1AE}"/>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C81738ED-7564-44FA-8BB3-9C3E6E0A3A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542D54AC-A1C6-4CBC-AAC0-E102238C97A3}"/>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1BABF975-85B6-4E72-8724-A1067546CAB8}"/>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8" name="Marcador de pie de página 7">
            <a:extLst>
              <a:ext uri="{FF2B5EF4-FFF2-40B4-BE49-F238E27FC236}">
                <a16:creationId xmlns:a16="http://schemas.microsoft.com/office/drawing/2014/main" id="{DAA77CE0-85E3-4EC9-9FD6-2C52A3B176CC}"/>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922F4536-37B3-42A7-B6CA-D17AEDC84DF5}"/>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162821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8119DB-966F-49EE-946E-ADE21AC01C07}"/>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29D496FC-FBB4-47D6-89BF-24E878177582}"/>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4" name="Marcador de pie de página 3">
            <a:extLst>
              <a:ext uri="{FF2B5EF4-FFF2-40B4-BE49-F238E27FC236}">
                <a16:creationId xmlns:a16="http://schemas.microsoft.com/office/drawing/2014/main" id="{C49154EC-DB1E-41F4-8092-A75513BADD97}"/>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58F1B8A5-ABA7-4AE2-ADE7-2388758CF37A}"/>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1691569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633A490-5361-407C-87D5-EACCE3AA468F}"/>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3" name="Marcador de pie de página 2">
            <a:extLst>
              <a:ext uri="{FF2B5EF4-FFF2-40B4-BE49-F238E27FC236}">
                <a16:creationId xmlns:a16="http://schemas.microsoft.com/office/drawing/2014/main" id="{BC71D195-4AF1-4A45-A8FB-28262CA8188F}"/>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89EE4DE5-E20F-4DCF-A5BA-568F42F0FEA2}"/>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3015167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2403D3-26EB-443A-AA82-FB9F6E01DCE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1D098134-6846-4E87-A220-490A6EB115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79B4C4FA-27C8-4921-B354-F4B529B695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FF5D66E4-FB8E-4FD0-B00C-0A6E648EF377}"/>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6" name="Marcador de pie de página 5">
            <a:extLst>
              <a:ext uri="{FF2B5EF4-FFF2-40B4-BE49-F238E27FC236}">
                <a16:creationId xmlns:a16="http://schemas.microsoft.com/office/drawing/2014/main" id="{FF979ADD-7E62-4626-A933-ADA745C82ACE}"/>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6BEFBC13-2BB3-4BFE-ACB3-3656455FF253}"/>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1223554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51F1C4-93A0-4C6D-A4D5-1F4FA60061B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77B66956-1162-4595-AF76-766F48092C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88AB7849-92CC-46E9-9498-AEA1F8DAE6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CFFF06BA-B983-43FC-84E7-D6666920A9F7}"/>
              </a:ext>
            </a:extLst>
          </p:cNvPr>
          <p:cNvSpPr>
            <a:spLocks noGrp="1"/>
          </p:cNvSpPr>
          <p:nvPr>
            <p:ph type="dt" sz="half" idx="10"/>
          </p:nvPr>
        </p:nvSpPr>
        <p:spPr/>
        <p:txBody>
          <a:bodyPr/>
          <a:lstStyle/>
          <a:p>
            <a:fld id="{4A820AE2-EE31-4823-9ECC-54332D5C37E6}" type="datetimeFigureOut">
              <a:rPr lang="es-CL" smtClean="0"/>
              <a:t>15-12-2022</a:t>
            </a:fld>
            <a:endParaRPr lang="es-CL"/>
          </a:p>
        </p:txBody>
      </p:sp>
      <p:sp>
        <p:nvSpPr>
          <p:cNvPr id="6" name="Marcador de pie de página 5">
            <a:extLst>
              <a:ext uri="{FF2B5EF4-FFF2-40B4-BE49-F238E27FC236}">
                <a16:creationId xmlns:a16="http://schemas.microsoft.com/office/drawing/2014/main" id="{76B0EA7B-D9F3-4328-9160-05A7FF102555}"/>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C408258E-2318-40A6-9D73-59A9C450FA25}"/>
              </a:ext>
            </a:extLst>
          </p:cNvPr>
          <p:cNvSpPr>
            <a:spLocks noGrp="1"/>
          </p:cNvSpPr>
          <p:nvPr>
            <p:ph type="sldNum" sz="quarter" idx="12"/>
          </p:nvPr>
        </p:nvSpPr>
        <p:spPr/>
        <p:txBody>
          <a:bodyPr/>
          <a:lstStyle/>
          <a:p>
            <a:fld id="{E7C35EE5-18B7-42B3-AA29-8AC2ED673010}" type="slidenum">
              <a:rPr lang="es-CL" smtClean="0"/>
              <a:t>‹Nº›</a:t>
            </a:fld>
            <a:endParaRPr lang="es-CL"/>
          </a:p>
        </p:txBody>
      </p:sp>
    </p:spTree>
    <p:extLst>
      <p:ext uri="{BB962C8B-B14F-4D97-AF65-F5344CB8AC3E}">
        <p14:creationId xmlns:p14="http://schemas.microsoft.com/office/powerpoint/2010/main" val="1022879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9F7CBE1-51EA-411C-AF3C-114E4A3CDB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4C01A2B4-E459-487A-8148-1E6B404C76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C8A12E2D-D9E4-4C12-B7BB-7DB286CD78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820AE2-EE31-4823-9ECC-54332D5C37E6}" type="datetimeFigureOut">
              <a:rPr lang="es-CL" smtClean="0"/>
              <a:t>15-12-2022</a:t>
            </a:fld>
            <a:endParaRPr lang="es-CL"/>
          </a:p>
        </p:txBody>
      </p:sp>
      <p:sp>
        <p:nvSpPr>
          <p:cNvPr id="5" name="Marcador de pie de página 4">
            <a:extLst>
              <a:ext uri="{FF2B5EF4-FFF2-40B4-BE49-F238E27FC236}">
                <a16:creationId xmlns:a16="http://schemas.microsoft.com/office/drawing/2014/main" id="{252E0527-9D7B-496D-9310-544E0749BF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2F35DC29-56AA-4392-BB01-D0BB5879DF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C35EE5-18B7-42B3-AA29-8AC2ED673010}" type="slidenum">
              <a:rPr lang="es-CL" smtClean="0"/>
              <a:t>‹Nº›</a:t>
            </a:fld>
            <a:endParaRPr lang="es-CL"/>
          </a:p>
        </p:txBody>
      </p:sp>
    </p:spTree>
    <p:extLst>
      <p:ext uri="{BB962C8B-B14F-4D97-AF65-F5344CB8AC3E}">
        <p14:creationId xmlns:p14="http://schemas.microsoft.com/office/powerpoint/2010/main" val="1177240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D6BB20-5CB3-42B5-8DB0-3A678532E1D8}"/>
              </a:ext>
            </a:extLst>
          </p:cNvPr>
          <p:cNvSpPr>
            <a:spLocks noGrp="1"/>
          </p:cNvSpPr>
          <p:nvPr>
            <p:ph type="ctrTitle"/>
          </p:nvPr>
        </p:nvSpPr>
        <p:spPr/>
        <p:txBody>
          <a:bodyPr/>
          <a:lstStyle/>
          <a:p>
            <a:r>
              <a:rPr lang="es-CL" dirty="0"/>
              <a:t>Alimentación y nutrición de los caprinos</a:t>
            </a:r>
          </a:p>
        </p:txBody>
      </p:sp>
      <p:sp>
        <p:nvSpPr>
          <p:cNvPr id="3" name="Subtítulo 2">
            <a:extLst>
              <a:ext uri="{FF2B5EF4-FFF2-40B4-BE49-F238E27FC236}">
                <a16:creationId xmlns:a16="http://schemas.microsoft.com/office/drawing/2014/main" id="{9FF395D5-2BE4-459F-B7B3-6D4FD6F26269}"/>
              </a:ext>
            </a:extLst>
          </p:cNvPr>
          <p:cNvSpPr>
            <a:spLocks noGrp="1"/>
          </p:cNvSpPr>
          <p:nvPr>
            <p:ph type="subTitle" idx="1"/>
          </p:nvPr>
        </p:nvSpPr>
        <p:spPr>
          <a:xfrm>
            <a:off x="7924800" y="5202238"/>
            <a:ext cx="4267200" cy="1655762"/>
          </a:xfrm>
        </p:spPr>
        <p:txBody>
          <a:bodyPr/>
          <a:lstStyle/>
          <a:p>
            <a:r>
              <a:rPr lang="es-CL" dirty="0"/>
              <a:t>Karen Sandoval Olavarría</a:t>
            </a:r>
          </a:p>
          <a:p>
            <a:r>
              <a:rPr lang="es-CL" dirty="0"/>
              <a:t>Investigadora</a:t>
            </a:r>
          </a:p>
          <a:p>
            <a:r>
              <a:rPr lang="es-CL" dirty="0"/>
              <a:t>31 de agosto</a:t>
            </a:r>
          </a:p>
          <a:p>
            <a:endParaRPr lang="es-CL" dirty="0"/>
          </a:p>
        </p:txBody>
      </p:sp>
    </p:spTree>
    <p:extLst>
      <p:ext uri="{BB962C8B-B14F-4D97-AF65-F5344CB8AC3E}">
        <p14:creationId xmlns:p14="http://schemas.microsoft.com/office/powerpoint/2010/main" val="505170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83A5B82-AA62-4C7D-9CAC-CB54C298A429}"/>
              </a:ext>
            </a:extLst>
          </p:cNvPr>
          <p:cNvSpPr>
            <a:spLocks noGrp="1"/>
          </p:cNvSpPr>
          <p:nvPr>
            <p:ph idx="1"/>
          </p:nvPr>
        </p:nvSpPr>
        <p:spPr/>
        <p:txBody>
          <a:bodyPr/>
          <a:lstStyle/>
          <a:p>
            <a:pPr lvl="0"/>
            <a:r>
              <a:rPr lang="es-CL" b="1" dirty="0">
                <a:solidFill>
                  <a:srgbClr val="FF0000"/>
                </a:solidFill>
              </a:rPr>
              <a:t>Vitaminas: </a:t>
            </a:r>
            <a:r>
              <a:rPr lang="es-CL" dirty="0"/>
              <a:t>Son sustancias que se requieren en pequeñas cantidades, pero son indispensables para la conservación de la salud y funcionamiento del organismo animal. Las cabras necesitan de las vitaminas A, D, K, C y el complejo B. Pero solo la vitamina A y D tiene importancia desde el punto de vista nutricional. </a:t>
            </a:r>
          </a:p>
          <a:p>
            <a:pPr lvl="0"/>
            <a:endParaRPr lang="es-CL" dirty="0"/>
          </a:p>
          <a:p>
            <a:pPr marL="0" indent="0">
              <a:buNone/>
            </a:pPr>
            <a:endParaRPr lang="es-CL" dirty="0"/>
          </a:p>
        </p:txBody>
      </p:sp>
    </p:spTree>
    <p:extLst>
      <p:ext uri="{BB962C8B-B14F-4D97-AF65-F5344CB8AC3E}">
        <p14:creationId xmlns:p14="http://schemas.microsoft.com/office/powerpoint/2010/main" val="4246275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9D09BB2-1482-431F-8490-0020BBBB9DAC}"/>
              </a:ext>
            </a:extLst>
          </p:cNvPr>
          <p:cNvSpPr>
            <a:spLocks noGrp="1"/>
          </p:cNvSpPr>
          <p:nvPr>
            <p:ph idx="1"/>
          </p:nvPr>
        </p:nvSpPr>
        <p:spPr/>
        <p:txBody>
          <a:bodyPr/>
          <a:lstStyle/>
          <a:p>
            <a:r>
              <a:rPr lang="es-CL" b="1" dirty="0">
                <a:solidFill>
                  <a:srgbClr val="FF0000"/>
                </a:solidFill>
              </a:rPr>
              <a:t>Minerales: </a:t>
            </a:r>
            <a:r>
              <a:rPr lang="es-CL" dirty="0"/>
              <a:t>Son elementos esenciales en la formación y crecimiento de los huesos y otras funciones como para la asimilación de alimentos, reproducción y en la conservación de la salud. </a:t>
            </a:r>
          </a:p>
          <a:p>
            <a:endParaRPr lang="es-CL" dirty="0"/>
          </a:p>
          <a:p>
            <a:r>
              <a:rPr lang="es-CL" dirty="0"/>
              <a:t>Una deficiencia de calcio y fósforo ocasiona fractura fácil de los huesos y trastornos en la reproducción. La deficiencia de yodo produce bocio o coto. Para evitar deficiencias es recomendable el uso de sales mineralizadas.</a:t>
            </a:r>
          </a:p>
          <a:p>
            <a:endParaRPr lang="es-CL" dirty="0"/>
          </a:p>
        </p:txBody>
      </p:sp>
    </p:spTree>
    <p:extLst>
      <p:ext uri="{BB962C8B-B14F-4D97-AF65-F5344CB8AC3E}">
        <p14:creationId xmlns:p14="http://schemas.microsoft.com/office/powerpoint/2010/main" val="3274320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F3F0ECF-F22E-40DF-B406-21E04555CACB}"/>
              </a:ext>
            </a:extLst>
          </p:cNvPr>
          <p:cNvSpPr>
            <a:spLocks noGrp="1"/>
          </p:cNvSpPr>
          <p:nvPr>
            <p:ph idx="1"/>
          </p:nvPr>
        </p:nvSpPr>
        <p:spPr/>
        <p:txBody>
          <a:bodyPr/>
          <a:lstStyle/>
          <a:p>
            <a:r>
              <a:rPr lang="es-CL" b="1" dirty="0">
                <a:solidFill>
                  <a:srgbClr val="FF0000"/>
                </a:solidFill>
              </a:rPr>
              <a:t>Agua: </a:t>
            </a:r>
            <a:r>
              <a:rPr lang="es-CL" dirty="0"/>
              <a:t>Es el principal diluyente de los demás nutrientes. Alrededor del 60% del peso corporal de una cabra está formado por agua. Se recomienda que las cabras tengan libre acceso al agua para maximizar su consumo y así no limitar el consumo de forraje. </a:t>
            </a:r>
            <a:endParaRPr lang="es-CL" b="1" dirty="0">
              <a:solidFill>
                <a:srgbClr val="FF0000"/>
              </a:solidFill>
            </a:endParaRPr>
          </a:p>
        </p:txBody>
      </p:sp>
    </p:spTree>
    <p:extLst>
      <p:ext uri="{BB962C8B-B14F-4D97-AF65-F5344CB8AC3E}">
        <p14:creationId xmlns:p14="http://schemas.microsoft.com/office/powerpoint/2010/main" val="1021277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5D7227-B79A-43FA-B3A5-67D1BF0DA561}"/>
              </a:ext>
            </a:extLst>
          </p:cNvPr>
          <p:cNvSpPr>
            <a:spLocks noGrp="1"/>
          </p:cNvSpPr>
          <p:nvPr>
            <p:ph type="title"/>
          </p:nvPr>
        </p:nvSpPr>
        <p:spPr/>
        <p:txBody>
          <a:bodyPr/>
          <a:lstStyle/>
          <a:p>
            <a:r>
              <a:rPr lang="es-CL" dirty="0"/>
              <a:t>Clasificación de los alimentos </a:t>
            </a:r>
          </a:p>
        </p:txBody>
      </p:sp>
      <p:sp>
        <p:nvSpPr>
          <p:cNvPr id="3" name="Marcador de contenido 2">
            <a:extLst>
              <a:ext uri="{FF2B5EF4-FFF2-40B4-BE49-F238E27FC236}">
                <a16:creationId xmlns:a16="http://schemas.microsoft.com/office/drawing/2014/main" id="{4E627E8D-0647-4D5E-BD1B-6F3847CF7629}"/>
              </a:ext>
            </a:extLst>
          </p:cNvPr>
          <p:cNvSpPr>
            <a:spLocks noGrp="1"/>
          </p:cNvSpPr>
          <p:nvPr>
            <p:ph idx="1"/>
          </p:nvPr>
        </p:nvSpPr>
        <p:spPr/>
        <p:txBody>
          <a:bodyPr/>
          <a:lstStyle/>
          <a:p>
            <a:r>
              <a:rPr lang="es-CL" sz="3200" b="1" dirty="0">
                <a:solidFill>
                  <a:srgbClr val="FF0000"/>
                </a:solidFill>
              </a:rPr>
              <a:t>Alimentos voluminosos</a:t>
            </a:r>
          </a:p>
          <a:p>
            <a:endParaRPr lang="es-CL" dirty="0"/>
          </a:p>
          <a:p>
            <a:pPr>
              <a:buFont typeface="Wingdings" panose="05000000000000000000" pitchFamily="2" charset="2"/>
              <a:buChar char="ü"/>
            </a:pPr>
            <a:r>
              <a:rPr lang="es-CL" dirty="0"/>
              <a:t>Alimentos fibrosos: forrajes verdes, ensilados, henos, subproductos fibrosos.</a:t>
            </a:r>
          </a:p>
          <a:p>
            <a:pPr>
              <a:buFont typeface="Wingdings" panose="05000000000000000000" pitchFamily="2" charset="2"/>
              <a:buChar char="ü"/>
            </a:pPr>
            <a:endParaRPr lang="es-CL" dirty="0"/>
          </a:p>
          <a:p>
            <a:pPr>
              <a:buFont typeface="Wingdings" panose="05000000000000000000" pitchFamily="2" charset="2"/>
              <a:buChar char="ü"/>
            </a:pPr>
            <a:r>
              <a:rPr lang="es-CL" dirty="0"/>
              <a:t>Alimentos groseros suculentos</a:t>
            </a:r>
          </a:p>
          <a:p>
            <a:pPr lvl="6">
              <a:buFont typeface="Wingdings" panose="05000000000000000000" pitchFamily="2" charset="2"/>
              <a:buChar char="ü"/>
            </a:pPr>
            <a:endParaRPr lang="es-CL" dirty="0"/>
          </a:p>
          <a:p>
            <a:endParaRPr lang="es-CL" dirty="0"/>
          </a:p>
          <a:p>
            <a:endParaRPr lang="es-CL" dirty="0"/>
          </a:p>
        </p:txBody>
      </p:sp>
    </p:spTree>
    <p:extLst>
      <p:ext uri="{BB962C8B-B14F-4D97-AF65-F5344CB8AC3E}">
        <p14:creationId xmlns:p14="http://schemas.microsoft.com/office/powerpoint/2010/main" val="2298432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D3EEBB1-00BE-48BF-BCA9-4EF4DD9F892A}"/>
              </a:ext>
            </a:extLst>
          </p:cNvPr>
          <p:cNvSpPr>
            <a:spLocks noGrp="1"/>
          </p:cNvSpPr>
          <p:nvPr>
            <p:ph idx="1"/>
          </p:nvPr>
        </p:nvSpPr>
        <p:spPr/>
        <p:txBody>
          <a:bodyPr>
            <a:normAutofit/>
          </a:bodyPr>
          <a:lstStyle/>
          <a:p>
            <a:r>
              <a:rPr lang="es-CL" sz="3200" b="1" dirty="0">
                <a:solidFill>
                  <a:srgbClr val="FF0000"/>
                </a:solidFill>
              </a:rPr>
              <a:t>Alimentos concentrados</a:t>
            </a:r>
          </a:p>
          <a:p>
            <a:pPr marL="0" indent="0">
              <a:buNone/>
            </a:pPr>
            <a:r>
              <a:rPr lang="es-CL" sz="3200" b="1" dirty="0">
                <a:solidFill>
                  <a:srgbClr val="FF0000"/>
                </a:solidFill>
              </a:rPr>
              <a:t> </a:t>
            </a:r>
            <a:r>
              <a:rPr lang="es-CL" dirty="0"/>
              <a:t>Se denominan así porque tienen gran cantidad de elementos nutritivos en relación a su peso. Aquí se incluyen todos los granos de cereales y sus harinas (maíz, cebada, trigo, avena, sorgo, centeno, etc.), los granos de leguminosas, las tortas o harinas de oleaginosas y los propios granos de oleaginosas (soja, girasol, etc.) y todos los piensos compuestos. </a:t>
            </a:r>
          </a:p>
          <a:p>
            <a:pPr marL="0" indent="0">
              <a:buNone/>
            </a:pPr>
            <a:r>
              <a:rPr lang="es-CL" dirty="0"/>
              <a:t>Estos alimentos se utilizan de forma común en el racionamiento de animales monogástricos (cerdos, gallinas, etc.) </a:t>
            </a:r>
            <a:r>
              <a:rPr lang="es-CL" dirty="0">
                <a:solidFill>
                  <a:srgbClr val="FF0000"/>
                </a:solidFill>
              </a:rPr>
              <a:t>y para complementar las dietas forrajeras de rumiantes altamente productores (ovejas, cabras y vacas, normalmente de leche). </a:t>
            </a:r>
            <a:endParaRPr lang="es-CL" sz="3200" b="1" dirty="0">
              <a:solidFill>
                <a:srgbClr val="FF0000"/>
              </a:solidFill>
            </a:endParaRPr>
          </a:p>
        </p:txBody>
      </p:sp>
    </p:spTree>
    <p:extLst>
      <p:ext uri="{BB962C8B-B14F-4D97-AF65-F5344CB8AC3E}">
        <p14:creationId xmlns:p14="http://schemas.microsoft.com/office/powerpoint/2010/main" val="2823959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2BE4501-54B7-45EB-8857-D1724655A032}"/>
              </a:ext>
            </a:extLst>
          </p:cNvPr>
          <p:cNvSpPr>
            <a:spLocks noGrp="1"/>
          </p:cNvSpPr>
          <p:nvPr>
            <p:ph idx="1"/>
          </p:nvPr>
        </p:nvSpPr>
        <p:spPr/>
        <p:txBody>
          <a:bodyPr/>
          <a:lstStyle/>
          <a:p>
            <a:pPr>
              <a:buFont typeface="Wingdings" panose="05000000000000000000" pitchFamily="2" charset="2"/>
              <a:buChar char="ü"/>
            </a:pPr>
            <a:r>
              <a:rPr lang="es-CL" dirty="0"/>
              <a:t>Alimentos energéticos</a:t>
            </a:r>
          </a:p>
          <a:p>
            <a:pPr>
              <a:buFont typeface="Wingdings" panose="05000000000000000000" pitchFamily="2" charset="2"/>
              <a:buChar char="ü"/>
            </a:pPr>
            <a:r>
              <a:rPr lang="es-CL" dirty="0"/>
              <a:t>Alimentos proteicos</a:t>
            </a:r>
          </a:p>
          <a:p>
            <a:pPr>
              <a:buFont typeface="Wingdings" panose="05000000000000000000" pitchFamily="2" charset="2"/>
              <a:buChar char="ü"/>
            </a:pPr>
            <a:r>
              <a:rPr lang="es-CL" dirty="0"/>
              <a:t>Alimentos equilibrados</a:t>
            </a:r>
          </a:p>
          <a:p>
            <a:pPr>
              <a:buFont typeface="Wingdings" panose="05000000000000000000" pitchFamily="2" charset="2"/>
              <a:buChar char="ü"/>
            </a:pPr>
            <a:r>
              <a:rPr lang="es-CL" dirty="0"/>
              <a:t>Alimentos minerales y correctores</a:t>
            </a:r>
          </a:p>
        </p:txBody>
      </p:sp>
    </p:spTree>
    <p:extLst>
      <p:ext uri="{BB962C8B-B14F-4D97-AF65-F5344CB8AC3E}">
        <p14:creationId xmlns:p14="http://schemas.microsoft.com/office/powerpoint/2010/main" val="1193579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4D037E-5E54-4C7E-AEE6-72FBE7B18B6A}"/>
              </a:ext>
            </a:extLst>
          </p:cNvPr>
          <p:cNvSpPr>
            <a:spLocks noGrp="1"/>
          </p:cNvSpPr>
          <p:nvPr>
            <p:ph type="title"/>
          </p:nvPr>
        </p:nvSpPr>
        <p:spPr/>
        <p:txBody>
          <a:bodyPr/>
          <a:lstStyle/>
          <a:p>
            <a:r>
              <a:rPr lang="es-CL" b="1" dirty="0">
                <a:solidFill>
                  <a:srgbClr val="FF0000"/>
                </a:solidFill>
              </a:rPr>
              <a:t>Requerimientos nutricionales en caprinos</a:t>
            </a:r>
          </a:p>
        </p:txBody>
      </p:sp>
      <p:sp>
        <p:nvSpPr>
          <p:cNvPr id="3" name="Marcador de contenido 2">
            <a:extLst>
              <a:ext uri="{FF2B5EF4-FFF2-40B4-BE49-F238E27FC236}">
                <a16:creationId xmlns:a16="http://schemas.microsoft.com/office/drawing/2014/main" id="{AE6F89D5-0A5D-4A77-919E-7C32315C9581}"/>
              </a:ext>
            </a:extLst>
          </p:cNvPr>
          <p:cNvSpPr>
            <a:spLocks noGrp="1"/>
          </p:cNvSpPr>
          <p:nvPr>
            <p:ph idx="1"/>
          </p:nvPr>
        </p:nvSpPr>
        <p:spPr/>
        <p:txBody>
          <a:bodyPr>
            <a:normAutofit fontScale="92500" lnSpcReduction="10000"/>
          </a:bodyPr>
          <a:lstStyle/>
          <a:p>
            <a:pPr algn="just"/>
            <a:r>
              <a:rPr lang="es-CL" dirty="0"/>
              <a:t>Los requerimientos nutricionales dependerán de la edad, sexo, estado fisiológico y nivel de producción de la cabra, donde los requerimientos cambiarán a lo largo del año, según el estado fisiológico en que se encuentre el animal.</a:t>
            </a:r>
          </a:p>
          <a:p>
            <a:pPr algn="just"/>
            <a:endParaRPr lang="es-CL" dirty="0"/>
          </a:p>
          <a:p>
            <a:pPr algn="just"/>
            <a:r>
              <a:rPr lang="es-CL" dirty="0"/>
              <a:t>Las tres situaciones puntuales en que las cabras necesitan una mejor alimentación son:</a:t>
            </a:r>
          </a:p>
          <a:p>
            <a:pPr algn="just"/>
            <a:r>
              <a:rPr lang="es-CL" dirty="0"/>
              <a:t>1- El mes anterior a la monta y el período de servicio hasta 20 días después de finalizado.</a:t>
            </a:r>
          </a:p>
          <a:p>
            <a:pPr algn="just"/>
            <a:r>
              <a:rPr lang="es-CL" dirty="0"/>
              <a:t>2- Los últimos 45 días de gestación.</a:t>
            </a:r>
          </a:p>
          <a:p>
            <a:pPr algn="just"/>
            <a:r>
              <a:rPr lang="es-CL" dirty="0"/>
              <a:t>3- El período de lactancia.</a:t>
            </a:r>
          </a:p>
          <a:p>
            <a:endParaRPr lang="es-CL" dirty="0"/>
          </a:p>
          <a:p>
            <a:endParaRPr lang="es-CL" dirty="0"/>
          </a:p>
        </p:txBody>
      </p:sp>
    </p:spTree>
    <p:extLst>
      <p:ext uri="{BB962C8B-B14F-4D97-AF65-F5344CB8AC3E}">
        <p14:creationId xmlns:p14="http://schemas.microsoft.com/office/powerpoint/2010/main" val="4232550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43889C7A-F0C9-4140-AFBB-A3E64A3F64EB}"/>
              </a:ext>
            </a:extLst>
          </p:cNvPr>
          <p:cNvPicPr>
            <a:picLocks noGrp="1" noChangeAspect="1"/>
          </p:cNvPicPr>
          <p:nvPr>
            <p:ph idx="1"/>
          </p:nvPr>
        </p:nvPicPr>
        <p:blipFill rotWithShape="1">
          <a:blip r:embed="rId2"/>
          <a:srcRect l="24493" t="22704" r="25704" b="22983"/>
          <a:stretch/>
        </p:blipFill>
        <p:spPr>
          <a:xfrm>
            <a:off x="1575583" y="888804"/>
            <a:ext cx="8285870" cy="5080391"/>
          </a:xfrm>
          <a:prstGeom prst="rect">
            <a:avLst/>
          </a:prstGeom>
        </p:spPr>
      </p:pic>
    </p:spTree>
    <p:extLst>
      <p:ext uri="{BB962C8B-B14F-4D97-AF65-F5344CB8AC3E}">
        <p14:creationId xmlns:p14="http://schemas.microsoft.com/office/powerpoint/2010/main" val="4183289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9E8183-DC50-4D73-BCFA-6AA82A260AFB}"/>
              </a:ext>
            </a:extLst>
          </p:cNvPr>
          <p:cNvSpPr>
            <a:spLocks noGrp="1"/>
          </p:cNvSpPr>
          <p:nvPr>
            <p:ph type="title"/>
          </p:nvPr>
        </p:nvSpPr>
        <p:spPr/>
        <p:txBody>
          <a:bodyPr/>
          <a:lstStyle/>
          <a:p>
            <a:endParaRPr lang="es-CL"/>
          </a:p>
        </p:txBody>
      </p:sp>
      <p:pic>
        <p:nvPicPr>
          <p:cNvPr id="7" name="Marcador de contenido 6">
            <a:extLst>
              <a:ext uri="{FF2B5EF4-FFF2-40B4-BE49-F238E27FC236}">
                <a16:creationId xmlns:a16="http://schemas.microsoft.com/office/drawing/2014/main" id="{F12C9463-F674-439F-9A85-3BAAB59D8BE6}"/>
              </a:ext>
            </a:extLst>
          </p:cNvPr>
          <p:cNvPicPr>
            <a:picLocks noGrp="1" noChangeAspect="1"/>
          </p:cNvPicPr>
          <p:nvPr>
            <p:ph idx="1"/>
          </p:nvPr>
        </p:nvPicPr>
        <p:blipFill rotWithShape="1">
          <a:blip r:embed="rId2"/>
          <a:srcRect l="25219" t="36849" r="24795" b="6817"/>
          <a:stretch/>
        </p:blipFill>
        <p:spPr>
          <a:xfrm>
            <a:off x="1777219" y="692462"/>
            <a:ext cx="8637562" cy="5473075"/>
          </a:xfrm>
          <a:prstGeom prst="rect">
            <a:avLst/>
          </a:prstGeom>
        </p:spPr>
      </p:pic>
    </p:spTree>
    <p:extLst>
      <p:ext uri="{BB962C8B-B14F-4D97-AF65-F5344CB8AC3E}">
        <p14:creationId xmlns:p14="http://schemas.microsoft.com/office/powerpoint/2010/main" val="2439661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67D08C-9BDC-447E-BAB5-C1BF65ED654C}"/>
              </a:ext>
            </a:extLst>
          </p:cNvPr>
          <p:cNvSpPr>
            <a:spLocks noGrp="1"/>
          </p:cNvSpPr>
          <p:nvPr>
            <p:ph type="title"/>
          </p:nvPr>
        </p:nvSpPr>
        <p:spPr/>
        <p:txBody>
          <a:bodyPr/>
          <a:lstStyle/>
          <a:p>
            <a:r>
              <a:rPr lang="es-CL" b="1" dirty="0">
                <a:solidFill>
                  <a:srgbClr val="FF0000"/>
                </a:solidFill>
              </a:rPr>
              <a:t>Valor nutricional de Tamarugos y Algarrobos</a:t>
            </a:r>
            <a:br>
              <a:rPr lang="es-CL" dirty="0"/>
            </a:br>
            <a:endParaRPr lang="es-CL" dirty="0"/>
          </a:p>
        </p:txBody>
      </p:sp>
      <p:pic>
        <p:nvPicPr>
          <p:cNvPr id="4" name="Marcador de contenido 3">
            <a:extLst>
              <a:ext uri="{FF2B5EF4-FFF2-40B4-BE49-F238E27FC236}">
                <a16:creationId xmlns:a16="http://schemas.microsoft.com/office/drawing/2014/main" id="{492C6308-75B0-477F-9E00-FBEAE629C82B}"/>
              </a:ext>
            </a:extLst>
          </p:cNvPr>
          <p:cNvPicPr>
            <a:picLocks noGrp="1" noChangeAspect="1"/>
          </p:cNvPicPr>
          <p:nvPr>
            <p:ph idx="1"/>
          </p:nvPr>
        </p:nvPicPr>
        <p:blipFill rotWithShape="1">
          <a:blip r:embed="rId2"/>
          <a:srcRect l="28673" t="25612" r="27704" b="33975"/>
          <a:stretch/>
        </p:blipFill>
        <p:spPr>
          <a:xfrm>
            <a:off x="2461846" y="1690688"/>
            <a:ext cx="7449826" cy="3880118"/>
          </a:xfrm>
          <a:prstGeom prst="rect">
            <a:avLst/>
          </a:prstGeom>
        </p:spPr>
      </p:pic>
    </p:spTree>
    <p:extLst>
      <p:ext uri="{BB962C8B-B14F-4D97-AF65-F5344CB8AC3E}">
        <p14:creationId xmlns:p14="http://schemas.microsoft.com/office/powerpoint/2010/main" val="3164512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2BF264-C2AD-427B-8A9A-4E0D2CC23821}"/>
              </a:ext>
            </a:extLst>
          </p:cNvPr>
          <p:cNvSpPr>
            <a:spLocks noGrp="1"/>
          </p:cNvSpPr>
          <p:nvPr>
            <p:ph type="title"/>
          </p:nvPr>
        </p:nvSpPr>
        <p:spPr/>
        <p:txBody>
          <a:bodyPr/>
          <a:lstStyle/>
          <a:p>
            <a:pPr algn="ctr"/>
            <a:r>
              <a:rPr lang="es-CL" dirty="0"/>
              <a:t>Introducción </a:t>
            </a:r>
          </a:p>
        </p:txBody>
      </p:sp>
      <p:sp>
        <p:nvSpPr>
          <p:cNvPr id="3" name="Marcador de contenido 2">
            <a:extLst>
              <a:ext uri="{FF2B5EF4-FFF2-40B4-BE49-F238E27FC236}">
                <a16:creationId xmlns:a16="http://schemas.microsoft.com/office/drawing/2014/main" id="{AE08C648-DD44-4B50-AB1A-D1370AA4D0E5}"/>
              </a:ext>
            </a:extLst>
          </p:cNvPr>
          <p:cNvSpPr>
            <a:spLocks noGrp="1"/>
          </p:cNvSpPr>
          <p:nvPr>
            <p:ph idx="1"/>
          </p:nvPr>
        </p:nvSpPr>
        <p:spPr>
          <a:xfrm>
            <a:off x="838200" y="1825625"/>
            <a:ext cx="6052930" cy="4351338"/>
          </a:xfrm>
        </p:spPr>
        <p:txBody>
          <a:bodyPr/>
          <a:lstStyle/>
          <a:p>
            <a:pPr algn="just"/>
            <a:r>
              <a:rPr lang="es-CL" dirty="0"/>
              <a:t>La </a:t>
            </a:r>
            <a:r>
              <a:rPr lang="es-CL" dirty="0">
                <a:solidFill>
                  <a:srgbClr val="FF0000"/>
                </a:solidFill>
              </a:rPr>
              <a:t>nutrición</a:t>
            </a:r>
            <a:r>
              <a:rPr lang="es-CL" dirty="0"/>
              <a:t> involucra la provisión diaria de los niveles correctos de cada nutriente para optimizar el comportamiento productivo y rentabilidad. Se refiere a la conversión de los componentes químicos de los forrajes y granos, en carne, lana y leche. </a:t>
            </a:r>
          </a:p>
          <a:p>
            <a:pPr algn="just"/>
            <a:endParaRPr lang="es-CL" dirty="0"/>
          </a:p>
          <a:p>
            <a:pPr algn="just"/>
            <a:endParaRPr lang="es-CL" dirty="0"/>
          </a:p>
        </p:txBody>
      </p:sp>
      <p:pic>
        <p:nvPicPr>
          <p:cNvPr id="4" name="Imagen 3">
            <a:extLst>
              <a:ext uri="{FF2B5EF4-FFF2-40B4-BE49-F238E27FC236}">
                <a16:creationId xmlns:a16="http://schemas.microsoft.com/office/drawing/2014/main" id="{49FB7924-5D1A-49FB-8993-F18B4692F318}"/>
              </a:ext>
            </a:extLst>
          </p:cNvPr>
          <p:cNvPicPr>
            <a:picLocks noChangeAspect="1"/>
          </p:cNvPicPr>
          <p:nvPr/>
        </p:nvPicPr>
        <p:blipFill rotWithShape="1">
          <a:blip r:embed="rId2"/>
          <a:srcRect l="5058" t="7831" r="4251" b="5400"/>
          <a:stretch/>
        </p:blipFill>
        <p:spPr>
          <a:xfrm>
            <a:off x="7073347" y="1987825"/>
            <a:ext cx="4639233" cy="3193775"/>
          </a:xfrm>
          <a:prstGeom prst="rect">
            <a:avLst/>
          </a:prstGeom>
        </p:spPr>
      </p:pic>
    </p:spTree>
    <p:extLst>
      <p:ext uri="{BB962C8B-B14F-4D97-AF65-F5344CB8AC3E}">
        <p14:creationId xmlns:p14="http://schemas.microsoft.com/office/powerpoint/2010/main" val="3059156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9F8101-80E5-4E2F-884C-475EC026E371}"/>
              </a:ext>
            </a:extLst>
          </p:cNvPr>
          <p:cNvSpPr>
            <a:spLocks noGrp="1"/>
          </p:cNvSpPr>
          <p:nvPr>
            <p:ph type="title"/>
          </p:nvPr>
        </p:nvSpPr>
        <p:spPr/>
        <p:txBody>
          <a:bodyPr/>
          <a:lstStyle/>
          <a:p>
            <a:r>
              <a:rPr lang="es-CL" b="1" dirty="0">
                <a:solidFill>
                  <a:srgbClr val="FF0000"/>
                </a:solidFill>
              </a:rPr>
              <a:t>Balanceo de raciones </a:t>
            </a:r>
          </a:p>
        </p:txBody>
      </p:sp>
      <p:sp>
        <p:nvSpPr>
          <p:cNvPr id="3" name="Marcador de contenido 2">
            <a:extLst>
              <a:ext uri="{FF2B5EF4-FFF2-40B4-BE49-F238E27FC236}">
                <a16:creationId xmlns:a16="http://schemas.microsoft.com/office/drawing/2014/main" id="{BDA436D7-4A72-4CBE-B666-AF172598B905}"/>
              </a:ext>
            </a:extLst>
          </p:cNvPr>
          <p:cNvSpPr>
            <a:spLocks noGrp="1"/>
          </p:cNvSpPr>
          <p:nvPr>
            <p:ph idx="1"/>
          </p:nvPr>
        </p:nvSpPr>
        <p:spPr/>
        <p:txBody>
          <a:bodyPr/>
          <a:lstStyle/>
          <a:p>
            <a:pPr algn="just"/>
            <a:r>
              <a:rPr lang="es-CL" dirty="0"/>
              <a:t>El termino </a:t>
            </a:r>
            <a:r>
              <a:rPr lang="es-CL" b="1" i="1" dirty="0"/>
              <a:t>dieta</a:t>
            </a:r>
            <a:r>
              <a:rPr lang="es-CL" dirty="0"/>
              <a:t> esta definida por el conjunto de alimentos que normalmente consume el animal, sin que involucre la cantidad que se recibe. La </a:t>
            </a:r>
            <a:r>
              <a:rPr lang="es-CL" b="1" i="1" dirty="0"/>
              <a:t>ración</a:t>
            </a:r>
            <a:r>
              <a:rPr lang="es-CL" dirty="0"/>
              <a:t> es la cantidad de alimento suministrada al animal durante un día, ya sea de una sola vez o en varias porciones. El termino no implica que la cantidad ofrecida sea suficiente para llenar los requerimientos nutricionales del animal. </a:t>
            </a:r>
          </a:p>
          <a:p>
            <a:pPr algn="just"/>
            <a:r>
              <a:rPr lang="es-CL" dirty="0"/>
              <a:t>Y </a:t>
            </a:r>
            <a:r>
              <a:rPr lang="es-CL" b="1" i="1" dirty="0"/>
              <a:t>Ración balanceada </a:t>
            </a:r>
            <a:r>
              <a:rPr lang="es-CL" dirty="0"/>
              <a:t>es la cantidad de alimento que suministra al animal los diversos nutrientes en cantidades y proporciones tales, que este queda adecuadamente alimentado durante un periodo de 24 horas. </a:t>
            </a:r>
          </a:p>
          <a:p>
            <a:endParaRPr lang="es-CL" dirty="0"/>
          </a:p>
        </p:txBody>
      </p:sp>
    </p:spTree>
    <p:extLst>
      <p:ext uri="{BB962C8B-B14F-4D97-AF65-F5344CB8AC3E}">
        <p14:creationId xmlns:p14="http://schemas.microsoft.com/office/powerpoint/2010/main" val="2554254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71CD443-FD50-4707-B34E-BA71BD61EAC6}"/>
              </a:ext>
            </a:extLst>
          </p:cNvPr>
          <p:cNvSpPr>
            <a:spLocks noGrp="1"/>
          </p:cNvSpPr>
          <p:nvPr>
            <p:ph idx="1"/>
          </p:nvPr>
        </p:nvSpPr>
        <p:spPr/>
        <p:txBody>
          <a:bodyPr/>
          <a:lstStyle/>
          <a:p>
            <a:pPr algn="just"/>
            <a:r>
              <a:rPr lang="es-CL" dirty="0"/>
              <a:t>La idea de balancear una ración para ser entregada a los animales busca integrar el conocimiento existente sobre los nutrientes y sus funciones en el animal, el contenido de nutrientes de los alimentos o recursos disponible y los requerimientos del animal. Entonces la cantidad de alimento que diariamente recibe el animal debe proveer de los nutrientes necesarios para suplir los requisitos de mantención y los de cualquier proceso productivo en que s encuentre el animal.</a:t>
            </a:r>
          </a:p>
          <a:p>
            <a:endParaRPr lang="es-CL" dirty="0"/>
          </a:p>
        </p:txBody>
      </p:sp>
    </p:spTree>
    <p:extLst>
      <p:ext uri="{BB962C8B-B14F-4D97-AF65-F5344CB8AC3E}">
        <p14:creationId xmlns:p14="http://schemas.microsoft.com/office/powerpoint/2010/main" val="3625262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7498F5A-999F-42BE-A42B-BDB0DF387CA5}"/>
              </a:ext>
            </a:extLst>
          </p:cNvPr>
          <p:cNvSpPr>
            <a:spLocks noGrp="1"/>
          </p:cNvSpPr>
          <p:nvPr>
            <p:ph idx="1"/>
          </p:nvPr>
        </p:nvSpPr>
        <p:spPr/>
        <p:txBody>
          <a:bodyPr/>
          <a:lstStyle/>
          <a:p>
            <a:pPr marL="0" indent="0">
              <a:buNone/>
            </a:pPr>
            <a:r>
              <a:rPr lang="es-CL" dirty="0"/>
              <a:t>El proceso matemático empleado para balancear la ración es simple, pero, antes de realizarlo se requieren cierta información que se detalla a continuación:</a:t>
            </a:r>
          </a:p>
          <a:p>
            <a:pPr marL="0" indent="0">
              <a:buNone/>
            </a:pPr>
            <a:endParaRPr lang="es-CL" dirty="0"/>
          </a:p>
          <a:p>
            <a:pPr lvl="0"/>
            <a:r>
              <a:rPr lang="es-CL" dirty="0"/>
              <a:t>Requerimientos nutricionales del animal basados en la etapa o estado fisiológico. </a:t>
            </a:r>
          </a:p>
          <a:p>
            <a:pPr lvl="0"/>
            <a:r>
              <a:rPr lang="es-CL" dirty="0"/>
              <a:t>Definir cuáles son los alimentos disponibles y su valor nutricional.</a:t>
            </a:r>
          </a:p>
          <a:p>
            <a:pPr lvl="0"/>
            <a:r>
              <a:rPr lang="es-CL" dirty="0"/>
              <a:t>Emplear una ración de mínimo costo.</a:t>
            </a:r>
          </a:p>
          <a:p>
            <a:endParaRPr lang="es-CL" dirty="0"/>
          </a:p>
        </p:txBody>
      </p:sp>
    </p:spTree>
    <p:extLst>
      <p:ext uri="{BB962C8B-B14F-4D97-AF65-F5344CB8AC3E}">
        <p14:creationId xmlns:p14="http://schemas.microsoft.com/office/powerpoint/2010/main" val="2382498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03BBE4-8C05-412A-BBE0-315DD316CDB9}"/>
              </a:ext>
            </a:extLst>
          </p:cNvPr>
          <p:cNvSpPr>
            <a:spLocks noGrp="1"/>
          </p:cNvSpPr>
          <p:nvPr>
            <p:ph type="title"/>
          </p:nvPr>
        </p:nvSpPr>
        <p:spPr/>
        <p:txBody>
          <a:bodyPr/>
          <a:lstStyle/>
          <a:p>
            <a:r>
              <a:rPr lang="es-CL" dirty="0">
                <a:solidFill>
                  <a:srgbClr val="FF0000"/>
                </a:solidFill>
              </a:rPr>
              <a:t>CUADRO DE PEARSON </a:t>
            </a:r>
          </a:p>
        </p:txBody>
      </p:sp>
      <p:pic>
        <p:nvPicPr>
          <p:cNvPr id="4" name="Marcador de contenido 3">
            <a:extLst>
              <a:ext uri="{FF2B5EF4-FFF2-40B4-BE49-F238E27FC236}">
                <a16:creationId xmlns:a16="http://schemas.microsoft.com/office/drawing/2014/main" id="{3BF3D181-8E43-42B0-BA97-E35B3B3C0152}"/>
              </a:ext>
            </a:extLst>
          </p:cNvPr>
          <p:cNvPicPr>
            <a:picLocks noGrp="1" noChangeAspect="1"/>
          </p:cNvPicPr>
          <p:nvPr>
            <p:ph idx="1"/>
          </p:nvPr>
        </p:nvPicPr>
        <p:blipFill rotWithShape="1">
          <a:blip r:embed="rId2"/>
          <a:srcRect l="58119" t="39192" r="6982" b="24599"/>
          <a:stretch/>
        </p:blipFill>
        <p:spPr>
          <a:xfrm>
            <a:off x="1772528" y="1690688"/>
            <a:ext cx="7017771" cy="4093698"/>
          </a:xfrm>
          <a:prstGeom prst="rect">
            <a:avLst/>
          </a:prstGeom>
        </p:spPr>
      </p:pic>
    </p:spTree>
    <p:extLst>
      <p:ext uri="{BB962C8B-B14F-4D97-AF65-F5344CB8AC3E}">
        <p14:creationId xmlns:p14="http://schemas.microsoft.com/office/powerpoint/2010/main" val="27001806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FA665076-21CF-4E42-8D70-F27CC8953B1E}"/>
              </a:ext>
            </a:extLst>
          </p:cNvPr>
          <p:cNvPicPr>
            <a:picLocks noGrp="1" noChangeAspect="1"/>
          </p:cNvPicPr>
          <p:nvPr>
            <p:ph idx="1"/>
          </p:nvPr>
        </p:nvPicPr>
        <p:blipFill rotWithShape="1">
          <a:blip r:embed="rId2"/>
          <a:srcRect l="25401" t="25937" r="24614" b="18457"/>
          <a:stretch/>
        </p:blipFill>
        <p:spPr>
          <a:xfrm>
            <a:off x="2042923" y="886264"/>
            <a:ext cx="8775132" cy="5488445"/>
          </a:xfrm>
          <a:prstGeom prst="rect">
            <a:avLst/>
          </a:prstGeom>
        </p:spPr>
      </p:pic>
    </p:spTree>
    <p:extLst>
      <p:ext uri="{BB962C8B-B14F-4D97-AF65-F5344CB8AC3E}">
        <p14:creationId xmlns:p14="http://schemas.microsoft.com/office/powerpoint/2010/main" val="386619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5E92DE3-2E70-4244-AD88-02A8665DAC12}"/>
              </a:ext>
            </a:extLst>
          </p:cNvPr>
          <p:cNvSpPr>
            <a:spLocks noGrp="1"/>
          </p:cNvSpPr>
          <p:nvPr>
            <p:ph idx="1"/>
          </p:nvPr>
        </p:nvSpPr>
        <p:spPr/>
        <p:txBody>
          <a:bodyPr/>
          <a:lstStyle/>
          <a:p>
            <a:endParaRPr lang="es-CL" dirty="0"/>
          </a:p>
          <a:p>
            <a:pPr algn="just"/>
            <a:r>
              <a:rPr lang="es-CL" dirty="0">
                <a:solidFill>
                  <a:srgbClr val="FF0000"/>
                </a:solidFill>
              </a:rPr>
              <a:t>Alimento</a:t>
            </a:r>
            <a:r>
              <a:rPr lang="es-CL" dirty="0"/>
              <a:t> es toda sustancia que contribuye a asegurar en todas sus manifestaciones (producción y reproducción) la vida del animal que la consume. Los alimentos desde el punto de vista ganadero son todas aquellas sustancias que el hombre pone a disposición de los animales directa o indirectamente para que consumiéndolas puedan mantener con normalidad sus funciones vitales, alcancen su desarrollo corporal propio de la especie y den las producciones útiles que se pretenden obtener.</a:t>
            </a:r>
          </a:p>
          <a:p>
            <a:pPr marL="0" indent="0" algn="just">
              <a:buNone/>
            </a:pPr>
            <a:endParaRPr lang="es-CL" dirty="0"/>
          </a:p>
        </p:txBody>
      </p:sp>
    </p:spTree>
    <p:extLst>
      <p:ext uri="{BB962C8B-B14F-4D97-AF65-F5344CB8AC3E}">
        <p14:creationId xmlns:p14="http://schemas.microsoft.com/office/powerpoint/2010/main" val="1700154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BAA3A1-0D04-4389-A6AD-4AED8F4EE29C}"/>
              </a:ext>
            </a:extLst>
          </p:cNvPr>
          <p:cNvSpPr>
            <a:spLocks noGrp="1"/>
          </p:cNvSpPr>
          <p:nvPr>
            <p:ph type="title"/>
          </p:nvPr>
        </p:nvSpPr>
        <p:spPr/>
        <p:txBody>
          <a:bodyPr/>
          <a:lstStyle/>
          <a:p>
            <a:r>
              <a:rPr lang="es-CL" dirty="0"/>
              <a:t>APARATO DIGESTIVO DE CAPRINOS</a:t>
            </a:r>
          </a:p>
        </p:txBody>
      </p:sp>
      <p:sp>
        <p:nvSpPr>
          <p:cNvPr id="3" name="Marcador de contenido 2">
            <a:extLst>
              <a:ext uri="{FF2B5EF4-FFF2-40B4-BE49-F238E27FC236}">
                <a16:creationId xmlns:a16="http://schemas.microsoft.com/office/drawing/2014/main" id="{50963E5B-B636-4707-91CF-71F25F8E7CED}"/>
              </a:ext>
            </a:extLst>
          </p:cNvPr>
          <p:cNvSpPr>
            <a:spLocks noGrp="1"/>
          </p:cNvSpPr>
          <p:nvPr>
            <p:ph idx="1"/>
          </p:nvPr>
        </p:nvSpPr>
        <p:spPr>
          <a:xfrm>
            <a:off x="838199" y="1825625"/>
            <a:ext cx="10187609" cy="4351338"/>
          </a:xfrm>
        </p:spPr>
        <p:txBody>
          <a:bodyPr>
            <a:normAutofit/>
          </a:bodyPr>
          <a:lstStyle/>
          <a:p>
            <a:pPr algn="just"/>
            <a:r>
              <a:rPr lang="es-CL" dirty="0"/>
              <a:t>Los caprinos al igual que los bovinos y ovinos son </a:t>
            </a:r>
            <a:r>
              <a:rPr lang="es-CL" dirty="0">
                <a:solidFill>
                  <a:srgbClr val="FF0000"/>
                </a:solidFill>
              </a:rPr>
              <a:t>rumiantes</a:t>
            </a:r>
            <a:r>
              <a:rPr lang="es-CL" dirty="0"/>
              <a:t>, o sea que tienen su estómago dividido en cuatro compartimentos:  </a:t>
            </a:r>
            <a:r>
              <a:rPr lang="es-CL" dirty="0">
                <a:solidFill>
                  <a:srgbClr val="FF0000"/>
                </a:solidFill>
              </a:rPr>
              <a:t>panza o rumen, retículo, librillo y cuajar.</a:t>
            </a:r>
            <a:r>
              <a:rPr lang="es-CL" dirty="0"/>
              <a:t>   El rumen es básicamente un contenedor de una capacidad que va de los 4 a 10 litros donde millones de microorganismos fermentan y transforman los alimentos (fibrosos) en productos que los caprinos utilizan para crecer. </a:t>
            </a:r>
          </a:p>
        </p:txBody>
      </p:sp>
    </p:spTree>
    <p:extLst>
      <p:ext uri="{BB962C8B-B14F-4D97-AF65-F5344CB8AC3E}">
        <p14:creationId xmlns:p14="http://schemas.microsoft.com/office/powerpoint/2010/main" val="3104302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B9B5BDB6-7CCB-4F02-9488-8462FC1F8EED}"/>
              </a:ext>
            </a:extLst>
          </p:cNvPr>
          <p:cNvPicPr>
            <a:picLocks noChangeAspect="1"/>
          </p:cNvPicPr>
          <p:nvPr/>
        </p:nvPicPr>
        <p:blipFill rotWithShape="1">
          <a:blip r:embed="rId2"/>
          <a:srcRect l="8952" t="31675" r="7668" b="3676"/>
          <a:stretch/>
        </p:blipFill>
        <p:spPr>
          <a:xfrm>
            <a:off x="2025748" y="1082016"/>
            <a:ext cx="7695027" cy="4474724"/>
          </a:xfrm>
          <a:prstGeom prst="rect">
            <a:avLst/>
          </a:prstGeom>
        </p:spPr>
      </p:pic>
    </p:spTree>
    <p:extLst>
      <p:ext uri="{BB962C8B-B14F-4D97-AF65-F5344CB8AC3E}">
        <p14:creationId xmlns:p14="http://schemas.microsoft.com/office/powerpoint/2010/main" val="96808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43F1BB-DE2C-4824-8EF0-EDC4E6964895}"/>
              </a:ext>
            </a:extLst>
          </p:cNvPr>
          <p:cNvSpPr>
            <a:spLocks noGrp="1"/>
          </p:cNvSpPr>
          <p:nvPr>
            <p:ph type="title"/>
          </p:nvPr>
        </p:nvSpPr>
        <p:spPr/>
        <p:txBody>
          <a:bodyPr/>
          <a:lstStyle/>
          <a:p>
            <a:r>
              <a:rPr lang="es-CL" dirty="0"/>
              <a:t>CICLO BIOLOGICO DE LA CABRA </a:t>
            </a:r>
          </a:p>
        </p:txBody>
      </p:sp>
      <p:pic>
        <p:nvPicPr>
          <p:cNvPr id="4" name="Marcador de contenido 3">
            <a:extLst>
              <a:ext uri="{FF2B5EF4-FFF2-40B4-BE49-F238E27FC236}">
                <a16:creationId xmlns:a16="http://schemas.microsoft.com/office/drawing/2014/main" id="{53E9B85D-4CF2-4DCA-B21F-24D84571A4B5}"/>
              </a:ext>
            </a:extLst>
          </p:cNvPr>
          <p:cNvPicPr>
            <a:picLocks noGrp="1" noChangeAspect="1"/>
          </p:cNvPicPr>
          <p:nvPr>
            <p:ph idx="1"/>
          </p:nvPr>
        </p:nvPicPr>
        <p:blipFill>
          <a:blip r:embed="rId2"/>
          <a:stretch>
            <a:fillRect/>
          </a:stretch>
        </p:blipFill>
        <p:spPr>
          <a:xfrm>
            <a:off x="2079581" y="2039816"/>
            <a:ext cx="8032837" cy="3331752"/>
          </a:xfrm>
          <a:prstGeom prst="rect">
            <a:avLst/>
          </a:prstGeom>
        </p:spPr>
      </p:pic>
    </p:spTree>
    <p:extLst>
      <p:ext uri="{BB962C8B-B14F-4D97-AF65-F5344CB8AC3E}">
        <p14:creationId xmlns:p14="http://schemas.microsoft.com/office/powerpoint/2010/main" val="23394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7646B0-6574-4A73-8567-843F0795EF0E}"/>
              </a:ext>
            </a:extLst>
          </p:cNvPr>
          <p:cNvSpPr>
            <a:spLocks noGrp="1"/>
          </p:cNvSpPr>
          <p:nvPr>
            <p:ph type="title"/>
          </p:nvPr>
        </p:nvSpPr>
        <p:spPr/>
        <p:txBody>
          <a:bodyPr/>
          <a:lstStyle/>
          <a:p>
            <a:r>
              <a:rPr lang="es-CL" dirty="0"/>
              <a:t>Principales nutrientes que los caprinos necesitan</a:t>
            </a:r>
          </a:p>
        </p:txBody>
      </p:sp>
      <p:sp>
        <p:nvSpPr>
          <p:cNvPr id="3" name="Marcador de contenido 2">
            <a:extLst>
              <a:ext uri="{FF2B5EF4-FFF2-40B4-BE49-F238E27FC236}">
                <a16:creationId xmlns:a16="http://schemas.microsoft.com/office/drawing/2014/main" id="{BB838083-0275-4277-AD91-D4A67DC87FAB}"/>
              </a:ext>
            </a:extLst>
          </p:cNvPr>
          <p:cNvSpPr>
            <a:spLocks noGrp="1"/>
          </p:cNvSpPr>
          <p:nvPr>
            <p:ph idx="1"/>
          </p:nvPr>
        </p:nvSpPr>
        <p:spPr/>
        <p:txBody>
          <a:bodyPr>
            <a:normAutofit fontScale="92500" lnSpcReduction="20000"/>
          </a:bodyPr>
          <a:lstStyle/>
          <a:p>
            <a:pPr marL="0" lvl="0" indent="0" algn="just">
              <a:buNone/>
            </a:pPr>
            <a:r>
              <a:rPr lang="es-CL" sz="3500" b="1" dirty="0">
                <a:solidFill>
                  <a:srgbClr val="FF0000"/>
                </a:solidFill>
              </a:rPr>
              <a:t>Energía</a:t>
            </a:r>
            <a:r>
              <a:rPr lang="es-CL" dirty="0"/>
              <a:t> : Los carbohidratos, las grasas y la fibra cruda son las principales fuentes de energía.</a:t>
            </a:r>
          </a:p>
          <a:p>
            <a:pPr lvl="0" algn="just"/>
            <a:endParaRPr lang="es-CL" dirty="0"/>
          </a:p>
          <a:p>
            <a:pPr marL="0" indent="0" algn="just">
              <a:buNone/>
            </a:pPr>
            <a:r>
              <a:rPr lang="es-CL" dirty="0"/>
              <a:t>CARBOHIDRATOS: Son principalmente el almidón y los azucares y sus principales fuentes son el maíz, sorgo, avena, cebada, trigo y subproductos de molinería como el salvado de trigo, afrecho; también la harina de yuca y plátano, los forrajes tiernos, la miel de caña y sus derivados. </a:t>
            </a:r>
          </a:p>
          <a:p>
            <a:pPr marL="0" indent="0" algn="just">
              <a:buNone/>
            </a:pPr>
            <a:endParaRPr lang="es-CL" dirty="0"/>
          </a:p>
          <a:p>
            <a:pPr marL="0" indent="0" algn="just">
              <a:buNone/>
            </a:pPr>
            <a:r>
              <a:rPr lang="es-CL" dirty="0"/>
              <a:t>GRASAS: Aportan mayor energía de los carbohidratos, pero la cabra aprovecha en </a:t>
            </a:r>
            <a:r>
              <a:rPr lang="es-CL" dirty="0" err="1"/>
              <a:t>menir</a:t>
            </a:r>
            <a:r>
              <a:rPr lang="es-CL" dirty="0"/>
              <a:t> </a:t>
            </a:r>
            <a:r>
              <a:rPr lang="es-CL" dirty="0" err="1"/>
              <a:t>cantiad</a:t>
            </a:r>
            <a:r>
              <a:rPr lang="es-CL" dirty="0"/>
              <a:t> por su </a:t>
            </a:r>
            <a:r>
              <a:rPr lang="es-CL" dirty="0" err="1"/>
              <a:t>bajs</a:t>
            </a:r>
            <a:r>
              <a:rPr lang="es-CL" dirty="0"/>
              <a:t> </a:t>
            </a:r>
            <a:r>
              <a:rPr lang="es-CL" dirty="0" err="1"/>
              <a:t>digestibiliad</a:t>
            </a:r>
            <a:r>
              <a:rPr lang="es-CL" dirty="0"/>
              <a:t>. Las tortas de oleaginosas como soya, algodón y maní son ricas en grasas y proteínas. Los cereales también aportan grasas, pero en menor cantidad. </a:t>
            </a:r>
          </a:p>
          <a:p>
            <a:pPr marL="0" lvl="0" indent="0">
              <a:buNone/>
            </a:pPr>
            <a:endParaRPr lang="es-CL" dirty="0"/>
          </a:p>
          <a:p>
            <a:pPr lvl="0"/>
            <a:endParaRPr lang="es-CL" dirty="0"/>
          </a:p>
          <a:p>
            <a:pPr lvl="0"/>
            <a:endParaRPr lang="es-CL" dirty="0"/>
          </a:p>
          <a:p>
            <a:pPr lvl="0"/>
            <a:endParaRPr lang="es-CL" dirty="0"/>
          </a:p>
          <a:p>
            <a:endParaRPr lang="es-CL" dirty="0"/>
          </a:p>
        </p:txBody>
      </p:sp>
    </p:spTree>
    <p:extLst>
      <p:ext uri="{BB962C8B-B14F-4D97-AF65-F5344CB8AC3E}">
        <p14:creationId xmlns:p14="http://schemas.microsoft.com/office/powerpoint/2010/main" val="17246879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18FD400-F32B-4FE0-BF93-012C6B0D9776}"/>
              </a:ext>
            </a:extLst>
          </p:cNvPr>
          <p:cNvSpPr>
            <a:spLocks noGrp="1"/>
          </p:cNvSpPr>
          <p:nvPr>
            <p:ph idx="1"/>
          </p:nvPr>
        </p:nvSpPr>
        <p:spPr/>
        <p:txBody>
          <a:bodyPr>
            <a:normAutofit/>
          </a:bodyPr>
          <a:lstStyle/>
          <a:p>
            <a:pPr algn="just"/>
            <a:r>
              <a:rPr lang="es-CL" dirty="0"/>
              <a:t>FIBRA CRUDA: Se llama fibra cruda a los componentes que forman la pared celular de las plantas. La digestibilidad de la fibra se reduce cuando las plantas están muy maduras y lignificadas. La fibra se descompone parcialmente por medio de los microorganismos existentes en el rumen. Para facilitar la digestión de la fibra y la multiplicación de los microorganismos en el rumen, la cabra necesita de proteínas o nitrógeno. Si los compuestos nitrogenados son deficientes en la ración se reduce la digestibilidad de la fibra.</a:t>
            </a:r>
          </a:p>
          <a:p>
            <a:pPr lvl="0"/>
            <a:endParaRPr lang="es-CL" dirty="0"/>
          </a:p>
          <a:p>
            <a:pPr lvl="0"/>
            <a:endParaRPr lang="es-CL" dirty="0"/>
          </a:p>
          <a:p>
            <a:endParaRPr lang="es-CL" dirty="0"/>
          </a:p>
        </p:txBody>
      </p:sp>
    </p:spTree>
    <p:extLst>
      <p:ext uri="{BB962C8B-B14F-4D97-AF65-F5344CB8AC3E}">
        <p14:creationId xmlns:p14="http://schemas.microsoft.com/office/powerpoint/2010/main" val="1526824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89C4D03-E6F7-44CF-A9B8-2AD7A004D7C6}"/>
              </a:ext>
            </a:extLst>
          </p:cNvPr>
          <p:cNvSpPr>
            <a:spLocks noGrp="1"/>
          </p:cNvSpPr>
          <p:nvPr>
            <p:ph idx="1"/>
          </p:nvPr>
        </p:nvSpPr>
        <p:spPr/>
        <p:txBody>
          <a:bodyPr/>
          <a:lstStyle/>
          <a:p>
            <a:pPr lvl="0" algn="just"/>
            <a:r>
              <a:rPr lang="es-CL" sz="3200" b="1" dirty="0">
                <a:solidFill>
                  <a:srgbClr val="FF0000"/>
                </a:solidFill>
              </a:rPr>
              <a:t>Proteínas </a:t>
            </a:r>
            <a:r>
              <a:rPr lang="es-CL" dirty="0"/>
              <a:t>Son nutrientes que utiliza la cabra para su crecimiento y desarrollo, producción de leche, carne y un buen desarrollo del feto. Las proteínas representan el pilar básico de la estructura del tejido animal. El cuerpo contiene muy poco exceso de proteínas. La mayor cantidad de excedente de nitrógeno es eliminado a través de los riñones y el resto quemado como energía.</a:t>
            </a:r>
            <a:endParaRPr lang="es-CL" sz="3200" b="1" dirty="0">
              <a:solidFill>
                <a:srgbClr val="FF0000"/>
              </a:solidFill>
            </a:endParaRPr>
          </a:p>
          <a:p>
            <a:r>
              <a:rPr lang="es-CL" dirty="0"/>
              <a:t>En forma práctica, se recomienda suplir proteína para los requerimientos en la gestación durante los dos últimos meses, ya que en esta etapa se produce el mayor crecimiento del feto, siendo la proteína, además del agua, una buena parte de los tejidos fetales.</a:t>
            </a:r>
          </a:p>
          <a:p>
            <a:pPr algn="just"/>
            <a:endParaRPr lang="es-CL" dirty="0"/>
          </a:p>
        </p:txBody>
      </p:sp>
    </p:spTree>
    <p:extLst>
      <p:ext uri="{BB962C8B-B14F-4D97-AF65-F5344CB8AC3E}">
        <p14:creationId xmlns:p14="http://schemas.microsoft.com/office/powerpoint/2010/main" val="416520071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TotalTime>
  <Words>1220</Words>
  <Application>Microsoft Office PowerPoint</Application>
  <PresentationFormat>Panorámica</PresentationFormat>
  <Paragraphs>61</Paragraphs>
  <Slides>24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24</vt:i4>
      </vt:variant>
    </vt:vector>
  </HeadingPairs>
  <TitlesOfParts>
    <vt:vector size="29" baseType="lpstr">
      <vt:lpstr>Arial</vt:lpstr>
      <vt:lpstr>Calibri</vt:lpstr>
      <vt:lpstr>Calibri Light</vt:lpstr>
      <vt:lpstr>Wingdings</vt:lpstr>
      <vt:lpstr>Tema de Office</vt:lpstr>
      <vt:lpstr>Alimentación y nutrición de los caprinos</vt:lpstr>
      <vt:lpstr>Introducción </vt:lpstr>
      <vt:lpstr>Presentación de PowerPoint</vt:lpstr>
      <vt:lpstr>APARATO DIGESTIVO DE CAPRINOS</vt:lpstr>
      <vt:lpstr>Presentación de PowerPoint</vt:lpstr>
      <vt:lpstr>CICLO BIOLOGICO DE LA CABRA </vt:lpstr>
      <vt:lpstr>Principales nutrientes que los caprinos necesitan</vt:lpstr>
      <vt:lpstr>Presentación de PowerPoint</vt:lpstr>
      <vt:lpstr>Presentación de PowerPoint</vt:lpstr>
      <vt:lpstr>Presentación de PowerPoint</vt:lpstr>
      <vt:lpstr>Presentación de PowerPoint</vt:lpstr>
      <vt:lpstr>Presentación de PowerPoint</vt:lpstr>
      <vt:lpstr>Clasificación de los alimentos </vt:lpstr>
      <vt:lpstr>Presentación de PowerPoint</vt:lpstr>
      <vt:lpstr>Presentación de PowerPoint</vt:lpstr>
      <vt:lpstr>Requerimientos nutricionales en caprinos</vt:lpstr>
      <vt:lpstr>Presentación de PowerPoint</vt:lpstr>
      <vt:lpstr>Presentación de PowerPoint</vt:lpstr>
      <vt:lpstr>Valor nutricional de Tamarugos y Algarrobos </vt:lpstr>
      <vt:lpstr>Balanceo de raciones </vt:lpstr>
      <vt:lpstr>Presentación de PowerPoint</vt:lpstr>
      <vt:lpstr>Presentación de PowerPoint</vt:lpstr>
      <vt:lpstr>CUADRO DE PEARSON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Alimentación y nutrición de los caprinos</dc:title>
  <dc:creator>KAREN</dc:creator>
  <cp:lastModifiedBy>Ingrid Acosta</cp:lastModifiedBy>
  <cp:revision>18</cp:revision>
  <dcterms:created xsi:type="dcterms:W3CDTF">2018-08-31T09:22:02Z</dcterms:created>
  <dcterms:modified xsi:type="dcterms:W3CDTF">2022-12-15T14:43:37Z</dcterms:modified>
</cp:coreProperties>
</file>