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45"/>
  </p:handoutMasterIdLst>
  <p:sldIdLst>
    <p:sldId id="378" r:id="rId2"/>
    <p:sldId id="379" r:id="rId3"/>
    <p:sldId id="402" r:id="rId4"/>
    <p:sldId id="403" r:id="rId5"/>
    <p:sldId id="409" r:id="rId6"/>
    <p:sldId id="406" r:id="rId7"/>
    <p:sldId id="407" r:id="rId8"/>
    <p:sldId id="410" r:id="rId9"/>
    <p:sldId id="411" r:id="rId10"/>
    <p:sldId id="383" r:id="rId11"/>
    <p:sldId id="384" r:id="rId12"/>
    <p:sldId id="386" r:id="rId13"/>
    <p:sldId id="414" r:id="rId14"/>
    <p:sldId id="415" r:id="rId15"/>
    <p:sldId id="387" r:id="rId16"/>
    <p:sldId id="388" r:id="rId17"/>
    <p:sldId id="389" r:id="rId18"/>
    <p:sldId id="381" r:id="rId19"/>
    <p:sldId id="412" r:id="rId20"/>
    <p:sldId id="404" r:id="rId21"/>
    <p:sldId id="405" r:id="rId22"/>
    <p:sldId id="413" r:id="rId23"/>
    <p:sldId id="391" r:id="rId24"/>
    <p:sldId id="382" r:id="rId25"/>
    <p:sldId id="394" r:id="rId26"/>
    <p:sldId id="390" r:id="rId27"/>
    <p:sldId id="392" r:id="rId28"/>
    <p:sldId id="393" r:id="rId29"/>
    <p:sldId id="418" r:id="rId30"/>
    <p:sldId id="397" r:id="rId31"/>
    <p:sldId id="425" r:id="rId32"/>
    <p:sldId id="426" r:id="rId33"/>
    <p:sldId id="398" r:id="rId34"/>
    <p:sldId id="416" r:id="rId35"/>
    <p:sldId id="420" r:id="rId36"/>
    <p:sldId id="421" r:id="rId37"/>
    <p:sldId id="423" r:id="rId38"/>
    <p:sldId id="427" r:id="rId39"/>
    <p:sldId id="428" r:id="rId40"/>
    <p:sldId id="424" r:id="rId41"/>
    <p:sldId id="429" r:id="rId42"/>
    <p:sldId id="430" r:id="rId43"/>
    <p:sldId id="422" r:id="rId44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C256"/>
    <a:srgbClr val="000000"/>
    <a:srgbClr val="FFCC99"/>
    <a:srgbClr val="666699"/>
    <a:srgbClr val="0033CC"/>
    <a:srgbClr val="FFFF99"/>
    <a:srgbClr val="6600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1" autoAdjust="0"/>
    <p:restoredTop sz="94667" autoAdjust="0"/>
  </p:normalViewPr>
  <p:slideViewPr>
    <p:cSldViewPr>
      <p:cViewPr>
        <p:scale>
          <a:sx n="94" d="100"/>
          <a:sy n="94" d="100"/>
        </p:scale>
        <p:origin x="984" y="-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1.xml"/><Relationship Id="rId6" Type="http://schemas.openxmlformats.org/officeDocument/2006/relationships/slide" Target="slides/slide43.xml"/><Relationship Id="rId5" Type="http://schemas.openxmlformats.org/officeDocument/2006/relationships/slide" Target="slides/slide33.xml"/><Relationship Id="rId4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>
            <a:extLst>
              <a:ext uri="{FF2B5EF4-FFF2-40B4-BE49-F238E27FC236}">
                <a16:creationId xmlns:a16="http://schemas.microsoft.com/office/drawing/2014/main" id="{98357394-CC89-41FF-3C55-6C4F582E6DB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s-CL"/>
          </a:p>
        </p:txBody>
      </p:sp>
      <p:sp>
        <p:nvSpPr>
          <p:cNvPr id="214019" name="Rectangle 3">
            <a:extLst>
              <a:ext uri="{FF2B5EF4-FFF2-40B4-BE49-F238E27FC236}">
                <a16:creationId xmlns:a16="http://schemas.microsoft.com/office/drawing/2014/main" id="{C80032D9-6E95-A38F-453A-32707E8261D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s-CL"/>
          </a:p>
        </p:txBody>
      </p:sp>
      <p:sp>
        <p:nvSpPr>
          <p:cNvPr id="214020" name="Rectangle 4">
            <a:extLst>
              <a:ext uri="{FF2B5EF4-FFF2-40B4-BE49-F238E27FC236}">
                <a16:creationId xmlns:a16="http://schemas.microsoft.com/office/drawing/2014/main" id="{B75BA2BC-F61C-3735-6CFC-93894F87843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s-CL"/>
          </a:p>
        </p:txBody>
      </p:sp>
      <p:sp>
        <p:nvSpPr>
          <p:cNvPr id="214021" name="Rectangle 5">
            <a:extLst>
              <a:ext uri="{FF2B5EF4-FFF2-40B4-BE49-F238E27FC236}">
                <a16:creationId xmlns:a16="http://schemas.microsoft.com/office/drawing/2014/main" id="{E82AED92-FBC1-58DF-7649-8C2C0F70DA7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02EAF6-7BF7-4DD1-9618-070CAC846345}" type="slidenum">
              <a:rPr lang="en-US" altLang="es-CL"/>
              <a:pPr/>
              <a:t>‹Nº›</a:t>
            </a:fld>
            <a:endParaRPr lang="en-U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EA1B97-091C-B963-9623-ABAB8183A1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E5FC455-1FEF-70EC-8E5E-EB8E1838B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300B9B-5146-9CF3-105C-698398A27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3750D9-1932-C767-9BEB-5F4554E18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3FCAE3-D5A7-8F4A-5F44-B5D59BCFF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675EE-B8BE-41ED-B8C5-169488441C64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289358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46FD3-CDC4-B3D1-9ED9-778FBAB0A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AABE8ED-636E-5B68-C365-4498EE857C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6197D8-5D06-FEF1-BC72-F223BCBDF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E8417E-EB11-4362-84D4-8DEDB1535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FC2914-B4DF-8E14-E4E2-6D654F1C5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3E5C9-12B8-4548-ACC5-61D8AF238292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599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BB4DA51-B7F3-EF5B-ACCC-43214CB060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D66DCA1-8DC8-8443-CDEA-882282A09C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D7D90A3-9246-B37B-1BDF-BF1878355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82F7AB-4594-CCCD-1E6F-6B0E4414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40F31E-AB85-60C2-03A8-AC9AD699E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3900F-52D7-4F5D-B880-1677EFEA1DA4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270663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758EB-14C1-0B9E-C83B-7201DA6A7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142D09-3356-6548-62D1-14AADB47310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9AF3D47-8433-D4E9-EFC3-E8F350C769C2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E2552208-53F3-EF28-2D55-6F470411335D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5219B656-8C9C-3FCC-696E-69C3EE2B68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3D9E33C0-0BB7-39A3-276B-B134D8D6D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BA074527-8DEF-A685-6DF9-725EE1342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BD17FC4-AFEE-44E8-8376-F75EC544CC6D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6079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556F94-3755-8B4B-69B1-D302E59840A6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29230B3-A5B7-9EDC-C85D-E7EB67A7994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BD16F90-D6A7-386C-5E23-F5CCB84E457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940DCF2B-32F8-7E41-FCA2-E1DBF41AC714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64728CD-0704-DF62-F8E9-1D878EBC6A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54E4D11-84A7-7F32-6FC8-0FE147EEC5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90D3139-79A6-3BBE-8400-85B9AF7E6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886E6D7-E6EE-F0D8-F5D7-1FAAB980E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8BE176-E1BB-4F38-9605-099BCA1B0E42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857148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61C89E-644B-F303-5ED5-AA527925B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E6C974-0F22-BD33-9C3F-CFC68EB118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52FABF7-5712-8F1B-6826-D88EC816BE46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51DCE30-D0AE-25CF-5785-91BAB4F401F5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FC088315-DF2F-3FF3-A91A-07CAA33A0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5785C16-D985-05E6-6176-71E7D149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B0951240-D769-5913-3C7E-AAB12AC56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B800DD1-F0F8-4E94-BFC7-226E435B8172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596197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8F9398-EB5D-5905-8773-EE1E9BFD6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22EBBF9-D18E-D188-8566-A5208DF479C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8C04D6-ECB3-1CE1-32D9-152A05B4AF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4671A4E-F038-8A63-BA3B-63B9C2C4C8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F547782-D058-3193-E4A9-7E4D9FCD1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65A3FC2-C07A-CC7E-5C4F-AE46DCDA7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D15312B-393D-4C1E-AB03-9F3B415CAB08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98779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E2DDAE-C59A-CBB0-5791-BA5DD6883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1937DC-7693-5D70-9FA7-A78B351EE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F7F320-D620-C37D-E774-FEC134EF9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61605D-1756-8B23-D7DA-1F3E0A85A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A9CAD3-8C27-8D12-55D2-A8E2EA442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C4BF6-6B55-4451-802F-A9C56551C3C7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17188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B1CC11-3844-053B-CE10-C880B9214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163F51-0EAE-E514-0CAB-D92314286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0404B4-14B0-D3A5-9F30-C8D35867E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EA38B3-922A-D0C5-4300-783B53CD0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5D1BA3-10B1-8A46-3F78-D6E81FA07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15DD5-6EF6-4A11-A2FD-98BB5FBFF006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00334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F7B3A2-5233-055C-8963-5C6AE4865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110EE0-8978-DCE7-CC77-7274E1C49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61865AE-44B3-A11F-1EED-9784AC3F37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F8FF0B-2ADA-A14E-FF2B-EA864A531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6BA1F93-6887-33A5-37B7-C0FE6EBFF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5E4D992-9002-D20D-5040-76DF96A76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39ED0-9F72-4C16-B1EC-6C876A37275B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705869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69F52A-B0EA-C576-A214-1AF63F876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CFEBBB-F32F-E69F-9554-52015DEA5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D2D75B3-7A13-1DDB-1ABD-91BA5018B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2A9E6C7-3C30-A05E-CBA4-60A9513320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E853109-EE91-CD55-0DCD-93D8D27459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D838198-240C-0B93-A9A9-A98D60EB1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6F61DA4-CE6C-23D0-D76B-666A4F661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706658-ABD3-70F4-0312-6FCD10769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3F0AA-D2CF-41B3-8891-E950B5F74752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542368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C9E111-EB91-61BE-2244-41800B1D5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5BFB5AA-250F-849F-532B-20F499F2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95CF7C5-8853-0293-5017-12CC0EC4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51AAF20-6C8D-9E97-C592-891027FE6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34270-2804-4E2B-9D19-C79B44F6A6E2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42878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23E8E08-A78A-538D-D204-B5E66729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3C8E28D-4EA4-35E6-859E-0CCC65EB4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5BC81C3-8109-2198-DA8C-76FD4BC6F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055CA-D0B5-411C-ADC3-D119BA707446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2343014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5073A5-1166-4E80-8124-BFE34F925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DB4AFBF-312A-99A0-D5E9-D7EE58F5E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D779D5-8135-A30B-3BC3-D3AD264F2E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5413E8B-D1D0-862A-E409-77CF3823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FF9340-2EDC-2065-F200-0D00F1649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2482FE-04F5-0598-6DDB-A4B1EDFD8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CE569-BD4D-4E35-90A0-0CC4525721DD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419578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A16EA6-B249-2EB0-273A-2F278132F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DF94BE4-2F02-FC28-2A3E-93EB13C749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72CE0B-6484-3369-E363-551B8A75E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85DD4E-6865-490D-B4C9-9E5BD0371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F773C77-E540-52F7-2385-DC7EE9398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F4589A-F532-6BA5-C7D5-54CB3EFB7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8EA14-3EDD-4699-8FF4-02A1C64533E7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4229921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99">
                <a:gamma/>
                <a:shade val="21176"/>
                <a:invGamma/>
              </a:srgbClr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5EC43A88-1D56-C9AB-D084-0AD7BD9B68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/>
              <a:t>Click to edit Master title style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C83667F3-6911-6658-559D-37F1424D00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/>
              <a:t>Click to edit Master text styles</a:t>
            </a:r>
          </a:p>
          <a:p>
            <a:pPr lvl="1"/>
            <a:r>
              <a:rPr lang="en-US" altLang="es-CL"/>
              <a:t>Second level</a:t>
            </a:r>
          </a:p>
          <a:p>
            <a:pPr lvl="2"/>
            <a:r>
              <a:rPr lang="en-US" altLang="es-CL"/>
              <a:t>Third level</a:t>
            </a:r>
          </a:p>
          <a:p>
            <a:pPr lvl="3"/>
            <a:r>
              <a:rPr lang="en-US" altLang="es-CL"/>
              <a:t>Fourth level</a:t>
            </a:r>
          </a:p>
          <a:p>
            <a:pPr lvl="4"/>
            <a:r>
              <a:rPr lang="en-US" altLang="es-CL"/>
              <a:t>Fifth level</a:t>
            </a:r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9C3CB152-B461-D3C3-286B-7BE19E8E5BB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CL" altLang="es-CL"/>
          </a:p>
        </p:txBody>
      </p:sp>
      <p:sp>
        <p:nvSpPr>
          <p:cNvPr id="41989" name="Rectangle 5">
            <a:extLst>
              <a:ext uri="{FF2B5EF4-FFF2-40B4-BE49-F238E27FC236}">
                <a16:creationId xmlns:a16="http://schemas.microsoft.com/office/drawing/2014/main" id="{4817B63D-F93E-5B7E-2E46-70580AA7FB8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CL" altLang="es-CL"/>
          </a:p>
        </p:txBody>
      </p:sp>
      <p:sp>
        <p:nvSpPr>
          <p:cNvPr id="41990" name="Rectangle 6">
            <a:extLst>
              <a:ext uri="{FF2B5EF4-FFF2-40B4-BE49-F238E27FC236}">
                <a16:creationId xmlns:a16="http://schemas.microsoft.com/office/drawing/2014/main" id="{22D17F6B-7872-E200-D3DD-F5F262CC2A0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AA7AAE-A6FF-49F4-8CC1-6C082BADC601}" type="slidenum">
              <a:rPr lang="es-CL" altLang="es-CL"/>
              <a:pPr/>
              <a:t>‹Nº›</a:t>
            </a:fld>
            <a:endParaRPr lang="es-CL" altLang="es-C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>
            <a:extLst>
              <a:ext uri="{FF2B5EF4-FFF2-40B4-BE49-F238E27FC236}">
                <a16:creationId xmlns:a16="http://schemas.microsoft.com/office/drawing/2014/main" id="{78B10BC9-4D98-49D5-5239-FA55117AC4B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5486400"/>
            <a:ext cx="6400800" cy="838200"/>
          </a:xfrm>
        </p:spPr>
        <p:txBody>
          <a:bodyPr/>
          <a:lstStyle/>
          <a:p>
            <a:r>
              <a:rPr lang="es-MX" altLang="es-CL" sz="1800">
                <a:latin typeface="Arial Black" panose="020B0A04020102020204" pitchFamily="34" charset="0"/>
              </a:rPr>
              <a:t>Mónica Gutiérrez A. Ing. Agrónomo M.S.c</a:t>
            </a:r>
          </a:p>
          <a:p>
            <a:r>
              <a:rPr lang="es-MX" altLang="es-CL" sz="1800">
                <a:latin typeface="Arial Black" panose="020B0A04020102020204" pitchFamily="34" charset="0"/>
              </a:rPr>
              <a:t>Laboratorio Regional SAG Osorno</a:t>
            </a:r>
          </a:p>
        </p:txBody>
      </p:sp>
      <p:grpSp>
        <p:nvGrpSpPr>
          <p:cNvPr id="169988" name="Group 4">
            <a:extLst>
              <a:ext uri="{FF2B5EF4-FFF2-40B4-BE49-F238E27FC236}">
                <a16:creationId xmlns:a16="http://schemas.microsoft.com/office/drawing/2014/main" id="{0B007DE8-6F23-B283-AE8C-95539143D72A}"/>
              </a:ext>
            </a:extLst>
          </p:cNvPr>
          <p:cNvGrpSpPr>
            <a:grpSpLocks/>
          </p:cNvGrpSpPr>
          <p:nvPr/>
        </p:nvGrpSpPr>
        <p:grpSpPr bwMode="auto">
          <a:xfrm>
            <a:off x="323850" y="333375"/>
            <a:ext cx="1752600" cy="1371600"/>
            <a:chOff x="144" y="2976"/>
            <a:chExt cx="816" cy="633"/>
          </a:xfrm>
        </p:grpSpPr>
        <p:graphicFrame>
          <p:nvGraphicFramePr>
            <p:cNvPr id="169989" name="Object 5">
              <a:extLst>
                <a:ext uri="{FF2B5EF4-FFF2-40B4-BE49-F238E27FC236}">
                  <a16:creationId xmlns:a16="http://schemas.microsoft.com/office/drawing/2014/main" id="{607964D4-00D1-A584-B9DA-192DB5CE12A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0" y="2976"/>
            <a:ext cx="496" cy="4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 de mapa de bits" r:id="rId2" imgW="1362265" imgH="1314286" progId="Paint.Picture">
                    <p:embed/>
                  </p:oleObj>
                </mc:Choice>
                <mc:Fallback>
                  <p:oleObj name="Imagen de mapa de bits" r:id="rId2" imgW="1362265" imgH="1314286" progId="Paint.Picture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" y="2976"/>
                          <a:ext cx="496" cy="4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9990" name="Text Box 6">
              <a:extLst>
                <a:ext uri="{FF2B5EF4-FFF2-40B4-BE49-F238E27FC236}">
                  <a16:creationId xmlns:a16="http://schemas.microsoft.com/office/drawing/2014/main" id="{9AAC0285-C36A-1FDE-3932-53D9D502B2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3394"/>
              <a:ext cx="816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r>
                <a:rPr lang="es-ES" altLang="es-CL" sz="14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Black" panose="020B0A04020102020204" pitchFamily="34" charset="0"/>
                </a:rPr>
                <a:t>INIA-REMEHUE</a:t>
              </a:r>
              <a:endParaRPr lang="es-ES" altLang="es-CL" sz="1400">
                <a:effectLst>
                  <a:outerShdw blurRad="38100" dist="38100" dir="2700000" algn="tl">
                    <a:srgbClr val="000000"/>
                  </a:outerShdw>
                </a:effectLst>
                <a:latin typeface="ZapfHumnst BT" pitchFamily="34" charset="0"/>
              </a:endParaRPr>
            </a:p>
          </p:txBody>
        </p:sp>
      </p:grpSp>
      <p:sp>
        <p:nvSpPr>
          <p:cNvPr id="169991" name="Text Box 7">
            <a:extLst>
              <a:ext uri="{FF2B5EF4-FFF2-40B4-BE49-F238E27FC236}">
                <a16:creationId xmlns:a16="http://schemas.microsoft.com/office/drawing/2014/main" id="{83AE92C4-0D79-3AAD-C78C-161D3DE91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549275"/>
            <a:ext cx="4800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CL" sz="1800">
                <a:latin typeface="Arial Black" panose="020B0A04020102020204" pitchFamily="34" charset="0"/>
              </a:rPr>
              <a:t>GIRA TECNOLOGICA FIA </a:t>
            </a:r>
            <a:r>
              <a:rPr lang="es-CL" altLang="es-CL" sz="1800">
                <a:latin typeface="Arial Black" panose="020B0A04020102020204" pitchFamily="34" charset="0"/>
              </a:rPr>
              <a:t>GI-V-2004</a:t>
            </a:r>
            <a:r>
              <a:rPr lang="es-CL" altLang="es-CL" sz="1800"/>
              <a:t>. </a:t>
            </a:r>
            <a:endParaRPr lang="en-US" altLang="es-CL" sz="1800"/>
          </a:p>
        </p:txBody>
      </p:sp>
      <p:sp>
        <p:nvSpPr>
          <p:cNvPr id="169996" name="Text Box 12">
            <a:extLst>
              <a:ext uri="{FF2B5EF4-FFF2-40B4-BE49-F238E27FC236}">
                <a16:creationId xmlns:a16="http://schemas.microsoft.com/office/drawing/2014/main" id="{665F1285-B75B-262D-CFBF-B58330D8F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844675"/>
            <a:ext cx="8135937" cy="350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CL" sz="3200">
                <a:solidFill>
                  <a:schemeClr val="tx2"/>
                </a:solidFill>
                <a:latin typeface="Arial Black" panose="020B0A04020102020204" pitchFamily="34" charset="0"/>
              </a:rPr>
              <a:t>CARACTERIZACIÓN </a:t>
            </a:r>
          </a:p>
          <a:p>
            <a:pPr algn="ctr">
              <a:spcBef>
                <a:spcPct val="50000"/>
              </a:spcBef>
            </a:pPr>
            <a:r>
              <a:rPr lang="es-MX" altLang="es-CL" sz="3200">
                <a:solidFill>
                  <a:schemeClr val="tx2"/>
                </a:solidFill>
                <a:latin typeface="Arial Black" panose="020B0A04020102020204" pitchFamily="34" charset="0"/>
              </a:rPr>
              <a:t>DE POBLACIONES DE </a:t>
            </a:r>
          </a:p>
          <a:p>
            <a:pPr algn="ctr">
              <a:spcBef>
                <a:spcPct val="50000"/>
              </a:spcBef>
            </a:pPr>
            <a:r>
              <a:rPr lang="en-US" altLang="es-CL" sz="3200" i="1">
                <a:solidFill>
                  <a:schemeClr val="tx2"/>
                </a:solidFill>
                <a:latin typeface="Arial Black" panose="020B0A04020102020204" pitchFamily="34" charset="0"/>
              </a:rPr>
              <a:t>Phytophthora infestans </a:t>
            </a:r>
          </a:p>
          <a:p>
            <a:pPr algn="ctr">
              <a:spcBef>
                <a:spcPct val="50000"/>
              </a:spcBef>
            </a:pPr>
            <a:r>
              <a:rPr lang="en-US" altLang="es-CL" sz="3200">
                <a:solidFill>
                  <a:schemeClr val="tx2"/>
                </a:solidFill>
                <a:latin typeface="Arial Black" panose="020B0A04020102020204" pitchFamily="34" charset="0"/>
              </a:rPr>
              <a:t>Y SITUACION DE RIESGO </a:t>
            </a:r>
          </a:p>
          <a:p>
            <a:pPr algn="ctr">
              <a:spcBef>
                <a:spcPct val="50000"/>
              </a:spcBef>
            </a:pPr>
            <a:r>
              <a:rPr lang="en-US" altLang="es-CL" sz="3200">
                <a:solidFill>
                  <a:schemeClr val="tx2"/>
                </a:solidFill>
                <a:latin typeface="Arial Black" panose="020B0A04020102020204" pitchFamily="34" charset="0"/>
              </a:rPr>
              <a:t>FITOSANITARIO</a:t>
            </a:r>
            <a:endParaRPr lang="en-US" altLang="es-CL" sz="3200" i="1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9999" name="Group 15">
            <a:extLst>
              <a:ext uri="{FF2B5EF4-FFF2-40B4-BE49-F238E27FC236}">
                <a16:creationId xmlns:a16="http://schemas.microsoft.com/office/drawing/2014/main" id="{C7CCCE86-16CC-750A-C623-1EA55659B210}"/>
              </a:ext>
            </a:extLst>
          </p:cNvPr>
          <p:cNvGrpSpPr>
            <a:grpSpLocks/>
          </p:cNvGrpSpPr>
          <p:nvPr/>
        </p:nvGrpSpPr>
        <p:grpSpPr bwMode="auto">
          <a:xfrm>
            <a:off x="7092950" y="333375"/>
            <a:ext cx="1752600" cy="1371600"/>
            <a:chOff x="144" y="2976"/>
            <a:chExt cx="816" cy="633"/>
          </a:xfrm>
        </p:grpSpPr>
        <p:graphicFrame>
          <p:nvGraphicFramePr>
            <p:cNvPr id="170000" name="Object 16">
              <a:extLst>
                <a:ext uri="{FF2B5EF4-FFF2-40B4-BE49-F238E27FC236}">
                  <a16:creationId xmlns:a16="http://schemas.microsoft.com/office/drawing/2014/main" id="{93D2B7B8-5998-C9D9-1A1A-8C77B278FDC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0" y="2976"/>
            <a:ext cx="496" cy="4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 de mapa de bits" r:id="rId4" imgW="1362265" imgH="1314286" progId="Paint.Picture">
                    <p:embed/>
                  </p:oleObj>
                </mc:Choice>
                <mc:Fallback>
                  <p:oleObj name="Imagen de mapa de bits" r:id="rId4" imgW="1362265" imgH="1314286" progId="Paint.Picture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" y="2976"/>
                          <a:ext cx="496" cy="4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0001" name="Text Box 17">
              <a:extLst>
                <a:ext uri="{FF2B5EF4-FFF2-40B4-BE49-F238E27FC236}">
                  <a16:creationId xmlns:a16="http://schemas.microsoft.com/office/drawing/2014/main" id="{033F9A2B-6302-697F-F767-EC583C21CD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3394"/>
              <a:ext cx="816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r>
                <a:rPr lang="es-ES" altLang="es-CL" sz="12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Black" panose="020B0A04020102020204" pitchFamily="34" charset="0"/>
                </a:rPr>
                <a:t>SERVICIO AGRICOLA Y GANADERO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>
            <a:extLst>
              <a:ext uri="{FF2B5EF4-FFF2-40B4-BE49-F238E27FC236}">
                <a16:creationId xmlns:a16="http://schemas.microsoft.com/office/drawing/2014/main" id="{10D5B1CB-D004-A9FF-78A6-4A0746936A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VARIACIÓN Y ADAPTACIÓN DEL HONGO</a:t>
            </a:r>
          </a:p>
        </p:txBody>
      </p:sp>
      <p:sp>
        <p:nvSpPr>
          <p:cNvPr id="222211" name="Rectangle 3">
            <a:extLst>
              <a:ext uri="{FF2B5EF4-FFF2-40B4-BE49-F238E27FC236}">
                <a16:creationId xmlns:a16="http://schemas.microsoft.com/office/drawing/2014/main" id="{04AEB60B-28C1-C8BE-EC96-9DD0A6BB82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6800" y="2133600"/>
            <a:ext cx="7543800" cy="4114800"/>
          </a:xfrm>
        </p:spPr>
        <p:txBody>
          <a:bodyPr/>
          <a:lstStyle/>
          <a:p>
            <a:r>
              <a:rPr lang="es-MX" altLang="es-CL" sz="2400">
                <a:latin typeface="Arial Black" panose="020B0A04020102020204" pitchFamily="34" charset="0"/>
              </a:rPr>
              <a:t>Lineas clonales, mutaciones</a:t>
            </a: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r>
              <a:rPr lang="es-MX" altLang="es-CL" sz="2400">
                <a:latin typeface="Arial Black" panose="020B0A04020102020204" pitchFamily="34" charset="0"/>
              </a:rPr>
              <a:t>Nuevos genotipos, reproducción sexual (A1 y A2)</a:t>
            </a: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r>
              <a:rPr lang="es-MX" altLang="es-CL" sz="2400">
                <a:latin typeface="Arial Black" panose="020B0A04020102020204" pitchFamily="34" charset="0"/>
              </a:rPr>
              <a:t>Apomixis o autocruzamiento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>
            <a:extLst>
              <a:ext uri="{FF2B5EF4-FFF2-40B4-BE49-F238E27FC236}">
                <a16:creationId xmlns:a16="http://schemas.microsoft.com/office/drawing/2014/main" id="{459F74EC-E403-EC05-6653-DFCB36F81A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351837" cy="1419225"/>
          </a:xfrm>
        </p:spPr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Caracteristicas más estudiadas en poblaciones de </a:t>
            </a:r>
            <a:br>
              <a:rPr lang="es-MX" altLang="es-CL" sz="3200">
                <a:latin typeface="Arial Black" panose="020B0A04020102020204" pitchFamily="34" charset="0"/>
              </a:rPr>
            </a:br>
            <a:r>
              <a:rPr lang="es-MX" altLang="es-CL" sz="3200" i="1">
                <a:latin typeface="Arial Black" panose="020B0A04020102020204" pitchFamily="34" charset="0"/>
              </a:rPr>
              <a:t>Phytophthora infestans</a:t>
            </a:r>
          </a:p>
        </p:txBody>
      </p:sp>
      <p:sp>
        <p:nvSpPr>
          <p:cNvPr id="224259" name="Rectangle 3">
            <a:extLst>
              <a:ext uri="{FF2B5EF4-FFF2-40B4-BE49-F238E27FC236}">
                <a16:creationId xmlns:a16="http://schemas.microsoft.com/office/drawing/2014/main" id="{7591A2FE-2DDF-7E82-9572-09F79A1A53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71600" y="2286000"/>
            <a:ext cx="7086600" cy="4114800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AutoNum type="arabicParenR"/>
            </a:pPr>
            <a:r>
              <a:rPr lang="es-MX" altLang="es-CL" sz="2400">
                <a:latin typeface="Arial Black" panose="020B0A04020102020204" pitchFamily="34" charset="0"/>
              </a:rPr>
              <a:t>Virulencia</a:t>
            </a:r>
          </a:p>
          <a:p>
            <a:pPr marL="609600" indent="-609600">
              <a:lnSpc>
                <a:spcPct val="150000"/>
              </a:lnSpc>
              <a:buFontTx/>
              <a:buAutoNum type="arabicParenR"/>
            </a:pPr>
            <a:r>
              <a:rPr lang="es-MX" altLang="es-CL" sz="2400">
                <a:latin typeface="Arial Black" panose="020B0A04020102020204" pitchFamily="34" charset="0"/>
              </a:rPr>
              <a:t>Resistencia a metalaxyl</a:t>
            </a:r>
          </a:p>
          <a:p>
            <a:pPr marL="609600" indent="-609600">
              <a:lnSpc>
                <a:spcPct val="150000"/>
              </a:lnSpc>
              <a:buFontTx/>
              <a:buAutoNum type="arabicParenR"/>
            </a:pPr>
            <a:r>
              <a:rPr lang="es-MX" altLang="es-CL" sz="2400">
                <a:latin typeface="Arial Black" panose="020B0A04020102020204" pitchFamily="34" charset="0"/>
              </a:rPr>
              <a:t>Grupo de compatibilidad sexual</a:t>
            </a:r>
          </a:p>
          <a:p>
            <a:pPr marL="609600" indent="-609600">
              <a:lnSpc>
                <a:spcPct val="150000"/>
              </a:lnSpc>
              <a:buFontTx/>
              <a:buAutoNum type="arabicParenR"/>
            </a:pPr>
            <a:r>
              <a:rPr lang="es-MX" altLang="es-CL" sz="2400">
                <a:latin typeface="Arial Black" panose="020B0A04020102020204" pitchFamily="34" charset="0"/>
              </a:rPr>
              <a:t>Aloenzimas GPI y PEP</a:t>
            </a:r>
          </a:p>
          <a:p>
            <a:pPr marL="609600" indent="-609600">
              <a:lnSpc>
                <a:spcPct val="150000"/>
              </a:lnSpc>
              <a:buFontTx/>
              <a:buAutoNum type="arabicParenR"/>
            </a:pPr>
            <a:r>
              <a:rPr lang="es-MX" altLang="es-CL" sz="2400">
                <a:latin typeface="Arial Black" panose="020B0A04020102020204" pitchFamily="34" charset="0"/>
              </a:rPr>
              <a:t>ADN fingerprint sonda RFLP </a:t>
            </a:r>
            <a:r>
              <a:rPr lang="en-US" altLang="es-CL" sz="2400">
                <a:latin typeface="Arial Black" panose="020B0A04020102020204" pitchFamily="34" charset="0"/>
              </a:rPr>
              <a:t>RG57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>
            <a:extLst>
              <a:ext uri="{FF2B5EF4-FFF2-40B4-BE49-F238E27FC236}">
                <a16:creationId xmlns:a16="http://schemas.microsoft.com/office/drawing/2014/main" id="{EFA027D7-3F77-A407-40F8-64C9456F23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altLang="es-CL" sz="3200">
                <a:latin typeface="Arial Black" panose="020B0A04020102020204" pitchFamily="34" charset="0"/>
              </a:rPr>
              <a:t>1. Pruebas de virulencia</a:t>
            </a:r>
            <a:br>
              <a:rPr lang="es-MX" altLang="es-CL" sz="3600">
                <a:latin typeface="Arial Black" panose="020B0A04020102020204" pitchFamily="34" charset="0"/>
              </a:rPr>
            </a:br>
            <a:endParaRPr lang="es-MX" altLang="es-CL" sz="3600">
              <a:latin typeface="Arial Black" panose="020B0A04020102020204" pitchFamily="34" charset="0"/>
            </a:endParaRPr>
          </a:p>
        </p:txBody>
      </p:sp>
      <p:pic>
        <p:nvPicPr>
          <p:cNvPr id="228366" name="Picture 14">
            <a:extLst>
              <a:ext uri="{FF2B5EF4-FFF2-40B4-BE49-F238E27FC236}">
                <a16:creationId xmlns:a16="http://schemas.microsoft.com/office/drawing/2014/main" id="{B577D252-5CF9-CDC0-9E06-582BB1AD19B3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3429000"/>
            <a:ext cx="3121025" cy="2341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8365" name="Text Box 13">
            <a:extLst>
              <a:ext uri="{FF2B5EF4-FFF2-40B4-BE49-F238E27FC236}">
                <a16:creationId xmlns:a16="http://schemas.microsoft.com/office/drawing/2014/main" id="{FD6B456B-7E7B-0CB4-8576-1FBE414214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412875"/>
            <a:ext cx="799306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s-MX" altLang="es-CL">
                <a:latin typeface="Arial Black" panose="020B0A04020102020204" pitchFamily="34" charset="0"/>
              </a:rPr>
              <a:t>Cultivares diferenciales con 11 genes            mayores de resistencia (R)</a:t>
            </a:r>
          </a:p>
          <a:p>
            <a:pPr>
              <a:buFontTx/>
              <a:buChar char="•"/>
            </a:pPr>
            <a:endParaRPr lang="es-MX" altLang="es-CL">
              <a:latin typeface="Arial Black" panose="020B0A04020102020204" pitchFamily="34" charset="0"/>
            </a:endParaRPr>
          </a:p>
          <a:p>
            <a:r>
              <a:rPr lang="es-MX" altLang="es-CL">
                <a:latin typeface="Arial Black" panose="020B0A04020102020204" pitchFamily="34" charset="0"/>
              </a:rPr>
              <a:t>R0= cultivar Royal Craigs</a:t>
            </a:r>
            <a:endParaRPr lang="es-CL" altLang="es-CL">
              <a:latin typeface="Arial Black" panose="020B0A04020102020204" pitchFamily="34" charset="0"/>
            </a:endParaRPr>
          </a:p>
        </p:txBody>
      </p:sp>
      <p:pic>
        <p:nvPicPr>
          <p:cNvPr id="228368" name="Picture 16">
            <a:extLst>
              <a:ext uri="{FF2B5EF4-FFF2-40B4-BE49-F238E27FC236}">
                <a16:creationId xmlns:a16="http://schemas.microsoft.com/office/drawing/2014/main" id="{4B2E9642-0A41-2907-8B10-7BD35BB1FEE1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2276475"/>
            <a:ext cx="3121025" cy="2341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23" name="Rectangle 11">
            <a:extLst>
              <a:ext uri="{FF2B5EF4-FFF2-40B4-BE49-F238E27FC236}">
                <a16:creationId xmlns:a16="http://schemas.microsoft.com/office/drawing/2014/main" id="{CFDF0BE4-5E7A-0AD7-7237-05147C726B4B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611188" y="260350"/>
            <a:ext cx="7772400" cy="1143000"/>
          </a:xfrm>
        </p:spPr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Pruebas de virulencia</a:t>
            </a:r>
            <a:endParaRPr lang="es-CL" altLang="es-CL" sz="3200">
              <a:latin typeface="Arial Black" panose="020B0A04020102020204" pitchFamily="34" charset="0"/>
            </a:endParaRPr>
          </a:p>
        </p:txBody>
      </p:sp>
      <p:pic>
        <p:nvPicPr>
          <p:cNvPr id="294916" name="Picture 4">
            <a:extLst>
              <a:ext uri="{FF2B5EF4-FFF2-40B4-BE49-F238E27FC236}">
                <a16:creationId xmlns:a16="http://schemas.microsoft.com/office/drawing/2014/main" id="{15D33310-1B0E-9AAE-D06A-52AB4734D07F}"/>
              </a:ext>
            </a:extLst>
          </p:cNvPr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4076700"/>
            <a:ext cx="2924175" cy="1876425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4926" name="Picture 14">
            <a:extLst>
              <a:ext uri="{FF2B5EF4-FFF2-40B4-BE49-F238E27FC236}">
                <a16:creationId xmlns:a16="http://schemas.microsoft.com/office/drawing/2014/main" id="{5D943993-A7DF-3193-1C27-3E975179D1C5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33"/>
          <a:stretch>
            <a:fillRect/>
          </a:stretch>
        </p:blipFill>
        <p:spPr>
          <a:xfrm>
            <a:off x="1042988" y="1628775"/>
            <a:ext cx="2952750" cy="2214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4933" name="Picture 21">
            <a:extLst>
              <a:ext uri="{FF2B5EF4-FFF2-40B4-BE49-F238E27FC236}">
                <a16:creationId xmlns:a16="http://schemas.microsoft.com/office/drawing/2014/main" id="{0190A975-140A-CD74-7135-3F59620625BE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4005263"/>
            <a:ext cx="2808288" cy="2106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4925" name="Text Box 13">
            <a:extLst>
              <a:ext uri="{FF2B5EF4-FFF2-40B4-BE49-F238E27FC236}">
                <a16:creationId xmlns:a16="http://schemas.microsoft.com/office/drawing/2014/main" id="{40B6F5D7-0932-782E-A906-7D1D4427E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196975"/>
            <a:ext cx="328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s-CL" sz="1800">
                <a:latin typeface="Arial Black" panose="020B0A04020102020204" pitchFamily="34" charset="0"/>
              </a:rPr>
              <a:t>Preparación del inóculo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94935" name="Text Box 23">
            <a:extLst>
              <a:ext uri="{FF2B5EF4-FFF2-40B4-BE49-F238E27FC236}">
                <a16:creationId xmlns:a16="http://schemas.microsoft.com/office/drawing/2014/main" id="{34F07924-A9AA-49EC-D328-390787830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949950"/>
            <a:ext cx="3232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Liberación de zoosporas</a:t>
            </a:r>
          </a:p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incubación 2 hrs a 5°C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94941" name="Line 29">
            <a:extLst>
              <a:ext uri="{FF2B5EF4-FFF2-40B4-BE49-F238E27FC236}">
                <a16:creationId xmlns:a16="http://schemas.microsoft.com/office/drawing/2014/main" id="{1764A49B-004E-991C-E989-9038F0BBF1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4438" y="3357563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94942" name="Text Box 30">
            <a:extLst>
              <a:ext uri="{FF2B5EF4-FFF2-40B4-BE49-F238E27FC236}">
                <a16:creationId xmlns:a16="http://schemas.microsoft.com/office/drawing/2014/main" id="{F16D6FB6-0CF1-8BA1-5F93-2619390780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3913" y="6100763"/>
            <a:ext cx="379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1800">
                <a:latin typeface="Arial Black" panose="020B0A04020102020204" pitchFamily="34" charset="0"/>
              </a:rPr>
              <a:t>Inoculación cv. diferenciales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94944" name="Line 32">
            <a:extLst>
              <a:ext uri="{FF2B5EF4-FFF2-40B4-BE49-F238E27FC236}">
                <a16:creationId xmlns:a16="http://schemas.microsoft.com/office/drawing/2014/main" id="{014C2EE1-CFD9-6015-E679-1539851A16C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113" y="4292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94946" name="Line 34">
            <a:extLst>
              <a:ext uri="{FF2B5EF4-FFF2-40B4-BE49-F238E27FC236}">
                <a16:creationId xmlns:a16="http://schemas.microsoft.com/office/drawing/2014/main" id="{37C3E293-B35E-EF21-607D-AF8BB6B8339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575" y="522922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pic>
        <p:nvPicPr>
          <p:cNvPr id="294949" name="Picture 37">
            <a:extLst>
              <a:ext uri="{FF2B5EF4-FFF2-40B4-BE49-F238E27FC236}">
                <a16:creationId xmlns:a16="http://schemas.microsoft.com/office/drawing/2014/main" id="{F330B74E-58E2-C95C-E9E0-DA23D6F59E89}"/>
              </a:ext>
            </a:extLst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1700213"/>
            <a:ext cx="2736850" cy="2054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4951" name="Text Box 39">
            <a:extLst>
              <a:ext uri="{FF2B5EF4-FFF2-40B4-BE49-F238E27FC236}">
                <a16:creationId xmlns:a16="http://schemas.microsoft.com/office/drawing/2014/main" id="{B556337B-BC23-3DA3-968D-7939D19F4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1196975"/>
            <a:ext cx="3273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1800">
                <a:latin typeface="Arial Black" panose="020B0A04020102020204" pitchFamily="34" charset="0"/>
              </a:rPr>
              <a:t>Incubación 18°C x 7 días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94952" name="Line 40">
            <a:extLst>
              <a:ext uri="{FF2B5EF4-FFF2-40B4-BE49-F238E27FC236}">
                <a16:creationId xmlns:a16="http://schemas.microsoft.com/office/drawing/2014/main" id="{4C7F1832-4D32-39F6-4E67-AF403881B4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88125" y="3213100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8" name="Rectangle 8">
            <a:extLst>
              <a:ext uri="{FF2B5EF4-FFF2-40B4-BE49-F238E27FC236}">
                <a16:creationId xmlns:a16="http://schemas.microsoft.com/office/drawing/2014/main" id="{326D062D-FD8F-EC35-D451-D86E0AE9D483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755650" y="333375"/>
            <a:ext cx="7772400" cy="1143000"/>
          </a:xfrm>
        </p:spPr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Pruebas de virulencia</a:t>
            </a:r>
            <a:endParaRPr lang="es-CL" altLang="es-CL" sz="3200">
              <a:latin typeface="Arial Black" panose="020B0A04020102020204" pitchFamily="34" charset="0"/>
            </a:endParaRPr>
          </a:p>
        </p:txBody>
      </p:sp>
      <p:pic>
        <p:nvPicPr>
          <p:cNvPr id="302092" name="Picture 12">
            <a:extLst>
              <a:ext uri="{FF2B5EF4-FFF2-40B4-BE49-F238E27FC236}">
                <a16:creationId xmlns:a16="http://schemas.microsoft.com/office/drawing/2014/main" id="{7154A77D-8687-F5BD-99DE-5997C44BDAF6}"/>
              </a:ext>
            </a:extLst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06"/>
          <a:stretch>
            <a:fillRect/>
          </a:stretch>
        </p:blipFill>
        <p:spPr>
          <a:xfrm>
            <a:off x="827088" y="1412875"/>
            <a:ext cx="3097212" cy="1944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2095" name="Picture 15">
            <a:extLst>
              <a:ext uri="{FF2B5EF4-FFF2-40B4-BE49-F238E27FC236}">
                <a16:creationId xmlns:a16="http://schemas.microsoft.com/office/drawing/2014/main" id="{9861FDA8-F598-3370-45FE-942F106E1759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3" b="16426"/>
          <a:stretch>
            <a:fillRect/>
          </a:stretch>
        </p:blipFill>
        <p:spPr>
          <a:xfrm>
            <a:off x="827088" y="3860800"/>
            <a:ext cx="3095625" cy="2112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2097" name="Picture 17">
            <a:extLst>
              <a:ext uri="{FF2B5EF4-FFF2-40B4-BE49-F238E27FC236}">
                <a16:creationId xmlns:a16="http://schemas.microsoft.com/office/drawing/2014/main" id="{B8F031AD-6ED6-E860-725F-010DC4A9E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20" t="3087" r="26576" b="7666"/>
          <a:stretch>
            <a:fillRect/>
          </a:stretch>
        </p:blipFill>
        <p:spPr bwMode="auto">
          <a:xfrm>
            <a:off x="4510088" y="1412875"/>
            <a:ext cx="1789112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2098" name="Picture 18">
            <a:extLst>
              <a:ext uri="{FF2B5EF4-FFF2-40B4-BE49-F238E27FC236}">
                <a16:creationId xmlns:a16="http://schemas.microsoft.com/office/drawing/2014/main" id="{91BA49C7-8D06-B01B-D618-666AC9BD0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00" t="7448" b="15553"/>
          <a:stretch>
            <a:fillRect/>
          </a:stretch>
        </p:blipFill>
        <p:spPr bwMode="auto">
          <a:xfrm>
            <a:off x="6372225" y="2636838"/>
            <a:ext cx="2497138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2101" name="Text Box 21">
            <a:extLst>
              <a:ext uri="{FF2B5EF4-FFF2-40B4-BE49-F238E27FC236}">
                <a16:creationId xmlns:a16="http://schemas.microsoft.com/office/drawing/2014/main" id="{E70ECC7E-0E6C-CCEC-605E-46A8ED0B2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429000"/>
            <a:ext cx="163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1800">
                <a:latin typeface="Arial Black" panose="020B0A04020102020204" pitchFamily="34" charset="0"/>
              </a:rPr>
              <a:t>Evaluación 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302102" name="Text Box 22">
            <a:extLst>
              <a:ext uri="{FF2B5EF4-FFF2-40B4-BE49-F238E27FC236}">
                <a16:creationId xmlns:a16="http://schemas.microsoft.com/office/drawing/2014/main" id="{05F1C961-88DD-8CFA-2B22-920A17F3E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5325" y="1801813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>
                <a:latin typeface="Arial Black" panose="020B0A04020102020204" pitchFamily="34" charset="0"/>
              </a:rPr>
              <a:t>1</a:t>
            </a:r>
            <a:endParaRPr lang="es-CL" altLang="es-CL">
              <a:latin typeface="Arial Black" panose="020B0A04020102020204" pitchFamily="34" charset="0"/>
            </a:endParaRPr>
          </a:p>
        </p:txBody>
      </p:sp>
      <p:sp>
        <p:nvSpPr>
          <p:cNvPr id="302103" name="Text Box 23">
            <a:extLst>
              <a:ext uri="{FF2B5EF4-FFF2-40B4-BE49-F238E27FC236}">
                <a16:creationId xmlns:a16="http://schemas.microsoft.com/office/drawing/2014/main" id="{CDC9A7F2-16B5-724A-D079-AD9213759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8350" y="4033838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>
                <a:latin typeface="Arial Black" panose="020B0A04020102020204" pitchFamily="34" charset="0"/>
              </a:rPr>
              <a:t>2</a:t>
            </a:r>
            <a:endParaRPr lang="es-CL" altLang="es-CL">
              <a:latin typeface="Arial Black" panose="020B0A04020102020204" pitchFamily="34" charset="0"/>
            </a:endParaRPr>
          </a:p>
        </p:txBody>
      </p:sp>
      <p:sp>
        <p:nvSpPr>
          <p:cNvPr id="302104" name="Text Box 24">
            <a:extLst>
              <a:ext uri="{FF2B5EF4-FFF2-40B4-BE49-F238E27FC236}">
                <a16:creationId xmlns:a16="http://schemas.microsoft.com/office/drawing/2014/main" id="{A5EEB27A-3E9A-7900-C06B-99517DB42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4838" y="3025775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>
                <a:latin typeface="Arial Black" panose="020B0A04020102020204" pitchFamily="34" charset="0"/>
              </a:rPr>
              <a:t>3</a:t>
            </a:r>
            <a:endParaRPr lang="es-CL" altLang="es-CL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>
            <a:extLst>
              <a:ext uri="{FF2B5EF4-FFF2-40B4-BE49-F238E27FC236}">
                <a16:creationId xmlns:a16="http://schemas.microsoft.com/office/drawing/2014/main" id="{D32B9A0B-3A51-851D-2E05-55BCEC4DC6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altLang="es-CL" sz="3200">
                <a:latin typeface="Arial Black" panose="020B0A04020102020204" pitchFamily="34" charset="0"/>
              </a:rPr>
              <a:t>2. Resistencia a Metalaxyl</a:t>
            </a:r>
          </a:p>
        </p:txBody>
      </p:sp>
      <p:grpSp>
        <p:nvGrpSpPr>
          <p:cNvPr id="229394" name="Group 18">
            <a:extLst>
              <a:ext uri="{FF2B5EF4-FFF2-40B4-BE49-F238E27FC236}">
                <a16:creationId xmlns:a16="http://schemas.microsoft.com/office/drawing/2014/main" id="{448ECCAC-786E-AE06-2AF8-E0CE593C85E6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2438400"/>
            <a:ext cx="1981200" cy="1905000"/>
            <a:chOff x="384" y="1536"/>
            <a:chExt cx="1248" cy="1200"/>
          </a:xfrm>
        </p:grpSpPr>
        <p:sp>
          <p:nvSpPr>
            <p:cNvPr id="229383" name="Oval 7">
              <a:extLst>
                <a:ext uri="{FF2B5EF4-FFF2-40B4-BE49-F238E27FC236}">
                  <a16:creationId xmlns:a16="http://schemas.microsoft.com/office/drawing/2014/main" id="{A615D489-D8CE-9099-AB3D-51124CDF8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1536"/>
              <a:ext cx="1248" cy="120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>
              <a:outerShdw dist="107763" dir="2700000" algn="ctr" rotWithShape="0">
                <a:srgbClr val="FFFFCC"/>
              </a:outerShdw>
            </a:effec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9385" name="Oval 9">
              <a:extLst>
                <a:ext uri="{FF2B5EF4-FFF2-40B4-BE49-F238E27FC236}">
                  <a16:creationId xmlns:a16="http://schemas.microsoft.com/office/drawing/2014/main" id="{2FF22165-1E65-E446-1456-9AD9DAE09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968"/>
              <a:ext cx="240" cy="24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>
              <a:outerShdw dist="107763" dir="2700000" algn="ctr" rotWithShape="0">
                <a:srgbClr val="FFFFCC"/>
              </a:outerShdw>
            </a:effectLst>
          </p:spPr>
          <p:txBody>
            <a:bodyPr wrap="none" anchor="ctr"/>
            <a:lstStyle/>
            <a:p>
              <a:pPr algn="ctr"/>
              <a:r>
                <a:rPr lang="es-MX" altLang="es-CL"/>
                <a:t>X</a:t>
              </a:r>
              <a:endParaRPr lang="en-US" altLang="es-CL"/>
            </a:p>
          </p:txBody>
        </p:sp>
      </p:grpSp>
      <p:sp>
        <p:nvSpPr>
          <p:cNvPr id="229396" name="Oval 20">
            <a:extLst>
              <a:ext uri="{FF2B5EF4-FFF2-40B4-BE49-F238E27FC236}">
                <a16:creationId xmlns:a16="http://schemas.microsoft.com/office/drawing/2014/main" id="{0B1132DE-6707-9B58-D8C8-F28626E38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362200"/>
            <a:ext cx="1981200" cy="19050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2700000" algn="ctr" rotWithShape="0">
              <a:srgbClr val="FFFFCC"/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229397" name="Oval 21">
            <a:extLst>
              <a:ext uri="{FF2B5EF4-FFF2-40B4-BE49-F238E27FC236}">
                <a16:creationId xmlns:a16="http://schemas.microsoft.com/office/drawing/2014/main" id="{31CACDD4-3313-F5F9-585F-A4DA09FD9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3048000"/>
            <a:ext cx="381000" cy="3810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MX" altLang="es-CL"/>
              <a:t>X</a:t>
            </a:r>
            <a:endParaRPr lang="en-US" altLang="es-CL"/>
          </a:p>
        </p:txBody>
      </p:sp>
      <p:grpSp>
        <p:nvGrpSpPr>
          <p:cNvPr id="229398" name="Group 22">
            <a:extLst>
              <a:ext uri="{FF2B5EF4-FFF2-40B4-BE49-F238E27FC236}">
                <a16:creationId xmlns:a16="http://schemas.microsoft.com/office/drawing/2014/main" id="{6AF9672E-4C9B-49FD-C279-1661E2383E7E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438400"/>
            <a:ext cx="1981200" cy="1905000"/>
            <a:chOff x="384" y="1536"/>
            <a:chExt cx="1248" cy="1200"/>
          </a:xfrm>
        </p:grpSpPr>
        <p:sp>
          <p:nvSpPr>
            <p:cNvPr id="229399" name="Oval 23">
              <a:extLst>
                <a:ext uri="{FF2B5EF4-FFF2-40B4-BE49-F238E27FC236}">
                  <a16:creationId xmlns:a16="http://schemas.microsoft.com/office/drawing/2014/main" id="{1CBF3045-872D-8899-D169-5E9189D0C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1536"/>
              <a:ext cx="1248" cy="120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>
              <a:outerShdw dist="107763" dir="2700000" algn="ctr" rotWithShape="0">
                <a:srgbClr val="FFFFCC"/>
              </a:outerShdw>
            </a:effec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9400" name="Oval 24">
              <a:extLst>
                <a:ext uri="{FF2B5EF4-FFF2-40B4-BE49-F238E27FC236}">
                  <a16:creationId xmlns:a16="http://schemas.microsoft.com/office/drawing/2014/main" id="{F4267870-02DC-0F94-893A-549586CA7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968"/>
              <a:ext cx="240" cy="24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>
              <a:outerShdw dist="107763" dir="2700000" algn="ctr" rotWithShape="0">
                <a:srgbClr val="FFFFCC"/>
              </a:outerShdw>
            </a:effectLst>
          </p:spPr>
          <p:txBody>
            <a:bodyPr wrap="none" anchor="ctr"/>
            <a:lstStyle/>
            <a:p>
              <a:pPr algn="ctr"/>
              <a:r>
                <a:rPr lang="es-MX" altLang="es-CL"/>
                <a:t>X</a:t>
              </a:r>
              <a:endParaRPr lang="en-US" altLang="es-CL"/>
            </a:p>
          </p:txBody>
        </p:sp>
      </p:grpSp>
      <p:sp>
        <p:nvSpPr>
          <p:cNvPr id="229401" name="Text Box 25">
            <a:extLst>
              <a:ext uri="{FF2B5EF4-FFF2-40B4-BE49-F238E27FC236}">
                <a16:creationId xmlns:a16="http://schemas.microsoft.com/office/drawing/2014/main" id="{79F1F4B7-3C91-5326-4F7F-3696A86088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657600"/>
            <a:ext cx="1122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>
                <a:solidFill>
                  <a:schemeClr val="hlink"/>
                </a:solidFill>
              </a:rPr>
              <a:t>0 ug/ml</a:t>
            </a:r>
            <a:endParaRPr lang="en-US" altLang="es-CL">
              <a:solidFill>
                <a:schemeClr val="hlink"/>
              </a:solidFill>
            </a:endParaRPr>
          </a:p>
        </p:txBody>
      </p:sp>
      <p:sp>
        <p:nvSpPr>
          <p:cNvPr id="229402" name="Text Box 26">
            <a:extLst>
              <a:ext uri="{FF2B5EF4-FFF2-40B4-BE49-F238E27FC236}">
                <a16:creationId xmlns:a16="http://schemas.microsoft.com/office/drawing/2014/main" id="{D96F4E1D-0AE6-D8F2-5EAF-913602AA7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3505200"/>
            <a:ext cx="1427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>
                <a:solidFill>
                  <a:schemeClr val="hlink"/>
                </a:solidFill>
              </a:rPr>
              <a:t>100 ug/ml</a:t>
            </a:r>
            <a:endParaRPr lang="en-US" altLang="es-CL">
              <a:solidFill>
                <a:schemeClr val="hlink"/>
              </a:solidFill>
            </a:endParaRPr>
          </a:p>
        </p:txBody>
      </p:sp>
      <p:sp>
        <p:nvSpPr>
          <p:cNvPr id="229403" name="Text Box 27">
            <a:extLst>
              <a:ext uri="{FF2B5EF4-FFF2-40B4-BE49-F238E27FC236}">
                <a16:creationId xmlns:a16="http://schemas.microsoft.com/office/drawing/2014/main" id="{687E922F-E189-2123-AD6B-32E635FF0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581400"/>
            <a:ext cx="1122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>
                <a:solidFill>
                  <a:schemeClr val="hlink"/>
                </a:solidFill>
              </a:rPr>
              <a:t>5 ug/ml</a:t>
            </a:r>
            <a:endParaRPr lang="en-US" altLang="es-CL">
              <a:solidFill>
                <a:schemeClr val="hlink"/>
              </a:solidFill>
            </a:endParaRPr>
          </a:p>
        </p:txBody>
      </p:sp>
      <p:sp>
        <p:nvSpPr>
          <p:cNvPr id="229404" name="Text Box 28">
            <a:extLst>
              <a:ext uri="{FF2B5EF4-FFF2-40B4-BE49-F238E27FC236}">
                <a16:creationId xmlns:a16="http://schemas.microsoft.com/office/drawing/2014/main" id="{59D44456-093B-9D51-8816-305D5F9D4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00600"/>
            <a:ext cx="829945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2800"/>
              <a:t>Resistente:  5 y 100 ug/ml </a:t>
            </a:r>
            <a:r>
              <a:rPr lang="es-ES_tradnl" altLang="es-CL" sz="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  <a:r>
              <a:rPr lang="en-US" altLang="es-CL" sz="2800"/>
              <a:t> </a:t>
            </a:r>
            <a:r>
              <a:rPr lang="es-MX" altLang="es-CL" sz="2800"/>
              <a:t>40% crecimiento de 0 ug/ml</a:t>
            </a:r>
          </a:p>
          <a:p>
            <a:r>
              <a:rPr lang="es-MX" altLang="es-CL" sz="2800"/>
              <a:t>Intermedio: 5 ug/ml </a:t>
            </a:r>
            <a:r>
              <a:rPr lang="es-ES_tradnl" altLang="es-CL" sz="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  <a:r>
              <a:rPr lang="en-US" altLang="es-CL" sz="2800"/>
              <a:t> </a:t>
            </a:r>
            <a:r>
              <a:rPr lang="es-MX" altLang="es-CL" sz="2800"/>
              <a:t>40% crecimiento de 0 ug/ml</a:t>
            </a:r>
          </a:p>
          <a:p>
            <a:r>
              <a:rPr lang="es-MX" altLang="es-CL" sz="2800"/>
              <a:t>Sensible:   5 y 100 ug/ml </a:t>
            </a:r>
            <a:r>
              <a:rPr lang="en-US" altLang="es-CL" sz="2800">
                <a:solidFill>
                  <a:schemeClr val="tx2"/>
                </a:solidFill>
              </a:rPr>
              <a:t> </a:t>
            </a:r>
            <a:r>
              <a:rPr lang="es-ES" altLang="es-CL" sz="2800" b="1">
                <a:solidFill>
                  <a:schemeClr val="tx2"/>
                </a:solidFill>
                <a:latin typeface="Arial" panose="020B0604020202020204" pitchFamily="34" charset="0"/>
              </a:rPr>
              <a:t>≤</a:t>
            </a:r>
            <a:r>
              <a:rPr lang="es-ES" altLang="es-CL" sz="280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es-MX" altLang="es-CL" sz="2800"/>
              <a:t>40% crecimiento de 0 ug/ml</a:t>
            </a:r>
            <a:endParaRPr lang="en-US" altLang="es-CL"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>
            <a:extLst>
              <a:ext uri="{FF2B5EF4-FFF2-40B4-BE49-F238E27FC236}">
                <a16:creationId xmlns:a16="http://schemas.microsoft.com/office/drawing/2014/main" id="{3056A567-2B62-4CAB-BE07-AB1E8C975C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altLang="es-CL" sz="3200">
                <a:latin typeface="Arial Black" panose="020B0A04020102020204" pitchFamily="34" charset="0"/>
              </a:rPr>
              <a:t>3. Grupo de compatibilidad sexual</a:t>
            </a:r>
          </a:p>
        </p:txBody>
      </p:sp>
      <p:pic>
        <p:nvPicPr>
          <p:cNvPr id="231443" name="Picture 19">
            <a:extLst>
              <a:ext uri="{FF2B5EF4-FFF2-40B4-BE49-F238E27FC236}">
                <a16:creationId xmlns:a16="http://schemas.microsoft.com/office/drawing/2014/main" id="{F858B453-D5DB-6CF3-EC7C-E5EA3B31E4C4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2" r="13254" b="14253"/>
          <a:stretch>
            <a:fillRect/>
          </a:stretch>
        </p:blipFill>
        <p:spPr>
          <a:xfrm>
            <a:off x="4427538" y="1268413"/>
            <a:ext cx="3810000" cy="2857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31434" name="Group 10">
            <a:extLst>
              <a:ext uri="{FF2B5EF4-FFF2-40B4-BE49-F238E27FC236}">
                <a16:creationId xmlns:a16="http://schemas.microsoft.com/office/drawing/2014/main" id="{01F34F27-D5EE-0DF3-C112-3896CF210EF8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1700213"/>
            <a:ext cx="1981200" cy="1905000"/>
            <a:chOff x="960" y="1728"/>
            <a:chExt cx="1248" cy="1200"/>
          </a:xfrm>
        </p:grpSpPr>
        <p:sp>
          <p:nvSpPr>
            <p:cNvPr id="231428" name="Oval 4">
              <a:extLst>
                <a:ext uri="{FF2B5EF4-FFF2-40B4-BE49-F238E27FC236}">
                  <a16:creationId xmlns:a16="http://schemas.microsoft.com/office/drawing/2014/main" id="{49E141FE-750D-BD6C-B5B6-FB11DBF8A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1728"/>
              <a:ext cx="1248" cy="120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31430" name="Oval 6">
              <a:extLst>
                <a:ext uri="{FF2B5EF4-FFF2-40B4-BE49-F238E27FC236}">
                  <a16:creationId xmlns:a16="http://schemas.microsoft.com/office/drawing/2014/main" id="{ACFB5A19-EBAD-F7D8-27E8-F5AFF9649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1824"/>
              <a:ext cx="240" cy="24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MX" altLang="es-CL"/>
                <a:t>A1</a:t>
              </a:r>
              <a:endParaRPr lang="en-US" altLang="es-CL"/>
            </a:p>
          </p:txBody>
        </p:sp>
        <p:sp>
          <p:nvSpPr>
            <p:cNvPr id="231431" name="Oval 7">
              <a:extLst>
                <a:ext uri="{FF2B5EF4-FFF2-40B4-BE49-F238E27FC236}">
                  <a16:creationId xmlns:a16="http://schemas.microsoft.com/office/drawing/2014/main" id="{E8EBD293-B951-F9DD-D35A-8AC3CCBB9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2544"/>
              <a:ext cx="240" cy="24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MX" altLang="es-CL"/>
                <a:t>X</a:t>
              </a:r>
              <a:endParaRPr lang="en-US" altLang="es-CL"/>
            </a:p>
          </p:txBody>
        </p:sp>
      </p:grpSp>
      <p:grpSp>
        <p:nvGrpSpPr>
          <p:cNvPr id="231435" name="Group 11">
            <a:extLst>
              <a:ext uri="{FF2B5EF4-FFF2-40B4-BE49-F238E27FC236}">
                <a16:creationId xmlns:a16="http://schemas.microsoft.com/office/drawing/2014/main" id="{516D0466-A86C-1893-97D9-ED5020400E39}"/>
              </a:ext>
            </a:extLst>
          </p:cNvPr>
          <p:cNvGrpSpPr>
            <a:grpSpLocks/>
          </p:cNvGrpSpPr>
          <p:nvPr/>
        </p:nvGrpSpPr>
        <p:grpSpPr bwMode="auto">
          <a:xfrm>
            <a:off x="1258888" y="4149725"/>
            <a:ext cx="1981200" cy="1905000"/>
            <a:chOff x="3408" y="1728"/>
            <a:chExt cx="1248" cy="1200"/>
          </a:xfrm>
        </p:grpSpPr>
        <p:sp>
          <p:nvSpPr>
            <p:cNvPr id="231429" name="Oval 5">
              <a:extLst>
                <a:ext uri="{FF2B5EF4-FFF2-40B4-BE49-F238E27FC236}">
                  <a16:creationId xmlns:a16="http://schemas.microsoft.com/office/drawing/2014/main" id="{263760F1-D8BD-DD7C-739D-47A95F4AF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1728"/>
              <a:ext cx="1248" cy="120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31432" name="Oval 8">
              <a:extLst>
                <a:ext uri="{FF2B5EF4-FFF2-40B4-BE49-F238E27FC236}">
                  <a16:creationId xmlns:a16="http://schemas.microsoft.com/office/drawing/2014/main" id="{9A9CA853-5F22-EDEB-109C-CA18CCE02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544"/>
              <a:ext cx="240" cy="24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MX" altLang="es-CL"/>
                <a:t>X</a:t>
              </a:r>
              <a:endParaRPr lang="en-US" altLang="es-CL"/>
            </a:p>
          </p:txBody>
        </p:sp>
        <p:sp>
          <p:nvSpPr>
            <p:cNvPr id="231433" name="Oval 9">
              <a:extLst>
                <a:ext uri="{FF2B5EF4-FFF2-40B4-BE49-F238E27FC236}">
                  <a16:creationId xmlns:a16="http://schemas.microsoft.com/office/drawing/2014/main" id="{7CA64287-F2D1-C5A7-40E0-7EB391010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24"/>
              <a:ext cx="240" cy="24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MX" altLang="es-CL"/>
                <a:t>A2</a:t>
              </a:r>
              <a:endParaRPr lang="en-US" altLang="es-CL"/>
            </a:p>
          </p:txBody>
        </p:sp>
      </p:grpSp>
      <p:pic>
        <p:nvPicPr>
          <p:cNvPr id="231445" name="Picture 21">
            <a:extLst>
              <a:ext uri="{FF2B5EF4-FFF2-40B4-BE49-F238E27FC236}">
                <a16:creationId xmlns:a16="http://schemas.microsoft.com/office/drawing/2014/main" id="{46E91E63-954C-E273-F524-A8F9C307C228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3" t="17793" r="13571" b="15451"/>
          <a:stretch>
            <a:fillRect/>
          </a:stretch>
        </p:blipFill>
        <p:spPr>
          <a:xfrm>
            <a:off x="3708400" y="4365625"/>
            <a:ext cx="2376488" cy="1584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1447" name="Line 23">
            <a:extLst>
              <a:ext uri="{FF2B5EF4-FFF2-40B4-BE49-F238E27FC236}">
                <a16:creationId xmlns:a16="http://schemas.microsoft.com/office/drawing/2014/main" id="{55E79163-39AB-3F40-A5A9-A2F14D5BDD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59338" y="3357563"/>
            <a:ext cx="1944687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31448" name="Text Box 24">
            <a:extLst>
              <a:ext uri="{FF2B5EF4-FFF2-40B4-BE49-F238E27FC236}">
                <a16:creationId xmlns:a16="http://schemas.microsoft.com/office/drawing/2014/main" id="{99DC1E64-1A88-41C5-068D-E79BC4E76E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4724400"/>
            <a:ext cx="17272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A1/A2</a:t>
            </a:r>
          </a:p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Formación Oosporas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>
            <a:extLst>
              <a:ext uri="{FF2B5EF4-FFF2-40B4-BE49-F238E27FC236}">
                <a16:creationId xmlns:a16="http://schemas.microsoft.com/office/drawing/2014/main" id="{6D3686B6-63D8-EF4A-97A0-1F51397973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altLang="es-CL" sz="3200">
                <a:latin typeface="Arial Black" panose="020B0A04020102020204" pitchFamily="34" charset="0"/>
              </a:rPr>
              <a:t>4. Aloenzimas GPI y PEP</a:t>
            </a:r>
          </a:p>
        </p:txBody>
      </p:sp>
      <p:sp>
        <p:nvSpPr>
          <p:cNvPr id="232451" name="Rectangle 3">
            <a:extLst>
              <a:ext uri="{FF2B5EF4-FFF2-40B4-BE49-F238E27FC236}">
                <a16:creationId xmlns:a16="http://schemas.microsoft.com/office/drawing/2014/main" id="{D51AC4A6-4040-B24B-981C-992AE92770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altLang="es-CL" sz="2400">
                <a:latin typeface="Arial Black" panose="020B0A04020102020204" pitchFamily="34" charset="0"/>
              </a:rPr>
              <a:t>Glucosa-6-fosfato isomerasa</a:t>
            </a:r>
          </a:p>
          <a:p>
            <a:pPr>
              <a:lnSpc>
                <a:spcPct val="150000"/>
              </a:lnSpc>
            </a:pPr>
            <a:r>
              <a:rPr lang="es-MX" altLang="es-CL" sz="2400">
                <a:latin typeface="Arial Black" panose="020B0A04020102020204" pitchFamily="34" charset="0"/>
              </a:rPr>
              <a:t>Peptidasa</a:t>
            </a:r>
          </a:p>
        </p:txBody>
      </p:sp>
      <p:graphicFrame>
        <p:nvGraphicFramePr>
          <p:cNvPr id="232452" name="Object 4">
            <a:extLst>
              <a:ext uri="{FF2B5EF4-FFF2-40B4-BE49-F238E27FC236}">
                <a16:creationId xmlns:a16="http://schemas.microsoft.com/office/drawing/2014/main" id="{384731EB-6485-03CE-02D8-5669240FD4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78100" y="3581400"/>
          <a:ext cx="4584700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4584127" imgH="2400000" progId="Photoshop.Image.6">
                  <p:embed/>
                </p:oleObj>
              </mc:Choice>
              <mc:Fallback>
                <p:oleObj name="Image" r:id="rId2" imgW="4584127" imgH="2400000" progId="Photoshop.Image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3581400"/>
                        <a:ext cx="4584700" cy="240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41" name="Picture 5">
            <a:extLst>
              <a:ext uri="{FF2B5EF4-FFF2-40B4-BE49-F238E27FC236}">
                <a16:creationId xmlns:a16="http://schemas.microsoft.com/office/drawing/2014/main" id="{AD3556D8-4437-3851-C2BD-276DB437F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1447800"/>
            <a:ext cx="3636962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142" name="Picture 6">
            <a:extLst>
              <a:ext uri="{FF2B5EF4-FFF2-40B4-BE49-F238E27FC236}">
                <a16:creationId xmlns:a16="http://schemas.microsoft.com/office/drawing/2014/main" id="{ED670CC8-F762-3120-3347-B66D92D85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0" y="1536700"/>
            <a:ext cx="4195763" cy="509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144" name="Rectangle 8">
            <a:extLst>
              <a:ext uri="{FF2B5EF4-FFF2-40B4-BE49-F238E27FC236}">
                <a16:creationId xmlns:a16="http://schemas.microsoft.com/office/drawing/2014/main" id="{D8398AB7-972E-C586-E8C2-FD4222AFD4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5. ADN Fingerprint sonda RFLP RG57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>
            <a:extLst>
              <a:ext uri="{FF2B5EF4-FFF2-40B4-BE49-F238E27FC236}">
                <a16:creationId xmlns:a16="http://schemas.microsoft.com/office/drawing/2014/main" id="{F37CE4AD-2F83-245A-71FB-0655AD8A09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3987" cy="1081087"/>
          </a:xfrm>
        </p:spPr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DISTRIBUCIÓN GEOGRAFICA</a:t>
            </a:r>
            <a:br>
              <a:rPr lang="es-MX" altLang="es-CL" sz="3200">
                <a:latin typeface="Arial Black" panose="020B0A04020102020204" pitchFamily="34" charset="0"/>
              </a:rPr>
            </a:br>
            <a:endParaRPr lang="es-CL" altLang="es-CL" sz="3200">
              <a:latin typeface="Arial Black" panose="020B0A04020102020204" pitchFamily="34" charset="0"/>
            </a:endParaRPr>
          </a:p>
        </p:txBody>
      </p:sp>
      <p:sp>
        <p:nvSpPr>
          <p:cNvPr id="290819" name="Rectangle 3">
            <a:extLst>
              <a:ext uri="{FF2B5EF4-FFF2-40B4-BE49-F238E27FC236}">
                <a16:creationId xmlns:a16="http://schemas.microsoft.com/office/drawing/2014/main" id="{318FA5C5-A4BD-4A2C-F311-4C29DCD0E1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3" y="1412875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s-CL" sz="2400">
                <a:latin typeface="Arial Black" panose="020B0A04020102020204" pitchFamily="34" charset="0"/>
              </a:rPr>
              <a:t>Distribución mundial  a partir de areas con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CL" sz="2400">
                <a:latin typeface="Arial Black" panose="020B0A04020102020204" pitchFamily="34" charset="0"/>
              </a:rPr>
              <a:t>	presencia del patógeno por movimiento de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CL" sz="2400">
                <a:latin typeface="Arial Black" panose="020B0A04020102020204" pitchFamily="34" charset="0"/>
              </a:rPr>
              <a:t> 	tubérculo semilla infectados.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s-CL" sz="2400">
              <a:latin typeface="Arial Black" panose="020B0A040201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s-CL" sz="1800">
              <a:latin typeface="Arial Black" panose="020B0A040201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s-CL" sz="2400">
                <a:latin typeface="Arial Black" panose="020B0A04020102020204" pitchFamily="34" charset="0"/>
              </a:rPr>
              <a:t>Baja prevalencia en latitudes muy al norte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CL" sz="2400">
                <a:latin typeface="Arial Black" panose="020B0A04020102020204" pitchFamily="34" charset="0"/>
              </a:rPr>
              <a:t>	 y sur y altura elevada.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s-CL" sz="2400">
              <a:latin typeface="Arial Black" panose="020B0A04020102020204" pitchFamily="34" charset="0"/>
            </a:endParaRPr>
          </a:p>
          <a:p>
            <a:pPr>
              <a:lnSpc>
                <a:spcPct val="80000"/>
              </a:lnSpc>
            </a:pPr>
            <a:endParaRPr lang="en-US" altLang="es-CL" sz="180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>
            <a:extLst>
              <a:ext uri="{FF2B5EF4-FFF2-40B4-BE49-F238E27FC236}">
                <a16:creationId xmlns:a16="http://schemas.microsoft.com/office/drawing/2014/main" id="{74F6DBD9-22FB-14F4-1334-A51E4FDEC7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CARACTERISTICAS DEL HONGO</a:t>
            </a:r>
          </a:p>
        </p:txBody>
      </p:sp>
      <p:sp>
        <p:nvSpPr>
          <p:cNvPr id="215043" name="Rectangle 3">
            <a:extLst>
              <a:ext uri="{FF2B5EF4-FFF2-40B4-BE49-F238E27FC236}">
                <a16:creationId xmlns:a16="http://schemas.microsoft.com/office/drawing/2014/main" id="{700AA484-6681-F137-48E9-E2F564F549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772400" cy="41148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s-MX" altLang="es-CL" sz="2400">
                <a:latin typeface="Arial Black" panose="020B0A04020102020204" pitchFamily="34" charset="0"/>
              </a:rPr>
              <a:t>Clasificación taxonómica</a:t>
            </a:r>
            <a:endParaRPr lang="es-MX" altLang="es-CL" sz="2400"/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CL" sz="2400"/>
              <a:t>            </a:t>
            </a:r>
            <a:r>
              <a:rPr lang="es-MX" altLang="es-CL" sz="2400">
                <a:latin typeface="Arial Black" panose="020B0A04020102020204" pitchFamily="34" charset="0"/>
              </a:rPr>
              <a:t>Reino:    Cromista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CL" sz="2400">
                <a:latin typeface="Arial Black" panose="020B0A04020102020204" pitchFamily="34" charset="0"/>
              </a:rPr>
              <a:t>         Phylum:  Oomycota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CL" sz="2400">
                <a:latin typeface="Arial Black" panose="020B0A04020102020204" pitchFamily="34" charset="0"/>
              </a:rPr>
              <a:t>         Orden:    Pythiales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altLang="es-CL" sz="2400">
                <a:latin typeface="Arial Black" panose="020B0A04020102020204" pitchFamily="34" charset="0"/>
              </a:rPr>
              <a:t>         Familia:  Pythiaceae</a:t>
            </a:r>
          </a:p>
          <a:p>
            <a:pPr>
              <a:lnSpc>
                <a:spcPct val="140000"/>
              </a:lnSpc>
            </a:pPr>
            <a:r>
              <a:rPr lang="es-MX" altLang="es-CL" sz="2400">
                <a:latin typeface="Arial Black" panose="020B0A04020102020204" pitchFamily="34" charset="0"/>
              </a:rPr>
              <a:t>Su origen esta en México</a:t>
            </a:r>
          </a:p>
          <a:p>
            <a:pPr>
              <a:lnSpc>
                <a:spcPct val="140000"/>
              </a:lnSpc>
            </a:pPr>
            <a:r>
              <a:rPr lang="es-MX" altLang="es-CL" sz="2400">
                <a:latin typeface="Arial Black" panose="020B0A04020102020204" pitchFamily="34" charset="0"/>
              </a:rPr>
              <a:t>En 1840-1850 provoca un gran desastre en Europa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>
            <a:extLst>
              <a:ext uri="{FF2B5EF4-FFF2-40B4-BE49-F238E27FC236}">
                <a16:creationId xmlns:a16="http://schemas.microsoft.com/office/drawing/2014/main" id="{976E8C6A-CAB5-B057-BD0F-231A27370E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DISTRIBUCION MUNDIAL</a:t>
            </a:r>
            <a:endParaRPr lang="es-CL" altLang="es-CL" sz="3200">
              <a:latin typeface="Arial Black" panose="020B0A04020102020204" pitchFamily="34" charset="0"/>
            </a:endParaRPr>
          </a:p>
        </p:txBody>
      </p:sp>
      <p:pic>
        <p:nvPicPr>
          <p:cNvPr id="257028" name="Picture 4">
            <a:extLst>
              <a:ext uri="{FF2B5EF4-FFF2-40B4-BE49-F238E27FC236}">
                <a16:creationId xmlns:a16="http://schemas.microsoft.com/office/drawing/2014/main" id="{1E1CC635-FF9F-9191-1A9C-D98747D9228C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8" b="8501"/>
          <a:stretch>
            <a:fillRect/>
          </a:stretch>
        </p:blipFill>
        <p:spPr>
          <a:xfrm>
            <a:off x="611188" y="1484313"/>
            <a:ext cx="8208962" cy="4910137"/>
          </a:xfrm>
          <a:noFill/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>
            <a:extLst>
              <a:ext uri="{FF2B5EF4-FFF2-40B4-BE49-F238E27FC236}">
                <a16:creationId xmlns:a16="http://schemas.microsoft.com/office/drawing/2014/main" id="{FB75DCDA-37A3-35DE-FCD6-24643A51D6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277225" cy="863600"/>
          </a:xfrm>
        </p:spPr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DISTRIBUCION EN NORTEAMERICA</a:t>
            </a:r>
            <a:endParaRPr lang="es-CL" altLang="es-CL" sz="3200">
              <a:latin typeface="Arial Black" panose="020B0A04020102020204" pitchFamily="34" charset="0"/>
            </a:endParaRPr>
          </a:p>
        </p:txBody>
      </p:sp>
      <p:pic>
        <p:nvPicPr>
          <p:cNvPr id="259076" name="Picture 4">
            <a:extLst>
              <a:ext uri="{FF2B5EF4-FFF2-40B4-BE49-F238E27FC236}">
                <a16:creationId xmlns:a16="http://schemas.microsoft.com/office/drawing/2014/main" id="{EA1801E2-4087-B4F6-D31A-0C13DCF2F25E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3" b="8252"/>
          <a:stretch>
            <a:fillRect/>
          </a:stretch>
        </p:blipFill>
        <p:spPr>
          <a:xfrm>
            <a:off x="1619250" y="1557338"/>
            <a:ext cx="6265863" cy="4951412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>
            <a:extLst>
              <a:ext uri="{FF2B5EF4-FFF2-40B4-BE49-F238E27FC236}">
                <a16:creationId xmlns:a16="http://schemas.microsoft.com/office/drawing/2014/main" id="{C87344FB-8A2D-90D0-1758-6B2FEE35E9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MIGRACION</a:t>
            </a:r>
            <a:endParaRPr lang="es-CL" altLang="es-CL" sz="3200">
              <a:latin typeface="Arial Black" panose="020B0A04020102020204" pitchFamily="34" charset="0"/>
            </a:endParaRPr>
          </a:p>
        </p:txBody>
      </p:sp>
      <p:sp>
        <p:nvSpPr>
          <p:cNvPr id="293891" name="Rectangle 3">
            <a:extLst>
              <a:ext uri="{FF2B5EF4-FFF2-40B4-BE49-F238E27FC236}">
                <a16:creationId xmlns:a16="http://schemas.microsoft.com/office/drawing/2014/main" id="{96455C67-9EBD-89A7-BBEC-D5F6E2EE3B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3" y="1412875"/>
            <a:ext cx="7773987" cy="46831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US" altLang="es-CL" sz="2400">
                <a:latin typeface="Arial Black" panose="020B0A04020102020204" pitchFamily="34" charset="0"/>
              </a:rPr>
              <a:t>Hasta 1980 presencia del grupo de apareamiento A1 y A2 en México y distribución mundial del grupo de apareamiento A-1 (US-1).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altLang="es-CL" sz="2400"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s-CL" sz="2400">
                <a:latin typeface="Arial Black" panose="020B0A04020102020204" pitchFamily="34" charset="0"/>
              </a:rPr>
              <a:t>Desde 1980 a 1990 aparición del grupo de apareamiento A2 en Suiza y Norte de Europa.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altLang="es-CL" sz="2400"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s-CL" sz="2400">
                <a:latin typeface="Arial Black" panose="020B0A04020102020204" pitchFamily="34" charset="0"/>
              </a:rPr>
              <a:t>A partir de 1990 aparición  del grupo de apareamiento A2 en USA, Canada, Japón, Korea, Africa y  Sudamérica y presencia de lineas clonales  A1 distintas al US-1.</a:t>
            </a:r>
          </a:p>
          <a:p>
            <a:pPr>
              <a:lnSpc>
                <a:spcPct val="80000"/>
              </a:lnSpc>
            </a:pPr>
            <a:endParaRPr lang="en-US" altLang="es-CL" sz="2400">
              <a:latin typeface="Arial Black" panose="020B0A04020102020204" pitchFamily="34" charset="0"/>
            </a:endParaRPr>
          </a:p>
          <a:p>
            <a:pPr>
              <a:lnSpc>
                <a:spcPct val="80000"/>
              </a:lnSpc>
            </a:pPr>
            <a:endParaRPr lang="es-CL" altLang="es-CL" sz="1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>
            <a:extLst>
              <a:ext uri="{FF2B5EF4-FFF2-40B4-BE49-F238E27FC236}">
                <a16:creationId xmlns:a16="http://schemas.microsoft.com/office/drawing/2014/main" id="{59FD500E-BC0B-9283-C3EA-F9A285DD49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838200"/>
            <a:ext cx="7772400" cy="1143000"/>
          </a:xfrm>
        </p:spPr>
        <p:txBody>
          <a:bodyPr/>
          <a:lstStyle/>
          <a:p>
            <a:r>
              <a:rPr lang="es-MX" altLang="es-CL" sz="3600">
                <a:latin typeface="Arial Black" panose="020B0A04020102020204" pitchFamily="34" charset="0"/>
              </a:rPr>
              <a:t>BASES DE DATOS</a:t>
            </a:r>
          </a:p>
        </p:txBody>
      </p:sp>
      <p:sp>
        <p:nvSpPr>
          <p:cNvPr id="238595" name="Rectangle 3">
            <a:extLst>
              <a:ext uri="{FF2B5EF4-FFF2-40B4-BE49-F238E27FC236}">
                <a16:creationId xmlns:a16="http://schemas.microsoft.com/office/drawing/2014/main" id="{4AC177B1-72B3-FF54-3CB3-7846FEFF64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00200" y="2438400"/>
            <a:ext cx="6629400" cy="2286000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Información de </a:t>
            </a:r>
            <a:r>
              <a:rPr lang="en-US" altLang="es-CL" sz="2800">
                <a:latin typeface="Arial Black" panose="020B0A04020102020204" pitchFamily="34" charset="0"/>
              </a:rPr>
              <a:t>31</a:t>
            </a:r>
            <a:r>
              <a:rPr lang="es-MX" altLang="es-CL" sz="2800">
                <a:latin typeface="Arial Black" panose="020B0A04020102020204" pitchFamily="34" charset="0"/>
              </a:rPr>
              <a:t> países</a:t>
            </a:r>
          </a:p>
          <a:p>
            <a:endParaRPr lang="es-MX" altLang="es-CL" sz="2800">
              <a:latin typeface="Arial Black" panose="020B0A04020102020204" pitchFamily="34" charset="0"/>
            </a:endParaRPr>
          </a:p>
          <a:p>
            <a:r>
              <a:rPr lang="es-MX" altLang="es-CL" sz="2800">
                <a:latin typeface="Arial Black" panose="020B0A04020102020204" pitchFamily="34" charset="0"/>
              </a:rPr>
              <a:t>&gt;</a:t>
            </a:r>
            <a:r>
              <a:rPr lang="en-US" altLang="es-CL" sz="2800">
                <a:latin typeface="Arial Black" panose="020B0A04020102020204" pitchFamily="34" charset="0"/>
              </a:rPr>
              <a:t> 1776 </a:t>
            </a:r>
            <a:r>
              <a:rPr lang="es-MX" altLang="es-CL" sz="2800">
                <a:latin typeface="Arial Black" panose="020B0A04020102020204" pitchFamily="34" charset="0"/>
              </a:rPr>
              <a:t>aislamientos</a:t>
            </a:r>
            <a:endParaRPr lang="en-US" altLang="es-CL" sz="280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>
            <a:extLst>
              <a:ext uri="{FF2B5EF4-FFF2-40B4-BE49-F238E27FC236}">
                <a16:creationId xmlns:a16="http://schemas.microsoft.com/office/drawing/2014/main" id="{6E413CC1-FE68-AB89-5161-B5905FE53B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CL" sz="3200">
                <a:latin typeface="Arial Black" panose="020B0A04020102020204" pitchFamily="34" charset="0"/>
              </a:rPr>
              <a:t>Base de Datos</a:t>
            </a:r>
          </a:p>
        </p:txBody>
      </p:sp>
      <p:sp>
        <p:nvSpPr>
          <p:cNvPr id="221187" name="Rectangle 3">
            <a:extLst>
              <a:ext uri="{FF2B5EF4-FFF2-40B4-BE49-F238E27FC236}">
                <a16:creationId xmlns:a16="http://schemas.microsoft.com/office/drawing/2014/main" id="{7DE8AC8D-099B-7401-FA05-1EBBA630C1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221190" name="Picture 6">
            <a:extLst>
              <a:ext uri="{FF2B5EF4-FFF2-40B4-BE49-F238E27FC236}">
                <a16:creationId xmlns:a16="http://schemas.microsoft.com/office/drawing/2014/main" id="{1B3072F3-9FBF-F87F-4C4E-746638050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9220200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>
            <a:extLst>
              <a:ext uri="{FF2B5EF4-FFF2-40B4-BE49-F238E27FC236}">
                <a16:creationId xmlns:a16="http://schemas.microsoft.com/office/drawing/2014/main" id="{97FB0671-F187-CA23-D210-7F3AC966F8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MX" altLang="es-CL" sz="3200">
              <a:latin typeface="Arial Black" panose="020B0A04020102020204" pitchFamily="34" charset="0"/>
            </a:endParaRPr>
          </a:p>
        </p:txBody>
      </p:sp>
      <p:sp>
        <p:nvSpPr>
          <p:cNvPr id="242691" name="Rectangle 3">
            <a:extLst>
              <a:ext uri="{FF2B5EF4-FFF2-40B4-BE49-F238E27FC236}">
                <a16:creationId xmlns:a16="http://schemas.microsoft.com/office/drawing/2014/main" id="{9E7A8849-397E-93CE-70CA-C42CFD4B5F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242692" name="Picture 4">
            <a:extLst>
              <a:ext uri="{FF2B5EF4-FFF2-40B4-BE49-F238E27FC236}">
                <a16:creationId xmlns:a16="http://schemas.microsoft.com/office/drawing/2014/main" id="{45D622F6-B6D2-A341-C7C9-E55DCC4A4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9050"/>
            <a:ext cx="9220200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>
            <a:extLst>
              <a:ext uri="{FF2B5EF4-FFF2-40B4-BE49-F238E27FC236}">
                <a16:creationId xmlns:a16="http://schemas.microsoft.com/office/drawing/2014/main" id="{63F7D49C-987B-D557-5DDF-A9F40A4404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MX" altLang="es-CL" sz="3200">
              <a:latin typeface="Arial Black" panose="020B0A04020102020204" pitchFamily="34" charset="0"/>
            </a:endParaRPr>
          </a:p>
        </p:txBody>
      </p:sp>
      <p:sp>
        <p:nvSpPr>
          <p:cNvPr id="236547" name="Rectangle 3">
            <a:extLst>
              <a:ext uri="{FF2B5EF4-FFF2-40B4-BE49-F238E27FC236}">
                <a16:creationId xmlns:a16="http://schemas.microsoft.com/office/drawing/2014/main" id="{43C2CAC9-37CC-96B8-F0B1-B0070365D9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236549" name="Picture 5">
            <a:extLst>
              <a:ext uri="{FF2B5EF4-FFF2-40B4-BE49-F238E27FC236}">
                <a16:creationId xmlns:a16="http://schemas.microsoft.com/office/drawing/2014/main" id="{F02D4297-B4CC-BB4D-B464-E69DF6D15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>
            <a:extLst>
              <a:ext uri="{FF2B5EF4-FFF2-40B4-BE49-F238E27FC236}">
                <a16:creationId xmlns:a16="http://schemas.microsoft.com/office/drawing/2014/main" id="{052F0272-94C8-2EB0-ABE5-5C1681C012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MX" altLang="es-CL" sz="3200">
              <a:latin typeface="Arial Black" panose="020B0A04020102020204" pitchFamily="34" charset="0"/>
            </a:endParaRPr>
          </a:p>
        </p:txBody>
      </p:sp>
      <p:sp>
        <p:nvSpPr>
          <p:cNvPr id="240643" name="Rectangle 3">
            <a:extLst>
              <a:ext uri="{FF2B5EF4-FFF2-40B4-BE49-F238E27FC236}">
                <a16:creationId xmlns:a16="http://schemas.microsoft.com/office/drawing/2014/main" id="{29B066E4-3DB0-22AD-93E4-ABF6EE52E2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240645" name="Picture 5">
            <a:extLst>
              <a:ext uri="{FF2B5EF4-FFF2-40B4-BE49-F238E27FC236}">
                <a16:creationId xmlns:a16="http://schemas.microsoft.com/office/drawing/2014/main" id="{55B04A5D-7C0E-AF61-63D8-93349ACF8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>
            <a:extLst>
              <a:ext uri="{FF2B5EF4-FFF2-40B4-BE49-F238E27FC236}">
                <a16:creationId xmlns:a16="http://schemas.microsoft.com/office/drawing/2014/main" id="{D1B11B73-C181-3B50-E6F8-DB63B197E8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MX" altLang="es-CL" sz="3200">
              <a:latin typeface="Arial Black" panose="020B0A04020102020204" pitchFamily="34" charset="0"/>
            </a:endParaRPr>
          </a:p>
        </p:txBody>
      </p:sp>
      <p:sp>
        <p:nvSpPr>
          <p:cNvPr id="241667" name="Rectangle 3">
            <a:extLst>
              <a:ext uri="{FF2B5EF4-FFF2-40B4-BE49-F238E27FC236}">
                <a16:creationId xmlns:a16="http://schemas.microsoft.com/office/drawing/2014/main" id="{0F0C8674-E97C-71C5-25CE-9FBF9872D3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altLang="es-CL"/>
          </a:p>
        </p:txBody>
      </p:sp>
      <p:pic>
        <p:nvPicPr>
          <p:cNvPr id="241669" name="Picture 5">
            <a:extLst>
              <a:ext uri="{FF2B5EF4-FFF2-40B4-BE49-F238E27FC236}">
                <a16:creationId xmlns:a16="http://schemas.microsoft.com/office/drawing/2014/main" id="{EBF7D534-DF17-F29D-7D78-1285FE51E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>
            <a:extLst>
              <a:ext uri="{FF2B5EF4-FFF2-40B4-BE49-F238E27FC236}">
                <a16:creationId xmlns:a16="http://schemas.microsoft.com/office/drawing/2014/main" id="{39EEDE39-96A0-1FB0-D8A8-2D25894FEF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s-CL" sz="3200">
                <a:latin typeface="Arial Black" panose="020B0A04020102020204" pitchFamily="34" charset="0"/>
              </a:rPr>
              <a:t>SITUACION DE RIESGO FITOSANITARIO MUNDIAL</a:t>
            </a:r>
            <a:br>
              <a:rPr lang="en-US" altLang="es-CL" sz="3200">
                <a:latin typeface="Arial Black" panose="020B0A04020102020204" pitchFamily="34" charset="0"/>
              </a:rPr>
            </a:br>
            <a:endParaRPr lang="es-CL" altLang="es-CL" sz="3200">
              <a:latin typeface="Arial Black" panose="020B0A04020102020204" pitchFamily="34" charset="0"/>
            </a:endParaRPr>
          </a:p>
        </p:txBody>
      </p:sp>
      <p:sp>
        <p:nvSpPr>
          <p:cNvPr id="316419" name="Rectangle 3">
            <a:extLst>
              <a:ext uri="{FF2B5EF4-FFF2-40B4-BE49-F238E27FC236}">
                <a16:creationId xmlns:a16="http://schemas.microsoft.com/office/drawing/2014/main" id="{3B90D831-61A8-4B35-1EA2-F167D3E44D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773987" cy="4538662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altLang="es-CL" sz="2400">
                <a:latin typeface="Arial Black" panose="020B0A04020102020204" pitchFamily="34" charset="0"/>
              </a:rPr>
              <a:t>	</a:t>
            </a:r>
          </a:p>
          <a:p>
            <a:pPr algn="just">
              <a:lnSpc>
                <a:spcPct val="90000"/>
              </a:lnSpc>
            </a:pPr>
            <a:r>
              <a:rPr lang="en-US" altLang="es-CL" sz="2400">
                <a:latin typeface="Arial Black" panose="020B0A04020102020204" pitchFamily="34" charset="0"/>
              </a:rPr>
              <a:t>Hasta el año 2000 no existía a nivel mundial un control estricto del movimiento de </a:t>
            </a:r>
            <a:r>
              <a:rPr lang="en-US" altLang="es-CL" sz="2400" i="1">
                <a:latin typeface="Arial Black" panose="020B0A04020102020204" pitchFamily="34" charset="0"/>
              </a:rPr>
              <a:t>P. infestans</a:t>
            </a:r>
            <a:r>
              <a:rPr lang="en-US" altLang="es-CL" sz="2400">
                <a:latin typeface="Arial Black" panose="020B0A04020102020204" pitchFamily="34" charset="0"/>
              </a:rPr>
              <a:t>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US" altLang="es-CL" sz="2400">
              <a:latin typeface="Arial Black" panose="020B0A040201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n-US" altLang="es-CL" sz="2400">
                <a:latin typeface="Arial Black" panose="020B0A04020102020204" pitchFamily="34" charset="0"/>
              </a:rPr>
              <a:t>Actualmente las areas que no tienen el grupo de apareamiento A2 regulan el ingreso de tubérculos de papa desde zonas donde el A2 esta presente.</a:t>
            </a:r>
            <a:endParaRPr lang="es-CL" altLang="es-CL" sz="2400">
              <a:latin typeface="Arial Black" panose="020B0A04020102020204" pitchFamily="34" charset="0"/>
            </a:endParaRPr>
          </a:p>
          <a:p>
            <a:pPr>
              <a:lnSpc>
                <a:spcPct val="90000"/>
              </a:lnSpc>
            </a:pPr>
            <a:endParaRPr lang="es-CL" altLang="es-CL" sz="240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>
            <a:extLst>
              <a:ext uri="{FF2B5EF4-FFF2-40B4-BE49-F238E27FC236}">
                <a16:creationId xmlns:a16="http://schemas.microsoft.com/office/drawing/2014/main" id="{A40D45FC-2FB5-CD41-583D-ECB3A99884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CARACTERÍSTICAS MORFOLÓGICAS</a:t>
            </a:r>
            <a:r>
              <a:rPr lang="es-MX" altLang="es-CL" sz="4000"/>
              <a:t> </a:t>
            </a:r>
            <a:endParaRPr lang="es-CL" altLang="es-CL" sz="4000"/>
          </a:p>
        </p:txBody>
      </p:sp>
      <p:sp>
        <p:nvSpPr>
          <p:cNvPr id="251907" name="Rectangle 3">
            <a:extLst>
              <a:ext uri="{FF2B5EF4-FFF2-40B4-BE49-F238E27FC236}">
                <a16:creationId xmlns:a16="http://schemas.microsoft.com/office/drawing/2014/main" id="{34920BFF-097C-40DA-51CD-E4E6685EB24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412875"/>
            <a:ext cx="7702550" cy="1303338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s-MX" altLang="es-CL" sz="2400">
                <a:latin typeface="Arial Black" panose="020B0A04020102020204" pitchFamily="34" charset="0"/>
              </a:rPr>
              <a:t>Reproducción asexual: Por esporangios y zoosporas</a:t>
            </a:r>
          </a:p>
          <a:p>
            <a:pPr>
              <a:lnSpc>
                <a:spcPct val="140000"/>
              </a:lnSpc>
              <a:buFontTx/>
              <a:buNone/>
            </a:pPr>
            <a:endParaRPr lang="es-MX" altLang="es-CL" sz="2400">
              <a:latin typeface="Arial Black" panose="020B0A04020102020204" pitchFamily="34" charset="0"/>
            </a:endParaRPr>
          </a:p>
          <a:p>
            <a:pPr>
              <a:lnSpc>
                <a:spcPct val="80000"/>
              </a:lnSpc>
            </a:pPr>
            <a:endParaRPr lang="es-CL" altLang="es-CL" sz="2400"/>
          </a:p>
        </p:txBody>
      </p:sp>
      <p:pic>
        <p:nvPicPr>
          <p:cNvPr id="251908" name="Picture 4">
            <a:extLst>
              <a:ext uri="{FF2B5EF4-FFF2-40B4-BE49-F238E27FC236}">
                <a16:creationId xmlns:a16="http://schemas.microsoft.com/office/drawing/2014/main" id="{C2CF8486-5B8A-1C35-A5BE-5EA37783CE1E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4941888"/>
            <a:ext cx="2016125" cy="15890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1910" name="Picture 6">
            <a:extLst>
              <a:ext uri="{FF2B5EF4-FFF2-40B4-BE49-F238E27FC236}">
                <a16:creationId xmlns:a16="http://schemas.microsoft.com/office/drawing/2014/main" id="{2FADFBFB-5E88-40BD-558C-8BF1ADB595D0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3284538"/>
            <a:ext cx="3240087" cy="2162175"/>
          </a:xfrm>
          <a:noFill/>
          <a:ln/>
        </p:spPr>
      </p:pic>
      <p:pic>
        <p:nvPicPr>
          <p:cNvPr id="251912" name="Picture 8">
            <a:extLst>
              <a:ext uri="{FF2B5EF4-FFF2-40B4-BE49-F238E27FC236}">
                <a16:creationId xmlns:a16="http://schemas.microsoft.com/office/drawing/2014/main" id="{F302C8ED-65F1-8A61-10DD-E1527F5F1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420938"/>
            <a:ext cx="3025775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>
            <a:extLst>
              <a:ext uri="{FF2B5EF4-FFF2-40B4-BE49-F238E27FC236}">
                <a16:creationId xmlns:a16="http://schemas.microsoft.com/office/drawing/2014/main" id="{C79A3149-7846-FCEF-09EA-D2EF13A06E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7773987" cy="531813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SITUACIÓN DE </a:t>
            </a:r>
            <a:r>
              <a:rPr lang="es-MX" altLang="es-CL" sz="2800" i="1">
                <a:latin typeface="Arial Black" panose="020B0A04020102020204" pitchFamily="34" charset="0"/>
              </a:rPr>
              <a:t>Phytophthora infestans</a:t>
            </a:r>
            <a:r>
              <a:rPr lang="es-MX" altLang="es-CL" sz="2800">
                <a:latin typeface="Arial Black" panose="020B0A04020102020204" pitchFamily="34" charset="0"/>
              </a:rPr>
              <a:t>  EN CHILE</a:t>
            </a:r>
          </a:p>
        </p:txBody>
      </p:sp>
      <p:sp>
        <p:nvSpPr>
          <p:cNvPr id="245763" name="Rectangle 3">
            <a:extLst>
              <a:ext uri="{FF2B5EF4-FFF2-40B4-BE49-F238E27FC236}">
                <a16:creationId xmlns:a16="http://schemas.microsoft.com/office/drawing/2014/main" id="{6ED0D922-F819-E508-ECD7-C4FD3EE37F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7848600" cy="51879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MX" altLang="es-CL" sz="2000" u="sng">
                <a:latin typeface="Arial Black" panose="020B0A04020102020204" pitchFamily="34" charset="0"/>
              </a:rPr>
              <a:t>ORIGEN </a:t>
            </a:r>
          </a:p>
          <a:p>
            <a:pPr>
              <a:lnSpc>
                <a:spcPct val="80000"/>
              </a:lnSpc>
              <a:buFontTx/>
              <a:buNone/>
            </a:pPr>
            <a:endParaRPr lang="es-MX" altLang="es-CL" sz="2000" u="sng"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MX" altLang="es-CL" sz="2000">
                <a:latin typeface="Arial Black" panose="020B0A04020102020204" pitchFamily="34" charset="0"/>
              </a:rPr>
              <a:t>Primera detección </a:t>
            </a:r>
            <a:r>
              <a:rPr lang="es-MX" altLang="es-CL" sz="2000" i="1">
                <a:latin typeface="Arial Black" panose="020B0A04020102020204" pitchFamily="34" charset="0"/>
              </a:rPr>
              <a:t>P. infestans</a:t>
            </a:r>
            <a:r>
              <a:rPr lang="es-MX" altLang="es-CL" sz="2000">
                <a:latin typeface="Arial Black" panose="020B0A04020102020204" pitchFamily="34" charset="0"/>
              </a:rPr>
              <a:t> en 1949 probable ingreso por migración desde México a Sudamérica grupo A1 línea clonal US-1</a:t>
            </a:r>
          </a:p>
          <a:p>
            <a:pPr algn="just">
              <a:lnSpc>
                <a:spcPct val="80000"/>
              </a:lnSpc>
            </a:pPr>
            <a:endParaRPr lang="es-MX" altLang="es-CL" sz="2000"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s-MX" altLang="es-CL" sz="2000" u="sng">
                <a:latin typeface="Arial Black" panose="020B0A04020102020204" pitchFamily="34" charset="0"/>
              </a:rPr>
              <a:t>CONDICION ACTUAL :</a:t>
            </a:r>
            <a:r>
              <a:rPr lang="es-MX" altLang="es-CL" sz="2000">
                <a:latin typeface="Arial Black" panose="020B0A04020102020204" pitchFamily="34" charset="0"/>
              </a:rPr>
              <a:t> Plaga no cuarentenaria</a:t>
            </a:r>
            <a:endParaRPr lang="es-MX" altLang="es-CL" sz="2000" u="sng"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s-MX" altLang="es-CL" sz="2000" u="sng"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s-MX" altLang="es-CL" sz="2000" u="sng">
                <a:latin typeface="Arial Black" panose="020B0A04020102020204" pitchFamily="34" charset="0"/>
              </a:rPr>
              <a:t>EN LA ZONA NORTE: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MX" altLang="es-CL" sz="2000" u="sng"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MX" altLang="es-CL" sz="2000">
                <a:latin typeface="Arial Black" panose="020B0A04020102020204" pitchFamily="34" charset="0"/>
              </a:rPr>
              <a:t>Aislamientos del norte son todos A1 US-1</a:t>
            </a:r>
          </a:p>
          <a:p>
            <a:pPr algn="just">
              <a:lnSpc>
                <a:spcPct val="80000"/>
              </a:lnSpc>
            </a:pPr>
            <a:r>
              <a:rPr lang="es-MX" altLang="es-CL" sz="2000">
                <a:latin typeface="Arial Black" panose="020B0A04020102020204" pitchFamily="34" charset="0"/>
              </a:rPr>
              <a:t>1997-1998 aparición de cepas altamente resistente a metalaxyl por aplicaciones excesivas</a:t>
            </a:r>
          </a:p>
          <a:p>
            <a:pPr algn="just">
              <a:lnSpc>
                <a:spcPct val="80000"/>
              </a:lnSpc>
            </a:pPr>
            <a:endParaRPr lang="es-MX" altLang="es-CL" sz="2000"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s-MX" altLang="es-CL" sz="2000" u="sng">
                <a:latin typeface="Arial Black" panose="020B0A04020102020204" pitchFamily="34" charset="0"/>
              </a:rPr>
              <a:t>EN LA ZONA SUR: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MX" altLang="es-CL" sz="2000" u="sng"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MX" altLang="es-CL" sz="2000">
                <a:latin typeface="Arial Black" panose="020B0A04020102020204" pitchFamily="34" charset="0"/>
              </a:rPr>
              <a:t>No existe información de grupos de apareamiento y sensibilidad a metalaxyl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3" name="Rectangle 3">
            <a:extLst>
              <a:ext uri="{FF2B5EF4-FFF2-40B4-BE49-F238E27FC236}">
                <a16:creationId xmlns:a16="http://schemas.microsoft.com/office/drawing/2014/main" id="{C352939C-EED4-162A-63B9-370D8C5BE3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773987" cy="5043487"/>
          </a:xfrm>
        </p:spPr>
        <p:txBody>
          <a:bodyPr/>
          <a:lstStyle/>
          <a:p>
            <a:pPr algn="ctr">
              <a:buFontTx/>
              <a:buNone/>
            </a:pPr>
            <a:endParaRPr lang="es-MX" altLang="es-CL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algn="ctr">
              <a:buFontTx/>
              <a:buNone/>
            </a:pPr>
            <a:endParaRPr lang="es-MX" altLang="es-CL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algn="ctr">
              <a:buFontTx/>
              <a:buNone/>
            </a:pPr>
            <a:r>
              <a:rPr lang="es-MX" altLang="es-CL">
                <a:solidFill>
                  <a:schemeClr val="tx2"/>
                </a:solidFill>
                <a:latin typeface="Arial Black" panose="020B0A04020102020204" pitchFamily="34" charset="0"/>
              </a:rPr>
              <a:t>ANALISIS DE RIESGO FITOSANITARIO PARA CHILE DEL GRUPO A2 DE  </a:t>
            </a:r>
            <a:r>
              <a:rPr lang="es-MX" altLang="es-CL" i="1">
                <a:solidFill>
                  <a:schemeClr val="tx2"/>
                </a:solidFill>
                <a:latin typeface="Arial Black" panose="020B0A04020102020204" pitchFamily="34" charset="0"/>
              </a:rPr>
              <a:t>Phytophthora infestans</a:t>
            </a:r>
            <a:endParaRPr lang="es-CL" altLang="es-CL" i="1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>
            <a:extLst>
              <a:ext uri="{FF2B5EF4-FFF2-40B4-BE49-F238E27FC236}">
                <a16:creationId xmlns:a16="http://schemas.microsoft.com/office/drawing/2014/main" id="{3EE815A6-9E96-6DFD-0631-1C7C5B34B3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CL" sz="2800" b="1">
                <a:latin typeface="Arial Black" panose="020B0A04020102020204" pitchFamily="34" charset="0"/>
              </a:rPr>
              <a:t>ANALISIS DEL RIESGO DE PLAGAS </a:t>
            </a:r>
            <a:br>
              <a:rPr lang="es-ES" altLang="es-CL" sz="2800" b="1">
                <a:latin typeface="Arial Black" panose="020B0A04020102020204" pitchFamily="34" charset="0"/>
              </a:rPr>
            </a:br>
            <a:r>
              <a:rPr lang="es-ES" altLang="es-CL" sz="2800" b="1">
                <a:latin typeface="Arial Black" panose="020B0A04020102020204" pitchFamily="34" charset="0"/>
              </a:rPr>
              <a:t>PARA PLAGAS CUARENTENARIAS</a:t>
            </a:r>
            <a:endParaRPr lang="es-CL" altLang="es-CL" sz="2800" b="1">
              <a:latin typeface="Arial Black" panose="020B0A04020102020204" pitchFamily="34" charset="0"/>
            </a:endParaRPr>
          </a:p>
        </p:txBody>
      </p:sp>
      <p:sp>
        <p:nvSpPr>
          <p:cNvPr id="328707" name="Rectangle 3">
            <a:extLst>
              <a:ext uri="{FF2B5EF4-FFF2-40B4-BE49-F238E27FC236}">
                <a16:creationId xmlns:a16="http://schemas.microsoft.com/office/drawing/2014/main" id="{B26B89C9-F1A9-F757-4967-260E97B1B6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s-ES_tradnl" altLang="es-CL" sz="2800">
                <a:latin typeface="Arial Black" panose="020B0A04020102020204" pitchFamily="34" charset="0"/>
              </a:rPr>
              <a:t>	</a:t>
            </a:r>
            <a:r>
              <a:rPr lang="es-ES_tradnl" altLang="es-CL" sz="2800">
                <a:latin typeface="Arial" panose="020B0604020202020204" pitchFamily="34" charset="0"/>
              </a:rPr>
              <a:t>Proceso de evaluación de las evidencias </a:t>
            </a:r>
            <a:r>
              <a:rPr lang="es-ES_tradnl" altLang="es-CL" sz="2800" b="1">
                <a:solidFill>
                  <a:schemeClr val="tx2"/>
                </a:solidFill>
                <a:latin typeface="Arial" panose="020B0604020202020204" pitchFamily="34" charset="0"/>
              </a:rPr>
              <a:t>biológicas</a:t>
            </a:r>
            <a:r>
              <a:rPr lang="es-ES_tradnl" altLang="es-CL" sz="2800">
                <a:solidFill>
                  <a:schemeClr val="tx2"/>
                </a:solidFill>
                <a:latin typeface="Arial" panose="020B0604020202020204" pitchFamily="34" charset="0"/>
              </a:rPr>
              <a:t>, </a:t>
            </a:r>
            <a:r>
              <a:rPr lang="es-ES_tradnl" altLang="es-CL" sz="2800" b="1">
                <a:solidFill>
                  <a:schemeClr val="tx2"/>
                </a:solidFill>
                <a:latin typeface="Arial" panose="020B0604020202020204" pitchFamily="34" charset="0"/>
              </a:rPr>
              <a:t>científicas</a:t>
            </a:r>
            <a:r>
              <a:rPr lang="es-ES_tradnl" altLang="es-CL" sz="2800">
                <a:solidFill>
                  <a:schemeClr val="tx2"/>
                </a:solidFill>
                <a:latin typeface="Arial" panose="020B0604020202020204" pitchFamily="34" charset="0"/>
              </a:rPr>
              <a:t> y </a:t>
            </a:r>
            <a:r>
              <a:rPr lang="es-ES_tradnl" altLang="es-CL" sz="2800" b="1">
                <a:solidFill>
                  <a:schemeClr val="tx2"/>
                </a:solidFill>
                <a:latin typeface="Arial" panose="020B0604020202020204" pitchFamily="34" charset="0"/>
              </a:rPr>
              <a:t>económicas</a:t>
            </a:r>
            <a:r>
              <a:rPr lang="es-ES_tradnl" altLang="es-CL" sz="2800">
                <a:latin typeface="Arial" panose="020B0604020202020204" pitchFamily="34" charset="0"/>
              </a:rPr>
              <a:t> para determinar si una plaga debería ser reglamentada y la intensidad de cualesquiera medida fitosanitaria que han de adoptarse para combatirla</a:t>
            </a:r>
          </a:p>
          <a:p>
            <a:endParaRPr lang="es-CL" altLang="es-CL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1" name="Rectangle 3">
            <a:extLst>
              <a:ext uri="{FF2B5EF4-FFF2-40B4-BE49-F238E27FC236}">
                <a16:creationId xmlns:a16="http://schemas.microsoft.com/office/drawing/2014/main" id="{6E375B42-3E49-FE85-0044-A66F665574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8458200" cy="1366838"/>
          </a:xfrm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MX" altLang="es-CL" sz="2400" u="sng">
                <a:latin typeface="Arial Black" panose="020B0A04020102020204" pitchFamily="34" charset="0"/>
              </a:rPr>
              <a:t>Etapa 1:</a:t>
            </a:r>
            <a:r>
              <a:rPr lang="es-MX" altLang="es-CL" sz="2400">
                <a:latin typeface="Arial Black" panose="020B0A04020102020204" pitchFamily="34" charset="0"/>
              </a:rPr>
              <a:t>  </a:t>
            </a:r>
            <a:r>
              <a:rPr lang="es-MX" altLang="es-CL" sz="2400">
                <a:solidFill>
                  <a:schemeClr val="tx2"/>
                </a:solidFill>
                <a:latin typeface="Arial Black" panose="020B0A04020102020204" pitchFamily="34" charset="0"/>
              </a:rPr>
              <a:t>Definición de áreas de riesgo o en peligro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s-CL" altLang="es-CL" sz="240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sp>
        <p:nvSpPr>
          <p:cNvPr id="247812" name="Text Box 4">
            <a:extLst>
              <a:ext uri="{FF2B5EF4-FFF2-40B4-BE49-F238E27FC236}">
                <a16:creationId xmlns:a16="http://schemas.microsoft.com/office/drawing/2014/main" id="{70096673-ABD4-2CA9-9446-CE8179BD3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268413"/>
            <a:ext cx="8642350" cy="456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endParaRPr lang="es-MX" altLang="es-CL">
              <a:latin typeface="Arial Black" panose="020B0A04020102020204" pitchFamily="34" charset="0"/>
            </a:endParaRPr>
          </a:p>
          <a:p>
            <a:pPr>
              <a:buFontTx/>
              <a:buChar char="•"/>
            </a:pPr>
            <a:r>
              <a:rPr lang="es-ES_tradnl" altLang="es-CL">
                <a:latin typeface="Arial Black" panose="020B0A04020102020204" pitchFamily="34" charset="0"/>
              </a:rPr>
              <a:t>Monitoreo de la enfermedad </a:t>
            </a:r>
          </a:p>
          <a:p>
            <a:pPr>
              <a:buFontTx/>
              <a:buChar char="•"/>
            </a:pPr>
            <a:endParaRPr lang="es-ES_tradnl" altLang="es-CL">
              <a:latin typeface="Arial Black" panose="020B0A04020102020204" pitchFamily="34" charset="0"/>
            </a:endParaRPr>
          </a:p>
          <a:p>
            <a:r>
              <a:rPr lang="es-ES_tradnl" altLang="es-CL">
                <a:solidFill>
                  <a:srgbClr val="FFFF39"/>
                </a:solidFill>
                <a:latin typeface="Arial Black" panose="020B0A04020102020204" pitchFamily="34" charset="0"/>
              </a:rPr>
              <a:t> DELIMITACIÓN </a:t>
            </a:r>
            <a:r>
              <a:rPr lang="es-ES_tradnl" altLang="es-CL">
                <a:latin typeface="Arial Black" panose="020B0A04020102020204" pitchFamily="34" charset="0"/>
              </a:rPr>
              <a:t>(Límites de un área infestada o  libre)</a:t>
            </a:r>
          </a:p>
          <a:p>
            <a:endParaRPr lang="es-ES_tradnl" altLang="es-CL">
              <a:latin typeface="Arial Black" panose="020B0A04020102020204" pitchFamily="34" charset="0"/>
            </a:endParaRPr>
          </a:p>
          <a:p>
            <a:r>
              <a:rPr lang="es-ES_tradnl" altLang="es-CL">
                <a:solidFill>
                  <a:srgbClr val="FFFF39"/>
                </a:solidFill>
                <a:latin typeface="Arial Black" panose="020B0A04020102020204" pitchFamily="34" charset="0"/>
              </a:rPr>
              <a:t> DETECCIÓN </a:t>
            </a:r>
            <a:r>
              <a:rPr lang="es-ES_tradnl" altLang="es-CL">
                <a:latin typeface="Arial Black" panose="020B0A04020102020204" pitchFamily="34" charset="0"/>
              </a:rPr>
              <a:t>(Determinar presencia en un área)</a:t>
            </a:r>
          </a:p>
          <a:p>
            <a:r>
              <a:rPr lang="es-ES_tradnl" altLang="es-CL">
                <a:latin typeface="Arial Black" panose="020B0A04020102020204" pitchFamily="34" charset="0"/>
              </a:rPr>
              <a:t> </a:t>
            </a:r>
          </a:p>
          <a:p>
            <a:r>
              <a:rPr lang="es-ES_tradnl" altLang="es-CL">
                <a:solidFill>
                  <a:srgbClr val="FFFF39"/>
                </a:solidFill>
                <a:latin typeface="Arial Black" panose="020B0A04020102020204" pitchFamily="34" charset="0"/>
              </a:rPr>
              <a:t> VERIFICACIÓN </a:t>
            </a:r>
            <a:r>
              <a:rPr lang="es-ES_tradnl" altLang="es-CL">
                <a:latin typeface="Arial Black" panose="020B0A04020102020204" pitchFamily="34" charset="0"/>
              </a:rPr>
              <a:t>(Características de la población)</a:t>
            </a:r>
            <a:endParaRPr lang="es-ES_tradnl" altLang="es-CL">
              <a:solidFill>
                <a:srgbClr val="FFFF39"/>
              </a:solidFill>
              <a:latin typeface="Arial Black" panose="020B0A04020102020204" pitchFamily="34" charset="0"/>
            </a:endParaRPr>
          </a:p>
          <a:p>
            <a:pPr algn="ctr"/>
            <a:endParaRPr lang="es-ES_tradnl" altLang="es-CL" b="1">
              <a:solidFill>
                <a:srgbClr val="FF5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s-MX" altLang="es-CL" sz="1800">
              <a:latin typeface="Arial Black" panose="020B0A04020102020204" pitchFamily="34" charset="0"/>
            </a:endParaRPr>
          </a:p>
          <a:p>
            <a:endParaRPr lang="es-MX" altLang="es-CL" sz="1800">
              <a:latin typeface="Arial Black" panose="020B0A04020102020204" pitchFamily="34" charset="0"/>
            </a:endParaRPr>
          </a:p>
          <a:p>
            <a:endParaRPr lang="es-CL" altLang="es-CL" sz="180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>
            <a:extLst>
              <a:ext uri="{FF2B5EF4-FFF2-40B4-BE49-F238E27FC236}">
                <a16:creationId xmlns:a16="http://schemas.microsoft.com/office/drawing/2014/main" id="{FD8C1856-09D8-DCCB-6F6B-E8FE30F083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MONITOREO DE TIZÓN TARDÍO EN LA IX y X REGIÓN TEMPORADA 2004</a:t>
            </a:r>
            <a:endParaRPr lang="es-CL" altLang="es-CL" sz="2800">
              <a:latin typeface="Arial Black" panose="020B0A04020102020204" pitchFamily="34" charset="0"/>
            </a:endParaRPr>
          </a:p>
        </p:txBody>
      </p:sp>
      <p:pic>
        <p:nvPicPr>
          <p:cNvPr id="314372" name="Picture 4">
            <a:extLst>
              <a:ext uri="{FF2B5EF4-FFF2-40B4-BE49-F238E27FC236}">
                <a16:creationId xmlns:a16="http://schemas.microsoft.com/office/drawing/2014/main" id="{1332022D-897B-C2E4-6A24-E64D7896203C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2"/>
          <a:stretch>
            <a:fillRect/>
          </a:stretch>
        </p:blipFill>
        <p:spPr>
          <a:xfrm>
            <a:off x="2051050" y="1339850"/>
            <a:ext cx="5257800" cy="49085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4374" name="Rectangle 6">
            <a:extLst>
              <a:ext uri="{FF2B5EF4-FFF2-40B4-BE49-F238E27FC236}">
                <a16:creationId xmlns:a16="http://schemas.microsoft.com/office/drawing/2014/main" id="{FD35BC71-EA46-069F-6AC5-F25B70C89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1341438"/>
            <a:ext cx="5257800" cy="4894262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>
            <a:extLst>
              <a:ext uri="{FF2B5EF4-FFF2-40B4-BE49-F238E27FC236}">
                <a16:creationId xmlns:a16="http://schemas.microsoft.com/office/drawing/2014/main" id="{9BF649A5-8846-313F-06F7-ABBA4AE57E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702550" cy="1150938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MONITOREO DE TIZÓN TARDÍO EN LA IX y X REGIÓN TEMPORADA 2004</a:t>
            </a:r>
            <a:endParaRPr lang="es-CL" altLang="es-CL" sz="2800">
              <a:latin typeface="Arial Black" panose="020B0A04020102020204" pitchFamily="34" charset="0"/>
            </a:endParaRPr>
          </a:p>
        </p:txBody>
      </p:sp>
      <p:pic>
        <p:nvPicPr>
          <p:cNvPr id="319492" name="Picture 4">
            <a:extLst>
              <a:ext uri="{FF2B5EF4-FFF2-40B4-BE49-F238E27FC236}">
                <a16:creationId xmlns:a16="http://schemas.microsoft.com/office/drawing/2014/main" id="{3C766F15-BC8D-A35C-039A-617BA782ED38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660525"/>
            <a:ext cx="5329237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9496" name="Rectangle 8">
            <a:extLst>
              <a:ext uri="{FF2B5EF4-FFF2-40B4-BE49-F238E27FC236}">
                <a16:creationId xmlns:a16="http://schemas.microsoft.com/office/drawing/2014/main" id="{7BD9C782-DD34-FAD0-0290-1844EC9B2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1628775"/>
            <a:ext cx="5329237" cy="4752975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>
            <a:extLst>
              <a:ext uri="{FF2B5EF4-FFF2-40B4-BE49-F238E27FC236}">
                <a16:creationId xmlns:a16="http://schemas.microsoft.com/office/drawing/2014/main" id="{37617DEC-BD04-1DF0-6E41-76F3377DBB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MONITOREO DE TIZÓN TARDÍO EN LA IX y X REGIÓN TEMPORADA 2004</a:t>
            </a:r>
            <a:endParaRPr lang="es-CL" altLang="es-CL" sz="2800">
              <a:latin typeface="Arial Black" panose="020B0A04020102020204" pitchFamily="34" charset="0"/>
            </a:endParaRPr>
          </a:p>
        </p:txBody>
      </p:sp>
      <p:pic>
        <p:nvPicPr>
          <p:cNvPr id="322564" name="Picture 4">
            <a:extLst>
              <a:ext uri="{FF2B5EF4-FFF2-40B4-BE49-F238E27FC236}">
                <a16:creationId xmlns:a16="http://schemas.microsoft.com/office/drawing/2014/main" id="{E70BC22F-D8FA-F7E2-573E-E554DC11F33A}"/>
              </a:ext>
            </a:extLst>
          </p:cNvPr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74"/>
          <a:stretch>
            <a:fillRect/>
          </a:stretch>
        </p:blipFill>
        <p:spPr>
          <a:xfrm>
            <a:off x="1619250" y="1406525"/>
            <a:ext cx="5400675" cy="5191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2566" name="Rectangle 6">
            <a:extLst>
              <a:ext uri="{FF2B5EF4-FFF2-40B4-BE49-F238E27FC236}">
                <a16:creationId xmlns:a16="http://schemas.microsoft.com/office/drawing/2014/main" id="{BE4970D6-F7A2-1A50-82B2-12DC4830C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1412875"/>
            <a:ext cx="5400675" cy="5184775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>
            <a:extLst>
              <a:ext uri="{FF2B5EF4-FFF2-40B4-BE49-F238E27FC236}">
                <a16:creationId xmlns:a16="http://schemas.microsoft.com/office/drawing/2014/main" id="{AE1AA9BE-7140-F6A9-3E0E-7B6376DB40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br>
              <a:rPr lang="es-MX" altLang="es-CL" sz="3200">
                <a:latin typeface="Arial Black" panose="020B0A04020102020204" pitchFamily="34" charset="0"/>
              </a:rPr>
            </a:br>
            <a:br>
              <a:rPr lang="es-CL" altLang="es-CL" sz="3200">
                <a:latin typeface="Arial Black" panose="020B0A04020102020204" pitchFamily="34" charset="0"/>
              </a:rPr>
            </a:br>
            <a:endParaRPr lang="es-CL" altLang="es-CL" sz="3200">
              <a:latin typeface="Arial Black" panose="020B0A04020102020204" pitchFamily="34" charset="0"/>
            </a:endParaRPr>
          </a:p>
        </p:txBody>
      </p:sp>
      <p:sp>
        <p:nvSpPr>
          <p:cNvPr id="325635" name="Rectangle 3">
            <a:extLst>
              <a:ext uri="{FF2B5EF4-FFF2-40B4-BE49-F238E27FC236}">
                <a16:creationId xmlns:a16="http://schemas.microsoft.com/office/drawing/2014/main" id="{D7E54A96-CEC3-19C3-65E8-7035C2220C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424862" cy="5329237"/>
          </a:xfrm>
        </p:spPr>
        <p:txBody>
          <a:bodyPr/>
          <a:lstStyle/>
          <a:p>
            <a:pPr algn="just">
              <a:buFontTx/>
              <a:buNone/>
            </a:pPr>
            <a:endParaRPr lang="es-ES_tradnl" altLang="es-CL" sz="2400">
              <a:latin typeface="Arial Black" panose="020B0A04020102020204" pitchFamily="34" charset="0"/>
            </a:endParaRPr>
          </a:p>
          <a:p>
            <a:pPr>
              <a:buClr>
                <a:schemeClr val="tx2"/>
              </a:buClr>
            </a:pPr>
            <a:r>
              <a:rPr lang="es-ES_tradnl" altLang="es-CL" sz="2400">
                <a:latin typeface="Arial Black" panose="020B0A04020102020204" pitchFamily="34" charset="0"/>
              </a:rPr>
              <a:t>Evaluación</a:t>
            </a:r>
            <a:r>
              <a:rPr lang="es-ES_tradnl" altLang="es-CL" sz="2400">
                <a:solidFill>
                  <a:srgbClr val="FFFF39"/>
                </a:solidFill>
                <a:latin typeface="Arial Black" panose="020B0A04020102020204" pitchFamily="34" charset="0"/>
              </a:rPr>
              <a:t> probabilidades de introducción </a:t>
            </a:r>
            <a:r>
              <a:rPr lang="es-ES_tradnl" altLang="es-CL" sz="2400">
                <a:latin typeface="Arial Black" panose="020B0A04020102020204" pitchFamily="34" charset="0"/>
              </a:rPr>
              <a:t>(ingreso + establecimiento)</a:t>
            </a:r>
            <a:r>
              <a:rPr lang="es-ES_tradnl" altLang="es-CL" sz="2400">
                <a:solidFill>
                  <a:srgbClr val="FFFF39"/>
                </a:solidFill>
                <a:latin typeface="Arial Black" panose="020B0A04020102020204" pitchFamily="34" charset="0"/>
              </a:rPr>
              <a:t> </a:t>
            </a:r>
            <a:r>
              <a:rPr lang="es-ES_tradnl" altLang="es-CL" sz="2400">
                <a:latin typeface="Arial Black" panose="020B0A04020102020204" pitchFamily="34" charset="0"/>
              </a:rPr>
              <a:t>y</a:t>
            </a:r>
            <a:r>
              <a:rPr lang="es-ES_tradnl" altLang="es-CL" sz="2400">
                <a:solidFill>
                  <a:srgbClr val="FFFF39"/>
                </a:solidFill>
                <a:latin typeface="Arial Black" panose="020B0A04020102020204" pitchFamily="34" charset="0"/>
              </a:rPr>
              <a:t> diseminación</a:t>
            </a:r>
          </a:p>
          <a:p>
            <a:pPr>
              <a:buFontTx/>
              <a:buNone/>
            </a:pPr>
            <a:endParaRPr lang="es-ES_tradnl" altLang="es-CL" sz="2400">
              <a:solidFill>
                <a:srgbClr val="FFFF39"/>
              </a:solidFill>
              <a:latin typeface="Arial Black" panose="020B0A04020102020204" pitchFamily="34" charset="0"/>
            </a:endParaRPr>
          </a:p>
          <a:p>
            <a:pPr>
              <a:buClr>
                <a:schemeClr val="tx2"/>
              </a:buClr>
            </a:pPr>
            <a:r>
              <a:rPr lang="es-ES_tradnl" altLang="es-CL" sz="2400">
                <a:latin typeface="Arial Black" panose="020B0A04020102020204" pitchFamily="34" charset="0"/>
              </a:rPr>
              <a:t>Evaluación</a:t>
            </a:r>
            <a:r>
              <a:rPr lang="es-ES_tradnl" altLang="es-CL" sz="2400">
                <a:solidFill>
                  <a:srgbClr val="FFFF39"/>
                </a:solidFill>
                <a:latin typeface="Arial Black" panose="020B0A04020102020204" pitchFamily="34" charset="0"/>
              </a:rPr>
              <a:t> </a:t>
            </a:r>
            <a:r>
              <a:rPr lang="es-ES_tradnl" altLang="es-CL" sz="2400">
                <a:latin typeface="Arial Black" panose="020B0A04020102020204" pitchFamily="34" charset="0"/>
              </a:rPr>
              <a:t>posibles </a:t>
            </a:r>
            <a:r>
              <a:rPr lang="es-ES_tradnl" altLang="es-CL" sz="2400">
                <a:solidFill>
                  <a:srgbClr val="FFFF39"/>
                </a:solidFill>
                <a:latin typeface="Arial Black" panose="020B0A04020102020204" pitchFamily="34" charset="0"/>
              </a:rPr>
              <a:t>consecuencias económicas</a:t>
            </a:r>
            <a:r>
              <a:rPr lang="es-ES_tradnl" altLang="es-CL" sz="2400">
                <a:latin typeface="Arial Black" panose="020B0A04020102020204" pitchFamily="34" charset="0"/>
              </a:rPr>
              <a:t>.</a:t>
            </a:r>
          </a:p>
          <a:p>
            <a:pPr>
              <a:buClr>
                <a:schemeClr val="tx2"/>
              </a:buClr>
              <a:buFontTx/>
              <a:buNone/>
            </a:pPr>
            <a:endParaRPr lang="es-ES_tradnl" altLang="es-CL" sz="2400">
              <a:latin typeface="Arial Black" panose="020B0A04020102020204" pitchFamily="34" charset="0"/>
            </a:endParaRPr>
          </a:p>
          <a:p>
            <a:pPr>
              <a:buClr>
                <a:schemeClr val="tx2"/>
              </a:buClr>
            </a:pPr>
            <a:r>
              <a:rPr lang="es-ES_tradnl" altLang="es-CL" sz="2400">
                <a:latin typeface="Arial Black" panose="020B0A04020102020204" pitchFamily="34" charset="0"/>
              </a:rPr>
              <a:t>Clasificación de la plaga </a:t>
            </a:r>
          </a:p>
          <a:p>
            <a:pPr lvl="1"/>
            <a:endParaRPr lang="es-ES_tradnl" altLang="es-CL" sz="2400">
              <a:latin typeface="Arial Black" panose="020B0A04020102020204" pitchFamily="34" charset="0"/>
            </a:endParaRPr>
          </a:p>
          <a:p>
            <a:pPr algn="just">
              <a:buClr>
                <a:srgbClr val="FF6600"/>
              </a:buClr>
              <a:buFont typeface="Wingdings" panose="05000000000000000000" pitchFamily="2" charset="2"/>
              <a:buNone/>
            </a:pPr>
            <a:endParaRPr lang="es-ES_tradnl" altLang="es-CL" sz="54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325637" name="Rectangle 5">
            <a:extLst>
              <a:ext uri="{FF2B5EF4-FFF2-40B4-BE49-F238E27FC236}">
                <a16:creationId xmlns:a16="http://schemas.microsoft.com/office/drawing/2014/main" id="{04EAD32A-CBFA-0AAC-FC6F-C4C9823FE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628650"/>
            <a:ext cx="8485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_tradnl" altLang="es-CL" u="sng">
                <a:latin typeface="Arial Black" panose="020B0A04020102020204" pitchFamily="34" charset="0"/>
              </a:rPr>
              <a:t>Etapa 2:</a:t>
            </a:r>
            <a:r>
              <a:rPr lang="es-ES_tradnl" altLang="es-CL">
                <a:solidFill>
                  <a:schemeClr val="tx2"/>
                </a:solidFill>
                <a:latin typeface="Arial Black" panose="020B0A04020102020204" pitchFamily="34" charset="0"/>
              </a:rPr>
              <a:t>  Evaluación del riesgo de la plaga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53" name="AutoShape 25">
            <a:extLst>
              <a:ext uri="{FF2B5EF4-FFF2-40B4-BE49-F238E27FC236}">
                <a16:creationId xmlns:a16="http://schemas.microsoft.com/office/drawing/2014/main" id="{FD37401B-A653-12D4-5739-EE56BA74D5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1447800"/>
            <a:ext cx="3925888" cy="6445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600" b="1">
                <a:latin typeface="Arial" panose="020B0604020202020204" pitchFamily="34" charset="0"/>
              </a:rPr>
              <a:t>PLAGAS CUARENTENARIAS POTENCIALES</a:t>
            </a:r>
            <a:endParaRPr lang="es-ES" altLang="es-CL" sz="1600" b="1">
              <a:latin typeface="Arial" panose="020B0604020202020204" pitchFamily="34" charset="0"/>
            </a:endParaRPr>
          </a:p>
        </p:txBody>
      </p:sp>
      <p:sp>
        <p:nvSpPr>
          <p:cNvPr id="329754" name="Text Box 26">
            <a:extLst>
              <a:ext uri="{FF2B5EF4-FFF2-40B4-BE49-F238E27FC236}">
                <a16:creationId xmlns:a16="http://schemas.microsoft.com/office/drawing/2014/main" id="{F0560895-98FF-C8AA-E0A9-E3CA1B9A2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9144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altLang="es-CL" sz="2000">
                <a:latin typeface="Arial" panose="020B0604020202020204" pitchFamily="34" charset="0"/>
              </a:rPr>
              <a:t>ETAPA 2:</a:t>
            </a:r>
            <a:r>
              <a:rPr lang="es-MX" altLang="es-CL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s-MX" altLang="es-CL" b="1">
                <a:solidFill>
                  <a:schemeClr val="tx2"/>
                </a:solidFill>
                <a:latin typeface="Arial" panose="020B0604020202020204" pitchFamily="34" charset="0"/>
              </a:rPr>
              <a:t>EVALUACION DEL RIESGO DE PLAGAS</a:t>
            </a:r>
            <a:endParaRPr lang="es-ES" altLang="es-CL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29755" name="Text Box 27">
            <a:extLst>
              <a:ext uri="{FF2B5EF4-FFF2-40B4-BE49-F238E27FC236}">
                <a16:creationId xmlns:a16="http://schemas.microsoft.com/office/drawing/2014/main" id="{E935DEA7-4736-7BD3-4A8D-8120190BE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438400"/>
            <a:ext cx="3505200" cy="346075"/>
          </a:xfrm>
          <a:prstGeom prst="rect">
            <a:avLst/>
          </a:prstGeom>
          <a:noFill/>
          <a:ln w="9525">
            <a:solidFill>
              <a:srgbClr val="33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600" b="1">
                <a:solidFill>
                  <a:schemeClr val="tx2"/>
                </a:solidFill>
                <a:latin typeface="Arial" panose="020B0604020202020204" pitchFamily="34" charset="0"/>
              </a:rPr>
              <a:t>CLASIFICACION DE LAS PLAGAS</a:t>
            </a:r>
            <a:endParaRPr lang="es-ES" altLang="es-CL" sz="16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29756" name="Text Box 28">
            <a:extLst>
              <a:ext uri="{FF2B5EF4-FFF2-40B4-BE49-F238E27FC236}">
                <a16:creationId xmlns:a16="http://schemas.microsoft.com/office/drawing/2014/main" id="{0C0AE3B3-2C6B-0232-7462-BAA87C477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657600"/>
            <a:ext cx="137160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800" b="1">
                <a:solidFill>
                  <a:schemeClr val="tx2"/>
                </a:solidFill>
                <a:latin typeface="Arial" panose="020B0604020202020204" pitchFamily="34" charset="0"/>
              </a:rPr>
              <a:t>Identidad de la plaga</a:t>
            </a:r>
            <a:endParaRPr lang="es-ES" altLang="es-CL" sz="18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29757" name="Text Box 29">
            <a:extLst>
              <a:ext uri="{FF2B5EF4-FFF2-40B4-BE49-F238E27FC236}">
                <a16:creationId xmlns:a16="http://schemas.microsoft.com/office/drawing/2014/main" id="{41A63CDC-F6D3-3B47-69BB-22421D795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3657600"/>
            <a:ext cx="160020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800" b="1">
                <a:solidFill>
                  <a:schemeClr val="tx2"/>
                </a:solidFill>
                <a:latin typeface="Arial" panose="020B0604020202020204" pitchFamily="34" charset="0"/>
              </a:rPr>
              <a:t>Presencia o ausencia en área ARP</a:t>
            </a:r>
            <a:endParaRPr lang="es-ES" altLang="es-CL" sz="16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29758" name="Text Box 30">
            <a:extLst>
              <a:ext uri="{FF2B5EF4-FFF2-40B4-BE49-F238E27FC236}">
                <a16:creationId xmlns:a16="http://schemas.microsoft.com/office/drawing/2014/main" id="{84D08DE1-B7DD-0F3E-F787-91AF65F29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3657600"/>
            <a:ext cx="19050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800" b="1">
                <a:solidFill>
                  <a:schemeClr val="tx2"/>
                </a:solidFill>
                <a:latin typeface="Arial" panose="020B0604020202020204" pitchFamily="34" charset="0"/>
              </a:rPr>
              <a:t>Situación reglamentaria</a:t>
            </a:r>
            <a:endParaRPr lang="es-ES" altLang="es-CL" sz="18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29759" name="Rectangle 31">
            <a:extLst>
              <a:ext uri="{FF2B5EF4-FFF2-40B4-BE49-F238E27FC236}">
                <a16:creationId xmlns:a16="http://schemas.microsoft.com/office/drawing/2014/main" id="{2A066A30-583E-02A5-83D4-428B0A490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6248400"/>
            <a:ext cx="3690938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600" b="1">
                <a:solidFill>
                  <a:schemeClr val="tx2"/>
                </a:solidFill>
                <a:latin typeface="Arial" panose="020B0604020202020204" pitchFamily="34" charset="0"/>
              </a:rPr>
              <a:t>PLAGA CUARENTENARIA POTENCIAL</a:t>
            </a:r>
            <a:endParaRPr lang="es-ES" altLang="es-CL" sz="16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29760" name="Text Box 32">
            <a:extLst>
              <a:ext uri="{FF2B5EF4-FFF2-40B4-BE49-F238E27FC236}">
                <a16:creationId xmlns:a16="http://schemas.microsoft.com/office/drawing/2014/main" id="{441EFB1B-D0A7-0561-9B92-09C92DBA1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5184775"/>
            <a:ext cx="1219200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600" b="1">
                <a:latin typeface="Arial" panose="020B0604020202020204" pitchFamily="34" charset="0"/>
              </a:rPr>
              <a:t>Control oficial</a:t>
            </a:r>
            <a:endParaRPr lang="es-ES" altLang="es-CL" sz="1600" b="1">
              <a:latin typeface="Arial" panose="020B0604020202020204" pitchFamily="34" charset="0"/>
            </a:endParaRPr>
          </a:p>
        </p:txBody>
      </p:sp>
      <p:sp>
        <p:nvSpPr>
          <p:cNvPr id="329761" name="Text Box 33">
            <a:extLst>
              <a:ext uri="{FF2B5EF4-FFF2-40B4-BE49-F238E27FC236}">
                <a16:creationId xmlns:a16="http://schemas.microsoft.com/office/drawing/2014/main" id="{6AE329D7-575D-D6E2-2041-9B86EAF442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5184775"/>
            <a:ext cx="1752600" cy="83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600" b="1">
                <a:latin typeface="Arial" panose="020B0604020202020204" pitchFamily="34" charset="0"/>
              </a:rPr>
              <a:t>Ausente en toda o parte de área de ARP</a:t>
            </a:r>
            <a:endParaRPr lang="es-ES" altLang="es-CL" sz="1600" b="1">
              <a:latin typeface="Arial" panose="020B0604020202020204" pitchFamily="34" charset="0"/>
            </a:endParaRPr>
          </a:p>
        </p:txBody>
      </p:sp>
      <p:sp>
        <p:nvSpPr>
          <p:cNvPr id="329762" name="Line 34">
            <a:extLst>
              <a:ext uri="{FF2B5EF4-FFF2-40B4-BE49-F238E27FC236}">
                <a16:creationId xmlns:a16="http://schemas.microsoft.com/office/drawing/2014/main" id="{A342F71B-196A-9A78-CD2C-A9670601EA26}"/>
              </a:ext>
            </a:extLst>
          </p:cNvPr>
          <p:cNvSpPr>
            <a:spLocks noChangeShapeType="1"/>
          </p:cNvSpPr>
          <p:nvPr/>
        </p:nvSpPr>
        <p:spPr bwMode="auto">
          <a:xfrm>
            <a:off x="971550" y="3429000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29763" name="Line 35">
            <a:extLst>
              <a:ext uri="{FF2B5EF4-FFF2-40B4-BE49-F238E27FC236}">
                <a16:creationId xmlns:a16="http://schemas.microsoft.com/office/drawing/2014/main" id="{6AC92CF4-440E-5176-2CA3-E0C5C0A20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3429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29764" name="Line 36">
            <a:extLst>
              <a:ext uri="{FF2B5EF4-FFF2-40B4-BE49-F238E27FC236}">
                <a16:creationId xmlns:a16="http://schemas.microsoft.com/office/drawing/2014/main" id="{E8AF8FF5-B9EF-2007-ABA0-72D7CBA29FA0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4495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29765" name="Line 37">
            <a:extLst>
              <a:ext uri="{FF2B5EF4-FFF2-40B4-BE49-F238E27FC236}">
                <a16:creationId xmlns:a16="http://schemas.microsoft.com/office/drawing/2014/main" id="{0374EF78-95E3-92C7-A950-8596DDEEF071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575" y="558958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29766" name="Line 38">
            <a:extLst>
              <a:ext uri="{FF2B5EF4-FFF2-40B4-BE49-F238E27FC236}">
                <a16:creationId xmlns:a16="http://schemas.microsoft.com/office/drawing/2014/main" id="{82682D46-372B-BE4F-6ECF-1CBAB377754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10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29767" name="Line 39">
            <a:extLst>
              <a:ext uri="{FF2B5EF4-FFF2-40B4-BE49-F238E27FC236}">
                <a16:creationId xmlns:a16="http://schemas.microsoft.com/office/drawing/2014/main" id="{446B746F-DC6F-0214-C323-E6E1A4B13C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2057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29768" name="Text Box 40">
            <a:extLst>
              <a:ext uri="{FF2B5EF4-FFF2-40B4-BE49-F238E27FC236}">
                <a16:creationId xmlns:a16="http://schemas.microsoft.com/office/drawing/2014/main" id="{DFE55999-0712-4604-FA5A-CE566B616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5257800"/>
            <a:ext cx="8382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altLang="es-CL" sz="1500">
                <a:solidFill>
                  <a:schemeClr val="tx2"/>
                </a:solidFill>
                <a:latin typeface="Arial" panose="020B0604020202020204" pitchFamily="34" charset="0"/>
              </a:rPr>
              <a:t>NO</a:t>
            </a:r>
            <a:endParaRPr lang="es-ES" altLang="es-CL" sz="15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29769" name="Text Box 41">
            <a:extLst>
              <a:ext uri="{FF2B5EF4-FFF2-40B4-BE49-F238E27FC236}">
                <a16:creationId xmlns:a16="http://schemas.microsoft.com/office/drawing/2014/main" id="{E91FAECB-9608-495A-4C9A-29F001088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410200"/>
            <a:ext cx="838200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altLang="es-CL" sz="1500">
                <a:solidFill>
                  <a:schemeClr val="tx2"/>
                </a:solidFill>
                <a:latin typeface="Arial" panose="020B0604020202020204" pitchFamily="34" charset="0"/>
              </a:rPr>
              <a:t>ALTO</a:t>
            </a:r>
            <a:endParaRPr lang="es-ES" altLang="es-CL" sz="15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29772" name="Line 44">
            <a:extLst>
              <a:ext uri="{FF2B5EF4-FFF2-40B4-BE49-F238E27FC236}">
                <a16:creationId xmlns:a16="http://schemas.microsoft.com/office/drawing/2014/main" id="{3832357D-BA14-537B-F280-DDD1B739EA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2819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329773" name="Line 45">
            <a:extLst>
              <a:ext uri="{FF2B5EF4-FFF2-40B4-BE49-F238E27FC236}">
                <a16:creationId xmlns:a16="http://schemas.microsoft.com/office/drawing/2014/main" id="{BF9FA880-12A0-FC06-371D-FD1A0FAD38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9700" y="3429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329774" name="Line 46">
            <a:extLst>
              <a:ext uri="{FF2B5EF4-FFF2-40B4-BE49-F238E27FC236}">
                <a16:creationId xmlns:a16="http://schemas.microsoft.com/office/drawing/2014/main" id="{3D01578A-E3BC-26B4-DF70-0437540D4677}"/>
              </a:ext>
            </a:extLst>
          </p:cNvPr>
          <p:cNvSpPr>
            <a:spLocks noChangeShapeType="1"/>
          </p:cNvSpPr>
          <p:nvPr/>
        </p:nvSpPr>
        <p:spPr bwMode="auto">
          <a:xfrm>
            <a:off x="971550" y="3429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329776" name="Line 48">
            <a:extLst>
              <a:ext uri="{FF2B5EF4-FFF2-40B4-BE49-F238E27FC236}">
                <a16:creationId xmlns:a16="http://schemas.microsoft.com/office/drawing/2014/main" id="{1657FAD0-171C-1AC1-683F-11B5CAFC8D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42988" y="5589588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29777" name="Text Box 49">
            <a:extLst>
              <a:ext uri="{FF2B5EF4-FFF2-40B4-BE49-F238E27FC236}">
                <a16:creationId xmlns:a16="http://schemas.microsoft.com/office/drawing/2014/main" id="{ACC32E3C-F073-6A2A-3EF1-7A0DC3D89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963" y="5284788"/>
            <a:ext cx="36353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1500">
                <a:solidFill>
                  <a:schemeClr val="tx2"/>
                </a:solidFill>
                <a:latin typeface="Arial" panose="020B0604020202020204" pitchFamily="34" charset="0"/>
              </a:rPr>
              <a:t>SI</a:t>
            </a:r>
            <a:endParaRPr lang="es-CL" altLang="es-CL" sz="15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29778" name="Line 50">
            <a:extLst>
              <a:ext uri="{FF2B5EF4-FFF2-40B4-BE49-F238E27FC236}">
                <a16:creationId xmlns:a16="http://schemas.microsoft.com/office/drawing/2014/main" id="{35C847B6-5DF6-A1D2-8587-756C94927C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92725" y="4365625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29781" name="Line 53">
            <a:extLst>
              <a:ext uri="{FF2B5EF4-FFF2-40B4-BE49-F238E27FC236}">
                <a16:creationId xmlns:a16="http://schemas.microsoft.com/office/drawing/2014/main" id="{64785161-07B7-B15A-1D58-E8C72761E3A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59338" y="5661025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8" name="Rectangle 6">
            <a:extLst>
              <a:ext uri="{FF2B5EF4-FFF2-40B4-BE49-F238E27FC236}">
                <a16:creationId xmlns:a16="http://schemas.microsoft.com/office/drawing/2014/main" id="{6BBAA77F-3410-31C8-0F42-36D0358F8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389063"/>
            <a:ext cx="54102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2000" b="1">
                <a:latin typeface="Arial" panose="020B0604020202020204" pitchFamily="34" charset="0"/>
              </a:rPr>
              <a:t>PLAGA CUARENTENARIA POTENCIAL</a:t>
            </a:r>
            <a:endParaRPr lang="es-ES" altLang="es-CL" sz="2000" b="1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30759" name="Text Box 7">
            <a:extLst>
              <a:ext uri="{FF2B5EF4-FFF2-40B4-BE49-F238E27FC236}">
                <a16:creationId xmlns:a16="http://schemas.microsoft.com/office/drawing/2014/main" id="{FC1C9A3A-86BC-F1FF-0361-3CF96F956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1981200"/>
            <a:ext cx="419100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2000" b="1">
                <a:solidFill>
                  <a:schemeClr val="tx2"/>
                </a:solidFill>
                <a:latin typeface="Arial" panose="020B0604020202020204" pitchFamily="34" charset="0"/>
              </a:rPr>
              <a:t>Evaluación de la probabilidad de introducción y diseminación</a:t>
            </a:r>
            <a:endParaRPr lang="es-ES" altLang="es-CL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30760" name="Text Box 8">
            <a:extLst>
              <a:ext uri="{FF2B5EF4-FFF2-40B4-BE49-F238E27FC236}">
                <a16:creationId xmlns:a16="http://schemas.microsoft.com/office/drawing/2014/main" id="{2A6094A8-4D40-8137-929C-96BED07DD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429000"/>
            <a:ext cx="16764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800" b="1">
                <a:latin typeface="Arial" panose="020B0604020202020204" pitchFamily="34" charset="0"/>
              </a:rPr>
              <a:t>Probabilidad de entrada</a:t>
            </a:r>
            <a:endParaRPr lang="es-ES" altLang="es-CL" sz="1800" b="1">
              <a:latin typeface="Arial" panose="020B0604020202020204" pitchFamily="34" charset="0"/>
            </a:endParaRPr>
          </a:p>
        </p:txBody>
      </p:sp>
      <p:sp>
        <p:nvSpPr>
          <p:cNvPr id="330761" name="Text Box 9">
            <a:extLst>
              <a:ext uri="{FF2B5EF4-FFF2-40B4-BE49-F238E27FC236}">
                <a16:creationId xmlns:a16="http://schemas.microsoft.com/office/drawing/2014/main" id="{EB9CE376-CE49-7DC5-047A-1F9CA58DC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429000"/>
            <a:ext cx="21336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800" b="1">
                <a:latin typeface="Arial" panose="020B0604020202020204" pitchFamily="34" charset="0"/>
              </a:rPr>
              <a:t>Probabilidad de establecimiento</a:t>
            </a:r>
            <a:endParaRPr lang="es-ES" altLang="es-CL" sz="1800" b="1">
              <a:latin typeface="Arial" panose="020B0604020202020204" pitchFamily="34" charset="0"/>
            </a:endParaRPr>
          </a:p>
        </p:txBody>
      </p:sp>
      <p:sp>
        <p:nvSpPr>
          <p:cNvPr id="330762" name="Text Box 10">
            <a:extLst>
              <a:ext uri="{FF2B5EF4-FFF2-40B4-BE49-F238E27FC236}">
                <a16:creationId xmlns:a16="http://schemas.microsoft.com/office/drawing/2014/main" id="{59F58D6A-4253-CB1E-CA8F-17483D527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3213100"/>
            <a:ext cx="320040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800" b="1">
                <a:latin typeface="Arial" panose="020B0604020202020204" pitchFamily="34" charset="0"/>
              </a:rPr>
              <a:t>Probabilidad de diseminación después del establecimiento</a:t>
            </a:r>
            <a:endParaRPr lang="es-ES" altLang="es-CL" sz="1600">
              <a:latin typeface="Arial" panose="020B0604020202020204" pitchFamily="34" charset="0"/>
            </a:endParaRPr>
          </a:p>
        </p:txBody>
      </p:sp>
      <p:sp>
        <p:nvSpPr>
          <p:cNvPr id="330763" name="Text Box 11">
            <a:extLst>
              <a:ext uri="{FF2B5EF4-FFF2-40B4-BE49-F238E27FC236}">
                <a16:creationId xmlns:a16="http://schemas.microsoft.com/office/drawing/2014/main" id="{029B3D1A-714E-9268-8CA7-6342E13DF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4648200"/>
            <a:ext cx="36576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800" b="1">
                <a:solidFill>
                  <a:schemeClr val="tx2"/>
                </a:solidFill>
                <a:latin typeface="Arial" panose="020B0604020202020204" pitchFamily="34" charset="0"/>
              </a:rPr>
              <a:t>Evaluación de las posibles consecuencias económicas</a:t>
            </a:r>
            <a:r>
              <a:rPr lang="es-MX" altLang="es-CL" sz="1600">
                <a:latin typeface="Arial" panose="020B0604020202020204" pitchFamily="34" charset="0"/>
              </a:rPr>
              <a:t> </a:t>
            </a:r>
            <a:endParaRPr lang="es-ES" altLang="es-CL" sz="1600">
              <a:latin typeface="Arial" panose="020B0604020202020204" pitchFamily="34" charset="0"/>
            </a:endParaRPr>
          </a:p>
        </p:txBody>
      </p:sp>
      <p:sp>
        <p:nvSpPr>
          <p:cNvPr id="330764" name="Text Box 12">
            <a:extLst>
              <a:ext uri="{FF2B5EF4-FFF2-40B4-BE49-F238E27FC236}">
                <a16:creationId xmlns:a16="http://schemas.microsoft.com/office/drawing/2014/main" id="{98CE09FC-776D-9B27-41F0-A93B33240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5562600"/>
            <a:ext cx="29718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600">
                <a:latin typeface="Arial" panose="020B0604020202020204" pitchFamily="34" charset="0"/>
              </a:rPr>
              <a:t> </a:t>
            </a:r>
            <a:r>
              <a:rPr lang="es-MX" altLang="es-CL" sz="2000" b="1">
                <a:solidFill>
                  <a:schemeClr val="tx2"/>
                </a:solidFill>
                <a:latin typeface="Arial" panose="020B0604020202020204" pitchFamily="34" charset="0"/>
              </a:rPr>
              <a:t>Plaga Cuarentenaria</a:t>
            </a:r>
            <a:endParaRPr lang="es-ES" altLang="es-CL" sz="16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0765" name="Text Box 13">
            <a:extLst>
              <a:ext uri="{FF2B5EF4-FFF2-40B4-BE49-F238E27FC236}">
                <a16:creationId xmlns:a16="http://schemas.microsoft.com/office/drawing/2014/main" id="{8D70277C-393E-E565-140B-B66A67F4F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90600"/>
            <a:ext cx="8305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altLang="es-CL" sz="2000">
                <a:latin typeface="Arial" panose="020B0604020202020204" pitchFamily="34" charset="0"/>
              </a:rPr>
              <a:t>ETAPA 2:</a:t>
            </a:r>
            <a:r>
              <a:rPr lang="es-MX" altLang="es-CL" sz="2000" b="1">
                <a:solidFill>
                  <a:srgbClr val="008000"/>
                </a:solidFill>
                <a:latin typeface="Arial" panose="020B0604020202020204" pitchFamily="34" charset="0"/>
              </a:rPr>
              <a:t> </a:t>
            </a:r>
            <a:r>
              <a:rPr lang="es-MX" altLang="es-CL" sz="2000" b="1">
                <a:solidFill>
                  <a:schemeClr val="tx2"/>
                </a:solidFill>
                <a:latin typeface="Arial" panose="020B0604020202020204" pitchFamily="34" charset="0"/>
              </a:rPr>
              <a:t>EVALUACION DEL RIESGO DE PLAGAS</a:t>
            </a:r>
            <a:endParaRPr lang="es-ES" altLang="es-CL" sz="20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0766" name="Line 14">
            <a:extLst>
              <a:ext uri="{FF2B5EF4-FFF2-40B4-BE49-F238E27FC236}">
                <a16:creationId xmlns:a16="http://schemas.microsoft.com/office/drawing/2014/main" id="{4E59F362-0B43-C44A-5A0F-A7E092BD9A31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44196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30767" name="Text Box 15">
            <a:extLst>
              <a:ext uri="{FF2B5EF4-FFF2-40B4-BE49-F238E27FC236}">
                <a16:creationId xmlns:a16="http://schemas.microsoft.com/office/drawing/2014/main" id="{45D56099-C3BF-B10C-07E8-6DF9C8CC1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4114800"/>
            <a:ext cx="8382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altLang="es-CL" sz="1500">
                <a:solidFill>
                  <a:schemeClr val="tx2"/>
                </a:solidFill>
                <a:latin typeface="Arial" panose="020B0604020202020204" pitchFamily="34" charset="0"/>
              </a:rPr>
              <a:t>SI</a:t>
            </a:r>
            <a:endParaRPr lang="es-ES" altLang="es-CL" sz="15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0768" name="Line 16">
            <a:extLst>
              <a:ext uri="{FF2B5EF4-FFF2-40B4-BE49-F238E27FC236}">
                <a16:creationId xmlns:a16="http://schemas.microsoft.com/office/drawing/2014/main" id="{85D94C1D-19AF-565B-698D-BEAC0D26CA3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30480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30769" name="Line 17">
            <a:extLst>
              <a:ext uri="{FF2B5EF4-FFF2-40B4-BE49-F238E27FC236}">
                <a16:creationId xmlns:a16="http://schemas.microsoft.com/office/drawing/2014/main" id="{4DC8701E-6499-C845-695C-01A558528921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30770" name="Line 18">
            <a:extLst>
              <a:ext uri="{FF2B5EF4-FFF2-40B4-BE49-F238E27FC236}">
                <a16:creationId xmlns:a16="http://schemas.microsoft.com/office/drawing/2014/main" id="{F36A464E-4479-456B-E4A7-6EA994054C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30771" name="Text Box 19">
            <a:extLst>
              <a:ext uri="{FF2B5EF4-FFF2-40B4-BE49-F238E27FC236}">
                <a16:creationId xmlns:a16="http://schemas.microsoft.com/office/drawing/2014/main" id="{E7526C9A-FF24-377D-428C-4B0ABC2FC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6283325"/>
            <a:ext cx="5181600" cy="3762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altLang="es-CL" sz="1600">
                <a:latin typeface="Arial" panose="020B0604020202020204" pitchFamily="34" charset="0"/>
              </a:rPr>
              <a:t>Continua EPATA III: </a:t>
            </a:r>
            <a:r>
              <a:rPr lang="es-MX" altLang="es-CL" sz="1800" b="1">
                <a:solidFill>
                  <a:schemeClr val="tx2"/>
                </a:solidFill>
                <a:latin typeface="Arial" panose="020B0604020202020204" pitchFamily="34" charset="0"/>
              </a:rPr>
              <a:t>Manejo del riesgo de plagas</a:t>
            </a:r>
            <a:endParaRPr lang="es-ES" altLang="es-CL" sz="16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0772" name="Line 20">
            <a:extLst>
              <a:ext uri="{FF2B5EF4-FFF2-40B4-BE49-F238E27FC236}">
                <a16:creationId xmlns:a16="http://schemas.microsoft.com/office/drawing/2014/main" id="{024F9DEA-72EE-7B96-1879-55CC9878E0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386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330773" name="Line 21">
            <a:extLst>
              <a:ext uri="{FF2B5EF4-FFF2-40B4-BE49-F238E27FC236}">
                <a16:creationId xmlns:a16="http://schemas.microsoft.com/office/drawing/2014/main" id="{329E2DD8-244F-C878-15C0-B50B2A4058A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27432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330774" name="Line 22">
            <a:extLst>
              <a:ext uri="{FF2B5EF4-FFF2-40B4-BE49-F238E27FC236}">
                <a16:creationId xmlns:a16="http://schemas.microsoft.com/office/drawing/2014/main" id="{A29EDCF1-55DA-3D97-EB8F-50D78B5FDF2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67625" y="414972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330775" name="Line 23">
            <a:extLst>
              <a:ext uri="{FF2B5EF4-FFF2-40B4-BE49-F238E27FC236}">
                <a16:creationId xmlns:a16="http://schemas.microsoft.com/office/drawing/2014/main" id="{CEDBE708-64FD-0A77-E96B-CB56A62A725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59436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330776" name="Line 24">
            <a:extLst>
              <a:ext uri="{FF2B5EF4-FFF2-40B4-BE49-F238E27FC236}">
                <a16:creationId xmlns:a16="http://schemas.microsoft.com/office/drawing/2014/main" id="{CDB7832A-0D78-F5A2-71F0-1036726EE70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5257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330777" name="Line 25">
            <a:extLst>
              <a:ext uri="{FF2B5EF4-FFF2-40B4-BE49-F238E27FC236}">
                <a16:creationId xmlns:a16="http://schemas.microsoft.com/office/drawing/2014/main" id="{3AAC7E85-8E13-F1DB-267D-D575109A6338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6013" y="41497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30778" name="Line 26">
            <a:extLst>
              <a:ext uri="{FF2B5EF4-FFF2-40B4-BE49-F238E27FC236}">
                <a16:creationId xmlns:a16="http://schemas.microsoft.com/office/drawing/2014/main" id="{7B4F6E7F-03C5-6E49-B0A6-17B69E3EA41E}"/>
              </a:ext>
            </a:extLst>
          </p:cNvPr>
          <p:cNvSpPr>
            <a:spLocks noChangeShapeType="1"/>
          </p:cNvSpPr>
          <p:nvPr/>
        </p:nvSpPr>
        <p:spPr bwMode="auto">
          <a:xfrm>
            <a:off x="7596188" y="30686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30779" name="Rectangle 27">
            <a:extLst>
              <a:ext uri="{FF2B5EF4-FFF2-40B4-BE49-F238E27FC236}">
                <a16:creationId xmlns:a16="http://schemas.microsoft.com/office/drawing/2014/main" id="{ED1C9D10-6385-B043-C2D5-09AFCAE57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4149725"/>
            <a:ext cx="36353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altLang="es-CL" sz="1500">
                <a:solidFill>
                  <a:schemeClr val="tx2"/>
                </a:solidFill>
                <a:latin typeface="Arial" panose="020B0604020202020204" pitchFamily="34" charset="0"/>
              </a:rPr>
              <a:t>SI</a:t>
            </a:r>
            <a:endParaRPr lang="es-ES" altLang="es-CL" sz="15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0780" name="Rectangle 28">
            <a:extLst>
              <a:ext uri="{FF2B5EF4-FFF2-40B4-BE49-F238E27FC236}">
                <a16:creationId xmlns:a16="http://schemas.microsoft.com/office/drawing/2014/main" id="{D211E041-430F-0B61-9004-8D7413403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688" y="4149725"/>
            <a:ext cx="36353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altLang="es-CL" sz="1500">
                <a:solidFill>
                  <a:schemeClr val="tx2"/>
                </a:solidFill>
                <a:latin typeface="Arial" panose="020B0604020202020204" pitchFamily="34" charset="0"/>
              </a:rPr>
              <a:t>SI</a:t>
            </a:r>
            <a:endParaRPr lang="es-ES" altLang="es-CL" sz="15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0781" name="Rectangle 29">
            <a:extLst>
              <a:ext uri="{FF2B5EF4-FFF2-40B4-BE49-F238E27FC236}">
                <a16:creationId xmlns:a16="http://schemas.microsoft.com/office/drawing/2014/main" id="{F655BBD2-7969-7FE7-0B63-EF0AB5576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300663"/>
            <a:ext cx="36353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altLang="es-CL" sz="1500">
                <a:solidFill>
                  <a:schemeClr val="tx2"/>
                </a:solidFill>
                <a:latin typeface="Arial" panose="020B0604020202020204" pitchFamily="34" charset="0"/>
              </a:rPr>
              <a:t>SI</a:t>
            </a:r>
            <a:endParaRPr lang="es-ES" altLang="es-CL" sz="15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0782" name="Rectangle 30">
            <a:extLst>
              <a:ext uri="{FF2B5EF4-FFF2-40B4-BE49-F238E27FC236}">
                <a16:creationId xmlns:a16="http://schemas.microsoft.com/office/drawing/2014/main" id="{8FEC0EF7-90F6-8B4B-CF1B-825AAA526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949950"/>
            <a:ext cx="36353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altLang="es-CL" sz="1500">
                <a:solidFill>
                  <a:schemeClr val="tx2"/>
                </a:solidFill>
                <a:latin typeface="Arial" panose="020B0604020202020204" pitchFamily="34" charset="0"/>
              </a:rPr>
              <a:t>SI</a:t>
            </a:r>
            <a:endParaRPr lang="es-ES" altLang="es-CL" sz="15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0783" name="Line 31">
            <a:extLst>
              <a:ext uri="{FF2B5EF4-FFF2-40B4-BE49-F238E27FC236}">
                <a16:creationId xmlns:a16="http://schemas.microsoft.com/office/drawing/2014/main" id="{FEB81E4A-A0F2-AE20-F3EA-933DD1D589D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0563" y="17732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>
            <a:extLst>
              <a:ext uri="{FF2B5EF4-FFF2-40B4-BE49-F238E27FC236}">
                <a16:creationId xmlns:a16="http://schemas.microsoft.com/office/drawing/2014/main" id="{5E6E4B8C-037F-5189-EE3F-4CC1716C0D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CARACTERÍSTICAS MORFOLÓGICAS</a:t>
            </a:r>
            <a:endParaRPr lang="es-CL" altLang="es-CL" sz="2800">
              <a:latin typeface="Arial Black" panose="020B0A04020102020204" pitchFamily="34" charset="0"/>
            </a:endParaRPr>
          </a:p>
        </p:txBody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78D67B9F-FF32-A462-3747-395D4C88696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628775"/>
            <a:ext cx="7342187" cy="5111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altLang="es-CL" sz="2800">
                <a:latin typeface="Arial Black" panose="020B0A04020102020204" pitchFamily="34" charset="0"/>
              </a:rPr>
              <a:t>Reproducción sexual: Oosporas</a:t>
            </a:r>
            <a:endParaRPr lang="es-CL" altLang="es-CL" sz="2800">
              <a:latin typeface="Arial Black" panose="020B0A04020102020204" pitchFamily="34" charset="0"/>
            </a:endParaRPr>
          </a:p>
        </p:txBody>
      </p:sp>
      <p:pic>
        <p:nvPicPr>
          <p:cNvPr id="252935" name="Picture 7">
            <a:extLst>
              <a:ext uri="{FF2B5EF4-FFF2-40B4-BE49-F238E27FC236}">
                <a16:creationId xmlns:a16="http://schemas.microsoft.com/office/drawing/2014/main" id="{D1D460DD-DD28-49F4-6830-B539418B4375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3644900"/>
            <a:ext cx="3430587" cy="2441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2937" name="Picture 9">
            <a:extLst>
              <a:ext uri="{FF2B5EF4-FFF2-40B4-BE49-F238E27FC236}">
                <a16:creationId xmlns:a16="http://schemas.microsoft.com/office/drawing/2014/main" id="{0ED4BAF1-368D-AF49-185C-695AA9BE262C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7900" y="2420938"/>
            <a:ext cx="3600450" cy="2403475"/>
          </a:xfrm>
          <a:noFill/>
          <a:ln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>
            <a:extLst>
              <a:ext uri="{FF2B5EF4-FFF2-40B4-BE49-F238E27FC236}">
                <a16:creationId xmlns:a16="http://schemas.microsoft.com/office/drawing/2014/main" id="{776480F7-D4B2-F4AC-F078-030240325A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847012" cy="1008063"/>
          </a:xfrm>
        </p:spPr>
        <p:txBody>
          <a:bodyPr/>
          <a:lstStyle/>
          <a:p>
            <a:br>
              <a:rPr lang="es-CL" altLang="es-CL" sz="3200">
                <a:latin typeface="Arial Black" panose="020B0A04020102020204" pitchFamily="34" charset="0"/>
              </a:rPr>
            </a:br>
            <a:endParaRPr lang="es-CL" altLang="es-CL" sz="3200">
              <a:latin typeface="Arial Black" panose="020B0A04020102020204" pitchFamily="34" charset="0"/>
            </a:endParaRPr>
          </a:p>
        </p:txBody>
      </p:sp>
      <p:sp>
        <p:nvSpPr>
          <p:cNvPr id="326659" name="Rectangle 3">
            <a:extLst>
              <a:ext uri="{FF2B5EF4-FFF2-40B4-BE49-F238E27FC236}">
                <a16:creationId xmlns:a16="http://schemas.microsoft.com/office/drawing/2014/main" id="{BFC40991-0AC5-B941-08E7-0A72F6348D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br>
              <a:rPr lang="es-CL" altLang="es-CL" sz="2400">
                <a:solidFill>
                  <a:schemeClr val="tx2"/>
                </a:solidFill>
                <a:latin typeface="Arial Black" panose="020B0A04020102020204" pitchFamily="34" charset="0"/>
              </a:rPr>
            </a:br>
            <a:endParaRPr lang="es-CL" altLang="es-CL" sz="240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sp>
        <p:nvSpPr>
          <p:cNvPr id="326660" name="Rectangle 4">
            <a:extLst>
              <a:ext uri="{FF2B5EF4-FFF2-40B4-BE49-F238E27FC236}">
                <a16:creationId xmlns:a16="http://schemas.microsoft.com/office/drawing/2014/main" id="{E2690A0B-B85C-6797-6F8D-C81502225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052513"/>
            <a:ext cx="8064500" cy="520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ES_tradnl" altLang="es-CL" u="sng"/>
          </a:p>
          <a:p>
            <a:pPr algn="just"/>
            <a:r>
              <a:rPr lang="es-ES_tradnl" altLang="es-CL" sz="1800" u="sng">
                <a:solidFill>
                  <a:schemeClr val="tx2"/>
                </a:solidFill>
                <a:latin typeface="Arial Black" panose="020B0A04020102020204" pitchFamily="34" charset="0"/>
              </a:rPr>
              <a:t>PLAGA  CUARENTENARIA  </a:t>
            </a:r>
            <a:r>
              <a:rPr lang="es-ES_tradnl" altLang="es-CL" sz="1800">
                <a:solidFill>
                  <a:srgbClr val="FFFFFF"/>
                </a:solidFill>
                <a:latin typeface="Arial Black" panose="020B0A04020102020204" pitchFamily="34" charset="0"/>
              </a:rPr>
              <a:t>: Plaga de importancia económica potencial para el área  en peligro cuando la plaga no existe o si existe no esta extendida y  se encuentra bajo control oficial</a:t>
            </a:r>
            <a:r>
              <a:rPr lang="es-ES_tradnl" altLang="es-CL" sz="1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.</a:t>
            </a:r>
          </a:p>
          <a:p>
            <a:pPr algn="just"/>
            <a:endParaRPr lang="es-ES_tradnl" altLang="es-CL" sz="1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r>
              <a:rPr lang="es-ES_tradnl" altLang="es-CL" sz="1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PLAGA  CUARENTENARIA  AUSENTE:</a:t>
            </a:r>
            <a:r>
              <a:rPr lang="es-ES_tradnl" altLang="es-CL" sz="18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s-ES_tradnl" altLang="es-CL" sz="1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Plaga  exótica ausente en el país</a:t>
            </a:r>
            <a:r>
              <a:rPr lang="es-ES_tradnl" altLang="es-CL" sz="18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 </a:t>
            </a:r>
          </a:p>
          <a:p>
            <a:pPr algn="just"/>
            <a:endParaRPr lang="es-ES_tradnl" altLang="es-CL" sz="180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pPr algn="just"/>
            <a:r>
              <a:rPr lang="es-ES_tradnl" altLang="es-CL" sz="1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PLAGA CUARENTENARIA PRESENTE:</a:t>
            </a:r>
            <a:r>
              <a:rPr lang="es-ES_tradnl" altLang="es-CL" sz="18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s-ES_tradnl" altLang="es-CL" sz="1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Restringida a determinada área del país (no extendida) y  sometida a control oficial de supresión, contención o erradicación</a:t>
            </a:r>
          </a:p>
          <a:p>
            <a:pPr algn="just"/>
            <a:endParaRPr lang="es-ES_tradnl" altLang="es-CL" sz="1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pPr algn="just"/>
            <a:r>
              <a:rPr lang="es-ES_tradnl" altLang="es-CL" sz="1800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PLAGAS NO  CUARENTENARIA REGLAMENTADA</a:t>
            </a:r>
            <a:r>
              <a:rPr lang="es-ES_tradnl" altLang="es-CL" sz="1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:</a:t>
            </a:r>
            <a:r>
              <a:rPr lang="es-ES_tradnl" altLang="es-CL" sz="180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 </a:t>
            </a:r>
          </a:p>
          <a:p>
            <a:pPr algn="just"/>
            <a:r>
              <a:rPr lang="es-ES_tradnl" altLang="es-CL" sz="1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    Plaga presente en el país, bajo normativa oficial obligatoria, cuya diseminación esta relacionada con material vegetal de propagación.</a:t>
            </a:r>
            <a:endParaRPr lang="es-ES" altLang="es-CL" sz="180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s-CL" altLang="es-CL" sz="1800"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26661" name="Text Box 5">
            <a:extLst>
              <a:ext uri="{FF2B5EF4-FFF2-40B4-BE49-F238E27FC236}">
                <a16:creationId xmlns:a16="http://schemas.microsoft.com/office/drawing/2014/main" id="{3400F9F0-661C-76E0-517A-64D502A65B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496888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CL">
                <a:solidFill>
                  <a:schemeClr val="tx2"/>
                </a:solidFill>
                <a:latin typeface="Arial Black" panose="020B0A04020102020204" pitchFamily="34" charset="0"/>
              </a:rPr>
              <a:t>CLASIFICACION DE LA PLAGA</a:t>
            </a:r>
            <a:r>
              <a:rPr lang="es-MX" altLang="es-CL">
                <a:latin typeface="Arial Black" panose="020B0A04020102020204" pitchFamily="34" charset="0"/>
              </a:rPr>
              <a:t> </a:t>
            </a:r>
            <a:endParaRPr lang="es-CL" altLang="es-CL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>
            <a:extLst>
              <a:ext uri="{FF2B5EF4-FFF2-40B4-BE49-F238E27FC236}">
                <a16:creationId xmlns:a16="http://schemas.microsoft.com/office/drawing/2014/main" id="{57A0D29B-001F-6E87-2B11-D5613BE121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CL" sz="2400" u="sng">
                <a:solidFill>
                  <a:schemeClr val="tx1"/>
                </a:solidFill>
                <a:latin typeface="Arial Black" panose="020B0A04020102020204" pitchFamily="34" charset="0"/>
              </a:rPr>
              <a:t>Etapa 3:</a:t>
            </a:r>
            <a:r>
              <a:rPr lang="es-ES_tradnl" altLang="es-CL" sz="2400">
                <a:solidFill>
                  <a:srgbClr val="008000"/>
                </a:solidFill>
                <a:latin typeface="Arial Black" panose="020B0A04020102020204" pitchFamily="34" charset="0"/>
              </a:rPr>
              <a:t> </a:t>
            </a:r>
            <a:r>
              <a:rPr lang="es-ES_tradnl" altLang="es-CL" sz="2400" b="1">
                <a:latin typeface="Arial Black" panose="020B0A04020102020204" pitchFamily="34" charset="0"/>
              </a:rPr>
              <a:t>Manejo del riesgo de plaga</a:t>
            </a:r>
            <a:br>
              <a:rPr lang="es-ES_tradnl" altLang="es-CL" sz="2400" b="1">
                <a:latin typeface="Arial Black" panose="020B0A04020102020204" pitchFamily="34" charset="0"/>
              </a:rPr>
            </a:br>
            <a:endParaRPr lang="es-CL" altLang="es-CL" sz="2400" b="1">
              <a:latin typeface="Arial Black" panose="020B0A04020102020204" pitchFamily="34" charset="0"/>
            </a:endParaRPr>
          </a:p>
        </p:txBody>
      </p:sp>
      <p:sp>
        <p:nvSpPr>
          <p:cNvPr id="331779" name="Rectangle 3">
            <a:extLst>
              <a:ext uri="{FF2B5EF4-FFF2-40B4-BE49-F238E27FC236}">
                <a16:creationId xmlns:a16="http://schemas.microsoft.com/office/drawing/2014/main" id="{B4935305-4B4F-F957-4AD7-0C7B41B8FF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7847012" cy="4754562"/>
          </a:xfrm>
        </p:spPr>
        <p:txBody>
          <a:bodyPr/>
          <a:lstStyle/>
          <a:p>
            <a:pPr>
              <a:buFontTx/>
              <a:buNone/>
            </a:pPr>
            <a:endParaRPr lang="es-ES_tradnl" altLang="es-CL" b="1">
              <a:solidFill>
                <a:srgbClr val="008000"/>
              </a:solidFill>
              <a:latin typeface="Arial" panose="020B0604020202020204" pitchFamily="34" charset="0"/>
            </a:endParaRPr>
          </a:p>
          <a:p>
            <a:pPr algn="just">
              <a:buClr>
                <a:schemeClr val="tx2"/>
              </a:buClr>
            </a:pPr>
            <a:r>
              <a:rPr lang="es-ES_tradnl" altLang="es-CL" sz="2400">
                <a:solidFill>
                  <a:schemeClr val="tx2"/>
                </a:solidFill>
                <a:latin typeface="Arial Black" panose="020B0A04020102020204" pitchFamily="34" charset="0"/>
              </a:rPr>
              <a:t>Medidas aplicadas a los envíos</a:t>
            </a:r>
          </a:p>
          <a:p>
            <a:pPr algn="just">
              <a:buClr>
                <a:schemeClr val="tx2"/>
              </a:buClr>
              <a:buFontTx/>
              <a:buNone/>
            </a:pPr>
            <a:r>
              <a:rPr lang="es-ES_tradnl" altLang="es-CL" sz="2400">
                <a:latin typeface="Arial" panose="020B0604020202020204" pitchFamily="34" charset="0"/>
              </a:rPr>
              <a:t> </a:t>
            </a:r>
            <a:r>
              <a:rPr lang="es-ES_tradnl" altLang="es-CL" sz="2400" b="1">
                <a:latin typeface="Arial" panose="020B0604020202020204" pitchFamily="34" charset="0"/>
              </a:rPr>
              <a:t>( inspección, análisis, tratamiento, cuarentena, prohibición parte vegetal, restricciones de uso, período entrada, etc.)</a:t>
            </a:r>
          </a:p>
          <a:p>
            <a:pPr algn="just">
              <a:buClr>
                <a:schemeClr val="tx2"/>
              </a:buClr>
              <a:buFontTx/>
              <a:buNone/>
            </a:pPr>
            <a:endParaRPr lang="es-ES_tradnl" altLang="es-CL" sz="2400" b="1">
              <a:latin typeface="Arial" panose="020B0604020202020204" pitchFamily="34" charset="0"/>
            </a:endParaRPr>
          </a:p>
          <a:p>
            <a:pPr algn="just">
              <a:buClr>
                <a:schemeClr val="tx2"/>
              </a:buClr>
            </a:pPr>
            <a:r>
              <a:rPr lang="es-ES_tradnl" altLang="es-CL" sz="2400">
                <a:solidFill>
                  <a:schemeClr val="tx2"/>
                </a:solidFill>
                <a:latin typeface="Arial Black" panose="020B0A04020102020204" pitchFamily="34" charset="0"/>
              </a:rPr>
              <a:t>Medidas para prevenir o reducir la infestación en origen</a:t>
            </a:r>
          </a:p>
          <a:p>
            <a:pPr algn="just">
              <a:buClr>
                <a:schemeClr val="tx2"/>
              </a:buClr>
              <a:buFontTx/>
              <a:buNone/>
            </a:pPr>
            <a:r>
              <a:rPr lang="es-ES_tradnl" altLang="es-CL" sz="2400">
                <a:latin typeface="Arial" panose="020B0604020202020204" pitchFamily="34" charset="0"/>
              </a:rPr>
              <a:t> </a:t>
            </a:r>
            <a:r>
              <a:rPr lang="es-ES_tradnl" altLang="es-CL" sz="2400" b="1">
                <a:latin typeface="Arial" panose="020B0604020202020204" pitchFamily="34" charset="0"/>
              </a:rPr>
              <a:t>(Plan de certificación, medidas de manejo integrado o  system approach, tratamiento del cultivo o producto, etc.)</a:t>
            </a:r>
          </a:p>
          <a:p>
            <a:endParaRPr lang="es-CL" altLang="es-CL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>
            <a:extLst>
              <a:ext uri="{FF2B5EF4-FFF2-40B4-BE49-F238E27FC236}">
                <a16:creationId xmlns:a16="http://schemas.microsoft.com/office/drawing/2014/main" id="{0B5D9519-D1CA-0DE1-2A70-0174EA3E4C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CL" sz="2400" u="sng">
                <a:solidFill>
                  <a:schemeClr val="tx1"/>
                </a:solidFill>
                <a:latin typeface="Arial Black" panose="020B0A04020102020204" pitchFamily="34" charset="0"/>
              </a:rPr>
              <a:t>Etapa 3:</a:t>
            </a:r>
            <a:r>
              <a:rPr lang="es-ES_tradnl" altLang="es-CL" sz="2400">
                <a:solidFill>
                  <a:srgbClr val="008000"/>
                </a:solidFill>
                <a:latin typeface="Arial Black" panose="020B0A04020102020204" pitchFamily="34" charset="0"/>
              </a:rPr>
              <a:t> </a:t>
            </a:r>
            <a:r>
              <a:rPr lang="es-ES_tradnl" altLang="es-CL" sz="2400" b="1">
                <a:latin typeface="Arial Black" panose="020B0A04020102020204" pitchFamily="34" charset="0"/>
              </a:rPr>
              <a:t>Manejo del riesgo de plaga</a:t>
            </a:r>
            <a:br>
              <a:rPr lang="es-ES_tradnl" altLang="es-CL" sz="2400" b="1">
                <a:latin typeface="Arial Black" panose="020B0A04020102020204" pitchFamily="34" charset="0"/>
              </a:rPr>
            </a:br>
            <a:endParaRPr lang="es-CL" altLang="es-CL" sz="2400" b="1">
              <a:latin typeface="Arial Black" panose="020B0A04020102020204" pitchFamily="34" charset="0"/>
            </a:endParaRPr>
          </a:p>
        </p:txBody>
      </p:sp>
      <p:sp>
        <p:nvSpPr>
          <p:cNvPr id="332803" name="Rectangle 3">
            <a:extLst>
              <a:ext uri="{FF2B5EF4-FFF2-40B4-BE49-F238E27FC236}">
                <a16:creationId xmlns:a16="http://schemas.microsoft.com/office/drawing/2014/main" id="{4656C838-DDDA-96C1-11D2-F75419A490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1188" y="1484313"/>
            <a:ext cx="7847012" cy="4611687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altLang="es-CL" sz="2400">
                <a:solidFill>
                  <a:schemeClr val="tx2"/>
                </a:solidFill>
                <a:latin typeface="Arial Black" panose="020B0A04020102020204" pitchFamily="34" charset="0"/>
              </a:rPr>
              <a:t>Medidas para asegurar área o lugar de producción libre de la plaga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s-ES_tradnl" altLang="es-CL" sz="2800">
                <a:latin typeface="Arial" panose="020B0604020202020204" pitchFamily="34" charset="0"/>
              </a:rPr>
              <a:t> (reconocimiento áreas y lugares de producción libres de plagas) 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s-ES_tradnl" altLang="es-CL" sz="2800">
              <a:latin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ES_tradnl" altLang="es-CL" sz="2400">
                <a:solidFill>
                  <a:schemeClr val="tx2"/>
                </a:solidFill>
                <a:latin typeface="Arial Black" panose="020B0A04020102020204" pitchFamily="34" charset="0"/>
              </a:rPr>
              <a:t>Medidas relativas a la prohibición de productos</a:t>
            </a:r>
            <a:r>
              <a:rPr lang="es-ES_tradnl" altLang="es-CL" sz="280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es-ES_tradnl" altLang="es-CL" sz="2800">
                <a:latin typeface="Arial" panose="020B0604020202020204" pitchFamily="34" charset="0"/>
              </a:rPr>
              <a:t>(opción de última instancia; evaluar eficacia con respecto a ingreso ilegal)</a:t>
            </a:r>
          </a:p>
          <a:p>
            <a:pPr algn="just">
              <a:lnSpc>
                <a:spcPct val="90000"/>
              </a:lnSpc>
            </a:pPr>
            <a:endParaRPr lang="es-ES_tradnl" altLang="es-CL" sz="2800">
              <a:latin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ES_tradnl" altLang="es-CL" sz="2400">
                <a:solidFill>
                  <a:schemeClr val="tx2"/>
                </a:solidFill>
                <a:latin typeface="Arial Black" panose="020B0A04020102020204" pitchFamily="34" charset="0"/>
              </a:rPr>
              <a:t>Acuerdos bilaterales y multilaterales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s-ES_tradnl" altLang="es-CL" sz="2800">
                <a:latin typeface="Arial" panose="020B0604020202020204" pitchFamily="34" charset="0"/>
              </a:rPr>
              <a:t>   </a:t>
            </a:r>
            <a:r>
              <a:rPr lang="es-ES_tradnl" altLang="es-CL" sz="2400" b="1">
                <a:latin typeface="Arial" panose="020B0604020202020204" pitchFamily="34" charset="0"/>
              </a:rPr>
              <a:t>(Protocolos acordados)</a:t>
            </a:r>
            <a:endParaRPr lang="es-ES_tradnl" altLang="es-CL" sz="2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s-CL" altLang="es-CL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Rectangle 3">
            <a:extLst>
              <a:ext uri="{FF2B5EF4-FFF2-40B4-BE49-F238E27FC236}">
                <a16:creationId xmlns:a16="http://schemas.microsoft.com/office/drawing/2014/main" id="{E885BDD5-B353-593D-604F-1F28FFB7DA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90805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endParaRPr lang="es-MX" altLang="es-CL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algn="ctr">
              <a:buFontTx/>
              <a:buNone/>
            </a:pPr>
            <a:endParaRPr lang="es-MX" altLang="es-CL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algn="ctr">
              <a:buFontTx/>
              <a:buNone/>
            </a:pPr>
            <a:endParaRPr lang="es-MX" altLang="es-CL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algn="ctr">
              <a:buFontTx/>
              <a:buNone/>
            </a:pPr>
            <a:r>
              <a:rPr lang="es-MX" altLang="es-CL">
                <a:solidFill>
                  <a:schemeClr val="tx2"/>
                </a:solidFill>
                <a:latin typeface="Arial Black" panose="020B0A04020102020204" pitchFamily="34" charset="0"/>
              </a:rPr>
              <a:t>MUCHAS GRACIAS </a:t>
            </a:r>
            <a:endParaRPr lang="es-CL" altLang="es-CL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7" name="Rectangle 3">
            <a:extLst>
              <a:ext uri="{FF2B5EF4-FFF2-40B4-BE49-F238E27FC236}">
                <a16:creationId xmlns:a16="http://schemas.microsoft.com/office/drawing/2014/main" id="{A6E6D9A1-862F-AF96-9BBE-6BAF61E6F35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60350"/>
            <a:ext cx="8208963" cy="5619750"/>
          </a:xfrm>
        </p:spPr>
        <p:txBody>
          <a:bodyPr/>
          <a:lstStyle/>
          <a:p>
            <a:pPr algn="ctr">
              <a:buFontTx/>
              <a:buNone/>
            </a:pPr>
            <a:r>
              <a:rPr lang="es-MX" altLang="es-CL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DIAGNOSTICO Y DETECCION</a:t>
            </a:r>
            <a:endParaRPr lang="es-MX" altLang="es-CL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r>
              <a:rPr lang="es-MX" altLang="es-CL" sz="2400">
                <a:latin typeface="Arial Black" panose="020B0A04020102020204" pitchFamily="34" charset="0"/>
              </a:rPr>
              <a:t>Recolección de follaje con síntomas</a:t>
            </a:r>
            <a:r>
              <a:rPr lang="es-MX" altLang="es-CL" sz="2800">
                <a:latin typeface="Arial Black" panose="020B0A04020102020204" pitchFamily="34" charset="0"/>
              </a:rPr>
              <a:t> </a:t>
            </a:r>
          </a:p>
          <a:p>
            <a:endParaRPr lang="es-MX" altLang="es-CL" sz="2800">
              <a:latin typeface="Arial Black" panose="020B0A04020102020204" pitchFamily="34" charset="0"/>
            </a:endParaRP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endParaRPr lang="es-MX" altLang="es-CL" sz="2400">
              <a:latin typeface="Arial Black" panose="020B0A04020102020204" pitchFamily="34" charset="0"/>
            </a:endParaRPr>
          </a:p>
          <a:p>
            <a:endParaRPr lang="es-MX" altLang="es-CL" sz="2800">
              <a:latin typeface="Arial Black" panose="020B0A04020102020204" pitchFamily="34" charset="0"/>
            </a:endParaRPr>
          </a:p>
          <a:p>
            <a:endParaRPr lang="es-MX" altLang="es-CL" sz="2800">
              <a:latin typeface="Arial Black" panose="020B0A04020102020204" pitchFamily="34" charset="0"/>
            </a:endParaRPr>
          </a:p>
        </p:txBody>
      </p:sp>
      <p:pic>
        <p:nvPicPr>
          <p:cNvPr id="277511" name="Picture 7">
            <a:extLst>
              <a:ext uri="{FF2B5EF4-FFF2-40B4-BE49-F238E27FC236}">
                <a16:creationId xmlns:a16="http://schemas.microsoft.com/office/drawing/2014/main" id="{2DEE411D-119A-D014-F2BA-481338ABF663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625" y="4292600"/>
            <a:ext cx="3328988" cy="2220913"/>
          </a:xfrm>
          <a:noFill/>
          <a:ln/>
        </p:spPr>
      </p:pic>
      <p:pic>
        <p:nvPicPr>
          <p:cNvPr id="277515" name="Picture 11">
            <a:extLst>
              <a:ext uri="{FF2B5EF4-FFF2-40B4-BE49-F238E27FC236}">
                <a16:creationId xmlns:a16="http://schemas.microsoft.com/office/drawing/2014/main" id="{164ED326-EF42-4812-766A-04271A5CB419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1700213"/>
            <a:ext cx="3400425" cy="198120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7516" name="Picture 12">
            <a:extLst>
              <a:ext uri="{FF2B5EF4-FFF2-40B4-BE49-F238E27FC236}">
                <a16:creationId xmlns:a16="http://schemas.microsoft.com/office/drawing/2014/main" id="{F714F147-B5BA-2F21-0AE1-81767C460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0" r="27049"/>
          <a:stretch>
            <a:fillRect/>
          </a:stretch>
        </p:blipFill>
        <p:spPr bwMode="auto">
          <a:xfrm>
            <a:off x="1042988" y="1484313"/>
            <a:ext cx="3433762" cy="30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7517" name="Text Box 13">
            <a:extLst>
              <a:ext uri="{FF2B5EF4-FFF2-40B4-BE49-F238E27FC236}">
                <a16:creationId xmlns:a16="http://schemas.microsoft.com/office/drawing/2014/main" id="{612131D8-30A7-45FA-A489-79933AEB7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610100"/>
            <a:ext cx="5588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MX" altLang="es-CL">
                <a:latin typeface="Arial Black" panose="020B0A04020102020204" pitchFamily="34" charset="0"/>
              </a:rPr>
              <a:t> Recolección de tubérculos </a:t>
            </a:r>
          </a:p>
          <a:p>
            <a:r>
              <a:rPr lang="es-MX" altLang="es-CL">
                <a:latin typeface="Arial Black" panose="020B0A04020102020204" pitchFamily="34" charset="0"/>
              </a:rPr>
              <a:t>   con síntomas  </a:t>
            </a:r>
            <a:endParaRPr lang="es-CL" altLang="es-CL">
              <a:latin typeface="Arial Black" panose="020B0A04020102020204" pitchFamily="34" charset="0"/>
            </a:endParaRPr>
          </a:p>
          <a:p>
            <a:endParaRPr lang="es-CL" altLang="es-CL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77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77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77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7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/>
      <p:bldP spid="2775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>
            <a:extLst>
              <a:ext uri="{FF2B5EF4-FFF2-40B4-BE49-F238E27FC236}">
                <a16:creationId xmlns:a16="http://schemas.microsoft.com/office/drawing/2014/main" id="{708EB915-9892-40F8-44C0-98938C62C904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900113" y="0"/>
            <a:ext cx="7558087" cy="908050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SIMILITUD CON OTROS PATÓGENOS</a:t>
            </a:r>
            <a:r>
              <a:rPr lang="es-MX" altLang="es-CL" sz="4000"/>
              <a:t> </a:t>
            </a:r>
            <a:endParaRPr lang="es-CL" altLang="es-CL" sz="4000"/>
          </a:p>
        </p:txBody>
      </p:sp>
      <p:pic>
        <p:nvPicPr>
          <p:cNvPr id="265244" name="Picture 28">
            <a:extLst>
              <a:ext uri="{FF2B5EF4-FFF2-40B4-BE49-F238E27FC236}">
                <a16:creationId xmlns:a16="http://schemas.microsoft.com/office/drawing/2014/main" id="{B4C55200-EBE0-ED8A-D5F7-6F40CD333D94}"/>
              </a:ext>
            </a:extLst>
          </p:cNvPr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4365625"/>
            <a:ext cx="2447925" cy="1836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5229" name="Picture 13">
            <a:extLst>
              <a:ext uri="{FF2B5EF4-FFF2-40B4-BE49-F238E27FC236}">
                <a16:creationId xmlns:a16="http://schemas.microsoft.com/office/drawing/2014/main" id="{6E815D42-1F37-6563-91D4-49E3DB20B6B8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41" b="12741"/>
          <a:stretch>
            <a:fillRect/>
          </a:stretch>
        </p:blipFill>
        <p:spPr>
          <a:xfrm>
            <a:off x="827088" y="1268413"/>
            <a:ext cx="264160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5246" name="Picture 30">
            <a:extLst>
              <a:ext uri="{FF2B5EF4-FFF2-40B4-BE49-F238E27FC236}">
                <a16:creationId xmlns:a16="http://schemas.microsoft.com/office/drawing/2014/main" id="{A3E89941-5D86-681B-5426-68BCD5BAB521}"/>
              </a:ext>
            </a:extLst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1196975"/>
            <a:ext cx="2968625" cy="1981200"/>
          </a:xfrm>
          <a:noFill/>
          <a:ln/>
        </p:spPr>
      </p:pic>
      <p:sp>
        <p:nvSpPr>
          <p:cNvPr id="265222" name="Text Box 6">
            <a:extLst>
              <a:ext uri="{FF2B5EF4-FFF2-40B4-BE49-F238E27FC236}">
                <a16:creationId xmlns:a16="http://schemas.microsoft.com/office/drawing/2014/main" id="{282747C7-2AF7-64DE-1C21-C9B8B1181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692150"/>
            <a:ext cx="2855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s-CL" i="1">
                <a:latin typeface="Arial Black" panose="020B0A04020102020204" pitchFamily="34" charset="0"/>
              </a:rPr>
              <a:t>Botrytis cinerea</a:t>
            </a:r>
            <a:endParaRPr lang="es-CL" altLang="es-CL" i="1">
              <a:latin typeface="Arial Black" panose="020B0A04020102020204" pitchFamily="34" charset="0"/>
            </a:endParaRPr>
          </a:p>
        </p:txBody>
      </p:sp>
      <p:sp>
        <p:nvSpPr>
          <p:cNvPr id="265235" name="Line 19">
            <a:extLst>
              <a:ext uri="{FF2B5EF4-FFF2-40B4-BE49-F238E27FC236}">
                <a16:creationId xmlns:a16="http://schemas.microsoft.com/office/drawing/2014/main" id="{DED0F811-5256-6148-F125-506B836A0B9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0563" y="836613"/>
            <a:ext cx="0" cy="57610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65236" name="Text Box 20">
            <a:extLst>
              <a:ext uri="{FF2B5EF4-FFF2-40B4-BE49-F238E27FC236}">
                <a16:creationId xmlns:a16="http://schemas.microsoft.com/office/drawing/2014/main" id="{D12E6771-94B1-1336-54DC-E996B688B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357563"/>
            <a:ext cx="3887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Lesiones necróticas en los bordes de las hojas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65239" name="Text Box 23">
            <a:extLst>
              <a:ext uri="{FF2B5EF4-FFF2-40B4-BE49-F238E27FC236}">
                <a16:creationId xmlns:a16="http://schemas.microsoft.com/office/drawing/2014/main" id="{AC822BCD-A064-4D34-5FB3-686992F409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4868863"/>
            <a:ext cx="19431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Esporulación grisácea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65243" name="Text Box 27">
            <a:extLst>
              <a:ext uri="{FF2B5EF4-FFF2-40B4-BE49-F238E27FC236}">
                <a16:creationId xmlns:a16="http://schemas.microsoft.com/office/drawing/2014/main" id="{48AA0EBC-2948-11B9-2B73-500BB62DF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692150"/>
            <a:ext cx="4059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i="1">
                <a:latin typeface="Arial Black" panose="020B0A04020102020204" pitchFamily="34" charset="0"/>
              </a:rPr>
              <a:t>Phytophthora infestans</a:t>
            </a:r>
            <a:endParaRPr lang="es-CL" altLang="es-CL" i="1">
              <a:latin typeface="Arial Black" panose="020B0A04020102020204" pitchFamily="34" charset="0"/>
            </a:endParaRPr>
          </a:p>
        </p:txBody>
      </p:sp>
      <p:sp>
        <p:nvSpPr>
          <p:cNvPr id="265248" name="Text Box 32">
            <a:extLst>
              <a:ext uri="{FF2B5EF4-FFF2-40B4-BE49-F238E27FC236}">
                <a16:creationId xmlns:a16="http://schemas.microsoft.com/office/drawing/2014/main" id="{3F17F34F-1B56-9E8B-BE5D-11141CE71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6237288"/>
            <a:ext cx="340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1800">
                <a:latin typeface="Arial Black" panose="020B0A04020102020204" pitchFamily="34" charset="0"/>
              </a:rPr>
              <a:t>Esporulación blanquecina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65254" name="Line 38">
            <a:extLst>
              <a:ext uri="{FF2B5EF4-FFF2-40B4-BE49-F238E27FC236}">
                <a16:creationId xmlns:a16="http://schemas.microsoft.com/office/drawing/2014/main" id="{B304FD34-20CD-786A-D9BB-BF97DC565F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88125" y="5157788"/>
            <a:ext cx="71438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pic>
        <p:nvPicPr>
          <p:cNvPr id="265256" name="Picture 40" descr="Gray Mold    (Botrytis Vine Rot)">
            <a:extLst>
              <a:ext uri="{FF2B5EF4-FFF2-40B4-BE49-F238E27FC236}">
                <a16:creationId xmlns:a16="http://schemas.microsoft.com/office/drawing/2014/main" id="{D1F29FA7-FA66-3E56-9EBD-EEA07A7FD7E0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 t="3906" r="4610" b="1764"/>
          <a:stretch>
            <a:fillRect/>
          </a:stretch>
        </p:blipFill>
        <p:spPr>
          <a:xfrm>
            <a:off x="755650" y="4221163"/>
            <a:ext cx="1439863" cy="23764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5258" name="Line 42">
            <a:extLst>
              <a:ext uri="{FF2B5EF4-FFF2-40B4-BE49-F238E27FC236}">
                <a16:creationId xmlns:a16="http://schemas.microsoft.com/office/drawing/2014/main" id="{DB66CD0B-1C00-D07F-14E3-FCA43C6800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19250" y="5229225"/>
            <a:ext cx="9350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65259" name="Text Box 43">
            <a:extLst>
              <a:ext uri="{FF2B5EF4-FFF2-40B4-BE49-F238E27FC236}">
                <a16:creationId xmlns:a16="http://schemas.microsoft.com/office/drawing/2014/main" id="{41779672-230F-70C8-5AD6-C79807CFE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3357563"/>
            <a:ext cx="3600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Lesiones necróticas en los bordes de las hojas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>
            <a:extLst>
              <a:ext uri="{FF2B5EF4-FFF2-40B4-BE49-F238E27FC236}">
                <a16:creationId xmlns:a16="http://schemas.microsoft.com/office/drawing/2014/main" id="{EEB01F1B-6401-DC26-519A-3A02D221DF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532812" cy="1143000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SIMILITUD CON OTROS PATÓGENOS</a:t>
            </a:r>
            <a:endParaRPr lang="es-CL" altLang="es-CL" sz="2800">
              <a:latin typeface="Arial Black" panose="020B0A04020102020204" pitchFamily="34" charset="0"/>
            </a:endParaRPr>
          </a:p>
        </p:txBody>
      </p:sp>
      <p:pic>
        <p:nvPicPr>
          <p:cNvPr id="270342" name="Picture 6">
            <a:extLst>
              <a:ext uri="{FF2B5EF4-FFF2-40B4-BE49-F238E27FC236}">
                <a16:creationId xmlns:a16="http://schemas.microsoft.com/office/drawing/2014/main" id="{0BDD7C6E-D263-42FB-17FF-C077C919B8C6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268413"/>
            <a:ext cx="3240088" cy="2309812"/>
          </a:xfrm>
          <a:noFill/>
          <a:ln/>
        </p:spPr>
      </p:pic>
      <p:pic>
        <p:nvPicPr>
          <p:cNvPr id="270345" name="Picture 9">
            <a:extLst>
              <a:ext uri="{FF2B5EF4-FFF2-40B4-BE49-F238E27FC236}">
                <a16:creationId xmlns:a16="http://schemas.microsoft.com/office/drawing/2014/main" id="{0360D9E4-F9BF-396D-70E7-098091512653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90" b="17932"/>
          <a:stretch>
            <a:fillRect/>
          </a:stretch>
        </p:blipFill>
        <p:spPr>
          <a:xfrm>
            <a:off x="1042988" y="4437063"/>
            <a:ext cx="264160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0341" name="Text Box 5">
            <a:extLst>
              <a:ext uri="{FF2B5EF4-FFF2-40B4-BE49-F238E27FC236}">
                <a16:creationId xmlns:a16="http://schemas.microsoft.com/office/drawing/2014/main" id="{51A62916-221A-D801-6CA9-7A2FA37C6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65175"/>
            <a:ext cx="345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s-CL" i="1">
                <a:latin typeface="Arial Black" panose="020B0A04020102020204" pitchFamily="34" charset="0"/>
              </a:rPr>
              <a:t>Alternaria solani</a:t>
            </a:r>
            <a:endParaRPr lang="es-CL" altLang="es-CL" i="1">
              <a:latin typeface="Arial Black" panose="020B0A04020102020204" pitchFamily="34" charset="0"/>
            </a:endParaRPr>
          </a:p>
        </p:txBody>
      </p:sp>
      <p:sp>
        <p:nvSpPr>
          <p:cNvPr id="270344" name="Text Box 8">
            <a:extLst>
              <a:ext uri="{FF2B5EF4-FFF2-40B4-BE49-F238E27FC236}">
                <a16:creationId xmlns:a16="http://schemas.microsoft.com/office/drawing/2014/main" id="{6A7DB7C0-A1F5-1C93-4395-12A3457358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3644900"/>
            <a:ext cx="360045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Lesiones necróticas secas </a:t>
            </a:r>
          </a:p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de bordes definidos</a:t>
            </a:r>
            <a:r>
              <a:rPr lang="es-MX" altLang="es-CL"/>
              <a:t> </a:t>
            </a:r>
            <a:endParaRPr lang="es-CL" altLang="es-CL"/>
          </a:p>
        </p:txBody>
      </p:sp>
      <p:sp>
        <p:nvSpPr>
          <p:cNvPr id="270347" name="Text Box 11">
            <a:extLst>
              <a:ext uri="{FF2B5EF4-FFF2-40B4-BE49-F238E27FC236}">
                <a16:creationId xmlns:a16="http://schemas.microsoft.com/office/drawing/2014/main" id="{A460578F-425F-29CF-F22E-73C1C0DF2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5876925"/>
            <a:ext cx="274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1800">
                <a:latin typeface="Arial Black" panose="020B0A04020102020204" pitchFamily="34" charset="0"/>
              </a:rPr>
              <a:t>Anillos concentricos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70348" name="Line 12">
            <a:extLst>
              <a:ext uri="{FF2B5EF4-FFF2-40B4-BE49-F238E27FC236}">
                <a16:creationId xmlns:a16="http://schemas.microsoft.com/office/drawing/2014/main" id="{083A51E8-3331-B64B-4C1D-53A0A8612A0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266950" y="4797425"/>
            <a:ext cx="1444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70349" name="Line 13">
            <a:extLst>
              <a:ext uri="{FF2B5EF4-FFF2-40B4-BE49-F238E27FC236}">
                <a16:creationId xmlns:a16="http://schemas.microsoft.com/office/drawing/2014/main" id="{1E2FF6FA-D00B-8BDF-D0B9-8FAF26D4C1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0563" y="836613"/>
            <a:ext cx="0" cy="576103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70350" name="Text Box 14">
            <a:extLst>
              <a:ext uri="{FF2B5EF4-FFF2-40B4-BE49-F238E27FC236}">
                <a16:creationId xmlns:a16="http://schemas.microsoft.com/office/drawing/2014/main" id="{7C14F057-AF6C-A1B0-A40D-6C9A159364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836613"/>
            <a:ext cx="4059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i="1">
                <a:latin typeface="Arial Black" panose="020B0A04020102020204" pitchFamily="34" charset="0"/>
              </a:rPr>
              <a:t>Phytophthora infestans</a:t>
            </a:r>
            <a:endParaRPr lang="es-CL" altLang="es-CL" i="1">
              <a:latin typeface="Arial Black" panose="020B0A04020102020204" pitchFamily="34" charset="0"/>
            </a:endParaRPr>
          </a:p>
        </p:txBody>
      </p:sp>
      <p:pic>
        <p:nvPicPr>
          <p:cNvPr id="270351" name="Picture 15">
            <a:extLst>
              <a:ext uri="{FF2B5EF4-FFF2-40B4-BE49-F238E27FC236}">
                <a16:creationId xmlns:a16="http://schemas.microsoft.com/office/drawing/2014/main" id="{B7E76A98-8EEB-02E5-1DD9-BFE17A9EA454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1989138"/>
            <a:ext cx="2963863" cy="2232025"/>
          </a:xfrm>
          <a:noFill/>
          <a:ln/>
        </p:spPr>
      </p:pic>
      <p:sp>
        <p:nvSpPr>
          <p:cNvPr id="270353" name="Text Box 17">
            <a:extLst>
              <a:ext uri="{FF2B5EF4-FFF2-40B4-BE49-F238E27FC236}">
                <a16:creationId xmlns:a16="http://schemas.microsoft.com/office/drawing/2014/main" id="{3FD089A2-02ED-6767-984C-60B51A7AE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4652963"/>
            <a:ext cx="4249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Lesiones necróticas acuosas de bordes irregulares</a:t>
            </a:r>
            <a:r>
              <a:rPr lang="es-MX" altLang="es-CL"/>
              <a:t> </a:t>
            </a:r>
            <a:endParaRPr lang="es-CL" altLang="es-C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>
            <a:extLst>
              <a:ext uri="{FF2B5EF4-FFF2-40B4-BE49-F238E27FC236}">
                <a16:creationId xmlns:a16="http://schemas.microsoft.com/office/drawing/2014/main" id="{3DF596D6-E705-212C-525D-15C93AE39F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AISLAMIENTO E IDENTIFICACION</a:t>
            </a:r>
            <a:endParaRPr lang="es-CL" altLang="es-CL" sz="2800">
              <a:latin typeface="Arial Black" panose="020B0A04020102020204" pitchFamily="34" charset="0"/>
            </a:endParaRPr>
          </a:p>
        </p:txBody>
      </p:sp>
      <p:pic>
        <p:nvPicPr>
          <p:cNvPr id="281606" name="Picture 6">
            <a:extLst>
              <a:ext uri="{FF2B5EF4-FFF2-40B4-BE49-F238E27FC236}">
                <a16:creationId xmlns:a16="http://schemas.microsoft.com/office/drawing/2014/main" id="{E3F777D6-BC6F-282D-31F6-781DED787D8F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4292600"/>
            <a:ext cx="3167063" cy="2376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1608" name="Picture 8">
            <a:extLst>
              <a:ext uri="{FF2B5EF4-FFF2-40B4-BE49-F238E27FC236}">
                <a16:creationId xmlns:a16="http://schemas.microsoft.com/office/drawing/2014/main" id="{53BF2A91-5DE2-F8E3-672E-07BD8D90451E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625" y="2349500"/>
            <a:ext cx="264160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1613" name="Rectangle 13">
            <a:extLst>
              <a:ext uri="{FF2B5EF4-FFF2-40B4-BE49-F238E27FC236}">
                <a16:creationId xmlns:a16="http://schemas.microsoft.com/office/drawing/2014/main" id="{79F428B6-0422-0CE8-F99A-5CC7AFC8A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908050"/>
            <a:ext cx="5327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es-MX" altLang="es-CL" sz="1800">
                <a:latin typeface="Arial Black" panose="020B0A04020102020204" pitchFamily="34" charset="0"/>
              </a:rPr>
              <a:t>Muestras en cámara húmeda</a:t>
            </a:r>
          </a:p>
          <a:p>
            <a:pPr algn="ctr"/>
            <a:r>
              <a:rPr kumimoji="1" lang="es-MX" altLang="es-CL" sz="1800">
                <a:latin typeface="Arial Black" panose="020B0A04020102020204" pitchFamily="34" charset="0"/>
              </a:rPr>
              <a:t>24-48 hrs a temperatura ambiente</a:t>
            </a:r>
            <a:endParaRPr kumimoji="1"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81621" name="Text Box 21">
            <a:extLst>
              <a:ext uri="{FF2B5EF4-FFF2-40B4-BE49-F238E27FC236}">
                <a16:creationId xmlns:a16="http://schemas.microsoft.com/office/drawing/2014/main" id="{64612FEC-746C-FD85-F718-B925C6DC0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5589588"/>
            <a:ext cx="381635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CL" sz="1800">
                <a:latin typeface="Arial Black" panose="020B0A04020102020204" pitchFamily="34" charset="0"/>
              </a:rPr>
              <a:t>Observación de esporulación bajo lupa estereoscópica</a:t>
            </a:r>
            <a:r>
              <a:rPr lang="es-MX" altLang="es-CL"/>
              <a:t> </a:t>
            </a:r>
            <a:endParaRPr lang="es-CL" altLang="es-CL"/>
          </a:p>
        </p:txBody>
      </p:sp>
      <p:sp>
        <p:nvSpPr>
          <p:cNvPr id="281624" name="Line 24">
            <a:extLst>
              <a:ext uri="{FF2B5EF4-FFF2-40B4-BE49-F238E27FC236}">
                <a16:creationId xmlns:a16="http://schemas.microsoft.com/office/drawing/2014/main" id="{3A3DA024-8F6D-736E-56C8-23E472A4C5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59563" y="4076700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81625" name="Line 25">
            <a:extLst>
              <a:ext uri="{FF2B5EF4-FFF2-40B4-BE49-F238E27FC236}">
                <a16:creationId xmlns:a16="http://schemas.microsoft.com/office/drawing/2014/main" id="{77437150-73AE-7555-6F41-B344A97891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0" y="5516563"/>
            <a:ext cx="1871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81626" name="Text Box 26">
            <a:extLst>
              <a:ext uri="{FF2B5EF4-FFF2-40B4-BE49-F238E27FC236}">
                <a16:creationId xmlns:a16="http://schemas.microsoft.com/office/drawing/2014/main" id="{8EF0B77C-0A58-FE70-3C60-E6B911220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3500438"/>
            <a:ext cx="172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1800">
                <a:latin typeface="Arial Black" panose="020B0A04020102020204" pitchFamily="34" charset="0"/>
              </a:rPr>
              <a:t>Esporangios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pic>
        <p:nvPicPr>
          <p:cNvPr id="281628" name="Picture 28">
            <a:extLst>
              <a:ext uri="{FF2B5EF4-FFF2-40B4-BE49-F238E27FC236}">
                <a16:creationId xmlns:a16="http://schemas.microsoft.com/office/drawing/2014/main" id="{00DB405E-0671-934E-D7CE-F5E0F1225354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9" r="4410" b="8165"/>
          <a:stretch>
            <a:fillRect/>
          </a:stretch>
        </p:blipFill>
        <p:spPr>
          <a:xfrm>
            <a:off x="1403350" y="1700213"/>
            <a:ext cx="3313113" cy="2311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1630" name="Line 30">
            <a:extLst>
              <a:ext uri="{FF2B5EF4-FFF2-40B4-BE49-F238E27FC236}">
                <a16:creationId xmlns:a16="http://schemas.microsoft.com/office/drawing/2014/main" id="{B7F98D9B-B0B2-3712-9451-C389742517BF}"/>
              </a:ext>
            </a:extLst>
          </p:cNvPr>
          <p:cNvSpPr>
            <a:spLocks noChangeShapeType="1"/>
          </p:cNvSpPr>
          <p:nvPr/>
        </p:nvSpPr>
        <p:spPr bwMode="auto">
          <a:xfrm>
            <a:off x="2987675" y="34290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>
            <a:extLst>
              <a:ext uri="{FF2B5EF4-FFF2-40B4-BE49-F238E27FC236}">
                <a16:creationId xmlns:a16="http://schemas.microsoft.com/office/drawing/2014/main" id="{41E8F3FB-221F-2AC2-ECDD-BF5ED327AD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es-MX" altLang="es-CL" sz="2800">
                <a:latin typeface="Arial Black" panose="020B0A04020102020204" pitchFamily="34" charset="0"/>
              </a:rPr>
              <a:t>AISLAMIENTO E IDENTIFICACION</a:t>
            </a:r>
            <a:endParaRPr lang="es-CL" altLang="es-CL" sz="2800">
              <a:latin typeface="Arial Black" panose="020B0A04020102020204" pitchFamily="34" charset="0"/>
            </a:endParaRPr>
          </a:p>
        </p:txBody>
      </p:sp>
      <p:sp>
        <p:nvSpPr>
          <p:cNvPr id="286723" name="Rectangle 3">
            <a:extLst>
              <a:ext uri="{FF2B5EF4-FFF2-40B4-BE49-F238E27FC236}">
                <a16:creationId xmlns:a16="http://schemas.microsoft.com/office/drawing/2014/main" id="{A96C3C68-0A82-F6CF-86AC-37094B35CFC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908050"/>
            <a:ext cx="7920037" cy="936625"/>
          </a:xfrm>
        </p:spPr>
        <p:txBody>
          <a:bodyPr/>
          <a:lstStyle/>
          <a:p>
            <a:r>
              <a:rPr kumimoji="1" lang="es-MX" altLang="es-CL" sz="2400">
                <a:solidFill>
                  <a:srgbClr val="FFFFFF"/>
                </a:solidFill>
                <a:latin typeface="Arial Black" panose="020B0A04020102020204" pitchFamily="34" charset="0"/>
              </a:rPr>
              <a:t>Obtención de colonias y cultivos puros del hongo</a:t>
            </a:r>
            <a:endParaRPr kumimoji="1" lang="es-CL" altLang="es-CL" sz="24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86724" name="Picture 4">
            <a:extLst>
              <a:ext uri="{FF2B5EF4-FFF2-40B4-BE49-F238E27FC236}">
                <a16:creationId xmlns:a16="http://schemas.microsoft.com/office/drawing/2014/main" id="{B216249A-B09C-100D-FD94-972A1922CAC0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4581525"/>
            <a:ext cx="264160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26" name="Picture 6">
            <a:extLst>
              <a:ext uri="{FF2B5EF4-FFF2-40B4-BE49-F238E27FC236}">
                <a16:creationId xmlns:a16="http://schemas.microsoft.com/office/drawing/2014/main" id="{8C986244-0501-64B4-FCF8-62B9C757DBDE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1844675"/>
            <a:ext cx="264160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28" name="Picture 8">
            <a:extLst>
              <a:ext uri="{FF2B5EF4-FFF2-40B4-BE49-F238E27FC236}">
                <a16:creationId xmlns:a16="http://schemas.microsoft.com/office/drawing/2014/main" id="{702A1F7A-FEA4-0F21-6B41-8954B9366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7" b="12900"/>
          <a:stretch>
            <a:fillRect/>
          </a:stretch>
        </p:blipFill>
        <p:spPr bwMode="auto">
          <a:xfrm>
            <a:off x="4932363" y="2565400"/>
            <a:ext cx="3384550" cy="260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30" name="Line 10">
            <a:extLst>
              <a:ext uri="{FF2B5EF4-FFF2-40B4-BE49-F238E27FC236}">
                <a16:creationId xmlns:a16="http://schemas.microsoft.com/office/drawing/2014/main" id="{64A619CC-C0DE-5D0B-80E8-BBAFE67F5903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775" y="37893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86731" name="Line 11">
            <a:extLst>
              <a:ext uri="{FF2B5EF4-FFF2-40B4-BE49-F238E27FC236}">
                <a16:creationId xmlns:a16="http://schemas.microsoft.com/office/drawing/2014/main" id="{BAE5FD67-BE0B-25A9-70B8-92EFAE8CFE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5949950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86732" name="Line 12">
            <a:extLst>
              <a:ext uri="{FF2B5EF4-FFF2-40B4-BE49-F238E27FC236}">
                <a16:creationId xmlns:a16="http://schemas.microsoft.com/office/drawing/2014/main" id="{E5FF1986-5E18-4017-DF2E-1ACCC9AEF6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27763" y="4508500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286733" name="Text Box 13">
            <a:extLst>
              <a:ext uri="{FF2B5EF4-FFF2-40B4-BE49-F238E27FC236}">
                <a16:creationId xmlns:a16="http://schemas.microsoft.com/office/drawing/2014/main" id="{73215AE9-8854-21F9-3569-2C934EBA1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488" y="5400675"/>
            <a:ext cx="1149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1800">
                <a:latin typeface="Arial Black" panose="020B0A04020102020204" pitchFamily="34" charset="0"/>
              </a:rPr>
              <a:t>Cepario</a:t>
            </a:r>
            <a:endParaRPr lang="es-CL" altLang="es-CL" sz="1800">
              <a:latin typeface="Arial Black" panose="020B0A04020102020204" pitchFamily="34" charset="0"/>
            </a:endParaRPr>
          </a:p>
        </p:txBody>
      </p:sp>
      <p:sp>
        <p:nvSpPr>
          <p:cNvPr id="286734" name="Text Box 14">
            <a:extLst>
              <a:ext uri="{FF2B5EF4-FFF2-40B4-BE49-F238E27FC236}">
                <a16:creationId xmlns:a16="http://schemas.microsoft.com/office/drawing/2014/main" id="{602BE0A0-9821-476D-B527-110C52125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5973763"/>
            <a:ext cx="2051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CL" sz="1800">
                <a:latin typeface="Arial Black" panose="020B0A04020102020204" pitchFamily="34" charset="0"/>
              </a:rPr>
              <a:t>Cultivos puros</a:t>
            </a:r>
            <a:r>
              <a:rPr lang="es-MX" altLang="es-CL"/>
              <a:t> </a:t>
            </a:r>
            <a:endParaRPr lang="es-CL" altLang="es-C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minario interno SABADO">
  <a:themeElements>
    <a:clrScheme name="Seminario interno SABADO 1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Seminario interno SAB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eminario interno SAB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minario interno SAB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minario interno SAB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minario interno SAB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minario interno SAB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minario interno SAB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minario interno SAB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Data\Microsoft\Templates\Seminario interno SABADO.pot</Template>
  <TotalTime>3284</TotalTime>
  <Words>1135</Words>
  <Application>Microsoft Office PowerPoint</Application>
  <PresentationFormat>Presentación en pantalla (4:3)</PresentationFormat>
  <Paragraphs>231</Paragraphs>
  <Slides>43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43</vt:i4>
      </vt:variant>
    </vt:vector>
  </HeadingPairs>
  <TitlesOfParts>
    <vt:vector size="52" baseType="lpstr">
      <vt:lpstr>Times New Roman</vt:lpstr>
      <vt:lpstr>Arial Black</vt:lpstr>
      <vt:lpstr>ZapfHumnst BT</vt:lpstr>
      <vt:lpstr>Arial</vt:lpstr>
      <vt:lpstr>Wingdings</vt:lpstr>
      <vt:lpstr>Monotype Sorts</vt:lpstr>
      <vt:lpstr>Seminario interno SABADO</vt:lpstr>
      <vt:lpstr>Imagen de mapa de bits</vt:lpstr>
      <vt:lpstr>Adobe Photoshop Image</vt:lpstr>
      <vt:lpstr>Presentación de PowerPoint</vt:lpstr>
      <vt:lpstr>CARACTERISTICAS DEL HONGO</vt:lpstr>
      <vt:lpstr>CARACTERÍSTICAS MORFOLÓGICAS </vt:lpstr>
      <vt:lpstr>CARACTERÍSTICAS MORFOLÓGICAS</vt:lpstr>
      <vt:lpstr>Presentación de PowerPoint</vt:lpstr>
      <vt:lpstr>SIMILITUD CON OTROS PATÓGENOS </vt:lpstr>
      <vt:lpstr>SIMILITUD CON OTROS PATÓGENOS</vt:lpstr>
      <vt:lpstr>AISLAMIENTO E IDENTIFICACION</vt:lpstr>
      <vt:lpstr>AISLAMIENTO E IDENTIFICACION</vt:lpstr>
      <vt:lpstr>VARIACIÓN Y ADAPTACIÓN DEL HONGO</vt:lpstr>
      <vt:lpstr>Caracteristicas más estudiadas en poblaciones de  Phytophthora infestans</vt:lpstr>
      <vt:lpstr>1. Pruebas de virulencia </vt:lpstr>
      <vt:lpstr>Pruebas de virulencia</vt:lpstr>
      <vt:lpstr>Pruebas de virulencia</vt:lpstr>
      <vt:lpstr>2. Resistencia a Metalaxyl</vt:lpstr>
      <vt:lpstr>3. Grupo de compatibilidad sexual</vt:lpstr>
      <vt:lpstr>4. Aloenzimas GPI y PEP</vt:lpstr>
      <vt:lpstr>5. ADN Fingerprint sonda RFLP RG57</vt:lpstr>
      <vt:lpstr>DISTRIBUCIÓN GEOGRAFICA </vt:lpstr>
      <vt:lpstr>DISTRIBUCION MUNDIAL</vt:lpstr>
      <vt:lpstr>DISTRIBUCION EN NORTEAMERICA</vt:lpstr>
      <vt:lpstr>MIGRACION</vt:lpstr>
      <vt:lpstr>BASES DE DATOS</vt:lpstr>
      <vt:lpstr>Base de Datos</vt:lpstr>
      <vt:lpstr>Presentación de PowerPoint</vt:lpstr>
      <vt:lpstr>Presentación de PowerPoint</vt:lpstr>
      <vt:lpstr>Presentación de PowerPoint</vt:lpstr>
      <vt:lpstr>Presentación de PowerPoint</vt:lpstr>
      <vt:lpstr>SITUACION DE RIESGO FITOSANITARIO MUNDIAL </vt:lpstr>
      <vt:lpstr>SITUACIÓN DE Phytophthora infestans  EN CHILE</vt:lpstr>
      <vt:lpstr>Presentación de PowerPoint</vt:lpstr>
      <vt:lpstr>ANALISIS DEL RIESGO DE PLAGAS  PARA PLAGAS CUARENTENARIAS</vt:lpstr>
      <vt:lpstr>Presentación de PowerPoint</vt:lpstr>
      <vt:lpstr>MONITOREO DE TIZÓN TARDÍO EN LA IX y X REGIÓN TEMPORADA 2004</vt:lpstr>
      <vt:lpstr>MONITOREO DE TIZÓN TARDÍO EN LA IX y X REGIÓN TEMPORADA 2004</vt:lpstr>
      <vt:lpstr>MONITOREO DE TIZÓN TARDÍO EN LA IX y X REGIÓN TEMPORADA 2004</vt:lpstr>
      <vt:lpstr>  </vt:lpstr>
      <vt:lpstr>Presentación de PowerPoint</vt:lpstr>
      <vt:lpstr>Presentación de PowerPoint</vt:lpstr>
      <vt:lpstr> </vt:lpstr>
      <vt:lpstr>Etapa 3: Manejo del riesgo de plaga </vt:lpstr>
      <vt:lpstr>Etapa 3: Manejo del riesgo de plaga </vt:lpstr>
      <vt:lpstr>Presentación de PowerPoint</vt:lpstr>
    </vt:vector>
  </TitlesOfParts>
  <Company>INIA-Remehue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 seminario</dc:title>
  <dc:creator>Boris Sagredo</dc:creator>
  <cp:lastModifiedBy>Ingrid Acosta</cp:lastModifiedBy>
  <cp:revision>133</cp:revision>
  <dcterms:created xsi:type="dcterms:W3CDTF">2003-09-13T14:12:26Z</dcterms:created>
  <dcterms:modified xsi:type="dcterms:W3CDTF">2023-07-18T15:41:54Z</dcterms:modified>
</cp:coreProperties>
</file>