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06" r:id="rId3"/>
    <p:sldId id="280" r:id="rId4"/>
    <p:sldId id="313" r:id="rId5"/>
    <p:sldId id="281" r:id="rId6"/>
    <p:sldId id="282" r:id="rId7"/>
    <p:sldId id="257" r:id="rId8"/>
    <p:sldId id="260" r:id="rId9"/>
    <p:sldId id="265" r:id="rId10"/>
    <p:sldId id="268" r:id="rId11"/>
    <p:sldId id="267" r:id="rId12"/>
    <p:sldId id="283" r:id="rId13"/>
    <p:sldId id="271" r:id="rId14"/>
    <p:sldId id="277" r:id="rId15"/>
    <p:sldId id="269" r:id="rId16"/>
    <p:sldId id="270" r:id="rId17"/>
    <p:sldId id="275" r:id="rId18"/>
    <p:sldId id="276" r:id="rId19"/>
    <p:sldId id="274" r:id="rId20"/>
    <p:sldId id="284" r:id="rId21"/>
    <p:sldId id="285" r:id="rId22"/>
    <p:sldId id="258" r:id="rId23"/>
    <p:sldId id="288" r:id="rId24"/>
    <p:sldId id="289" r:id="rId25"/>
    <p:sldId id="290" r:id="rId26"/>
    <p:sldId id="311" r:id="rId27"/>
    <p:sldId id="287" r:id="rId28"/>
    <p:sldId id="259" r:id="rId29"/>
    <p:sldId id="262" r:id="rId30"/>
    <p:sldId id="263" r:id="rId31"/>
    <p:sldId id="264" r:id="rId32"/>
    <p:sldId id="291" r:id="rId33"/>
    <p:sldId id="305" r:id="rId34"/>
    <p:sldId id="295" r:id="rId35"/>
    <p:sldId id="292" r:id="rId36"/>
    <p:sldId id="310" r:id="rId37"/>
    <p:sldId id="296" r:id="rId38"/>
    <p:sldId id="297" r:id="rId39"/>
    <p:sldId id="298" r:id="rId40"/>
    <p:sldId id="299" r:id="rId41"/>
    <p:sldId id="300" r:id="rId42"/>
    <p:sldId id="312" r:id="rId43"/>
    <p:sldId id="304" r:id="rId44"/>
    <p:sldId id="293" r:id="rId45"/>
    <p:sldId id="309"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p:restoredTop sz="94580"/>
  </p:normalViewPr>
  <p:slideViewPr>
    <p:cSldViewPr snapToGrid="0" snapToObjects="1">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AD9B30E1-8364-5349-8E7B-6CD3FFCCF13C}"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1573834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AD9B30E1-8364-5349-8E7B-6CD3FFCCF13C}"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1681928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AD9B30E1-8364-5349-8E7B-6CD3FFCCF13C}"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312347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AD9B30E1-8364-5349-8E7B-6CD3FFCCF13C}"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105252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AD9B30E1-8364-5349-8E7B-6CD3FFCCF13C}"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961162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AD9B30E1-8364-5349-8E7B-6CD3FFCCF13C}"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1376473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AD9B30E1-8364-5349-8E7B-6CD3FFCCF13C}" type="datetimeFigureOut">
              <a:rPr lang="en-US" smtClean="0"/>
              <a:t>5/2/2023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411003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AD9B30E1-8364-5349-8E7B-6CD3FFCCF13C}" type="datetimeFigureOut">
              <a:rPr lang="en-US" smtClean="0"/>
              <a:t>5/2/2023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1055216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B30E1-8364-5349-8E7B-6CD3FFCCF13C}" type="datetimeFigureOut">
              <a:rPr lang="en-US" smtClean="0"/>
              <a:t>5/2/2023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53858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AD9B30E1-8364-5349-8E7B-6CD3FFCCF13C}"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3133978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AD9B30E1-8364-5349-8E7B-6CD3FFCCF13C}"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79734-AC88-1144-B8F3-7312915F38C9}" type="slidenum">
              <a:rPr lang="en-US" smtClean="0"/>
              <a:t>‹Nº›</a:t>
            </a:fld>
            <a:endParaRPr lang="en-US"/>
          </a:p>
        </p:txBody>
      </p:sp>
    </p:spTree>
    <p:extLst>
      <p:ext uri="{BB962C8B-B14F-4D97-AF65-F5344CB8AC3E}">
        <p14:creationId xmlns:p14="http://schemas.microsoft.com/office/powerpoint/2010/main" val="367933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B30E1-8364-5349-8E7B-6CD3FFCCF13C}" type="datetimeFigureOut">
              <a:rPr lang="en-US" smtClean="0"/>
              <a:t>5/2/2023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79734-AC88-1144-B8F3-7312915F38C9}" type="slidenum">
              <a:rPr lang="en-US" smtClean="0"/>
              <a:t>‹Nº›</a:t>
            </a:fld>
            <a:endParaRPr lang="en-US"/>
          </a:p>
        </p:txBody>
      </p:sp>
    </p:spTree>
    <p:extLst>
      <p:ext uri="{BB962C8B-B14F-4D97-AF65-F5344CB8AC3E}">
        <p14:creationId xmlns:p14="http://schemas.microsoft.com/office/powerpoint/2010/main" val="1933153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hyperlink" Target="https://www.comvita.co.nz/about-us" TargetMode="External"/><Relationship Id="rId1" Type="http://schemas.openxmlformats.org/officeDocument/2006/relationships/slideLayout" Target="../slideLayouts/slideLayout5.xml"/><Relationship Id="rId4" Type="http://schemas.openxmlformats.org/officeDocument/2006/relationships/image" Target="../media/image37.jpg"/></Relationships>
</file>

<file path=ppt/slides/_rels/slide3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hyperlink" Target="https://www.manukahealth.co.nz/" TargetMode="External"/><Relationship Id="rId1" Type="http://schemas.openxmlformats.org/officeDocument/2006/relationships/slideLayout" Target="../slideLayouts/slideLayout5.xml"/><Relationship Id="rId4" Type="http://schemas.openxmlformats.org/officeDocument/2006/relationships/image" Target="../media/image41.JPG"/></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ww.nzmanukagroup.com/our-brands/melora/" TargetMode="External"/><Relationship Id="rId2" Type="http://schemas.openxmlformats.org/officeDocument/2006/relationships/hyperlink" Target="http://www.nzmanukagroup.com/" TargetMode="Externa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hyperlink" Target="https://philmckinney.com/"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018" y="318655"/>
            <a:ext cx="8513618" cy="2743200"/>
          </a:xfrm>
        </p:spPr>
        <p:txBody>
          <a:bodyPr>
            <a:normAutofit/>
          </a:bodyPr>
          <a:lstStyle/>
          <a:p>
            <a:r>
              <a:rPr lang="es-ES" sz="2800" b="1" dirty="0"/>
              <a:t>Experiencia comercial de Nueva Zelanda con miel de Manuka</a:t>
            </a:r>
            <a:br>
              <a:rPr lang="es-ES" sz="2800" b="1" dirty="0"/>
            </a:br>
            <a:r>
              <a:rPr lang="es-ES" sz="2800" dirty="0"/>
              <a:t>New </a:t>
            </a:r>
            <a:r>
              <a:rPr lang="es-ES" sz="2800" dirty="0" err="1"/>
              <a:t>Zealand’s</a:t>
            </a:r>
            <a:r>
              <a:rPr lang="es-ES" sz="2800" dirty="0"/>
              <a:t> </a:t>
            </a:r>
            <a:r>
              <a:rPr lang="en-US" sz="2800" dirty="0"/>
              <a:t>commercial experience with Manuka honey</a:t>
            </a:r>
            <a:br>
              <a:rPr lang="en-US" sz="2800" b="1" dirty="0"/>
            </a:br>
            <a:endParaRPr lang="en-US" sz="1600" dirty="0"/>
          </a:p>
        </p:txBody>
      </p:sp>
      <p:sp>
        <p:nvSpPr>
          <p:cNvPr id="3" name="Subtitle 2"/>
          <p:cNvSpPr>
            <a:spLocks noGrp="1"/>
          </p:cNvSpPr>
          <p:nvPr>
            <p:ph type="subTitle" idx="1"/>
          </p:nvPr>
        </p:nvSpPr>
        <p:spPr>
          <a:xfrm>
            <a:off x="1371600" y="3061855"/>
            <a:ext cx="6400800" cy="3408218"/>
          </a:xfrm>
        </p:spPr>
        <p:txBody>
          <a:bodyPr>
            <a:normAutofit lnSpcReduction="10000"/>
          </a:bodyPr>
          <a:lstStyle/>
          <a:p>
            <a:r>
              <a:rPr lang="es-ES" dirty="0"/>
              <a:t>Por Barry Foster </a:t>
            </a:r>
          </a:p>
          <a:p>
            <a:r>
              <a:rPr lang="es-ES" dirty="0"/>
              <a:t>Chile </a:t>
            </a:r>
          </a:p>
          <a:p>
            <a:r>
              <a:rPr lang="es-ES" dirty="0"/>
              <a:t>Noviembre 2019</a:t>
            </a:r>
            <a:endParaRPr lang="en-US" dirty="0"/>
          </a:p>
          <a:p>
            <a:r>
              <a:rPr lang="en-US" dirty="0"/>
              <a:t>By Barry Foster</a:t>
            </a:r>
          </a:p>
          <a:p>
            <a:r>
              <a:rPr lang="en-US" dirty="0"/>
              <a:t>Chile</a:t>
            </a:r>
          </a:p>
          <a:p>
            <a:r>
              <a:rPr lang="en-US" dirty="0"/>
              <a:t>November 2019</a:t>
            </a:r>
          </a:p>
        </p:txBody>
      </p:sp>
    </p:spTree>
    <p:extLst>
      <p:ext uri="{BB962C8B-B14F-4D97-AF65-F5344CB8AC3E}">
        <p14:creationId xmlns:p14="http://schemas.microsoft.com/office/powerpoint/2010/main" val="3022406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s-ES" sz="2400" b="1" dirty="0"/>
              <a:t>Para producir miel de mānuka necesitas extensas áreas de matorrales de mānuka.</a:t>
            </a:r>
            <a:br>
              <a:rPr lang="es-ES" sz="2400" b="1" dirty="0"/>
            </a:br>
            <a:r>
              <a:rPr lang="es-ES" sz="2400" b="1" dirty="0"/>
              <a:t> To produce mānuka </a:t>
            </a:r>
            <a:r>
              <a:rPr lang="es-ES" sz="2400" b="1" dirty="0" err="1"/>
              <a:t>honey</a:t>
            </a:r>
            <a:r>
              <a:rPr lang="es-ES" sz="2400" b="1" dirty="0"/>
              <a:t> </a:t>
            </a:r>
            <a:r>
              <a:rPr lang="es-ES" sz="2400" b="1" dirty="0" err="1"/>
              <a:t>you</a:t>
            </a:r>
            <a:r>
              <a:rPr lang="es-ES" sz="2400" b="1" dirty="0"/>
              <a:t> </a:t>
            </a:r>
            <a:r>
              <a:rPr lang="es-ES" sz="2400" b="1" dirty="0" err="1"/>
              <a:t>need</a:t>
            </a:r>
            <a:r>
              <a:rPr lang="es-ES" sz="2400" b="1" dirty="0"/>
              <a:t> </a:t>
            </a:r>
            <a:r>
              <a:rPr lang="es-ES" sz="2400" b="1" dirty="0" err="1"/>
              <a:t>extensive</a:t>
            </a:r>
            <a:r>
              <a:rPr lang="es-ES" sz="2400" b="1" dirty="0"/>
              <a:t> </a:t>
            </a:r>
            <a:r>
              <a:rPr lang="es-ES" sz="2400" b="1" dirty="0" err="1"/>
              <a:t>areas</a:t>
            </a:r>
            <a:r>
              <a:rPr lang="es-ES" sz="2400" b="1" dirty="0"/>
              <a:t> of mānuka </a:t>
            </a:r>
            <a:r>
              <a:rPr lang="es-ES" sz="2400" b="1" dirty="0" err="1"/>
              <a:t>shrubland</a:t>
            </a:r>
            <a:r>
              <a:rPr lang="es-ES" sz="2400" b="1" dirty="0"/>
              <a:t>.</a:t>
            </a:r>
            <a:endParaRPr lang="en-US" sz="2400" b="1" dirty="0"/>
          </a:p>
        </p:txBody>
      </p:sp>
      <p:pic>
        <p:nvPicPr>
          <p:cNvPr id="4" name="Content Placeholder 3" descr="Waio River &amp; all the Mountains.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1795417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z="2400" dirty="0"/>
              <a:t>Agregar cajas a las colmenas para una cosecha de miel de Manuka.</a:t>
            </a:r>
            <a:br>
              <a:rPr lang="es-ES" sz="2400" dirty="0"/>
            </a:br>
            <a:r>
              <a:rPr lang="en-US" sz="2400" dirty="0"/>
              <a:t> Adding boxes to hives for a Manuka honey crop.</a:t>
            </a:r>
          </a:p>
        </p:txBody>
      </p:sp>
      <p:pic>
        <p:nvPicPr>
          <p:cNvPr id="4" name="Content Placeholder 3" descr="Boxes ready to place on hives..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2323071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z="2400"/>
              <a:t>Mis colmenas están en pisos de malla y paletas para cambios y monitoreo de varroa.</a:t>
            </a:r>
            <a:br>
              <a:rPr lang="es-ES" sz="2400"/>
            </a:br>
            <a:r>
              <a:rPr lang="en-US" sz="2400"/>
              <a:t> My hives are on mesh floors &amp; pallets for shifting &amp; varroa monitoring.</a:t>
            </a:r>
          </a:p>
        </p:txBody>
      </p:sp>
      <p:pic>
        <p:nvPicPr>
          <p:cNvPr id="4" name="Picture 4" descr="RIMG407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3336" b="13336"/>
          <a:stretch>
            <a:fillRect/>
          </a:stretch>
        </p:blipFill>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395037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400" dirty="0"/>
              <a:t>Urticaria con una cosecha de miel de Manuka.</a:t>
            </a:r>
            <a:br>
              <a:rPr lang="es-ES" sz="2400" dirty="0"/>
            </a:br>
            <a:r>
              <a:rPr lang="en-US" sz="2400" dirty="0"/>
              <a:t> Hives with a Manuka honey crop on.</a:t>
            </a:r>
          </a:p>
        </p:txBody>
      </p:sp>
      <p:pic>
        <p:nvPicPr>
          <p:cNvPr id="4" name="Content Placeholder 3" descr="Hives @ Waiorongomai.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4294909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s-ES" sz="2400" dirty="0"/>
              <a:t>Manuka en flor alrededor de la barranca erosionada. Mi región es propensa a la erosión debido a la roca blanda y la geología joven.</a:t>
            </a:r>
            <a:r>
              <a:rPr lang="en-US" sz="2400" dirty="0"/>
              <a:t> Manuka in flower around eroding gully. My region is prone to erosion due to the soft rock and young geology.</a:t>
            </a:r>
          </a:p>
        </p:txBody>
      </p:sp>
      <p:pic>
        <p:nvPicPr>
          <p:cNvPr id="4" name="Content Placeholder 3" descr="P1060978.JPG"/>
          <p:cNvPicPr>
            <a:picLocks noGrp="1" noChangeAspect="1"/>
          </p:cNvPicPr>
          <p:nvPr>
            <p:ph idx="1"/>
          </p:nvPr>
        </p:nvPicPr>
        <p:blipFill>
          <a:blip r:embed="rId2">
            <a:extLst>
              <a:ext uri="{28A0092B-C50C-407E-A947-70E740481C1C}">
                <a14:useLocalDpi xmlns:a14="http://schemas.microsoft.com/office/drawing/2010/main" val="0"/>
              </a:ext>
            </a:extLst>
          </a:blip>
          <a:srcRect l="-18187" r="-18187"/>
          <a:stretch>
            <a:fillRect/>
          </a:stretch>
        </p:blipFill>
        <p:spPr/>
      </p:pic>
    </p:spTree>
    <p:extLst>
      <p:ext uri="{BB962C8B-B14F-4D97-AF65-F5344CB8AC3E}">
        <p14:creationId xmlns:p14="http://schemas.microsoft.com/office/powerpoint/2010/main" val="1757734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5" y="316201"/>
            <a:ext cx="8229600" cy="1143000"/>
          </a:xfrm>
        </p:spPr>
        <p:txBody>
          <a:bodyPr>
            <a:normAutofit fontScale="90000"/>
          </a:bodyPr>
          <a:lstStyle/>
          <a:p>
            <a:r>
              <a:rPr lang="es-ES" sz="3100" b="1" dirty="0"/>
              <a:t>Las abejas maduran la miel antes de tapar</a:t>
            </a:r>
            <a:br>
              <a:rPr lang="es-ES" dirty="0"/>
            </a:br>
            <a:r>
              <a:rPr lang="en-US" dirty="0"/>
              <a:t> </a:t>
            </a:r>
            <a:r>
              <a:rPr lang="en-US" sz="2700" dirty="0"/>
              <a:t>Bees ripening the honey before capping</a:t>
            </a:r>
          </a:p>
        </p:txBody>
      </p:sp>
      <p:pic>
        <p:nvPicPr>
          <p:cNvPr id="4" name="Content Placeholder 3" descr="A frame of Manuka honey.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3486879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000" b="1" dirty="0"/>
              <a:t>Una colmena puede promediar hasta 60 kilogramos de miel por temporada</a:t>
            </a:r>
            <a:br>
              <a:rPr lang="es-ES" sz="2000" dirty="0"/>
            </a:br>
            <a:r>
              <a:rPr lang="en-US" sz="2000" dirty="0"/>
              <a:t> A hive can average up to 60 kilograms of honey per season</a:t>
            </a:r>
          </a:p>
        </p:txBody>
      </p:sp>
      <p:pic>
        <p:nvPicPr>
          <p:cNvPr id="4" name="Content Placeholder 3" descr="Manuka honey crop best shot.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a:xfrm>
            <a:off x="457200" y="1614055"/>
            <a:ext cx="8229600" cy="4525963"/>
          </a:xfrm>
        </p:spPr>
      </p:pic>
    </p:spTree>
    <p:extLst>
      <p:ext uri="{BB962C8B-B14F-4D97-AF65-F5344CB8AC3E}">
        <p14:creationId xmlns:p14="http://schemas.microsoft.com/office/powerpoint/2010/main" val="1128784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s-ES" sz="2400" b="1" dirty="0"/>
              <a:t>Soplando abejas de los marcos de miel. Ahora uso tableros de escape para eliminar las abejas del cultivo de miel antes de la cosecha.</a:t>
            </a:r>
            <a:r>
              <a:rPr lang="en-US" sz="2400" b="1" dirty="0"/>
              <a:t> </a:t>
            </a:r>
            <a:r>
              <a:rPr lang="en-US" sz="2400" dirty="0"/>
              <a:t>Blowing bees from the frames of honey.  I now use bee escape boards to remove bees from the honey crop before harvest.</a:t>
            </a:r>
          </a:p>
        </p:txBody>
      </p:sp>
      <p:pic>
        <p:nvPicPr>
          <p:cNvPr id="4" name="Content Placeholder 3" descr="blowing bees out of honey super.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3267769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06857"/>
            <a:ext cx="8229600" cy="2496272"/>
          </a:xfrm>
        </p:spPr>
        <p:txBody>
          <a:bodyPr>
            <a:normAutofit fontScale="90000"/>
          </a:bodyPr>
          <a:lstStyle/>
          <a:p>
            <a:r>
              <a:rPr lang="es-ES" sz="2000" b="1" dirty="0"/>
              <a:t>Encontramos que las tablas de escape de abejas son mejores para separar las abejas del cultivo de miel, lo cual es importante para evitar que las abejas aplastadas contaminen el cultivo de miel. La miel se prueba para detectar niveles de microbios después del procesamiento como parte de los requisitos del mercado.</a:t>
            </a:r>
            <a:br>
              <a:rPr lang="es-ES" sz="2000" b="1" dirty="0"/>
            </a:br>
            <a:r>
              <a:rPr lang="en-US" sz="2000" dirty="0"/>
              <a:t> We find that bee escape boards are better at separating bees from the honey crop which is important to prevent squashed bees from contaminating the honey crop. Honey is tested for levels of microbes after processing as part of market requirements.</a:t>
            </a:r>
          </a:p>
        </p:txBody>
      </p:sp>
      <p:pic>
        <p:nvPicPr>
          <p:cNvPr id="4" name="Content Placeholder 3" descr="Harvesting at Motu.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a:xfrm>
            <a:off x="1565564" y="2903129"/>
            <a:ext cx="5860472" cy="3223034"/>
          </a:xfrm>
        </p:spPr>
      </p:pic>
    </p:spTree>
    <p:extLst>
      <p:ext uri="{BB962C8B-B14F-4D97-AF65-F5344CB8AC3E}">
        <p14:creationId xmlns:p14="http://schemas.microsoft.com/office/powerpoint/2010/main" val="1921699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177617"/>
          </a:xfrm>
        </p:spPr>
        <p:txBody>
          <a:bodyPr>
            <a:normAutofit fontScale="90000"/>
          </a:bodyPr>
          <a:lstStyle/>
          <a:p>
            <a:br>
              <a:rPr lang="es-ES" sz="2400" dirty="0"/>
            </a:br>
            <a:r>
              <a:rPr lang="es-ES" sz="2400" b="1" dirty="0"/>
              <a:t>Use medios mecánicos si es posible para evitar lesiones en su espalda. </a:t>
            </a:r>
            <a:r>
              <a:rPr lang="es-ES" sz="2400" b="1" dirty="0" err="1"/>
              <a:t>Apijuneda.com</a:t>
            </a:r>
            <a:r>
              <a:rPr lang="es-ES" sz="2400" b="1" dirty="0"/>
              <a:t> es una grúa de fabricación española. Muchos apicultores utilizan camiones con tracción en las cuatro ruedas con grúas para hacer el trabajo pesado.</a:t>
            </a:r>
            <a:br>
              <a:rPr lang="es-ES" sz="2400" b="1" dirty="0"/>
            </a:br>
            <a:r>
              <a:rPr lang="es-ES" sz="2400" dirty="0"/>
              <a:t> </a:t>
            </a:r>
            <a:r>
              <a:rPr lang="en-US" sz="2000" dirty="0"/>
              <a:t>Use mechanical means if possible to save injury to your back. This is a Spanish made crane by </a:t>
            </a:r>
            <a:r>
              <a:rPr lang="en-US" sz="2000" dirty="0" err="1"/>
              <a:t>Apijuneda.com</a:t>
            </a:r>
            <a:r>
              <a:rPr lang="en-US" sz="2000" dirty="0"/>
              <a:t> Many beekeepers use four wheel drive trucks with cranes to do the heavy lifting.</a:t>
            </a:r>
            <a:br>
              <a:rPr lang="en-US" sz="2000" dirty="0"/>
            </a:br>
            <a:endParaRPr lang="en-US" sz="2000" dirty="0"/>
          </a:p>
        </p:txBody>
      </p:sp>
      <p:pic>
        <p:nvPicPr>
          <p:cNvPr id="4" name="Content Placeholder 3" descr="loading honey.jp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4691" y="2701635"/>
            <a:ext cx="4220537" cy="3837709"/>
          </a:xfrm>
        </p:spPr>
      </p:pic>
      <p:pic>
        <p:nvPicPr>
          <p:cNvPr id="6" name="Content Placeholder 5">
            <a:extLst>
              <a:ext uri="{FF2B5EF4-FFF2-40B4-BE49-F238E27FC236}">
                <a16:creationId xmlns:a16="http://schemas.microsoft.com/office/drawing/2014/main" id="{C6103BF1-2922-344C-AF27-C15D128198F7}"/>
              </a:ext>
            </a:extLst>
          </p:cNvPr>
          <p:cNvPicPr>
            <a:picLocks noGrp="1" noChangeAspect="1"/>
          </p:cNvPicPr>
          <p:nvPr>
            <p:ph sz="half" idx="2"/>
          </p:nvPr>
        </p:nvPicPr>
        <p:blipFill>
          <a:blip r:embed="rId3"/>
          <a:stretch>
            <a:fillRect/>
          </a:stretch>
        </p:blipFill>
        <p:spPr>
          <a:xfrm>
            <a:off x="4648200" y="2701635"/>
            <a:ext cx="4406872" cy="3837708"/>
          </a:xfrm>
        </p:spPr>
      </p:pic>
    </p:spTree>
    <p:extLst>
      <p:ext uri="{BB962C8B-B14F-4D97-AF65-F5344CB8AC3E}">
        <p14:creationId xmlns:p14="http://schemas.microsoft.com/office/powerpoint/2010/main" val="3991675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 </a:t>
            </a:r>
            <a:r>
              <a:rPr lang="es-ES" sz="3600" dirty="0"/>
              <a:t>Mis puntos para cubrir en esta charla.</a:t>
            </a:r>
            <a:br>
              <a:rPr lang="es-ES" sz="3600" dirty="0"/>
            </a:br>
            <a:r>
              <a:rPr lang="en-US" sz="3600" dirty="0"/>
              <a:t>My points to cover in this talk.</a:t>
            </a:r>
          </a:p>
        </p:txBody>
      </p:sp>
      <p:pic>
        <p:nvPicPr>
          <p:cNvPr id="7" name="Content Placeholder 6" descr="Manuka honey hives Kia Ora Stn.JPG"/>
          <p:cNvPicPr>
            <a:picLocks noGrp="1" noChangeAspect="1"/>
          </p:cNvPicPr>
          <p:nvPr>
            <p:ph sz="half" idx="1"/>
          </p:nvPr>
        </p:nvPicPr>
        <p:blipFill>
          <a:blip r:embed="rId2">
            <a:extLst>
              <a:ext uri="{28A0092B-C50C-407E-A947-70E740481C1C}">
                <a14:useLocalDpi xmlns:a14="http://schemas.microsoft.com/office/drawing/2010/main" val="0"/>
              </a:ext>
            </a:extLst>
          </a:blip>
          <a:srcRect l="16538" r="16538"/>
          <a:stretch>
            <a:fillRect/>
          </a:stretch>
        </p:blipFill>
        <p:spPr>
          <a:xfrm>
            <a:off x="457200" y="1600201"/>
            <a:ext cx="2412800" cy="2703968"/>
          </a:xfrm>
        </p:spPr>
      </p:pic>
      <p:sp>
        <p:nvSpPr>
          <p:cNvPr id="6" name="Content Placeholder 5"/>
          <p:cNvSpPr>
            <a:spLocks noGrp="1"/>
          </p:cNvSpPr>
          <p:nvPr>
            <p:ph sz="half" idx="2"/>
          </p:nvPr>
        </p:nvSpPr>
        <p:spPr>
          <a:xfrm>
            <a:off x="3199885" y="1600200"/>
            <a:ext cx="5486915" cy="4525963"/>
          </a:xfrm>
        </p:spPr>
        <p:txBody>
          <a:bodyPr>
            <a:normAutofit fontScale="47500" lnSpcReduction="20000"/>
          </a:bodyPr>
          <a:lstStyle/>
          <a:p>
            <a:r>
              <a:rPr lang="es-ES" sz="3300" dirty="0"/>
              <a:t>De donde soy. </a:t>
            </a:r>
          </a:p>
          <a:p>
            <a:r>
              <a:rPr lang="es-ES" sz="3300" dirty="0"/>
              <a:t>La historia de la producción de miel de Manuka en Nueva Zelanda. </a:t>
            </a:r>
          </a:p>
          <a:p>
            <a:r>
              <a:rPr lang="es-ES" sz="3300" dirty="0"/>
              <a:t>Detalles de producción. </a:t>
            </a:r>
          </a:p>
          <a:p>
            <a:r>
              <a:rPr lang="es-ES" sz="3300" dirty="0"/>
              <a:t>¿Por qué Manuka </a:t>
            </a:r>
            <a:r>
              <a:rPr lang="es-ES" sz="3300" dirty="0" err="1"/>
              <a:t>Honey</a:t>
            </a:r>
            <a:r>
              <a:rPr lang="es-ES" sz="3300" dirty="0"/>
              <a:t> se volvió valiosa? </a:t>
            </a:r>
          </a:p>
          <a:p>
            <a:r>
              <a:rPr lang="es-ES" sz="3300" dirty="0"/>
              <a:t>La diferencia entre la actividad total y la actividad sin peróxido. </a:t>
            </a:r>
          </a:p>
          <a:p>
            <a:r>
              <a:rPr lang="es-ES" sz="3300" dirty="0"/>
              <a:t>Sugerencias para Chile. </a:t>
            </a:r>
          </a:p>
          <a:p>
            <a:r>
              <a:rPr lang="es-ES" sz="3300" dirty="0"/>
              <a:t>Conclusiones</a:t>
            </a:r>
          </a:p>
          <a:p>
            <a:endParaRPr lang="en-US" sz="3300" dirty="0"/>
          </a:p>
          <a:p>
            <a:r>
              <a:rPr lang="en-US" sz="3300" dirty="0"/>
              <a:t>Where I’m from.</a:t>
            </a:r>
          </a:p>
          <a:p>
            <a:r>
              <a:rPr lang="en-US" sz="3300" dirty="0"/>
              <a:t>The history of Manuka honey production in New Zealand.</a:t>
            </a:r>
          </a:p>
          <a:p>
            <a:r>
              <a:rPr lang="en-US" sz="3300" dirty="0"/>
              <a:t>Production details.</a:t>
            </a:r>
          </a:p>
          <a:p>
            <a:r>
              <a:rPr lang="en-US" sz="3300" dirty="0"/>
              <a:t>Why Manuka Honey became valuable.</a:t>
            </a:r>
          </a:p>
          <a:p>
            <a:r>
              <a:rPr lang="en-US" sz="3300" dirty="0"/>
              <a:t>The difference between total activity and non peroxide activity.</a:t>
            </a:r>
          </a:p>
          <a:p>
            <a:r>
              <a:rPr lang="en-US" sz="3300" dirty="0"/>
              <a:t>Suggestions for Chile.</a:t>
            </a:r>
          </a:p>
          <a:p>
            <a:r>
              <a:rPr lang="en-US" sz="3300" dirty="0"/>
              <a:t>Conclusions.</a:t>
            </a:r>
          </a:p>
          <a:p>
            <a:endParaRPr lang="en-US" dirty="0"/>
          </a:p>
          <a:p>
            <a:endParaRPr lang="en-US" dirty="0"/>
          </a:p>
          <a:p>
            <a:endParaRPr lang="en-US" dirty="0"/>
          </a:p>
        </p:txBody>
      </p:sp>
    </p:spTree>
    <p:extLst>
      <p:ext uri="{BB962C8B-B14F-4D97-AF65-F5344CB8AC3E}">
        <p14:creationId xmlns:p14="http://schemas.microsoft.com/office/powerpoint/2010/main" val="562234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s-ES" sz="1600" b="1" dirty="0"/>
              <a:t>Instalación de procesamiento de miel: construida con altos estándares de higiene para procesar miel de manuka de grado médico. Existen normas estrictas en torno a la producción y el procesamiento de miel de grado médico.</a:t>
            </a:r>
            <a:br>
              <a:rPr lang="en-US" sz="1600" b="1" dirty="0"/>
            </a:br>
            <a:r>
              <a:rPr lang="en-US" sz="1600" dirty="0"/>
              <a:t>Honey processing facility - built to high hygiene standards for processing medical grade manuka honey. There are strict standards around the production and processing of medical grade honey.</a:t>
            </a:r>
          </a:p>
        </p:txBody>
      </p:sp>
      <p:pic>
        <p:nvPicPr>
          <p:cNvPr id="8" name="Content Placeholder 7" descr="P1120934.JPG"/>
          <p:cNvPicPr>
            <a:picLocks noGrp="1" noChangeAspect="1"/>
          </p:cNvPicPr>
          <p:nvPr>
            <p:ph sz="half" idx="1"/>
          </p:nvPr>
        </p:nvPicPr>
        <p:blipFill>
          <a:blip r:embed="rId2">
            <a:extLst>
              <a:ext uri="{28A0092B-C50C-407E-A947-70E740481C1C}">
                <a14:useLocalDpi xmlns:a14="http://schemas.microsoft.com/office/drawing/2010/main" val="0"/>
              </a:ext>
            </a:extLst>
          </a:blip>
          <a:srcRect t="-24712" b="-24712"/>
          <a:stretch>
            <a:fillRect/>
          </a:stretch>
        </p:blipFill>
        <p:spPr>
          <a:xfrm>
            <a:off x="152400" y="1258618"/>
            <a:ext cx="4343400" cy="4867545"/>
          </a:xfrm>
        </p:spPr>
      </p:pic>
      <p:pic>
        <p:nvPicPr>
          <p:cNvPr id="7" name="Content Placeholder 6" descr="Best shot.JPG"/>
          <p:cNvPicPr>
            <a:picLocks noGrp="1" noChangeAspect="1"/>
          </p:cNvPicPr>
          <p:nvPr>
            <p:ph sz="half" idx="2"/>
          </p:nvPr>
        </p:nvPicPr>
        <p:blipFill>
          <a:blip r:embed="rId3">
            <a:extLst>
              <a:ext uri="{28A0092B-C50C-407E-A947-70E740481C1C}">
                <a14:useLocalDpi xmlns:a14="http://schemas.microsoft.com/office/drawing/2010/main" val="0"/>
              </a:ext>
            </a:extLst>
          </a:blip>
          <a:srcRect l="16538" r="16538"/>
          <a:stretch>
            <a:fillRect/>
          </a:stretch>
        </p:blipFill>
        <p:spPr>
          <a:xfrm>
            <a:off x="4648199" y="1600200"/>
            <a:ext cx="4329545" cy="4852018"/>
          </a:xfrm>
        </p:spPr>
      </p:pic>
    </p:spTree>
    <p:extLst>
      <p:ext uri="{BB962C8B-B14F-4D97-AF65-F5344CB8AC3E}">
        <p14:creationId xmlns:p14="http://schemas.microsoft.com/office/powerpoint/2010/main" val="2647831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382" y="274638"/>
            <a:ext cx="8645236" cy="1142920"/>
          </a:xfrm>
        </p:spPr>
        <p:txBody>
          <a:bodyPr>
            <a:normAutofit fontScale="90000"/>
          </a:bodyPr>
          <a:lstStyle/>
          <a:p>
            <a:r>
              <a:rPr lang="es-ES" sz="2400" b="1" dirty="0"/>
              <a:t>La instalación está construida con paneles fríos para aislamiento e higiene.</a:t>
            </a:r>
            <a:br>
              <a:rPr lang="en-US" sz="2400" b="1" dirty="0"/>
            </a:br>
            <a:r>
              <a:rPr lang="en-US" sz="2400" dirty="0"/>
              <a:t>The facility is built with cool store panels for insulation and hygiene.</a:t>
            </a:r>
          </a:p>
        </p:txBody>
      </p:sp>
      <p:sp>
        <p:nvSpPr>
          <p:cNvPr id="7" name="Text Placeholder 6"/>
          <p:cNvSpPr>
            <a:spLocks noGrp="1"/>
          </p:cNvSpPr>
          <p:nvPr>
            <p:ph type="body" idx="1"/>
          </p:nvPr>
        </p:nvSpPr>
        <p:spPr>
          <a:xfrm>
            <a:off x="457200" y="1417558"/>
            <a:ext cx="4040188" cy="757237"/>
          </a:xfrm>
        </p:spPr>
        <p:txBody>
          <a:bodyPr>
            <a:noAutofit/>
          </a:bodyPr>
          <a:lstStyle/>
          <a:p>
            <a:r>
              <a:rPr lang="es-ES" sz="1600" dirty="0"/>
              <a:t>Cuarto caliente y almacenamiento fuera de temporada.</a:t>
            </a:r>
          </a:p>
          <a:p>
            <a:r>
              <a:rPr lang="en-US" sz="1600" b="0" dirty="0"/>
              <a:t> Hot room and off season storage</a:t>
            </a:r>
          </a:p>
        </p:txBody>
      </p:sp>
      <p:pic>
        <p:nvPicPr>
          <p:cNvPr id="5" name="Content Placeholder 4" descr="P1130234.JPG"/>
          <p:cNvPicPr>
            <a:picLocks noGrp="1" noChangeAspect="1"/>
          </p:cNvPicPr>
          <p:nvPr>
            <p:ph sz="half" idx="2"/>
          </p:nvPr>
        </p:nvPicPr>
        <p:blipFill>
          <a:blip r:embed="rId2">
            <a:extLst>
              <a:ext uri="{28A0092B-C50C-407E-A947-70E740481C1C}">
                <a14:useLocalDpi xmlns:a14="http://schemas.microsoft.com/office/drawing/2010/main" val="0"/>
              </a:ext>
            </a:extLst>
          </a:blip>
          <a:srcRect l="11656" r="11656"/>
          <a:stretch>
            <a:fillRect/>
          </a:stretch>
        </p:blipFill>
        <p:spPr>
          <a:xfrm>
            <a:off x="249382" y="2323921"/>
            <a:ext cx="4248006" cy="4154533"/>
          </a:xfrm>
        </p:spPr>
      </p:pic>
      <p:sp>
        <p:nvSpPr>
          <p:cNvPr id="8" name="Text Placeholder 7"/>
          <p:cNvSpPr>
            <a:spLocks noGrp="1"/>
          </p:cNvSpPr>
          <p:nvPr>
            <p:ph type="body" sz="quarter" idx="3"/>
          </p:nvPr>
        </p:nvSpPr>
        <p:spPr>
          <a:xfrm>
            <a:off x="4625831" y="1417638"/>
            <a:ext cx="4041775" cy="906283"/>
          </a:xfrm>
        </p:spPr>
        <p:txBody>
          <a:bodyPr>
            <a:noAutofit/>
          </a:bodyPr>
          <a:lstStyle/>
          <a:p>
            <a:r>
              <a:rPr lang="es-ES" sz="1200" dirty="0"/>
              <a:t>La miel se bombea a los tambores, ubicada en una habitación separada como parte de los estrictos estándares de procesamiento.</a:t>
            </a:r>
          </a:p>
          <a:p>
            <a:r>
              <a:rPr lang="es-ES" sz="1200" dirty="0"/>
              <a:t> </a:t>
            </a:r>
            <a:r>
              <a:rPr lang="es-ES" sz="1200" b="0" dirty="0" err="1"/>
              <a:t>Honey</a:t>
            </a:r>
            <a:r>
              <a:rPr lang="es-ES" sz="1200" b="0" dirty="0"/>
              <a:t> is </a:t>
            </a:r>
            <a:r>
              <a:rPr lang="es-ES" sz="1200" b="0" dirty="0" err="1"/>
              <a:t>pumped</a:t>
            </a:r>
            <a:r>
              <a:rPr lang="es-ES" sz="1200" b="0" dirty="0"/>
              <a:t> </a:t>
            </a:r>
            <a:r>
              <a:rPr lang="es-ES" sz="1200" b="0" dirty="0" err="1"/>
              <a:t>into</a:t>
            </a:r>
            <a:r>
              <a:rPr lang="es-ES" sz="1200" b="0" dirty="0"/>
              <a:t> </a:t>
            </a:r>
            <a:r>
              <a:rPr lang="es-ES" sz="1200" b="0" dirty="0" err="1"/>
              <a:t>drums</a:t>
            </a:r>
            <a:r>
              <a:rPr lang="es-ES" sz="1200" b="0" dirty="0"/>
              <a:t>, </a:t>
            </a:r>
            <a:r>
              <a:rPr lang="es-ES" sz="1200" b="0" dirty="0" err="1"/>
              <a:t>located</a:t>
            </a:r>
            <a:r>
              <a:rPr lang="es-ES" sz="1200" b="0" dirty="0"/>
              <a:t> in a </a:t>
            </a:r>
            <a:r>
              <a:rPr lang="es-ES" sz="1200" b="0" dirty="0" err="1"/>
              <a:t>separate</a:t>
            </a:r>
            <a:r>
              <a:rPr lang="es-ES" sz="1200" b="0" dirty="0"/>
              <a:t> </a:t>
            </a:r>
            <a:r>
              <a:rPr lang="es-ES" sz="1200" b="0" dirty="0" err="1"/>
              <a:t>room</a:t>
            </a:r>
            <a:r>
              <a:rPr lang="es-ES" sz="1200" b="0" dirty="0"/>
              <a:t> as </a:t>
            </a:r>
            <a:r>
              <a:rPr lang="es-ES" sz="1200" b="0" dirty="0" err="1"/>
              <a:t>part</a:t>
            </a:r>
            <a:r>
              <a:rPr lang="es-ES" sz="1200" b="0" dirty="0"/>
              <a:t> of the </a:t>
            </a:r>
            <a:r>
              <a:rPr lang="es-ES" sz="1200" b="0" dirty="0" err="1"/>
              <a:t>strict</a:t>
            </a:r>
            <a:r>
              <a:rPr lang="es-ES" sz="1200" b="0" dirty="0"/>
              <a:t> </a:t>
            </a:r>
            <a:r>
              <a:rPr lang="es-ES" sz="1200" b="0" dirty="0" err="1"/>
              <a:t>standards</a:t>
            </a:r>
            <a:r>
              <a:rPr lang="es-ES" sz="1200" b="0" dirty="0"/>
              <a:t> of </a:t>
            </a:r>
            <a:r>
              <a:rPr lang="es-ES" sz="1200" b="0" dirty="0" err="1"/>
              <a:t>processing</a:t>
            </a:r>
            <a:r>
              <a:rPr lang="es-ES" sz="1200" b="0" dirty="0"/>
              <a:t>.</a:t>
            </a:r>
            <a:endParaRPr lang="en-US" sz="1200" b="0" dirty="0"/>
          </a:p>
        </p:txBody>
      </p:sp>
      <p:pic>
        <p:nvPicPr>
          <p:cNvPr id="6" name="Content Placeholder 5" descr="RIMG0819.JPG"/>
          <p:cNvPicPr>
            <a:picLocks noGrp="1" noChangeAspect="1"/>
          </p:cNvPicPr>
          <p:nvPr>
            <p:ph sz="quarter" idx="4"/>
          </p:nvPr>
        </p:nvPicPr>
        <p:blipFill>
          <a:blip r:embed="rId3">
            <a:extLst>
              <a:ext uri="{28A0092B-C50C-407E-A947-70E740481C1C}">
                <a14:useLocalDpi xmlns:a14="http://schemas.microsoft.com/office/drawing/2010/main" val="0"/>
              </a:ext>
            </a:extLst>
          </a:blip>
          <a:srcRect l="11641" r="11641"/>
          <a:stretch>
            <a:fillRect/>
          </a:stretch>
        </p:blipFill>
        <p:spPr>
          <a:xfrm>
            <a:off x="4645025" y="2324001"/>
            <a:ext cx="4249593" cy="4154453"/>
          </a:xfrm>
        </p:spPr>
      </p:pic>
    </p:spTree>
    <p:extLst>
      <p:ext uri="{BB962C8B-B14F-4D97-AF65-F5344CB8AC3E}">
        <p14:creationId xmlns:p14="http://schemas.microsoft.com/office/powerpoint/2010/main" val="2256639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073" y="316202"/>
            <a:ext cx="8229600" cy="1429471"/>
          </a:xfrm>
        </p:spPr>
        <p:txBody>
          <a:bodyPr>
            <a:normAutofit/>
          </a:bodyPr>
          <a:lstStyle/>
          <a:p>
            <a:pPr algn="l"/>
            <a:r>
              <a:rPr lang="es-ES" sz="2000" b="1" dirty="0"/>
              <a:t>Dr. Peter Molan, profesor de bioquímica, Universidad de </a:t>
            </a:r>
            <a:r>
              <a:rPr lang="es-ES" sz="2000" b="1" dirty="0" err="1"/>
              <a:t>Waikato</a:t>
            </a:r>
            <a:r>
              <a:rPr lang="es-ES" sz="2000" b="1" dirty="0"/>
              <a:t>, Nueva Zelanda, fundador de la industria de la miel de manuka.</a:t>
            </a:r>
            <a:br>
              <a:rPr lang="es-ES" sz="2000" b="1" dirty="0"/>
            </a:br>
            <a:r>
              <a:rPr lang="en-US" sz="2000" dirty="0"/>
              <a:t> </a:t>
            </a:r>
            <a:r>
              <a:rPr lang="en-US" sz="2000" dirty="0" err="1"/>
              <a:t>Dr</a:t>
            </a:r>
            <a:r>
              <a:rPr lang="en-US" sz="2000" dirty="0"/>
              <a:t> Peter Molan, Professor of Biochemistry, University of Waikato, New Zealand - the founder of the manuka honey industry</a:t>
            </a:r>
            <a:r>
              <a:rPr lang="en-US" sz="2700" dirty="0"/>
              <a:t>.</a:t>
            </a:r>
          </a:p>
        </p:txBody>
      </p:sp>
      <p:pic>
        <p:nvPicPr>
          <p:cNvPr id="4" name="Content Placeholder 3" descr="20080826Comvita.jpg"/>
          <p:cNvPicPr>
            <a:picLocks noGrp="1" noChangeAspect="1"/>
          </p:cNvPicPr>
          <p:nvPr>
            <p:ph idx="1"/>
          </p:nvPr>
        </p:nvPicPr>
        <p:blipFill>
          <a:blip r:embed="rId2">
            <a:extLst>
              <a:ext uri="{28A0092B-C50C-407E-A947-70E740481C1C}">
                <a14:useLocalDpi xmlns:a14="http://schemas.microsoft.com/office/drawing/2010/main" val="0"/>
              </a:ext>
            </a:extLst>
          </a:blip>
          <a:srcRect l="-53903" r="-53903"/>
          <a:stretch>
            <a:fillRect/>
          </a:stretch>
        </p:blipFill>
        <p:spPr>
          <a:xfrm>
            <a:off x="457200" y="1856509"/>
            <a:ext cx="8229600" cy="4807527"/>
          </a:xfrm>
        </p:spPr>
      </p:pic>
    </p:spTree>
    <p:extLst>
      <p:ext uri="{BB962C8B-B14F-4D97-AF65-F5344CB8AC3E}">
        <p14:creationId xmlns:p14="http://schemas.microsoft.com/office/powerpoint/2010/main" val="333132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400" b="1" dirty="0"/>
              <a:t>¿Cómo se volvió tan valiosa la miel de Manuka?</a:t>
            </a:r>
            <a:r>
              <a:rPr lang="en-US" sz="2400" b="1" dirty="0"/>
              <a:t> </a:t>
            </a:r>
            <a:br>
              <a:rPr lang="en-US" sz="2400" dirty="0"/>
            </a:br>
            <a:r>
              <a:rPr lang="en-US" sz="2400" dirty="0"/>
              <a:t>How did Manuka honey become so valuable?</a:t>
            </a:r>
          </a:p>
        </p:txBody>
      </p:sp>
      <p:sp>
        <p:nvSpPr>
          <p:cNvPr id="3" name="Content Placeholder 2"/>
          <p:cNvSpPr>
            <a:spLocks noGrp="1"/>
          </p:cNvSpPr>
          <p:nvPr>
            <p:ph sz="half" idx="1"/>
          </p:nvPr>
        </p:nvSpPr>
        <p:spPr/>
        <p:txBody>
          <a:bodyPr>
            <a:normAutofit/>
          </a:bodyPr>
          <a:lstStyle/>
          <a:p>
            <a:r>
              <a:rPr lang="en-US" sz="1600"/>
              <a:t>All honey is antiseptic in action.</a:t>
            </a:r>
          </a:p>
          <a:p>
            <a:r>
              <a:rPr lang="en-US" sz="1600"/>
              <a:t>Used by the ancient people e.g. Aristotle (350 BC) discussed the difference in honeys, referred to pale honey as a salve for sore eyes &amp; wounds.</a:t>
            </a:r>
          </a:p>
          <a:p>
            <a:r>
              <a:rPr lang="en-US" sz="1600"/>
              <a:t>Honey used as an antiseptic until the 1940’s when replaced by antibiotics.</a:t>
            </a:r>
          </a:p>
          <a:p>
            <a:r>
              <a:rPr lang="en-US" sz="1600"/>
              <a:t>Thirty seven years ago </a:t>
            </a:r>
            <a:r>
              <a:rPr lang="en-US" sz="1600" err="1"/>
              <a:t>Dr</a:t>
            </a:r>
            <a:r>
              <a:rPr lang="en-US" sz="1600"/>
              <a:t> Peter Molan was told about a special Manuka honey for wounds. Anecdotal evidence only.</a:t>
            </a:r>
          </a:p>
          <a:p>
            <a:r>
              <a:rPr lang="en-US" sz="1600"/>
              <a:t>Bacteria are becoming resistant to existing antibiotics. There is a critical need for new treatments.</a:t>
            </a:r>
          </a:p>
          <a:p>
            <a:r>
              <a:rPr lang="en-US" sz="1600" err="1"/>
              <a:t>Dr</a:t>
            </a:r>
            <a:r>
              <a:rPr lang="en-US" sz="1600"/>
              <a:t> Peter Molan decided to research all NZ honey’s for antibacterial activity. Potency varied 100 fold between different honeys.</a:t>
            </a:r>
          </a:p>
        </p:txBody>
      </p:sp>
      <p:sp>
        <p:nvSpPr>
          <p:cNvPr id="4" name="Content Placeholder 3">
            <a:extLst>
              <a:ext uri="{FF2B5EF4-FFF2-40B4-BE49-F238E27FC236}">
                <a16:creationId xmlns:a16="http://schemas.microsoft.com/office/drawing/2014/main" id="{6AA91EBA-1C87-1B4A-AC76-ED95DBB85985}"/>
              </a:ext>
            </a:extLst>
          </p:cNvPr>
          <p:cNvSpPr>
            <a:spLocks noGrp="1"/>
          </p:cNvSpPr>
          <p:nvPr>
            <p:ph sz="half" idx="2"/>
          </p:nvPr>
        </p:nvSpPr>
        <p:spPr/>
        <p:txBody>
          <a:bodyPr>
            <a:noAutofit/>
          </a:bodyPr>
          <a:lstStyle/>
          <a:p>
            <a:r>
              <a:rPr lang="es-ES" sz="1400" b="1" dirty="0"/>
              <a:t>Toda la miel es antiséptica en acción.</a:t>
            </a:r>
          </a:p>
          <a:p>
            <a:r>
              <a:rPr lang="es-ES" sz="1400" b="1" dirty="0"/>
              <a:t> Utilizado por los pueblos antiguos, p. Aristóteles (350 </a:t>
            </a:r>
            <a:r>
              <a:rPr lang="es-ES" sz="1400" b="1" dirty="0" err="1"/>
              <a:t>aC</a:t>
            </a:r>
            <a:r>
              <a:rPr lang="es-ES" sz="1400" b="1" dirty="0"/>
              <a:t>) discutió la diferencia en las mieles, referidas a la miel pálida como ungüento para el dolor de ojos y heridas. </a:t>
            </a:r>
          </a:p>
          <a:p>
            <a:r>
              <a:rPr lang="es-ES" sz="1400" b="1" dirty="0"/>
              <a:t>La miel se usaba como antiséptico hasta la década de 1940 cuando se reemplazó por antibióticos. </a:t>
            </a:r>
          </a:p>
          <a:p>
            <a:r>
              <a:rPr lang="es-ES" sz="1400" b="1" dirty="0"/>
              <a:t>Hace treinta y siete años, el Dr. Peter Molan recibió información sobre una miel especial de Manuka para heridas. Solo evidencia anecdótica. </a:t>
            </a:r>
          </a:p>
          <a:p>
            <a:r>
              <a:rPr lang="es-ES" sz="1400" b="1" dirty="0"/>
              <a:t>Las bacterias se están volviendo resistentes a los antibióticos existentes. Hay una necesidad crítica de nuevos tratamientos. </a:t>
            </a:r>
          </a:p>
          <a:p>
            <a:r>
              <a:rPr lang="es-ES" sz="1400" b="1" dirty="0"/>
              <a:t>El Dr. Peter Molan decidió investigar la actividad antibacteriana de todas las mieles de Nueva Zelanda. La potencia varió 100 veces entre diferentes mieles.</a:t>
            </a:r>
            <a:endParaRPr lang="en-US" sz="1400" b="1" dirty="0"/>
          </a:p>
        </p:txBody>
      </p:sp>
    </p:spTree>
    <p:extLst>
      <p:ext uri="{BB962C8B-B14F-4D97-AF65-F5344CB8AC3E}">
        <p14:creationId xmlns:p14="http://schemas.microsoft.com/office/powerpoint/2010/main" val="3498007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43326"/>
          </a:xfrm>
        </p:spPr>
        <p:txBody>
          <a:bodyPr>
            <a:noAutofit/>
          </a:bodyPr>
          <a:lstStyle/>
          <a:p>
            <a:r>
              <a:rPr lang="en-US" sz="3200" dirty="0"/>
              <a:t> </a:t>
            </a:r>
            <a:r>
              <a:rPr lang="es-ES" sz="2400" b="1" dirty="0"/>
              <a:t>Lo que descubrió fue que toda la miel tenía actividad antibacteriana.</a:t>
            </a:r>
            <a:r>
              <a:rPr lang="en-US" sz="2400" b="1" dirty="0"/>
              <a:t> </a:t>
            </a:r>
            <a:br>
              <a:rPr lang="en-US" sz="2400" b="1" dirty="0"/>
            </a:br>
            <a:r>
              <a:rPr lang="en-US" sz="2400" dirty="0"/>
              <a:t>What he found was that all honey had antibacterial activity</a:t>
            </a:r>
            <a:br>
              <a:rPr lang="en-US" sz="3200" dirty="0"/>
            </a:br>
            <a:endParaRPr lang="en-US" sz="3200" dirty="0"/>
          </a:p>
        </p:txBody>
      </p:sp>
      <p:sp>
        <p:nvSpPr>
          <p:cNvPr id="3" name="Content Placeholder 2"/>
          <p:cNvSpPr>
            <a:spLocks noGrp="1"/>
          </p:cNvSpPr>
          <p:nvPr>
            <p:ph sz="half" idx="1"/>
          </p:nvPr>
        </p:nvSpPr>
        <p:spPr>
          <a:xfrm>
            <a:off x="457200" y="1856509"/>
            <a:ext cx="4038600" cy="4269654"/>
          </a:xfrm>
        </p:spPr>
        <p:txBody>
          <a:bodyPr>
            <a:normAutofit/>
          </a:bodyPr>
          <a:lstStyle/>
          <a:p>
            <a:pPr marL="0" indent="0">
              <a:buNone/>
            </a:pPr>
            <a:r>
              <a:rPr lang="en-US" dirty="0"/>
              <a:t>Glucose	+ Oxygen	</a:t>
            </a:r>
          </a:p>
          <a:p>
            <a:pPr marL="0" indent="0">
              <a:buNone/>
            </a:pPr>
            <a:r>
              <a:rPr lang="en-US" dirty="0"/>
              <a:t>			=					</a:t>
            </a:r>
          </a:p>
          <a:p>
            <a:pPr marL="0" indent="0">
              <a:buNone/>
            </a:pPr>
            <a:r>
              <a:rPr lang="en-US" dirty="0"/>
              <a:t>Gluconic acid +						hydrogen peroxide</a:t>
            </a:r>
          </a:p>
          <a:p>
            <a:pPr marL="0" indent="0">
              <a:buNone/>
            </a:pPr>
            <a:r>
              <a:rPr lang="en-US" dirty="0"/>
              <a:t> </a:t>
            </a:r>
            <a:r>
              <a:rPr lang="en-US" sz="2400" dirty="0"/>
              <a:t>Glucose oxidase enzyme</a:t>
            </a:r>
          </a:p>
        </p:txBody>
      </p:sp>
      <p:sp>
        <p:nvSpPr>
          <p:cNvPr id="4" name="Content Placeholder 3">
            <a:extLst>
              <a:ext uri="{FF2B5EF4-FFF2-40B4-BE49-F238E27FC236}">
                <a16:creationId xmlns:a16="http://schemas.microsoft.com/office/drawing/2014/main" id="{41B94CDC-DF05-8045-B3E8-0494E93AF46B}"/>
              </a:ext>
            </a:extLst>
          </p:cNvPr>
          <p:cNvSpPr>
            <a:spLocks noGrp="1"/>
          </p:cNvSpPr>
          <p:nvPr>
            <p:ph sz="half" idx="2"/>
          </p:nvPr>
        </p:nvSpPr>
        <p:spPr>
          <a:xfrm>
            <a:off x="4648200" y="1856509"/>
            <a:ext cx="4038600" cy="4269654"/>
          </a:xfrm>
        </p:spPr>
        <p:txBody>
          <a:bodyPr>
            <a:normAutofit/>
          </a:bodyPr>
          <a:lstStyle/>
          <a:p>
            <a:r>
              <a:rPr lang="es-ES" dirty="0"/>
              <a:t>Glucosa + Oxígeno </a:t>
            </a:r>
          </a:p>
          <a:p>
            <a:pPr marL="1371600" lvl="3" indent="0">
              <a:buNone/>
            </a:pPr>
            <a:r>
              <a:rPr lang="es-ES" dirty="0"/>
              <a:t>= </a:t>
            </a:r>
          </a:p>
          <a:p>
            <a:r>
              <a:rPr lang="es-ES" dirty="0"/>
              <a:t>Ácido </a:t>
            </a:r>
            <a:r>
              <a:rPr lang="es-ES" dirty="0" err="1"/>
              <a:t>glucónico</a:t>
            </a:r>
            <a:r>
              <a:rPr lang="es-ES" dirty="0"/>
              <a:t> + </a:t>
            </a:r>
          </a:p>
          <a:p>
            <a:r>
              <a:rPr lang="es-ES" dirty="0"/>
              <a:t>peróxido de hidrógeno  </a:t>
            </a:r>
          </a:p>
          <a:p>
            <a:r>
              <a:rPr lang="es-ES" sz="2400" dirty="0"/>
              <a:t>Enzima glucosa oxidasa</a:t>
            </a:r>
            <a:endParaRPr lang="en-US" sz="2400" dirty="0"/>
          </a:p>
        </p:txBody>
      </p:sp>
    </p:spTree>
    <p:extLst>
      <p:ext uri="{BB962C8B-B14F-4D97-AF65-F5344CB8AC3E}">
        <p14:creationId xmlns:p14="http://schemas.microsoft.com/office/powerpoint/2010/main" val="4157095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400" b="1" dirty="0"/>
              <a:t>La diferencia de la miel de Manuka</a:t>
            </a:r>
            <a:br>
              <a:rPr lang="es-ES" sz="2400" dirty="0"/>
            </a:br>
            <a:r>
              <a:rPr lang="en-US" sz="2400" dirty="0"/>
              <a:t> The difference of Manuka honey</a:t>
            </a:r>
          </a:p>
        </p:txBody>
      </p:sp>
      <p:sp>
        <p:nvSpPr>
          <p:cNvPr id="3" name="Content Placeholder 2"/>
          <p:cNvSpPr>
            <a:spLocks noGrp="1"/>
          </p:cNvSpPr>
          <p:nvPr>
            <p:ph sz="half" idx="1"/>
          </p:nvPr>
        </p:nvSpPr>
        <p:spPr/>
        <p:txBody>
          <a:bodyPr>
            <a:noAutofit/>
          </a:bodyPr>
          <a:lstStyle/>
          <a:p>
            <a:r>
              <a:rPr lang="en-US" sz="1800"/>
              <a:t>All other honey’s tested lost activity over time due to the decay of hydrogen peroxide by the catalase enzyme in our blood.</a:t>
            </a:r>
          </a:p>
          <a:p>
            <a:r>
              <a:rPr lang="en-US" sz="1800"/>
              <a:t>Catalase destroys hydrogen peroxide.</a:t>
            </a:r>
          </a:p>
          <a:p>
            <a:r>
              <a:rPr lang="en-US" sz="1800"/>
              <a:t>Manuka honey has a non-peroxide activity, hence its antibacterial action is maintained.</a:t>
            </a:r>
          </a:p>
          <a:p>
            <a:r>
              <a:rPr lang="en-US" sz="1800"/>
              <a:t>Manuka honey at 10% concentration is the minimum to achieve good antibacterial activity.</a:t>
            </a:r>
          </a:p>
        </p:txBody>
      </p:sp>
      <p:sp>
        <p:nvSpPr>
          <p:cNvPr id="4" name="Content Placeholder 3">
            <a:extLst>
              <a:ext uri="{FF2B5EF4-FFF2-40B4-BE49-F238E27FC236}">
                <a16:creationId xmlns:a16="http://schemas.microsoft.com/office/drawing/2014/main" id="{09948F5F-65CA-E145-AF35-211F3D3622C4}"/>
              </a:ext>
            </a:extLst>
          </p:cNvPr>
          <p:cNvSpPr>
            <a:spLocks noGrp="1"/>
          </p:cNvSpPr>
          <p:nvPr>
            <p:ph sz="half" idx="2"/>
          </p:nvPr>
        </p:nvSpPr>
        <p:spPr/>
        <p:txBody>
          <a:bodyPr>
            <a:normAutofit fontScale="70000" lnSpcReduction="20000"/>
          </a:bodyPr>
          <a:lstStyle/>
          <a:p>
            <a:r>
              <a:rPr lang="es-ES" dirty="0"/>
              <a:t>Con el tiempo, todas las demás pruebas de miel perdieron actividad debido a la descomposición del peróxido de hidrógeno por la enzima catalasa en nuestra sangre. </a:t>
            </a:r>
          </a:p>
          <a:p>
            <a:r>
              <a:rPr lang="es-ES" dirty="0"/>
              <a:t>La catalasa destruye el peróxido de hidrógeno. </a:t>
            </a:r>
          </a:p>
          <a:p>
            <a:r>
              <a:rPr lang="es-ES" dirty="0"/>
              <a:t>La miel de Manuka tiene una actividad no peróxido, por lo tanto, se mantiene su acción antibacteriana. </a:t>
            </a:r>
          </a:p>
          <a:p>
            <a:r>
              <a:rPr lang="es-ES" dirty="0"/>
              <a:t>La miel de Manuka al 10% de concentración es el mínimo para lograr una buena actividad antibacteriana.</a:t>
            </a:r>
            <a:endParaRPr lang="en-US" dirty="0"/>
          </a:p>
        </p:txBody>
      </p:sp>
    </p:spTree>
    <p:extLst>
      <p:ext uri="{BB962C8B-B14F-4D97-AF65-F5344CB8AC3E}">
        <p14:creationId xmlns:p14="http://schemas.microsoft.com/office/powerpoint/2010/main" val="1443226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400" b="1" dirty="0"/>
              <a:t>La medida estándar para la miel de Manuka activa</a:t>
            </a:r>
            <a:br>
              <a:rPr lang="es-ES" sz="2400" dirty="0"/>
            </a:br>
            <a:r>
              <a:rPr lang="en-US" sz="2400" dirty="0"/>
              <a:t> The standard measure for active Manuka honey </a:t>
            </a:r>
          </a:p>
        </p:txBody>
      </p:sp>
      <p:sp>
        <p:nvSpPr>
          <p:cNvPr id="3" name="Content Placeholder 2"/>
          <p:cNvSpPr>
            <a:spLocks noGrp="1"/>
          </p:cNvSpPr>
          <p:nvPr>
            <p:ph sz="half" idx="1"/>
          </p:nvPr>
        </p:nvSpPr>
        <p:spPr/>
        <p:txBody>
          <a:bodyPr>
            <a:noAutofit/>
          </a:bodyPr>
          <a:lstStyle/>
          <a:p>
            <a:pPr marL="342900" lvl="1" indent="-342900">
              <a:buFont typeface="Arial"/>
              <a:buChar char="•"/>
            </a:pPr>
            <a:r>
              <a:rPr lang="en-US" sz="1800"/>
              <a:t>Phenol is a common antiseptic and is used as a standard measure to compare for non-peroxide activity (NPA).</a:t>
            </a:r>
          </a:p>
          <a:p>
            <a:pPr marL="342900" lvl="1" indent="-342900">
              <a:buFont typeface="Arial"/>
              <a:buChar char="•"/>
            </a:pPr>
            <a:r>
              <a:rPr lang="en-US" sz="1800"/>
              <a:t>NPA 10+ is </a:t>
            </a:r>
            <a:r>
              <a:rPr lang="en-US" sz="1800" err="1"/>
              <a:t>recognised</a:t>
            </a:r>
            <a:r>
              <a:rPr lang="en-US" sz="1800"/>
              <a:t> as an accepted standard for good antibacterial activity in the manuka honey.</a:t>
            </a:r>
          </a:p>
          <a:p>
            <a:pPr marL="342900" lvl="1" indent="-342900">
              <a:buFont typeface="Arial"/>
              <a:buChar char="•"/>
            </a:pPr>
            <a:r>
              <a:rPr lang="en-US" sz="1800"/>
              <a:t>There are other standards such as the Methylglyoxal (MGO) rating followed by a number e.g. MGO 400.</a:t>
            </a:r>
          </a:p>
          <a:p>
            <a:pPr marL="342900" lvl="1" indent="-342900">
              <a:buFont typeface="Arial"/>
              <a:buChar char="•"/>
            </a:pPr>
            <a:r>
              <a:rPr lang="en-US" sz="1800"/>
              <a:t>New Zealand Ministry of Primary Industries set a standard for manuka honey in December 2018</a:t>
            </a:r>
          </a:p>
          <a:p>
            <a:pPr marL="342900" lvl="1" indent="-342900">
              <a:buFont typeface="Arial"/>
              <a:buChar char="•"/>
            </a:pPr>
            <a:r>
              <a:rPr lang="en-US" sz="1800"/>
              <a:t>4 chemical markers and one DNA marker.</a:t>
            </a:r>
          </a:p>
        </p:txBody>
      </p:sp>
      <p:sp>
        <p:nvSpPr>
          <p:cNvPr id="4" name="Content Placeholder 3">
            <a:extLst>
              <a:ext uri="{FF2B5EF4-FFF2-40B4-BE49-F238E27FC236}">
                <a16:creationId xmlns:a16="http://schemas.microsoft.com/office/drawing/2014/main" id="{F12363C4-1F82-0A4E-A444-37D4D3A3DDEF}"/>
              </a:ext>
            </a:extLst>
          </p:cNvPr>
          <p:cNvSpPr>
            <a:spLocks noGrp="1"/>
          </p:cNvSpPr>
          <p:nvPr>
            <p:ph sz="half" idx="2"/>
          </p:nvPr>
        </p:nvSpPr>
        <p:spPr/>
        <p:txBody>
          <a:bodyPr>
            <a:normAutofit fontScale="62500" lnSpcReduction="20000"/>
          </a:bodyPr>
          <a:lstStyle/>
          <a:p>
            <a:r>
              <a:rPr lang="es-ES" dirty="0"/>
              <a:t>El fenol es un antiséptico común y se usa como una medida estándar para comparar la actividad sin peróxido (NPA). </a:t>
            </a:r>
          </a:p>
          <a:p>
            <a:r>
              <a:rPr lang="es-ES" dirty="0"/>
              <a:t>NPA 10+ es reconocido como un estándar aceptado para una buena actividad antibacteriana en la miel de manuka. </a:t>
            </a:r>
          </a:p>
          <a:p>
            <a:r>
              <a:rPr lang="es-ES" dirty="0"/>
              <a:t>Existen otros estándares, como la clasificación de </a:t>
            </a:r>
            <a:r>
              <a:rPr lang="es-ES" dirty="0" err="1"/>
              <a:t>metilglioxal</a:t>
            </a:r>
            <a:r>
              <a:rPr lang="es-ES" dirty="0"/>
              <a:t> (MGO) seguido de un número, p. MGO 400. </a:t>
            </a:r>
          </a:p>
          <a:p>
            <a:r>
              <a:rPr lang="es-ES" dirty="0"/>
              <a:t>El Ministerio de Industrias Primarias de Nueva Zelanda estableció un estándar para la miel de manuka en diciembre de 2018 </a:t>
            </a:r>
          </a:p>
          <a:p>
            <a:r>
              <a:rPr lang="es-ES" dirty="0"/>
              <a:t>4 marcadores químicos y un marcador de ADN.</a:t>
            </a:r>
            <a:endParaRPr lang="en-US" dirty="0"/>
          </a:p>
        </p:txBody>
      </p:sp>
    </p:spTree>
    <p:extLst>
      <p:ext uri="{BB962C8B-B14F-4D97-AF65-F5344CB8AC3E}">
        <p14:creationId xmlns:p14="http://schemas.microsoft.com/office/powerpoint/2010/main" val="66714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387907"/>
          </a:xfrm>
        </p:spPr>
        <p:txBody>
          <a:bodyPr>
            <a:normAutofit fontScale="90000"/>
          </a:bodyPr>
          <a:lstStyle/>
          <a:p>
            <a:r>
              <a:rPr lang="es-ES" sz="2000" b="1" dirty="0"/>
              <a:t>Una foto de una placa de agar infundida con miel de Manuka con pozos cortados para insertar colonias de bacterias. Tenga en cuenta las zonas claras de inhibición bacteriana.</a:t>
            </a:r>
            <a:br>
              <a:rPr lang="es-ES" sz="2000" b="1" dirty="0"/>
            </a:br>
            <a:r>
              <a:rPr lang="en-US" sz="2000" dirty="0"/>
              <a:t> A photo of an agar plate infused with Manuka honey with wells cut to insert bacteria colonies. Note clear zones of bacterial inhibition.</a:t>
            </a:r>
          </a:p>
        </p:txBody>
      </p:sp>
      <p:pic>
        <p:nvPicPr>
          <p:cNvPr id="9" name="Content Placeholder 8" descr="P1140371.JPG"/>
          <p:cNvPicPr>
            <a:picLocks noGrp="1" noChangeAspect="1"/>
          </p:cNvPicPr>
          <p:nvPr>
            <p:ph idx="1"/>
          </p:nvPr>
        </p:nvPicPr>
        <p:blipFill>
          <a:blip r:embed="rId2">
            <a:extLst>
              <a:ext uri="{28A0092B-C50C-407E-A947-70E740481C1C}">
                <a14:useLocalDpi xmlns:a14="http://schemas.microsoft.com/office/drawing/2010/main" val="0"/>
              </a:ext>
            </a:extLst>
          </a:blip>
          <a:srcRect l="-18187" r="-18187"/>
          <a:stretch>
            <a:fillRect/>
          </a:stretch>
        </p:blipFill>
        <p:spPr>
          <a:xfrm>
            <a:off x="457200" y="1801090"/>
            <a:ext cx="8229600" cy="4738255"/>
          </a:xfrm>
        </p:spPr>
      </p:pic>
    </p:spTree>
    <p:extLst>
      <p:ext uri="{BB962C8B-B14F-4D97-AF65-F5344CB8AC3E}">
        <p14:creationId xmlns:p14="http://schemas.microsoft.com/office/powerpoint/2010/main" val="1810932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a:t>Calificación MGO de </a:t>
            </a:r>
            <a:r>
              <a:rPr lang="es-ES" err="1"/>
              <a:t>metilglioxal</a:t>
            </a:r>
            <a:r>
              <a:rPr lang="en-US"/>
              <a:t> Methylglyoxal MGO rating</a:t>
            </a:r>
          </a:p>
        </p:txBody>
      </p:sp>
      <p:pic>
        <p:nvPicPr>
          <p:cNvPr id="4" name="Content Placeholder 3" descr="Manuka Health honey pot..jpeg"/>
          <p:cNvPicPr>
            <a:picLocks noGrp="1" noChangeAspect="1"/>
          </p:cNvPicPr>
          <p:nvPr>
            <p:ph sz="half" idx="1"/>
          </p:nvPr>
        </p:nvPicPr>
        <p:blipFill>
          <a:blip r:embed="rId2">
            <a:extLst>
              <a:ext uri="{28A0092B-C50C-407E-A947-70E740481C1C}">
                <a14:useLocalDpi xmlns:a14="http://schemas.microsoft.com/office/drawing/2010/main" val="0"/>
              </a:ext>
            </a:extLst>
          </a:blip>
          <a:srcRect l="5384" r="5384"/>
          <a:stretch>
            <a:fillRect/>
          </a:stretch>
        </p:blipFill>
        <p:spPr>
          <a:xfrm>
            <a:off x="457200" y="2549235"/>
            <a:ext cx="3191757" cy="3576927"/>
          </a:xfrm>
        </p:spPr>
      </p:pic>
      <p:sp>
        <p:nvSpPr>
          <p:cNvPr id="5" name="Content Placeholder 4"/>
          <p:cNvSpPr>
            <a:spLocks noGrp="1"/>
          </p:cNvSpPr>
          <p:nvPr>
            <p:ph sz="half" idx="2"/>
          </p:nvPr>
        </p:nvSpPr>
        <p:spPr>
          <a:xfrm>
            <a:off x="3648957" y="1600200"/>
            <a:ext cx="5037843" cy="4525963"/>
          </a:xfrm>
        </p:spPr>
        <p:txBody>
          <a:bodyPr>
            <a:normAutofit/>
          </a:bodyPr>
          <a:lstStyle/>
          <a:p>
            <a:r>
              <a:rPr lang="es-ES" sz="1800" dirty="0"/>
              <a:t>En 2008, el profesor Thomas Henle de la Universidad de </a:t>
            </a:r>
            <a:r>
              <a:rPr lang="es-ES" sz="1800" dirty="0" err="1"/>
              <a:t>Dresden</a:t>
            </a:r>
            <a:r>
              <a:rPr lang="es-ES" sz="1800" dirty="0"/>
              <a:t> descubrió que el </a:t>
            </a:r>
            <a:r>
              <a:rPr lang="es-ES" sz="1800" dirty="0" err="1"/>
              <a:t>metilglioxal</a:t>
            </a:r>
            <a:r>
              <a:rPr lang="es-ES" sz="1800" dirty="0"/>
              <a:t> era responsable de la actividad antibacteriana en la miel de Manuka. </a:t>
            </a:r>
          </a:p>
          <a:p>
            <a:r>
              <a:rPr lang="es-ES" sz="1800" dirty="0"/>
              <a:t>El </a:t>
            </a:r>
            <a:r>
              <a:rPr lang="es-ES" sz="1800" dirty="0" err="1"/>
              <a:t>metilglioxal</a:t>
            </a:r>
            <a:r>
              <a:rPr lang="es-ES" sz="1800" dirty="0"/>
              <a:t> no es un producto químico estable. </a:t>
            </a:r>
          </a:p>
          <a:p>
            <a:r>
              <a:rPr lang="es-ES" sz="1800" dirty="0"/>
              <a:t>Se desarrolló una calificación MGO.</a:t>
            </a:r>
            <a:endParaRPr lang="en-US" sz="1800" dirty="0"/>
          </a:p>
          <a:p>
            <a:r>
              <a:rPr lang="en-US" sz="1800" dirty="0"/>
              <a:t>In 2008 Professor Thomas Henle of Dresden University found that Methylglyoxal was responsible for the antibacterial activity in Manuka honey.</a:t>
            </a:r>
          </a:p>
          <a:p>
            <a:r>
              <a:rPr lang="en-US" sz="1800" dirty="0"/>
              <a:t>Methylglyoxal is not a stable chemical.</a:t>
            </a:r>
          </a:p>
          <a:p>
            <a:r>
              <a:rPr lang="en-US" sz="1800" dirty="0"/>
              <a:t>A MGO rating developed</a:t>
            </a:r>
            <a:r>
              <a:rPr lang="en-US" sz="2400" dirty="0"/>
              <a:t>.</a:t>
            </a:r>
          </a:p>
          <a:p>
            <a:endParaRPr lang="en-US" sz="2400" dirty="0"/>
          </a:p>
        </p:txBody>
      </p:sp>
    </p:spTree>
    <p:extLst>
      <p:ext uri="{BB962C8B-B14F-4D97-AF65-F5344CB8AC3E}">
        <p14:creationId xmlns:p14="http://schemas.microsoft.com/office/powerpoint/2010/main" val="4240230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a:t> </a:t>
            </a:r>
            <a:r>
              <a:rPr lang="es-ES" sz="2800" b="1" dirty="0"/>
              <a:t>La pierna de un caballo herido tratada con miel de Manuka</a:t>
            </a:r>
            <a:br>
              <a:rPr lang="es-ES" sz="2400" dirty="0"/>
            </a:br>
            <a:r>
              <a:rPr lang="en-US" sz="2400" dirty="0"/>
              <a:t> An injured horse’s leg treated with Manuka honey</a:t>
            </a:r>
          </a:p>
        </p:txBody>
      </p:sp>
      <p:pic>
        <p:nvPicPr>
          <p:cNvPr id="4" name="Content Placeholder 3" descr="horse.jpg"/>
          <p:cNvPicPr>
            <a:picLocks noGrp="1" noChangeAspect="1"/>
          </p:cNvPicPr>
          <p:nvPr>
            <p:ph idx="1"/>
          </p:nvPr>
        </p:nvPicPr>
        <p:blipFill>
          <a:blip r:embed="rId2">
            <a:extLst>
              <a:ext uri="{28A0092B-C50C-407E-A947-70E740481C1C}">
                <a14:useLocalDpi xmlns:a14="http://schemas.microsoft.com/office/drawing/2010/main" val="0"/>
              </a:ext>
            </a:extLst>
          </a:blip>
          <a:srcRect l="-35573" r="-35573"/>
          <a:stretch>
            <a:fillRect/>
          </a:stretch>
        </p:blipFill>
        <p:spPr/>
      </p:pic>
    </p:spTree>
    <p:extLst>
      <p:ext uri="{BB962C8B-B14F-4D97-AF65-F5344CB8AC3E}">
        <p14:creationId xmlns:p14="http://schemas.microsoft.com/office/powerpoint/2010/main" val="3851061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8545"/>
            <a:ext cx="8229600" cy="1357746"/>
          </a:xfrm>
        </p:spPr>
        <p:txBody>
          <a:bodyPr>
            <a:noAutofit/>
          </a:bodyPr>
          <a:lstStyle/>
          <a:p>
            <a:r>
              <a:rPr lang="es-ES" sz="2200" b="1" dirty="0"/>
              <a:t>De donde soy. La costa este de la isla norte en la ciudad de </a:t>
            </a:r>
            <a:r>
              <a:rPr lang="es-ES" sz="2200" b="1" dirty="0" err="1"/>
              <a:t>Gisborne</a:t>
            </a:r>
            <a:r>
              <a:rPr lang="es-ES" sz="2200" b="1" dirty="0"/>
              <a:t>.</a:t>
            </a:r>
            <a:r>
              <a:rPr lang="en-US" sz="2200" b="1" dirty="0"/>
              <a:t> </a:t>
            </a:r>
            <a:br>
              <a:rPr lang="en-US" sz="2200" b="1" dirty="0"/>
            </a:br>
            <a:r>
              <a:rPr lang="en-US" sz="2200" b="1" dirty="0"/>
              <a:t>Where I’m from. The East Coast of the North Island in Gisborne city</a:t>
            </a:r>
          </a:p>
        </p:txBody>
      </p:sp>
      <p:pic>
        <p:nvPicPr>
          <p:cNvPr id="4" name="Content Placeholder 3" descr="search_eastland.jpg"/>
          <p:cNvPicPr>
            <a:picLocks noGrp="1" noChangeAspect="1"/>
          </p:cNvPicPr>
          <p:nvPr>
            <p:ph sz="half" idx="1"/>
          </p:nvPr>
        </p:nvPicPr>
        <p:blipFill>
          <a:blip r:embed="rId2">
            <a:extLst>
              <a:ext uri="{28A0092B-C50C-407E-A947-70E740481C1C}">
                <a14:useLocalDpi xmlns:a14="http://schemas.microsoft.com/office/drawing/2010/main" val="0"/>
              </a:ext>
            </a:extLst>
          </a:blip>
          <a:srcRect l="12508" r="12508"/>
          <a:stretch>
            <a:fillRect/>
          </a:stretch>
        </p:blipFill>
        <p:spPr/>
      </p:pic>
      <p:pic>
        <p:nvPicPr>
          <p:cNvPr id="7" name="Content Placeholder 6" descr="northisland.gif"/>
          <p:cNvPicPr>
            <a:picLocks noGrp="1" noChangeAspect="1"/>
          </p:cNvPicPr>
          <p:nvPr>
            <p:ph sz="half" idx="2"/>
          </p:nvPr>
        </p:nvPicPr>
        <p:blipFill>
          <a:blip r:embed="rId3">
            <a:extLst>
              <a:ext uri="{28A0092B-C50C-407E-A947-70E740481C1C}">
                <a14:useLocalDpi xmlns:a14="http://schemas.microsoft.com/office/drawing/2010/main" val="0"/>
              </a:ext>
            </a:extLst>
          </a:blip>
          <a:srcRect l="-16119" r="-16119"/>
          <a:stretch>
            <a:fillRect/>
          </a:stretch>
        </p:blipFill>
        <p:spPr/>
      </p:pic>
    </p:spTree>
    <p:extLst>
      <p:ext uri="{BB962C8B-B14F-4D97-AF65-F5344CB8AC3E}">
        <p14:creationId xmlns:p14="http://schemas.microsoft.com/office/powerpoint/2010/main" val="750799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b="1" dirty="0"/>
              <a:t>Seis semanas después</a:t>
            </a:r>
            <a:br>
              <a:rPr lang="es-ES" dirty="0"/>
            </a:br>
            <a:r>
              <a:rPr lang="en-US" dirty="0"/>
              <a:t> </a:t>
            </a:r>
            <a:r>
              <a:rPr lang="en-US" sz="4000" dirty="0"/>
              <a:t>Six week later</a:t>
            </a:r>
          </a:p>
        </p:txBody>
      </p:sp>
      <p:pic>
        <p:nvPicPr>
          <p:cNvPr id="4" name="Content Placeholder 3" descr="maddy 6 weeks 2.jpg"/>
          <p:cNvPicPr>
            <a:picLocks noGrp="1" noChangeAspect="1"/>
          </p:cNvPicPr>
          <p:nvPr>
            <p:ph idx="1"/>
          </p:nvPr>
        </p:nvPicPr>
        <p:blipFill>
          <a:blip r:embed="rId2">
            <a:extLst>
              <a:ext uri="{28A0092B-C50C-407E-A947-70E740481C1C}">
                <a14:useLocalDpi xmlns:a14="http://schemas.microsoft.com/office/drawing/2010/main" val="0"/>
              </a:ext>
            </a:extLst>
          </a:blip>
          <a:srcRect t="29376" b="29376"/>
          <a:stretch>
            <a:fillRect/>
          </a:stretch>
        </p:blipFill>
        <p:spPr/>
      </p:pic>
    </p:spTree>
    <p:extLst>
      <p:ext uri="{BB962C8B-B14F-4D97-AF65-F5344CB8AC3E}">
        <p14:creationId xmlns:p14="http://schemas.microsoft.com/office/powerpoint/2010/main" val="41947610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51144"/>
          </a:xfrm>
        </p:spPr>
        <p:txBody>
          <a:bodyPr>
            <a:normAutofit/>
          </a:bodyPr>
          <a:lstStyle/>
          <a:p>
            <a:pPr algn="l"/>
            <a:r>
              <a:rPr lang="es-ES" sz="2400" b="1" dirty="0"/>
              <a:t>Dos meses después. Se han curado tratamientos similares con heridas en personas con miel de manuka.</a:t>
            </a:r>
            <a:br>
              <a:rPr lang="es-ES" sz="2400" b="1" dirty="0"/>
            </a:br>
            <a:r>
              <a:rPr lang="en-US" sz="2400" dirty="0"/>
              <a:t> Two months later.  Similar treatments with wounds on people have been healed using manuka honey.</a:t>
            </a:r>
          </a:p>
        </p:txBody>
      </p:sp>
      <p:pic>
        <p:nvPicPr>
          <p:cNvPr id="6" name="Content Placeholder 5" descr="maddy 002.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a:xfrm>
            <a:off x="457200" y="1925781"/>
            <a:ext cx="8229600" cy="4752109"/>
          </a:xfrm>
        </p:spPr>
      </p:pic>
    </p:spTree>
    <p:extLst>
      <p:ext uri="{BB962C8B-B14F-4D97-AF65-F5344CB8AC3E}">
        <p14:creationId xmlns:p14="http://schemas.microsoft.com/office/powerpoint/2010/main" val="31232962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 </a:t>
            </a:r>
            <a:r>
              <a:rPr lang="es-ES" sz="2400" b="1" dirty="0"/>
              <a:t>Recomendaciones para Chile. Dr. Peter Molan Julio de 2014.</a:t>
            </a:r>
            <a:r>
              <a:rPr lang="en-US" sz="2400" b="1" dirty="0"/>
              <a:t> </a:t>
            </a:r>
            <a:br>
              <a:rPr lang="en-US" sz="1800" dirty="0"/>
            </a:br>
            <a:r>
              <a:rPr lang="en-US" sz="1800" dirty="0"/>
              <a:t>Recommendations for Chile.</a:t>
            </a:r>
            <a:br>
              <a:rPr lang="en-US" sz="1800" dirty="0"/>
            </a:br>
            <a:r>
              <a:rPr lang="en-US" sz="1800" dirty="0" err="1"/>
              <a:t>Dr</a:t>
            </a:r>
            <a:r>
              <a:rPr lang="en-US" sz="1800" dirty="0"/>
              <a:t> Peter Molan July 2014.</a:t>
            </a:r>
          </a:p>
        </p:txBody>
      </p:sp>
      <p:sp>
        <p:nvSpPr>
          <p:cNvPr id="7" name="Content Placeholder 6"/>
          <p:cNvSpPr>
            <a:spLocks noGrp="1"/>
          </p:cNvSpPr>
          <p:nvPr>
            <p:ph sz="half" idx="2"/>
          </p:nvPr>
        </p:nvSpPr>
        <p:spPr>
          <a:xfrm>
            <a:off x="4682836" y="1600201"/>
            <a:ext cx="4003964" cy="4495800"/>
          </a:xfrm>
        </p:spPr>
        <p:txBody>
          <a:bodyPr>
            <a:normAutofit fontScale="92500"/>
          </a:bodyPr>
          <a:lstStyle/>
          <a:p>
            <a:r>
              <a:rPr lang="en-US" sz="2000"/>
              <a:t>Survey the bioactivities of all Chilean honey varieties that are available in commercial quantities.</a:t>
            </a:r>
          </a:p>
          <a:p>
            <a:r>
              <a:rPr lang="en-US" sz="2000" err="1"/>
              <a:t>Analyse</a:t>
            </a:r>
            <a:r>
              <a:rPr lang="en-US" sz="2000"/>
              <a:t> a large number of samples</a:t>
            </a:r>
          </a:p>
          <a:p>
            <a:r>
              <a:rPr lang="en-US" sz="2000"/>
              <a:t>Conduct systematic tests on the samples as there maybe variances within a species.</a:t>
            </a:r>
          </a:p>
          <a:p>
            <a:r>
              <a:rPr lang="en-US" sz="2000"/>
              <a:t>Chile may discover virtues in some honey varieties that are superior to those found elsewhere.</a:t>
            </a:r>
          </a:p>
          <a:p>
            <a:r>
              <a:rPr lang="en-US" sz="2000"/>
              <a:t>Educate people to use honey on fresh wounds before infection = improved healing.</a:t>
            </a:r>
          </a:p>
        </p:txBody>
      </p:sp>
      <p:sp>
        <p:nvSpPr>
          <p:cNvPr id="4" name="Content Placeholder 3">
            <a:extLst>
              <a:ext uri="{FF2B5EF4-FFF2-40B4-BE49-F238E27FC236}">
                <a16:creationId xmlns:a16="http://schemas.microsoft.com/office/drawing/2014/main" id="{459CCC00-B2FA-1047-8FD5-E5FE0D4565EE}"/>
              </a:ext>
            </a:extLst>
          </p:cNvPr>
          <p:cNvSpPr>
            <a:spLocks noGrp="1"/>
          </p:cNvSpPr>
          <p:nvPr>
            <p:ph sz="half" idx="1"/>
          </p:nvPr>
        </p:nvSpPr>
        <p:spPr>
          <a:xfrm>
            <a:off x="457200" y="1600200"/>
            <a:ext cx="4225636" cy="4786745"/>
          </a:xfrm>
        </p:spPr>
        <p:txBody>
          <a:bodyPr>
            <a:noAutofit/>
          </a:bodyPr>
          <a:lstStyle/>
          <a:p>
            <a:r>
              <a:rPr lang="es-ES" sz="1800" b="1" dirty="0"/>
              <a:t>Examine las bioactividades de todas las variedades de miel chilenas que están disponibles en cantidades comerciales. </a:t>
            </a:r>
          </a:p>
          <a:p>
            <a:r>
              <a:rPr lang="es-ES" sz="1800" b="1" dirty="0"/>
              <a:t>Analizar una gran cantidad de muestras. </a:t>
            </a:r>
          </a:p>
          <a:p>
            <a:r>
              <a:rPr lang="es-ES" sz="1800" b="1" dirty="0"/>
              <a:t>Realice pruebas sistemáticas en las muestras ya que puede haber variaciones dentro de una especie. </a:t>
            </a:r>
          </a:p>
          <a:p>
            <a:r>
              <a:rPr lang="es-ES" sz="1800" b="1" dirty="0"/>
              <a:t>Chile puede descubrir virtudes en algunas variedades de miel que son superiores a las que se encuentran en otros lugares. </a:t>
            </a:r>
          </a:p>
          <a:p>
            <a:r>
              <a:rPr lang="es-ES" sz="1800" b="1" dirty="0"/>
              <a:t>Educar a las personas para que usen miel en heridas frescas antes de la infección = mejora de la curación</a:t>
            </a:r>
            <a:endParaRPr lang="en-US" sz="1800" b="1" dirty="0"/>
          </a:p>
        </p:txBody>
      </p:sp>
    </p:spTree>
    <p:extLst>
      <p:ext uri="{BB962C8B-B14F-4D97-AF65-F5344CB8AC3E}">
        <p14:creationId xmlns:p14="http://schemas.microsoft.com/office/powerpoint/2010/main" val="1754214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92162"/>
          </a:xfrm>
        </p:spPr>
        <p:txBody>
          <a:bodyPr>
            <a:normAutofit/>
          </a:bodyPr>
          <a:lstStyle/>
          <a:p>
            <a:r>
              <a:rPr lang="es-ES" sz="3200"/>
              <a:t>Específicamente:</a:t>
            </a:r>
            <a:r>
              <a:rPr lang="en-US" sz="3200"/>
              <a:t> Specifically:</a:t>
            </a:r>
          </a:p>
        </p:txBody>
      </p:sp>
      <p:sp>
        <p:nvSpPr>
          <p:cNvPr id="6" name="Content Placeholder 5"/>
          <p:cNvSpPr>
            <a:spLocks noGrp="1"/>
          </p:cNvSpPr>
          <p:nvPr>
            <p:ph sz="half" idx="1"/>
          </p:nvPr>
        </p:nvSpPr>
        <p:spPr>
          <a:xfrm>
            <a:off x="332509" y="1066801"/>
            <a:ext cx="4163291" cy="5472544"/>
          </a:xfrm>
        </p:spPr>
        <p:txBody>
          <a:bodyPr>
            <a:noAutofit/>
          </a:bodyPr>
          <a:lstStyle/>
          <a:p>
            <a:pPr marL="0" indent="0">
              <a:buNone/>
            </a:pPr>
            <a:r>
              <a:rPr lang="en-US" sz="2400"/>
              <a:t> </a:t>
            </a:r>
            <a:r>
              <a:rPr lang="en-US" sz="1800" b="1"/>
              <a:t>Bioactivities to survey are:</a:t>
            </a:r>
          </a:p>
          <a:p>
            <a:r>
              <a:rPr lang="en-US" sz="1800" u="sng"/>
              <a:t>Antibacterial activity </a:t>
            </a:r>
            <a:r>
              <a:rPr lang="en-US" sz="1800"/>
              <a:t> -  hydrogen peroxide, and in particular test for any non-peroxide activity</a:t>
            </a:r>
          </a:p>
          <a:p>
            <a:r>
              <a:rPr lang="en-US" sz="1800" u="sng"/>
              <a:t>Antioxidant activity </a:t>
            </a:r>
            <a:r>
              <a:rPr lang="en-US" sz="1800"/>
              <a:t> -  generally activity which removes free radicals, and in particular the iron-sequestering activity for skin treatments or aging.</a:t>
            </a:r>
          </a:p>
          <a:p>
            <a:r>
              <a:rPr lang="en-US" sz="1800" u="sng"/>
              <a:t>Anti-inflammatory activity</a:t>
            </a:r>
          </a:p>
          <a:p>
            <a:r>
              <a:rPr lang="en-US" sz="1800" u="sng"/>
              <a:t>Anti-cancer activity</a:t>
            </a:r>
            <a:r>
              <a:rPr lang="en-US" sz="1800"/>
              <a:t> - an increasing number of papers are being published on this bioactivity.</a:t>
            </a:r>
          </a:p>
          <a:p>
            <a:r>
              <a:rPr lang="en-US" sz="1800" u="sng"/>
              <a:t>Low Glycemic Index </a:t>
            </a:r>
            <a:r>
              <a:rPr lang="en-US" sz="1800"/>
              <a:t>- The rate at which the carbohydrate in a food is broken down to glucose and absorbed from the gut into the blood.</a:t>
            </a:r>
          </a:p>
        </p:txBody>
      </p:sp>
      <p:sp>
        <p:nvSpPr>
          <p:cNvPr id="2" name="Content Placeholder 1">
            <a:extLst>
              <a:ext uri="{FF2B5EF4-FFF2-40B4-BE49-F238E27FC236}">
                <a16:creationId xmlns:a16="http://schemas.microsoft.com/office/drawing/2014/main" id="{14BE36BF-0895-1848-A955-91C547E0761F}"/>
              </a:ext>
            </a:extLst>
          </p:cNvPr>
          <p:cNvSpPr>
            <a:spLocks noGrp="1"/>
          </p:cNvSpPr>
          <p:nvPr>
            <p:ph sz="half" idx="2"/>
          </p:nvPr>
        </p:nvSpPr>
        <p:spPr>
          <a:xfrm>
            <a:off x="4648200" y="1066801"/>
            <a:ext cx="4038600" cy="5472544"/>
          </a:xfrm>
        </p:spPr>
        <p:txBody>
          <a:bodyPr>
            <a:noAutofit/>
          </a:bodyPr>
          <a:lstStyle/>
          <a:p>
            <a:r>
              <a:rPr lang="es-ES" sz="1800" b="1"/>
              <a:t>Las </a:t>
            </a:r>
            <a:r>
              <a:rPr lang="es-ES" sz="1800" b="1" err="1"/>
              <a:t>bioactividades</a:t>
            </a:r>
            <a:r>
              <a:rPr lang="es-ES" sz="1800" b="1"/>
              <a:t> a encuestar son:</a:t>
            </a:r>
          </a:p>
          <a:p>
            <a:r>
              <a:rPr lang="es-ES" sz="1800"/>
              <a:t> </a:t>
            </a:r>
            <a:r>
              <a:rPr lang="es-ES" sz="1800" u="sng"/>
              <a:t>Actividad antibacteriana</a:t>
            </a:r>
            <a:r>
              <a:rPr lang="es-ES" sz="1800"/>
              <a:t>: peróxido de hidrógeno y, en particular, prueba de actividad no peróxido </a:t>
            </a:r>
          </a:p>
          <a:p>
            <a:r>
              <a:rPr lang="es-ES" sz="1800" u="sng"/>
              <a:t>Actividad antioxidante</a:t>
            </a:r>
            <a:r>
              <a:rPr lang="es-ES" sz="1800"/>
              <a:t>: generalmente actividad que elimina los radicales libres, y en particular la actividad </a:t>
            </a:r>
            <a:r>
              <a:rPr lang="es-ES" sz="1800" err="1"/>
              <a:t>secuestrante</a:t>
            </a:r>
            <a:r>
              <a:rPr lang="es-ES" sz="1800"/>
              <a:t> de hierro para tratamientos de la piel o envejecimiento. </a:t>
            </a:r>
          </a:p>
          <a:p>
            <a:r>
              <a:rPr lang="es-ES" sz="1800" u="sng"/>
              <a:t>Actividad antiinflamatoria </a:t>
            </a:r>
          </a:p>
          <a:p>
            <a:r>
              <a:rPr lang="es-ES" sz="1800" u="sng"/>
              <a:t>Actividad anticancerígena</a:t>
            </a:r>
            <a:r>
              <a:rPr lang="es-ES" sz="1800"/>
              <a:t>: se publica un número creciente de artículos sobre esta </a:t>
            </a:r>
            <a:r>
              <a:rPr lang="es-ES" sz="1800" err="1"/>
              <a:t>bioactividad</a:t>
            </a:r>
            <a:r>
              <a:rPr lang="es-ES" sz="1800"/>
              <a:t>. </a:t>
            </a:r>
          </a:p>
          <a:p>
            <a:r>
              <a:rPr lang="es-ES" sz="1800" u="sng"/>
              <a:t>Índice glucémico bajo</a:t>
            </a:r>
            <a:r>
              <a:rPr lang="es-ES" sz="1800"/>
              <a:t>: la velocidad a la que los carbohidratos en un alimento se descomponen en glucosa y se absorben del intestino a la sangre.</a:t>
            </a:r>
            <a:endParaRPr lang="en-US" sz="1800"/>
          </a:p>
        </p:txBody>
      </p:sp>
    </p:spTree>
    <p:extLst>
      <p:ext uri="{BB962C8B-B14F-4D97-AF65-F5344CB8AC3E}">
        <p14:creationId xmlns:p14="http://schemas.microsoft.com/office/powerpoint/2010/main" val="26147250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rog4-image.jpg"/>
          <p:cNvPicPr>
            <a:picLocks noGrp="1" noChangeAspect="1"/>
          </p:cNvPicPr>
          <p:nvPr>
            <p:ph idx="1"/>
          </p:nvPr>
        </p:nvPicPr>
        <p:blipFill>
          <a:blip r:embed="rId2">
            <a:extLst>
              <a:ext uri="{28A0092B-C50C-407E-A947-70E740481C1C}">
                <a14:useLocalDpi xmlns:a14="http://schemas.microsoft.com/office/drawing/2010/main" val="0"/>
              </a:ext>
            </a:extLst>
          </a:blip>
          <a:srcRect t="-23714" b="-23714"/>
          <a:stretch>
            <a:fillRect/>
          </a:stretch>
        </p:blipFill>
        <p:spPr>
          <a:xfrm>
            <a:off x="5821583" y="1927760"/>
            <a:ext cx="2887379" cy="3311897"/>
          </a:xfrm>
        </p:spPr>
      </p:pic>
      <p:sp>
        <p:nvSpPr>
          <p:cNvPr id="5" name="Text Placeholder 4"/>
          <p:cNvSpPr>
            <a:spLocks noGrp="1"/>
          </p:cNvSpPr>
          <p:nvPr>
            <p:ph type="body" sz="half" idx="2"/>
          </p:nvPr>
        </p:nvSpPr>
        <p:spPr>
          <a:xfrm>
            <a:off x="457199" y="294473"/>
            <a:ext cx="8251763" cy="1049060"/>
          </a:xfrm>
        </p:spPr>
        <p:txBody>
          <a:bodyPr>
            <a:normAutofit/>
          </a:bodyPr>
          <a:lstStyle/>
          <a:p>
            <a:pPr algn="ctr"/>
            <a:r>
              <a:rPr lang="es-ES" sz="2000" b="1" dirty="0"/>
              <a:t>Desarrollar asociaciones con el gobierno, proveedores de investigación y universidades para la investigación.</a:t>
            </a:r>
            <a:r>
              <a:rPr lang="en-US" sz="2000" b="1" dirty="0"/>
              <a:t> </a:t>
            </a:r>
          </a:p>
          <a:p>
            <a:pPr algn="ctr"/>
            <a:r>
              <a:rPr lang="en-US" sz="1600" b="1" dirty="0"/>
              <a:t>Develop partnerships with Government, Research providers and Universities for research.</a:t>
            </a:r>
          </a:p>
        </p:txBody>
      </p:sp>
      <p:sp>
        <p:nvSpPr>
          <p:cNvPr id="3" name="TextBox 2"/>
          <p:cNvSpPr txBox="1"/>
          <p:nvPr/>
        </p:nvSpPr>
        <p:spPr>
          <a:xfrm>
            <a:off x="457199" y="1343532"/>
            <a:ext cx="5130801" cy="5570756"/>
          </a:xfrm>
          <a:prstGeom prst="rect">
            <a:avLst/>
          </a:prstGeom>
          <a:noFill/>
        </p:spPr>
        <p:txBody>
          <a:bodyPr wrap="square" rtlCol="0">
            <a:spAutoFit/>
          </a:bodyPr>
          <a:lstStyle/>
          <a:p>
            <a:r>
              <a:rPr lang="es-ES" sz="2400" b="1" dirty="0"/>
              <a:t>El valor de la industria de la miel de Manuka en Nueva Zelanda podría crecer a $ 1.2 mil millones por año. Las exportaciones totales de miel en 2017 fueron de $ NZ329 millones de un total de 8450 toneladas exportadas. Se están realizando más investigaciones con el apoyo del Gobierno.</a:t>
            </a:r>
          </a:p>
          <a:p>
            <a:endParaRPr lang="en-US" sz="2400" dirty="0"/>
          </a:p>
          <a:p>
            <a:r>
              <a:rPr lang="en-US" sz="2000" dirty="0"/>
              <a:t>The value of New Zealand's Manuka honey industry could grow towards $1.2 billion per annum. </a:t>
            </a:r>
          </a:p>
          <a:p>
            <a:r>
              <a:rPr lang="en-US" sz="2000" dirty="0"/>
              <a:t>Total Exports of honey in 2017 were $NZ329 million from a total of 8450 tons exported. Further research is on going with Government support.</a:t>
            </a:r>
          </a:p>
        </p:txBody>
      </p:sp>
    </p:spTree>
    <p:extLst>
      <p:ext uri="{BB962C8B-B14F-4D97-AF65-F5344CB8AC3E}">
        <p14:creationId xmlns:p14="http://schemas.microsoft.com/office/powerpoint/2010/main" val="1604702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88105"/>
          </a:xfrm>
        </p:spPr>
        <p:txBody>
          <a:bodyPr>
            <a:normAutofit/>
          </a:bodyPr>
          <a:lstStyle/>
          <a:p>
            <a:r>
              <a:rPr lang="es-ES" sz="2400" b="1" dirty="0"/>
              <a:t>El futuro de las plantaciones de manuka: no sin riesgos.</a:t>
            </a:r>
            <a:br>
              <a:rPr lang="es-ES" sz="2400" b="1" dirty="0"/>
            </a:br>
            <a:r>
              <a:rPr lang="en-US" sz="2400" dirty="0"/>
              <a:t> The future for manuka plantations – Not without risk. </a:t>
            </a:r>
          </a:p>
        </p:txBody>
      </p:sp>
      <p:sp>
        <p:nvSpPr>
          <p:cNvPr id="6" name="Text Placeholder 5"/>
          <p:cNvSpPr>
            <a:spLocks noGrp="1"/>
          </p:cNvSpPr>
          <p:nvPr>
            <p:ph type="body" idx="1"/>
          </p:nvPr>
        </p:nvSpPr>
        <p:spPr>
          <a:xfrm>
            <a:off x="265163" y="1149926"/>
            <a:ext cx="4379862" cy="1191491"/>
          </a:xfrm>
        </p:spPr>
        <p:txBody>
          <a:bodyPr>
            <a:normAutofit fontScale="85000" lnSpcReduction="20000"/>
          </a:bodyPr>
          <a:lstStyle/>
          <a:p>
            <a:r>
              <a:rPr lang="es-ES" sz="1600" dirty="0"/>
              <a:t>Manuka está siendo plantada. Sabemos que el momento de la floración está relacionado con el área de origen de la planta. Este es un punto muy importante.</a:t>
            </a:r>
          </a:p>
          <a:p>
            <a:r>
              <a:rPr lang="en-US" sz="1600" b="0" dirty="0"/>
              <a:t> Manuka is being planted. We know that timing of flowering is linked to the area the plant originates from. This is a very important point.</a:t>
            </a:r>
          </a:p>
        </p:txBody>
      </p:sp>
      <p:pic>
        <p:nvPicPr>
          <p:cNvPr id="9" name="Content Placeholder 8" descr="P1100955.JPG"/>
          <p:cNvPicPr>
            <a:picLocks noGrp="1" noChangeAspect="1"/>
          </p:cNvPicPr>
          <p:nvPr>
            <p:ph sz="half" idx="2"/>
          </p:nvPr>
        </p:nvPicPr>
        <p:blipFill>
          <a:blip r:embed="rId2">
            <a:extLst>
              <a:ext uri="{28A0092B-C50C-407E-A947-70E740481C1C}">
                <a14:useLocalDpi xmlns:a14="http://schemas.microsoft.com/office/drawing/2010/main" val="0"/>
              </a:ext>
            </a:extLst>
          </a:blip>
          <a:srcRect l="11656" r="11656"/>
          <a:stretch>
            <a:fillRect/>
          </a:stretch>
        </p:blipFill>
        <p:spPr>
          <a:xfrm>
            <a:off x="265163" y="2479675"/>
            <a:ext cx="4306837" cy="4212070"/>
          </a:xfrm>
        </p:spPr>
      </p:pic>
      <p:sp>
        <p:nvSpPr>
          <p:cNvPr id="7" name="Text Placeholder 6"/>
          <p:cNvSpPr>
            <a:spLocks noGrp="1"/>
          </p:cNvSpPr>
          <p:nvPr>
            <p:ph type="body" sz="quarter" idx="3"/>
          </p:nvPr>
        </p:nvSpPr>
        <p:spPr>
          <a:xfrm>
            <a:off x="4645025" y="1262742"/>
            <a:ext cx="4041775" cy="1078675"/>
          </a:xfrm>
        </p:spPr>
        <p:txBody>
          <a:bodyPr>
            <a:normAutofit fontScale="85000" lnSpcReduction="20000"/>
          </a:bodyPr>
          <a:lstStyle/>
          <a:p>
            <a:r>
              <a:rPr lang="es-ES" sz="1600" dirty="0"/>
              <a:t>Mirando a plantar alrededor de un barranco de erosión con otros árboles para las abejas.</a:t>
            </a:r>
            <a:r>
              <a:rPr lang="en-US" sz="1600" dirty="0"/>
              <a:t> </a:t>
            </a:r>
            <a:r>
              <a:rPr lang="en-US" sz="1600" b="0" dirty="0"/>
              <a:t>Looking at planting around an erosion gully with other Trees for Bees.</a:t>
            </a:r>
          </a:p>
        </p:txBody>
      </p:sp>
      <p:pic>
        <p:nvPicPr>
          <p:cNvPr id="10" name="Content Placeholder 9" descr="P1140214.JPG"/>
          <p:cNvPicPr>
            <a:picLocks noGrp="1" noChangeAspect="1"/>
          </p:cNvPicPr>
          <p:nvPr>
            <p:ph sz="quarter" idx="4"/>
          </p:nvPr>
        </p:nvPicPr>
        <p:blipFill>
          <a:blip r:embed="rId3">
            <a:extLst>
              <a:ext uri="{28A0092B-C50C-407E-A947-70E740481C1C}">
                <a14:useLocalDpi xmlns:a14="http://schemas.microsoft.com/office/drawing/2010/main" val="0"/>
              </a:ext>
            </a:extLst>
          </a:blip>
          <a:srcRect t="-15174" b="-15174"/>
          <a:stretch>
            <a:fillRect/>
          </a:stretch>
        </p:blipFill>
        <p:spPr>
          <a:xfrm>
            <a:off x="4817335" y="2341418"/>
            <a:ext cx="4198782" cy="4239491"/>
          </a:xfrm>
        </p:spPr>
      </p:pic>
    </p:spTree>
    <p:extLst>
      <p:ext uri="{BB962C8B-B14F-4D97-AF65-F5344CB8AC3E}">
        <p14:creationId xmlns:p14="http://schemas.microsoft.com/office/powerpoint/2010/main" val="2469991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332509"/>
            <a:ext cx="7772400" cy="2612221"/>
          </a:xfrm>
        </p:spPr>
        <p:txBody>
          <a:bodyPr>
            <a:normAutofit/>
          </a:bodyPr>
          <a:lstStyle/>
          <a:p>
            <a:r>
              <a:rPr lang="es-ES" sz="2000" b="1" dirty="0"/>
              <a:t>El mayor valor de la miel de manuka más los estándares en torno a la producción, el procesamiento, las pruebas y la comercialización ha ayudado a elevar el valor de todas las demás mieles de Nueva Zelanda</a:t>
            </a:r>
            <a:br>
              <a:rPr lang="es-ES" sz="2000" b="1" dirty="0"/>
            </a:br>
            <a:r>
              <a:rPr lang="en-US" sz="2000" b="1" dirty="0"/>
              <a:t> </a:t>
            </a:r>
            <a:br>
              <a:rPr lang="en-US" sz="2000" b="1" dirty="0"/>
            </a:br>
            <a:r>
              <a:rPr lang="en-US" sz="2000" dirty="0"/>
              <a:t>The increased value of manuka honey plus the standards around production, processing, testing and marketing has helped lifted the value of all other New Zealand honey.</a:t>
            </a:r>
          </a:p>
        </p:txBody>
      </p:sp>
      <p:sp>
        <p:nvSpPr>
          <p:cNvPr id="8" name="Subtitle 7"/>
          <p:cNvSpPr>
            <a:spLocks noGrp="1"/>
          </p:cNvSpPr>
          <p:nvPr>
            <p:ph type="subTitle" idx="1"/>
          </p:nvPr>
        </p:nvSpPr>
        <p:spPr>
          <a:xfrm>
            <a:off x="1371600" y="3073562"/>
            <a:ext cx="6400800" cy="2760683"/>
          </a:xfrm>
        </p:spPr>
        <p:txBody>
          <a:bodyPr>
            <a:noAutofit/>
          </a:bodyPr>
          <a:lstStyle/>
          <a:p>
            <a:r>
              <a:rPr lang="es-ES" sz="2000" dirty="0">
                <a:solidFill>
                  <a:schemeClr val="tx1"/>
                </a:solidFill>
              </a:rPr>
              <a:t>El valor de la miel de manuka ha resultado en una gama de nuevos productos hechos con ella. A continuación se presentan ejemplos de productos que incorporan miel de manuka.</a:t>
            </a:r>
          </a:p>
          <a:p>
            <a:r>
              <a:rPr lang="en-US" sz="2000" dirty="0">
                <a:solidFill>
                  <a:schemeClr val="tx1"/>
                </a:solidFill>
              </a:rPr>
              <a:t>The value of manuka honey has resulted in a range of new products made with it. To follow are examples of products incorporating manuka honey.</a:t>
            </a:r>
          </a:p>
        </p:txBody>
      </p:sp>
    </p:spTree>
    <p:extLst>
      <p:ext uri="{BB962C8B-B14F-4D97-AF65-F5344CB8AC3E}">
        <p14:creationId xmlns:p14="http://schemas.microsoft.com/office/powerpoint/2010/main" val="24352927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700" b="1" dirty="0"/>
              <a:t>Productos de </a:t>
            </a:r>
            <a:r>
              <a:rPr lang="es-ES" sz="2700" b="1" dirty="0" err="1"/>
              <a:t>Comvita</a:t>
            </a:r>
            <a:r>
              <a:rPr lang="es-ES" sz="2700" b="1" dirty="0"/>
              <a:t> NZ </a:t>
            </a:r>
            <a:r>
              <a:rPr lang="es-ES" sz="2700" b="1" dirty="0" err="1"/>
              <a:t>Ltd</a:t>
            </a:r>
            <a:r>
              <a:rPr lang="es-ES" sz="2700" b="1" dirty="0"/>
              <a:t> </a:t>
            </a:r>
            <a:r>
              <a:rPr lang="en-US" sz="2400" b="1" dirty="0">
                <a:hlinkClick r:id="rId2"/>
              </a:rPr>
              <a:t>https://www.comvita.co.nz/about-us</a:t>
            </a:r>
            <a:r>
              <a:rPr lang="en-US" sz="2400" b="1" dirty="0"/>
              <a:t> </a:t>
            </a:r>
            <a:br>
              <a:rPr lang="es-ES" sz="1800" dirty="0"/>
            </a:br>
            <a:r>
              <a:rPr lang="en-US" sz="1800" dirty="0"/>
              <a:t> </a:t>
            </a:r>
            <a:r>
              <a:rPr lang="en-US" sz="1800" dirty="0" err="1"/>
              <a:t>Comvita</a:t>
            </a:r>
            <a:r>
              <a:rPr lang="en-US" sz="1800" dirty="0"/>
              <a:t> NZ Ltd products </a:t>
            </a:r>
            <a:r>
              <a:rPr lang="en-US" sz="1800" dirty="0">
                <a:hlinkClick r:id="rId2"/>
              </a:rPr>
              <a:t>https://www.comvita.co.nz/about-us</a:t>
            </a:r>
            <a:r>
              <a:rPr lang="en-US" sz="1800" dirty="0"/>
              <a:t> </a:t>
            </a:r>
          </a:p>
        </p:txBody>
      </p:sp>
      <p:sp>
        <p:nvSpPr>
          <p:cNvPr id="3" name="Text Placeholder 2"/>
          <p:cNvSpPr>
            <a:spLocks noGrp="1"/>
          </p:cNvSpPr>
          <p:nvPr>
            <p:ph type="body" idx="1"/>
          </p:nvPr>
        </p:nvSpPr>
        <p:spPr>
          <a:xfrm>
            <a:off x="457200" y="1535112"/>
            <a:ext cx="4040188" cy="847869"/>
          </a:xfrm>
        </p:spPr>
        <p:txBody>
          <a:bodyPr>
            <a:normAutofit fontScale="70000" lnSpcReduction="20000"/>
          </a:bodyPr>
          <a:lstStyle/>
          <a:p>
            <a:r>
              <a:rPr lang="es-ES" dirty="0"/>
              <a:t>Cosméticos con miel.</a:t>
            </a:r>
          </a:p>
          <a:p>
            <a:r>
              <a:rPr lang="en-US" dirty="0"/>
              <a:t> Cosmetics with honey.</a:t>
            </a:r>
          </a:p>
        </p:txBody>
      </p:sp>
      <p:sp>
        <p:nvSpPr>
          <p:cNvPr id="5" name="Text Placeholder 4"/>
          <p:cNvSpPr>
            <a:spLocks noGrp="1"/>
          </p:cNvSpPr>
          <p:nvPr>
            <p:ph type="body" sz="quarter" idx="3"/>
          </p:nvPr>
        </p:nvSpPr>
        <p:spPr>
          <a:xfrm>
            <a:off x="4645025" y="1535113"/>
            <a:ext cx="4041775" cy="847868"/>
          </a:xfrm>
        </p:spPr>
        <p:txBody>
          <a:bodyPr>
            <a:normAutofit fontScale="70000" lnSpcReduction="20000"/>
          </a:bodyPr>
          <a:lstStyle/>
          <a:p>
            <a:r>
              <a:rPr lang="es-ES" dirty="0"/>
              <a:t>Bienestar de invierno con miel de Manuka y otros ingredientes.</a:t>
            </a:r>
            <a:r>
              <a:rPr lang="en-US" dirty="0"/>
              <a:t> Winter wellness with Manuka honey &amp; other ingredients.</a:t>
            </a:r>
          </a:p>
        </p:txBody>
      </p:sp>
      <p:pic>
        <p:nvPicPr>
          <p:cNvPr id="7" name="Content Placeholder 6" descr="220_showcaseThumb.jpg"/>
          <p:cNvPicPr>
            <a:picLocks noGrp="1" noChangeAspect="1"/>
          </p:cNvPicPr>
          <p:nvPr>
            <p:ph sz="quarter" idx="4"/>
          </p:nvPr>
        </p:nvPicPr>
        <p:blipFill>
          <a:blip r:embed="rId3">
            <a:extLst>
              <a:ext uri="{28A0092B-C50C-407E-A947-70E740481C1C}">
                <a14:useLocalDpi xmlns:a14="http://schemas.microsoft.com/office/drawing/2010/main" val="0"/>
              </a:ext>
            </a:extLst>
          </a:blip>
          <a:srcRect l="-9747" r="-9747"/>
          <a:stretch>
            <a:fillRect/>
          </a:stretch>
        </p:blipFill>
        <p:spPr>
          <a:xfrm>
            <a:off x="4645025" y="2500455"/>
            <a:ext cx="4041775" cy="4094308"/>
          </a:xfrm>
        </p:spPr>
      </p:pic>
      <p:pic>
        <p:nvPicPr>
          <p:cNvPr id="12" name="Content Placeholder 11" descr="936_linkedRange.jpg"/>
          <p:cNvPicPr>
            <a:picLocks noGrp="1" noChangeAspect="1"/>
          </p:cNvPicPr>
          <p:nvPr>
            <p:ph sz="half" idx="2"/>
          </p:nvPr>
        </p:nvPicPr>
        <p:blipFill>
          <a:blip r:embed="rId4">
            <a:extLst>
              <a:ext uri="{28A0092B-C50C-407E-A947-70E740481C1C}">
                <a14:useLocalDpi xmlns:a14="http://schemas.microsoft.com/office/drawing/2010/main" val="0"/>
              </a:ext>
            </a:extLst>
          </a:blip>
          <a:srcRect l="-9714" r="-9714"/>
          <a:stretch>
            <a:fillRect/>
          </a:stretch>
        </p:blipFill>
        <p:spPr>
          <a:xfrm>
            <a:off x="457200" y="2500455"/>
            <a:ext cx="4040188" cy="4094308"/>
          </a:xfrm>
        </p:spPr>
      </p:pic>
    </p:spTree>
    <p:extLst>
      <p:ext uri="{BB962C8B-B14F-4D97-AF65-F5344CB8AC3E}">
        <p14:creationId xmlns:p14="http://schemas.microsoft.com/office/powerpoint/2010/main" val="3519689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a:t>Productos de </a:t>
            </a:r>
            <a:r>
              <a:rPr lang="es-ES" dirty="0" err="1"/>
              <a:t>Comvita</a:t>
            </a:r>
            <a:r>
              <a:rPr lang="es-ES" dirty="0"/>
              <a:t> NZ </a:t>
            </a:r>
            <a:r>
              <a:rPr lang="es-ES" dirty="0" err="1"/>
              <a:t>Ltd</a:t>
            </a:r>
            <a:br>
              <a:rPr lang="es-ES" dirty="0"/>
            </a:br>
            <a:r>
              <a:rPr lang="en-US" dirty="0"/>
              <a:t> </a:t>
            </a:r>
            <a:r>
              <a:rPr lang="en-US" dirty="0" err="1"/>
              <a:t>Comvita</a:t>
            </a:r>
            <a:r>
              <a:rPr lang="en-US" dirty="0"/>
              <a:t> NZ Ltd products</a:t>
            </a:r>
          </a:p>
        </p:txBody>
      </p:sp>
      <p:sp>
        <p:nvSpPr>
          <p:cNvPr id="3" name="Text Placeholder 2"/>
          <p:cNvSpPr>
            <a:spLocks noGrp="1"/>
          </p:cNvSpPr>
          <p:nvPr>
            <p:ph type="body" idx="1"/>
          </p:nvPr>
        </p:nvSpPr>
        <p:spPr/>
        <p:txBody>
          <a:bodyPr>
            <a:normAutofit fontScale="77500" lnSpcReduction="20000"/>
          </a:bodyPr>
          <a:lstStyle/>
          <a:p>
            <a:r>
              <a:rPr lang="es-ES" dirty="0"/>
              <a:t>Crema de eccema con miel de manuka</a:t>
            </a:r>
            <a:r>
              <a:rPr lang="en-US" dirty="0"/>
              <a:t> Eczema cream with Manuka honey</a:t>
            </a:r>
          </a:p>
        </p:txBody>
      </p:sp>
      <p:pic>
        <p:nvPicPr>
          <p:cNvPr id="7" name="Content Placeholder 6" descr="60101_rangeItem.jpg"/>
          <p:cNvPicPr>
            <a:picLocks noGrp="1" noChangeAspect="1"/>
          </p:cNvPicPr>
          <p:nvPr>
            <p:ph sz="half" idx="2"/>
          </p:nvPr>
        </p:nvPicPr>
        <p:blipFill>
          <a:blip r:embed="rId2">
            <a:extLst>
              <a:ext uri="{28A0092B-C50C-407E-A947-70E740481C1C}">
                <a14:useLocalDpi xmlns:a14="http://schemas.microsoft.com/office/drawing/2010/main" val="0"/>
              </a:ext>
            </a:extLst>
          </a:blip>
          <a:srcRect l="-18020" r="-18020"/>
          <a:stretch>
            <a:fillRect/>
          </a:stretch>
        </p:blipFill>
        <p:spPr/>
      </p:pic>
      <p:sp>
        <p:nvSpPr>
          <p:cNvPr id="5" name="Text Placeholder 4"/>
          <p:cNvSpPr>
            <a:spLocks noGrp="1"/>
          </p:cNvSpPr>
          <p:nvPr>
            <p:ph type="body" sz="quarter" idx="3"/>
          </p:nvPr>
        </p:nvSpPr>
        <p:spPr/>
        <p:txBody>
          <a:bodyPr>
            <a:normAutofit fontScale="77500" lnSpcReduction="20000"/>
          </a:bodyPr>
          <a:lstStyle/>
          <a:p>
            <a:r>
              <a:rPr lang="es-ES" dirty="0"/>
              <a:t>Pasta de dientes con propóleos</a:t>
            </a:r>
            <a:r>
              <a:rPr lang="en-US" dirty="0"/>
              <a:t> Propolis toothpaste</a:t>
            </a:r>
          </a:p>
        </p:txBody>
      </p:sp>
      <p:pic>
        <p:nvPicPr>
          <p:cNvPr id="8" name="Content Placeholder 7" descr="225(1)_rangeItem.jpg"/>
          <p:cNvPicPr>
            <a:picLocks noGrp="1" noChangeAspect="1"/>
          </p:cNvPicPr>
          <p:nvPr>
            <p:ph sz="quarter" idx="4"/>
          </p:nvPr>
        </p:nvPicPr>
        <p:blipFill>
          <a:blip r:embed="rId3">
            <a:extLst>
              <a:ext uri="{28A0092B-C50C-407E-A947-70E740481C1C}">
                <a14:useLocalDpi xmlns:a14="http://schemas.microsoft.com/office/drawing/2010/main" val="0"/>
              </a:ext>
            </a:extLst>
          </a:blip>
          <a:srcRect t="-64203" b="-64203"/>
          <a:stretch>
            <a:fillRect/>
          </a:stretch>
        </p:blipFill>
        <p:spPr/>
      </p:pic>
    </p:spTree>
    <p:extLst>
      <p:ext uri="{BB962C8B-B14F-4D97-AF65-F5344CB8AC3E}">
        <p14:creationId xmlns:p14="http://schemas.microsoft.com/office/powerpoint/2010/main" val="38973669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Manuka Health NZ Ltd </a:t>
            </a:r>
            <a:r>
              <a:rPr lang="en-US" sz="2000" dirty="0">
                <a:hlinkClick r:id="rId2"/>
              </a:rPr>
              <a:t>https://www.manukahealth.co.nz</a:t>
            </a:r>
            <a:r>
              <a:rPr lang="en-US" sz="2000" dirty="0"/>
              <a:t> </a:t>
            </a:r>
          </a:p>
        </p:txBody>
      </p:sp>
      <p:sp>
        <p:nvSpPr>
          <p:cNvPr id="3" name="Text Placeholder 2"/>
          <p:cNvSpPr>
            <a:spLocks noGrp="1"/>
          </p:cNvSpPr>
          <p:nvPr>
            <p:ph type="body" idx="1"/>
          </p:nvPr>
        </p:nvSpPr>
        <p:spPr>
          <a:xfrm>
            <a:off x="457200" y="1177636"/>
            <a:ext cx="4040188" cy="997239"/>
          </a:xfrm>
        </p:spPr>
        <p:txBody>
          <a:bodyPr>
            <a:normAutofit fontScale="70000" lnSpcReduction="20000"/>
          </a:bodyPr>
          <a:lstStyle/>
          <a:p>
            <a:r>
              <a:rPr lang="es-ES" dirty="0"/>
              <a:t>Miel de manuka y glucosamina con veneno de abeja para la salud de las articulaciones</a:t>
            </a:r>
            <a:r>
              <a:rPr lang="en-US" dirty="0"/>
              <a:t> Manuka honey &amp; Glucosamine with Bee Venom for joint health</a:t>
            </a:r>
          </a:p>
        </p:txBody>
      </p:sp>
      <p:sp>
        <p:nvSpPr>
          <p:cNvPr id="5" name="Text Placeholder 4"/>
          <p:cNvSpPr>
            <a:spLocks noGrp="1"/>
          </p:cNvSpPr>
          <p:nvPr>
            <p:ph type="body" sz="quarter" idx="3"/>
          </p:nvPr>
        </p:nvSpPr>
        <p:spPr>
          <a:xfrm>
            <a:off x="4645025" y="1177636"/>
            <a:ext cx="4041775" cy="997239"/>
          </a:xfrm>
        </p:spPr>
        <p:txBody>
          <a:bodyPr>
            <a:normAutofit fontScale="70000" lnSpcReduction="20000"/>
          </a:bodyPr>
          <a:lstStyle/>
          <a:p>
            <a:r>
              <a:rPr lang="es-ES" dirty="0"/>
              <a:t>Miel de manuka con gel de aloe vera para apoyar la salud digestiva</a:t>
            </a:r>
          </a:p>
          <a:p>
            <a:r>
              <a:rPr lang="en-US" dirty="0"/>
              <a:t> Manuka honey with Aloe </a:t>
            </a:r>
            <a:r>
              <a:rPr lang="en-US" dirty="0" err="1"/>
              <a:t>vera</a:t>
            </a:r>
            <a:r>
              <a:rPr lang="en-US" dirty="0"/>
              <a:t> gel to support digestive health</a:t>
            </a:r>
          </a:p>
        </p:txBody>
      </p:sp>
      <p:pic>
        <p:nvPicPr>
          <p:cNvPr id="11" name="Content Placeholder 10" descr="116_bee_venom_250g1.JPG"/>
          <p:cNvPicPr>
            <a:picLocks noGrp="1" noChangeAspect="1"/>
          </p:cNvPicPr>
          <p:nvPr>
            <p:ph sz="half" idx="2"/>
          </p:nvPr>
        </p:nvPicPr>
        <p:blipFill>
          <a:blip r:embed="rId3">
            <a:extLst>
              <a:ext uri="{28A0092B-C50C-407E-A947-70E740481C1C}">
                <a14:useLocalDpi xmlns:a14="http://schemas.microsoft.com/office/drawing/2010/main" val="0"/>
              </a:ext>
            </a:extLst>
          </a:blip>
          <a:srcRect l="-21118" r="-21118"/>
          <a:stretch>
            <a:fillRect/>
          </a:stretch>
        </p:blipFill>
        <p:spPr>
          <a:xfrm>
            <a:off x="789708" y="2500067"/>
            <a:ext cx="3707679" cy="3626096"/>
          </a:xfrm>
        </p:spPr>
      </p:pic>
      <p:pic>
        <p:nvPicPr>
          <p:cNvPr id="12" name="Content Placeholder 11" descr="162_aloe_vera1.JPG"/>
          <p:cNvPicPr>
            <a:picLocks noGrp="1" noChangeAspect="1"/>
          </p:cNvPicPr>
          <p:nvPr>
            <p:ph sz="quarter" idx="4"/>
          </p:nvPr>
        </p:nvPicPr>
        <p:blipFill>
          <a:blip r:embed="rId4">
            <a:extLst>
              <a:ext uri="{28A0092B-C50C-407E-A947-70E740481C1C}">
                <a14:useLocalDpi xmlns:a14="http://schemas.microsoft.com/office/drawing/2010/main" val="0"/>
              </a:ext>
            </a:extLst>
          </a:blip>
          <a:srcRect l="-21146" r="-21146"/>
          <a:stretch>
            <a:fillRect/>
          </a:stretch>
        </p:blipFill>
        <p:spPr>
          <a:xfrm>
            <a:off x="4890655" y="2415005"/>
            <a:ext cx="3796145" cy="3711157"/>
          </a:xfrm>
        </p:spPr>
      </p:pic>
    </p:spTree>
    <p:extLst>
      <p:ext uri="{BB962C8B-B14F-4D97-AF65-F5344CB8AC3E}">
        <p14:creationId xmlns:p14="http://schemas.microsoft.com/office/powerpoint/2010/main" val="2955340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51531CC-D8D0-8542-A4BF-2503C3C3AE78}"/>
              </a:ext>
            </a:extLst>
          </p:cNvPr>
          <p:cNvSpPr>
            <a:spLocks noGrp="1"/>
          </p:cNvSpPr>
          <p:nvPr>
            <p:ph type="title"/>
          </p:nvPr>
        </p:nvSpPr>
        <p:spPr>
          <a:xfrm>
            <a:off x="457200" y="180109"/>
            <a:ext cx="8229600" cy="1385455"/>
          </a:xfrm>
        </p:spPr>
        <p:txBody>
          <a:bodyPr>
            <a:normAutofit/>
          </a:bodyPr>
          <a:lstStyle/>
          <a:p>
            <a:r>
              <a:rPr lang="en-US" sz="1800" b="1" dirty="0"/>
              <a:t>Being close to the international date line the East Cape of New Zealand is the first large land mass to receive the sun on each new day. </a:t>
            </a:r>
            <a:br>
              <a:rPr lang="en-US" sz="1800" b="1" dirty="0"/>
            </a:br>
            <a:r>
              <a:rPr lang="es-ES" sz="1800" b="1" dirty="0"/>
              <a:t>Al estar cerca de la línea de fecha internacional, el Cabo Oriental de Nueva Zelanda es la primera gran masa de tierra que recibe el sol en cada nuevo día.</a:t>
            </a:r>
            <a:endParaRPr lang="en-US" sz="1800" b="1" dirty="0"/>
          </a:p>
        </p:txBody>
      </p:sp>
      <p:pic>
        <p:nvPicPr>
          <p:cNvPr id="8" name="Content Placeholder 7">
            <a:extLst>
              <a:ext uri="{FF2B5EF4-FFF2-40B4-BE49-F238E27FC236}">
                <a16:creationId xmlns:a16="http://schemas.microsoft.com/office/drawing/2014/main" id="{4E546C29-19C3-EE4A-8979-50C18D8CE1C5}"/>
              </a:ext>
            </a:extLst>
          </p:cNvPr>
          <p:cNvPicPr>
            <a:picLocks noGrp="1" noChangeAspect="1"/>
          </p:cNvPicPr>
          <p:nvPr>
            <p:ph idx="1"/>
          </p:nvPr>
        </p:nvPicPr>
        <p:blipFill>
          <a:blip r:embed="rId2"/>
          <a:stretch>
            <a:fillRect/>
          </a:stretch>
        </p:blipFill>
        <p:spPr>
          <a:xfrm>
            <a:off x="942109" y="1451319"/>
            <a:ext cx="6899563" cy="5172178"/>
          </a:xfrm>
        </p:spPr>
      </p:pic>
    </p:spTree>
    <p:extLst>
      <p:ext uri="{BB962C8B-B14F-4D97-AF65-F5344CB8AC3E}">
        <p14:creationId xmlns:p14="http://schemas.microsoft.com/office/powerpoint/2010/main" val="742532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97911"/>
          </a:xfrm>
        </p:spPr>
        <p:txBody>
          <a:bodyPr>
            <a:normAutofit fontScale="90000"/>
          </a:bodyPr>
          <a:lstStyle/>
          <a:p>
            <a:r>
              <a:rPr lang="en-US" dirty="0"/>
              <a:t>Manuka Health NZ Ltd products.</a:t>
            </a:r>
          </a:p>
        </p:txBody>
      </p:sp>
      <p:sp>
        <p:nvSpPr>
          <p:cNvPr id="3" name="Text Placeholder 2"/>
          <p:cNvSpPr>
            <a:spLocks noGrp="1"/>
          </p:cNvSpPr>
          <p:nvPr>
            <p:ph type="body" idx="1"/>
          </p:nvPr>
        </p:nvSpPr>
        <p:spPr>
          <a:xfrm>
            <a:off x="263236" y="972549"/>
            <a:ext cx="4234152" cy="1784961"/>
          </a:xfrm>
        </p:spPr>
        <p:txBody>
          <a:bodyPr>
            <a:noAutofit/>
          </a:bodyPr>
          <a:lstStyle/>
          <a:p>
            <a:r>
              <a:rPr lang="es-ES" sz="1800" dirty="0"/>
              <a:t>Miel de Manuka en un apósito para heridas: un paño elástico transpirable (oxígeno y humedad) </a:t>
            </a:r>
          </a:p>
          <a:p>
            <a:r>
              <a:rPr lang="es-ES" sz="1800" dirty="0"/>
              <a:t>Permeable</a:t>
            </a:r>
            <a:r>
              <a:rPr lang="en-US" sz="1800" dirty="0"/>
              <a:t> Manuka honey in a wound dressing - a breathable (oxygen and moisture) permeable stretch cloth</a:t>
            </a:r>
          </a:p>
        </p:txBody>
      </p:sp>
      <p:pic>
        <p:nvPicPr>
          <p:cNvPr id="7" name="Content Placeholder 6" descr="wound_dressing.JPG"/>
          <p:cNvPicPr>
            <a:picLocks noGrp="1" noChangeAspect="1"/>
          </p:cNvPicPr>
          <p:nvPr>
            <p:ph sz="half" idx="2"/>
          </p:nvPr>
        </p:nvPicPr>
        <p:blipFill>
          <a:blip r:embed="rId2">
            <a:extLst>
              <a:ext uri="{28A0092B-C50C-407E-A947-70E740481C1C}">
                <a14:useLocalDpi xmlns:a14="http://schemas.microsoft.com/office/drawing/2010/main" val="0"/>
              </a:ext>
            </a:extLst>
          </a:blip>
          <a:srcRect l="-42921" r="-42921"/>
          <a:stretch>
            <a:fillRect/>
          </a:stretch>
        </p:blipFill>
        <p:spPr>
          <a:xfrm>
            <a:off x="623455" y="2923150"/>
            <a:ext cx="3801548" cy="3717900"/>
          </a:xfrm>
        </p:spPr>
      </p:pic>
      <p:sp>
        <p:nvSpPr>
          <p:cNvPr id="5" name="Text Placeholder 4"/>
          <p:cNvSpPr>
            <a:spLocks noGrp="1"/>
          </p:cNvSpPr>
          <p:nvPr>
            <p:ph type="body" sz="quarter" idx="3"/>
          </p:nvPr>
        </p:nvSpPr>
        <p:spPr>
          <a:xfrm>
            <a:off x="4497389" y="972550"/>
            <a:ext cx="4189412" cy="1784960"/>
          </a:xfrm>
        </p:spPr>
        <p:txBody>
          <a:bodyPr>
            <a:noAutofit/>
          </a:bodyPr>
          <a:lstStyle/>
          <a:p>
            <a:r>
              <a:rPr lang="en-US" sz="2000" dirty="0"/>
              <a:t> </a:t>
            </a:r>
            <a:r>
              <a:rPr lang="es-ES" sz="1600" dirty="0"/>
              <a:t>Miel de Manuka en un gel para heridas para heridas superficiales que incluyen abrasiones y rasguños, laceraciones, cortes menores y quemaduras menores.</a:t>
            </a:r>
            <a:r>
              <a:rPr lang="en-US" sz="1600" dirty="0"/>
              <a:t> </a:t>
            </a:r>
          </a:p>
          <a:p>
            <a:r>
              <a:rPr lang="en-US" sz="1600" dirty="0"/>
              <a:t>Manuka honey in a wound gel for surface wounds including abrasions and grazes, lacerations, minor cuts, and minor burns</a:t>
            </a:r>
          </a:p>
        </p:txBody>
      </p:sp>
      <p:pic>
        <p:nvPicPr>
          <p:cNvPr id="8" name="Content Placeholder 7" descr="6009_wound_gel_tube.JPG"/>
          <p:cNvPicPr>
            <a:picLocks noGrp="1" noChangeAspect="1"/>
          </p:cNvPicPr>
          <p:nvPr>
            <p:ph sz="quarter" idx="4"/>
          </p:nvPr>
        </p:nvPicPr>
        <p:blipFill>
          <a:blip r:embed="rId3">
            <a:extLst>
              <a:ext uri="{28A0092B-C50C-407E-A947-70E740481C1C}">
                <a14:useLocalDpi xmlns:a14="http://schemas.microsoft.com/office/drawing/2010/main" val="0"/>
              </a:ext>
            </a:extLst>
          </a:blip>
          <a:srcRect l="-118240" r="-118240"/>
          <a:stretch>
            <a:fillRect/>
          </a:stretch>
        </p:blipFill>
        <p:spPr>
          <a:xfrm>
            <a:off x="4876800" y="3032426"/>
            <a:ext cx="3810000" cy="3608623"/>
          </a:xfrm>
        </p:spPr>
      </p:pic>
    </p:spTree>
    <p:extLst>
      <p:ext uri="{BB962C8B-B14F-4D97-AF65-F5344CB8AC3E}">
        <p14:creationId xmlns:p14="http://schemas.microsoft.com/office/powerpoint/2010/main" val="7450498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1800" dirty="0"/>
            </a:br>
            <a:r>
              <a:rPr lang="en-US" sz="1800" dirty="0"/>
              <a:t> </a:t>
            </a:r>
            <a:r>
              <a:rPr lang="en-US" sz="2700" b="1" dirty="0"/>
              <a:t>NZ Manuka Group</a:t>
            </a:r>
            <a:br>
              <a:rPr lang="en-US" sz="1800" dirty="0"/>
            </a:br>
            <a:r>
              <a:rPr lang="en-US" sz="1800" dirty="0">
                <a:hlinkClick r:id="rId2"/>
              </a:rPr>
              <a:t>http://www.nzmanukagroup.com</a:t>
            </a:r>
            <a:r>
              <a:rPr lang="en-US" sz="1800" dirty="0"/>
              <a:t>  - </a:t>
            </a:r>
            <a:br>
              <a:rPr lang="en-US" sz="1800" dirty="0"/>
            </a:br>
            <a:r>
              <a:rPr lang="en-US" sz="1800" dirty="0">
                <a:hlinkClick r:id="rId3"/>
              </a:rPr>
              <a:t>http://www.nzmanukagroup.com/our-brands/melora/</a:t>
            </a:r>
            <a:r>
              <a:rPr lang="en-US" sz="1800" dirty="0"/>
              <a:t> </a:t>
            </a:r>
            <a:endParaRPr lang="en-US" dirty="0"/>
          </a:p>
        </p:txBody>
      </p:sp>
      <p:sp>
        <p:nvSpPr>
          <p:cNvPr id="12" name="Content Placeholder 11">
            <a:extLst>
              <a:ext uri="{FF2B5EF4-FFF2-40B4-BE49-F238E27FC236}">
                <a16:creationId xmlns:a16="http://schemas.microsoft.com/office/drawing/2014/main" id="{2E4B0415-9A68-6F46-ADEC-920A1383DF06}"/>
              </a:ext>
            </a:extLst>
          </p:cNvPr>
          <p:cNvSpPr>
            <a:spLocks noGrp="1"/>
          </p:cNvSpPr>
          <p:nvPr>
            <p:ph sz="half" idx="1"/>
          </p:nvPr>
        </p:nvSpPr>
        <p:spPr>
          <a:xfrm>
            <a:off x="457200" y="1704109"/>
            <a:ext cx="4038600" cy="4422054"/>
          </a:xfrm>
        </p:spPr>
        <p:txBody>
          <a:bodyPr>
            <a:noAutofit/>
          </a:bodyPr>
          <a:lstStyle/>
          <a:p>
            <a:r>
              <a:rPr lang="en-US" sz="2000" b="1" dirty="0"/>
              <a:t>For example from manuka honey and manuka essential oil comes a wide range of products under the </a:t>
            </a:r>
            <a:r>
              <a:rPr lang="en-NZ" sz="2000" b="1" dirty="0"/>
              <a:t>Melora® </a:t>
            </a:r>
            <a:r>
              <a:rPr lang="en-US" sz="2000" b="1" dirty="0"/>
              <a:t>brand</a:t>
            </a:r>
          </a:p>
          <a:p>
            <a:r>
              <a:rPr lang="en-US" sz="2000" dirty="0"/>
              <a:t>Lip balm</a:t>
            </a:r>
          </a:p>
          <a:p>
            <a:r>
              <a:rPr lang="en-US" sz="2000" dirty="0"/>
              <a:t>Blemish stick and lotions</a:t>
            </a:r>
          </a:p>
          <a:p>
            <a:r>
              <a:rPr lang="en-US" sz="2000" dirty="0"/>
              <a:t>Shampoo</a:t>
            </a:r>
          </a:p>
          <a:p>
            <a:r>
              <a:rPr lang="en-US" sz="2000" dirty="0"/>
              <a:t>Hand wash Body wash and face wash</a:t>
            </a:r>
          </a:p>
          <a:p>
            <a:r>
              <a:rPr lang="en-US" sz="2000" dirty="0"/>
              <a:t>Toothpaste</a:t>
            </a:r>
          </a:p>
          <a:p>
            <a:r>
              <a:rPr lang="en-US" sz="2000" dirty="0" err="1"/>
              <a:t>Moisturiser</a:t>
            </a:r>
            <a:endParaRPr lang="en-US" sz="2000" dirty="0"/>
          </a:p>
        </p:txBody>
      </p:sp>
      <p:sp>
        <p:nvSpPr>
          <p:cNvPr id="13" name="Content Placeholder 12">
            <a:extLst>
              <a:ext uri="{FF2B5EF4-FFF2-40B4-BE49-F238E27FC236}">
                <a16:creationId xmlns:a16="http://schemas.microsoft.com/office/drawing/2014/main" id="{02E9AFF1-02D3-4D43-B004-CD90B6A8E5A6}"/>
              </a:ext>
            </a:extLst>
          </p:cNvPr>
          <p:cNvSpPr>
            <a:spLocks noGrp="1"/>
          </p:cNvSpPr>
          <p:nvPr>
            <p:ph sz="half" idx="2"/>
          </p:nvPr>
        </p:nvSpPr>
        <p:spPr/>
        <p:txBody>
          <a:bodyPr>
            <a:normAutofit fontScale="85000" lnSpcReduction="10000"/>
          </a:bodyPr>
          <a:lstStyle/>
          <a:p>
            <a:r>
              <a:rPr lang="es-ES" b="1" dirty="0"/>
              <a:t>Por ejemplo, de la miel de manuka y el aceite esencial de manuka viene una amplia gama de productos bajo la marca </a:t>
            </a:r>
            <a:r>
              <a:rPr lang="es-ES" b="1" dirty="0" err="1"/>
              <a:t>Melora</a:t>
            </a:r>
            <a:r>
              <a:rPr lang="es-ES" b="1" dirty="0"/>
              <a:t>® </a:t>
            </a:r>
          </a:p>
          <a:p>
            <a:r>
              <a:rPr lang="es-ES" dirty="0"/>
              <a:t>Bálsamo labial </a:t>
            </a:r>
          </a:p>
          <a:p>
            <a:r>
              <a:rPr lang="es-ES" dirty="0" err="1"/>
              <a:t>Stick</a:t>
            </a:r>
            <a:r>
              <a:rPr lang="es-ES" dirty="0"/>
              <a:t> manchado y lociones </a:t>
            </a:r>
          </a:p>
          <a:p>
            <a:r>
              <a:rPr lang="es-ES" dirty="0"/>
              <a:t>Champú Lavado a mano gel de baño </a:t>
            </a:r>
          </a:p>
          <a:p>
            <a:r>
              <a:rPr lang="es-ES" dirty="0"/>
              <a:t>Pasta dental </a:t>
            </a:r>
          </a:p>
          <a:p>
            <a:r>
              <a:rPr lang="es-ES" dirty="0"/>
              <a:t>Hidratante</a:t>
            </a:r>
            <a:endParaRPr lang="en-US" dirty="0"/>
          </a:p>
        </p:txBody>
      </p:sp>
    </p:spTree>
    <p:extLst>
      <p:ext uri="{BB962C8B-B14F-4D97-AF65-F5344CB8AC3E}">
        <p14:creationId xmlns:p14="http://schemas.microsoft.com/office/powerpoint/2010/main" val="1235503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004BB61-EFE9-7343-8260-FCA7B762E03C}"/>
              </a:ext>
            </a:extLst>
          </p:cNvPr>
          <p:cNvSpPr>
            <a:spLocks noGrp="1"/>
          </p:cNvSpPr>
          <p:nvPr>
            <p:ph type="title"/>
          </p:nvPr>
        </p:nvSpPr>
        <p:spPr>
          <a:xfrm>
            <a:off x="457200" y="274637"/>
            <a:ext cx="8229600" cy="1623435"/>
          </a:xfrm>
        </p:spPr>
        <p:txBody>
          <a:bodyPr>
            <a:normAutofit fontScale="90000"/>
          </a:bodyPr>
          <a:lstStyle/>
          <a:p>
            <a:r>
              <a:rPr lang="es-ES" dirty="0"/>
              <a:t>Desarrollar la innovación local.</a:t>
            </a:r>
            <a:r>
              <a:rPr lang="en-US" dirty="0"/>
              <a:t> Develop local innovation</a:t>
            </a:r>
            <a:br>
              <a:rPr lang="en-US" dirty="0"/>
            </a:br>
            <a:endParaRPr lang="en-US" sz="2200" dirty="0"/>
          </a:p>
        </p:txBody>
      </p:sp>
      <p:sp>
        <p:nvSpPr>
          <p:cNvPr id="8" name="Content Placeholder 7">
            <a:extLst>
              <a:ext uri="{FF2B5EF4-FFF2-40B4-BE49-F238E27FC236}">
                <a16:creationId xmlns:a16="http://schemas.microsoft.com/office/drawing/2014/main" id="{5E132191-19D7-B648-83DC-5F9561D22564}"/>
              </a:ext>
            </a:extLst>
          </p:cNvPr>
          <p:cNvSpPr>
            <a:spLocks noGrp="1"/>
          </p:cNvSpPr>
          <p:nvPr>
            <p:ph idx="1"/>
          </p:nvPr>
        </p:nvSpPr>
        <p:spPr>
          <a:xfrm>
            <a:off x="360218" y="1898073"/>
            <a:ext cx="8326582" cy="4530436"/>
          </a:xfrm>
        </p:spPr>
        <p:txBody>
          <a:bodyPr>
            <a:noAutofit/>
          </a:bodyPr>
          <a:lstStyle/>
          <a:p>
            <a:r>
              <a:rPr lang="es-ES" b="1" dirty="0"/>
              <a:t>"La mejor manera de predecir el futuro es crearlo". Abraham Lincoln</a:t>
            </a:r>
            <a:endParaRPr lang="en-US" b="1" dirty="0"/>
          </a:p>
          <a:p>
            <a:r>
              <a:rPr lang="en-US" sz="2800" dirty="0"/>
              <a:t>”The best way to predict the future is to create it.” Abraham Lincoln</a:t>
            </a:r>
          </a:p>
          <a:p>
            <a:endParaRPr lang="en-US" sz="2400" dirty="0"/>
          </a:p>
          <a:p>
            <a:r>
              <a:rPr lang="es-ES" sz="2400" dirty="0"/>
              <a:t>Phil </a:t>
            </a:r>
            <a:r>
              <a:rPr lang="es-ES" sz="2400" dirty="0" err="1"/>
              <a:t>McKinney</a:t>
            </a:r>
            <a:r>
              <a:rPr lang="es-ES" sz="2400" dirty="0"/>
              <a:t> ver sitio web</a:t>
            </a:r>
            <a:endParaRPr lang="en-US" sz="2400" dirty="0"/>
          </a:p>
          <a:p>
            <a:r>
              <a:rPr lang="en-US" sz="2400" dirty="0"/>
              <a:t>Phil McKinney see web site </a:t>
            </a:r>
            <a:r>
              <a:rPr lang="en-US" sz="2400" dirty="0">
                <a:hlinkClick r:id="rId2"/>
              </a:rPr>
              <a:t>https://philmckinney.com</a:t>
            </a:r>
            <a:r>
              <a:rPr lang="en-US" sz="2400" dirty="0"/>
              <a:t> </a:t>
            </a:r>
          </a:p>
        </p:txBody>
      </p:sp>
    </p:spTree>
    <p:extLst>
      <p:ext uri="{BB962C8B-B14F-4D97-AF65-F5344CB8AC3E}">
        <p14:creationId xmlns:p14="http://schemas.microsoft.com/office/powerpoint/2010/main" val="3798361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s-ES" dirty="0"/>
              <a:t>Conclusiones</a:t>
            </a:r>
            <a:br>
              <a:rPr lang="es-ES" dirty="0"/>
            </a:br>
            <a:r>
              <a:rPr lang="en-US" dirty="0"/>
              <a:t> </a:t>
            </a:r>
            <a:r>
              <a:rPr lang="en-US" sz="3100" dirty="0"/>
              <a:t>Conclusions.</a:t>
            </a:r>
          </a:p>
        </p:txBody>
      </p:sp>
      <p:sp>
        <p:nvSpPr>
          <p:cNvPr id="8" name="Content Placeholder 7"/>
          <p:cNvSpPr>
            <a:spLocks noGrp="1"/>
          </p:cNvSpPr>
          <p:nvPr>
            <p:ph sz="half" idx="1"/>
          </p:nvPr>
        </p:nvSpPr>
        <p:spPr/>
        <p:txBody>
          <a:bodyPr>
            <a:normAutofit fontScale="70000" lnSpcReduction="20000"/>
          </a:bodyPr>
          <a:lstStyle/>
          <a:p>
            <a:r>
              <a:rPr lang="en-US" sz="2600" dirty="0"/>
              <a:t>Develop partnerships with researchers – Universities, Government and beekeepers, to fund and conduct research.</a:t>
            </a:r>
          </a:p>
          <a:p>
            <a:r>
              <a:rPr lang="en-US" sz="2600" dirty="0"/>
              <a:t>Conduct an extensive survey of all Chilean honey varieties for a range of bioactivities as suggested by </a:t>
            </a:r>
            <a:r>
              <a:rPr lang="en-US" sz="2600" dirty="0" err="1"/>
              <a:t>Dr</a:t>
            </a:r>
            <a:r>
              <a:rPr lang="en-US" sz="2600" dirty="0"/>
              <a:t> Peter Molan.</a:t>
            </a:r>
          </a:p>
          <a:p>
            <a:r>
              <a:rPr lang="en-US" sz="2600" dirty="0"/>
              <a:t>Develop scientifically robust standards to achieve consistent and verifiable results on bioactivity</a:t>
            </a:r>
            <a:r>
              <a:rPr lang="en-US" dirty="0"/>
              <a:t>.</a:t>
            </a:r>
          </a:p>
          <a:p>
            <a:r>
              <a:rPr lang="en-US" sz="2600" dirty="0"/>
              <a:t>Build consistent standards into your honey production.</a:t>
            </a:r>
          </a:p>
          <a:p>
            <a:r>
              <a:rPr lang="en-US" sz="2600" dirty="0"/>
              <a:t>Collaborate with each other.</a:t>
            </a:r>
          </a:p>
          <a:p>
            <a:endParaRPr lang="en-US" dirty="0"/>
          </a:p>
        </p:txBody>
      </p:sp>
      <p:sp>
        <p:nvSpPr>
          <p:cNvPr id="2" name="Content Placeholder 1">
            <a:extLst>
              <a:ext uri="{FF2B5EF4-FFF2-40B4-BE49-F238E27FC236}">
                <a16:creationId xmlns:a16="http://schemas.microsoft.com/office/drawing/2014/main" id="{77E62232-4496-4D48-B49E-FCC83944F856}"/>
              </a:ext>
            </a:extLst>
          </p:cNvPr>
          <p:cNvSpPr>
            <a:spLocks noGrp="1"/>
          </p:cNvSpPr>
          <p:nvPr>
            <p:ph sz="half" idx="2"/>
          </p:nvPr>
        </p:nvSpPr>
        <p:spPr>
          <a:xfrm>
            <a:off x="4648200" y="1600200"/>
            <a:ext cx="4038600" cy="4994564"/>
          </a:xfrm>
        </p:spPr>
        <p:txBody>
          <a:bodyPr>
            <a:normAutofit fontScale="70000" lnSpcReduction="20000"/>
          </a:bodyPr>
          <a:lstStyle/>
          <a:p>
            <a:r>
              <a:rPr lang="es-ES" dirty="0"/>
              <a:t>Desarrollar asociaciones con investigadores: universidades, gobierno y apicultores, para financiar y realizar investigaciones. </a:t>
            </a:r>
          </a:p>
          <a:p>
            <a:r>
              <a:rPr lang="es-ES" dirty="0"/>
              <a:t>Realice una encuesta exhaustiva de todas las variedades de miel chilenas para una variedad de </a:t>
            </a:r>
            <a:r>
              <a:rPr lang="es-ES" dirty="0" err="1"/>
              <a:t>bioactividades</a:t>
            </a:r>
            <a:r>
              <a:rPr lang="es-ES" dirty="0"/>
              <a:t>, según lo sugerido por el Dr. Peter Molan.</a:t>
            </a:r>
          </a:p>
          <a:p>
            <a:r>
              <a:rPr lang="es-ES" dirty="0"/>
              <a:t>Desarrollar estándares científicamente sólidos para lograr resultados consistentes y verificables sobre </a:t>
            </a:r>
            <a:r>
              <a:rPr lang="es-ES" dirty="0" err="1"/>
              <a:t>bioactividad</a:t>
            </a:r>
            <a:r>
              <a:rPr lang="es-ES" dirty="0"/>
              <a:t>.</a:t>
            </a:r>
          </a:p>
          <a:p>
            <a:r>
              <a:rPr lang="es-ES" dirty="0"/>
              <a:t> Construya estándares consistentes en su producción de miel. </a:t>
            </a:r>
          </a:p>
          <a:p>
            <a:r>
              <a:rPr lang="es-ES" dirty="0"/>
              <a:t>Colaborar unos con otros</a:t>
            </a:r>
            <a:endParaRPr lang="en-US" dirty="0"/>
          </a:p>
        </p:txBody>
      </p:sp>
    </p:spTree>
    <p:extLst>
      <p:ext uri="{BB962C8B-B14F-4D97-AF65-F5344CB8AC3E}">
        <p14:creationId xmlns:p14="http://schemas.microsoft.com/office/powerpoint/2010/main" val="20088997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s-ES" sz="2000" b="1" dirty="0"/>
              <a:t>Espero que mi discurso de hoy haya ayudado a cerrar la distancia entre nosotros. Gracias por invitarme a Chile.</a:t>
            </a:r>
            <a:r>
              <a:rPr lang="en-US" sz="2000" b="1" dirty="0"/>
              <a:t> </a:t>
            </a:r>
            <a:br>
              <a:rPr lang="en-US" sz="1800" dirty="0"/>
            </a:br>
            <a:r>
              <a:rPr lang="en-US" sz="1800" dirty="0"/>
              <a:t>I hope that my talk today has helped to bridge the distance between us. Thank you for inviting me to Chile.</a:t>
            </a:r>
          </a:p>
        </p:txBody>
      </p:sp>
      <p:pic>
        <p:nvPicPr>
          <p:cNvPr id="7" name="Content Placeholder 6"/>
          <p:cNvPicPr>
            <a:picLocks noGrp="1" noChangeAspect="1"/>
          </p:cNvPicPr>
          <p:nvPr>
            <p:ph idx="1"/>
          </p:nvPr>
        </p:nvPicPr>
        <p:blipFill>
          <a:blip r:embed="rId2"/>
          <a:srcRect t="3795" b="3795"/>
          <a:stretch>
            <a:fillRect/>
          </a:stretch>
        </p:blipFill>
        <p:spPr/>
      </p:pic>
    </p:spTree>
    <p:extLst>
      <p:ext uri="{BB962C8B-B14F-4D97-AF65-F5344CB8AC3E}">
        <p14:creationId xmlns:p14="http://schemas.microsoft.com/office/powerpoint/2010/main" val="11402712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2036" y="2396837"/>
            <a:ext cx="5458972" cy="1569660"/>
          </a:xfrm>
          <a:prstGeom prst="rect">
            <a:avLst/>
          </a:prstGeom>
          <a:noFill/>
        </p:spPr>
        <p:txBody>
          <a:bodyPr wrap="square" rtlCol="0">
            <a:spAutoFit/>
          </a:bodyPr>
          <a:lstStyle/>
          <a:p>
            <a:r>
              <a:rPr lang="es-ES" sz="4800" dirty="0"/>
              <a:t>¿Alguna pregunta?</a:t>
            </a:r>
          </a:p>
          <a:p>
            <a:r>
              <a:rPr lang="en-US" sz="4800" dirty="0"/>
              <a:t> Any Questions?</a:t>
            </a:r>
          </a:p>
        </p:txBody>
      </p:sp>
    </p:spTree>
    <p:extLst>
      <p:ext uri="{BB962C8B-B14F-4D97-AF65-F5344CB8AC3E}">
        <p14:creationId xmlns:p14="http://schemas.microsoft.com/office/powerpoint/2010/main" val="2236280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a:t>Mi casa - ciudad de </a:t>
            </a:r>
            <a:r>
              <a:rPr lang="es-ES" err="1"/>
              <a:t>Gisborne</a:t>
            </a:r>
            <a:br>
              <a:rPr lang="es-ES"/>
            </a:br>
            <a:r>
              <a:rPr lang="en-US"/>
              <a:t> My home - Gisborne city</a:t>
            </a:r>
          </a:p>
        </p:txBody>
      </p:sp>
      <p:pic>
        <p:nvPicPr>
          <p:cNvPr id="10" name="Content Placeholder 9" descr="From Kaiti Hill best shot.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987785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s-ES" sz="2400" dirty="0"/>
              <a:t>Algunos de nuestros estilos de vida y país son similares a los de Chile.</a:t>
            </a:r>
            <a:r>
              <a:rPr lang="en-US" sz="2400" dirty="0"/>
              <a:t> Some of our country &amp; life styles are similar to those in Chile.</a:t>
            </a:r>
          </a:p>
        </p:txBody>
      </p:sp>
      <p:pic>
        <p:nvPicPr>
          <p:cNvPr id="8" name="Content Placeholder 7" descr="GE-200794.JPG"/>
          <p:cNvPicPr>
            <a:picLocks noGrp="1" noChangeAspect="1"/>
          </p:cNvPicPr>
          <p:nvPr>
            <p:ph sz="half" idx="1"/>
          </p:nvPr>
        </p:nvPicPr>
        <p:blipFill>
          <a:blip r:embed="rId2">
            <a:extLst>
              <a:ext uri="{28A0092B-C50C-407E-A947-70E740481C1C}">
                <a14:useLocalDpi xmlns:a14="http://schemas.microsoft.com/office/drawing/2010/main" val="0"/>
              </a:ext>
            </a:extLst>
          </a:blip>
          <a:srcRect l="29314" r="29314"/>
          <a:stretch>
            <a:fillRect/>
          </a:stretch>
        </p:blipFill>
        <p:spPr/>
      </p:pic>
      <p:pic>
        <p:nvPicPr>
          <p:cNvPr id="7" name="Content Placeholder 6" descr="images-1.jpe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6195" t="-65108" b="-42991"/>
          <a:stretch/>
        </p:blipFill>
        <p:spPr/>
      </p:pic>
    </p:spTree>
    <p:extLst>
      <p:ext uri="{BB962C8B-B14F-4D97-AF65-F5344CB8AC3E}">
        <p14:creationId xmlns:p14="http://schemas.microsoft.com/office/powerpoint/2010/main" val="1687989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a:t>Miel Manuka.</a:t>
            </a:r>
            <a:r>
              <a:rPr lang="en-US" dirty="0"/>
              <a:t> </a:t>
            </a:r>
            <a:br>
              <a:rPr lang="en-US" dirty="0"/>
            </a:br>
            <a:r>
              <a:rPr lang="en-US" dirty="0"/>
              <a:t>Manuka Honey.</a:t>
            </a:r>
          </a:p>
        </p:txBody>
      </p:sp>
      <p:pic>
        <p:nvPicPr>
          <p:cNvPr id="12" name="Content Placeholder 11" descr="Manuka honey in jar.jpeg"/>
          <p:cNvPicPr>
            <a:picLocks noGrp="1" noChangeAspect="1"/>
          </p:cNvPicPr>
          <p:nvPr>
            <p:ph idx="1"/>
          </p:nvPr>
        </p:nvPicPr>
        <p:blipFill>
          <a:blip r:embed="rId2">
            <a:extLst>
              <a:ext uri="{28A0092B-C50C-407E-A947-70E740481C1C}">
                <a14:useLocalDpi xmlns:a14="http://schemas.microsoft.com/office/drawing/2010/main" val="0"/>
              </a:ext>
            </a:extLst>
          </a:blip>
          <a:srcRect l="-27960" r="-27960"/>
          <a:stretch>
            <a:fillRect/>
          </a:stretch>
        </p:blipFill>
        <p:spPr/>
      </p:pic>
    </p:spTree>
    <p:extLst>
      <p:ext uri="{BB962C8B-B14F-4D97-AF65-F5344CB8AC3E}">
        <p14:creationId xmlns:p14="http://schemas.microsoft.com/office/powerpoint/2010/main" val="548372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017443-5BB6-014A-8319-166B799AC475}"/>
              </a:ext>
            </a:extLst>
          </p:cNvPr>
          <p:cNvSpPr>
            <a:spLocks noGrp="1"/>
          </p:cNvSpPr>
          <p:nvPr>
            <p:ph type="body" idx="1"/>
          </p:nvPr>
        </p:nvSpPr>
        <p:spPr>
          <a:xfrm>
            <a:off x="457200" y="748145"/>
            <a:ext cx="4040188" cy="886691"/>
          </a:xfrm>
        </p:spPr>
        <p:txBody>
          <a:bodyPr>
            <a:normAutofit fontScale="92500" lnSpcReduction="10000"/>
          </a:bodyPr>
          <a:lstStyle/>
          <a:p>
            <a:r>
              <a:rPr lang="es-ES" dirty="0"/>
              <a:t>Arbusto de Manuka</a:t>
            </a:r>
          </a:p>
          <a:p>
            <a:r>
              <a:rPr lang="en-US" dirty="0"/>
              <a:t> Manuka shrubland</a:t>
            </a:r>
          </a:p>
        </p:txBody>
      </p:sp>
      <p:pic>
        <p:nvPicPr>
          <p:cNvPr id="10" name="Content Placeholder 9" descr="P1020887.JP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93539" y="2438401"/>
            <a:ext cx="4303849" cy="3226572"/>
          </a:xfrm>
        </p:spPr>
      </p:pic>
      <p:sp>
        <p:nvSpPr>
          <p:cNvPr id="3" name="Text Placeholder 2">
            <a:extLst>
              <a:ext uri="{FF2B5EF4-FFF2-40B4-BE49-F238E27FC236}">
                <a16:creationId xmlns:a16="http://schemas.microsoft.com/office/drawing/2014/main" id="{918D5242-6666-0147-8A40-A9C32FED6A6B}"/>
              </a:ext>
            </a:extLst>
          </p:cNvPr>
          <p:cNvSpPr>
            <a:spLocks noGrp="1"/>
          </p:cNvSpPr>
          <p:nvPr>
            <p:ph type="body" sz="quarter" idx="3"/>
          </p:nvPr>
        </p:nvSpPr>
        <p:spPr>
          <a:xfrm>
            <a:off x="4645025" y="748145"/>
            <a:ext cx="4041775" cy="786968"/>
          </a:xfrm>
        </p:spPr>
        <p:txBody>
          <a:bodyPr>
            <a:normAutofit fontScale="92500" lnSpcReduction="10000"/>
          </a:bodyPr>
          <a:lstStyle/>
          <a:p>
            <a:r>
              <a:rPr lang="es-ES" dirty="0"/>
              <a:t>Flores de mānuka</a:t>
            </a:r>
          </a:p>
          <a:p>
            <a:r>
              <a:rPr lang="en-US" dirty="0"/>
              <a:t> Manuka flowers</a:t>
            </a:r>
          </a:p>
        </p:txBody>
      </p:sp>
      <p:pic>
        <p:nvPicPr>
          <p:cNvPr id="11" name="Content Placeholder 10" descr="P1020875.JPG"/>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2438402"/>
            <a:ext cx="4304641" cy="3227166"/>
          </a:xfrm>
        </p:spPr>
      </p:pic>
    </p:spTree>
    <p:extLst>
      <p:ext uri="{BB962C8B-B14F-4D97-AF65-F5344CB8AC3E}">
        <p14:creationId xmlns:p14="http://schemas.microsoft.com/office/powerpoint/2010/main" val="1097157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s-ES" dirty="0"/>
              <a:t>Flores de mānuka.</a:t>
            </a:r>
            <a:r>
              <a:rPr lang="en-US" dirty="0"/>
              <a:t> Manuka flowers.</a:t>
            </a:r>
          </a:p>
        </p:txBody>
      </p:sp>
      <p:pic>
        <p:nvPicPr>
          <p:cNvPr id="7" name="Content Placeholder 6" descr="Manuka flower best shot.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4136955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13404</TotalTime>
  <Words>3118</Words>
  <Application>Microsoft Office PowerPoint</Application>
  <PresentationFormat>Presentación en pantalla (4:3)</PresentationFormat>
  <Paragraphs>192</Paragraphs>
  <Slides>45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45</vt:i4>
      </vt:variant>
    </vt:vector>
  </HeadingPairs>
  <TitlesOfParts>
    <vt:vector size="48" baseType="lpstr">
      <vt:lpstr>Arial</vt:lpstr>
      <vt:lpstr>Calibri</vt:lpstr>
      <vt:lpstr>Office Theme</vt:lpstr>
      <vt:lpstr>Experiencia comercial de Nueva Zelanda con miel de Manuka New Zealand’s commercial experience with Manuka honey </vt:lpstr>
      <vt:lpstr> Mis puntos para cubrir en esta charla. My points to cover in this talk.</vt:lpstr>
      <vt:lpstr>De donde soy. La costa este de la isla norte en la ciudad de Gisborne.  Where I’m from. The East Coast of the North Island in Gisborne city</vt:lpstr>
      <vt:lpstr>Being close to the international date line the East Cape of New Zealand is the first large land mass to receive the sun on each new day.  Al estar cerca de la línea de fecha internacional, el Cabo Oriental de Nueva Zelanda es la primera gran masa de tierra que recibe el sol en cada nuevo día.</vt:lpstr>
      <vt:lpstr>Mi casa - ciudad de Gisborne  My home - Gisborne city</vt:lpstr>
      <vt:lpstr>Algunos de nuestros estilos de vida y país son similares a los de Chile. Some of our country &amp; life styles are similar to those in Chile.</vt:lpstr>
      <vt:lpstr>Miel Manuka.  Manuka Honey.</vt:lpstr>
      <vt:lpstr>Presentación de PowerPoint</vt:lpstr>
      <vt:lpstr>Flores de mānuka. Manuka flowers.</vt:lpstr>
      <vt:lpstr>Para producir miel de mānuka necesitas extensas áreas de matorrales de mānuka.  To produce mānuka honey you need extensive areas of mānuka shrubland.</vt:lpstr>
      <vt:lpstr>Agregar cajas a las colmenas para una cosecha de miel de Manuka.  Adding boxes to hives for a Manuka honey crop.</vt:lpstr>
      <vt:lpstr>Mis colmenas están en pisos de malla y paletas para cambios y monitoreo de varroa.  My hives are on mesh floors &amp; pallets for shifting &amp; varroa monitoring.</vt:lpstr>
      <vt:lpstr>Urticaria con una cosecha de miel de Manuka.  Hives with a Manuka honey crop on.</vt:lpstr>
      <vt:lpstr>Manuka en flor alrededor de la barranca erosionada. Mi región es propensa a la erosión debido a la roca blanda y la geología joven. Manuka in flower around eroding gully. My region is prone to erosion due to the soft rock and young geology.</vt:lpstr>
      <vt:lpstr>Las abejas maduran la miel antes de tapar  Bees ripening the honey before capping</vt:lpstr>
      <vt:lpstr>Una colmena puede promediar hasta 60 kilogramos de miel por temporada  A hive can average up to 60 kilograms of honey per season</vt:lpstr>
      <vt:lpstr>Soplando abejas de los marcos de miel. Ahora uso tableros de escape para eliminar las abejas del cultivo de miel antes de la cosecha. Blowing bees from the frames of honey.  I now use bee escape boards to remove bees from the honey crop before harvest.</vt:lpstr>
      <vt:lpstr>Encontramos que las tablas de escape de abejas son mejores para separar las abejas del cultivo de miel, lo cual es importante para evitar que las abejas aplastadas contaminen el cultivo de miel. La miel se prueba para detectar niveles de microbios después del procesamiento como parte de los requisitos del mercado.  We find that bee escape boards are better at separating bees from the honey crop which is important to prevent squashed bees from contaminating the honey crop. Honey is tested for levels of microbes after processing as part of market requirements.</vt:lpstr>
      <vt:lpstr> Use medios mecánicos si es posible para evitar lesiones en su espalda. Apijuneda.com es una grúa de fabricación española. Muchos apicultores utilizan camiones con tracción en las cuatro ruedas con grúas para hacer el trabajo pesado.  Use mechanical means if possible to save injury to your back. This is a Spanish made crane by Apijuneda.com Many beekeepers use four wheel drive trucks with cranes to do the heavy lifting. </vt:lpstr>
      <vt:lpstr>Instalación de procesamiento de miel: construida con altos estándares de higiene para procesar miel de manuka de grado médico. Existen normas estrictas en torno a la producción y el procesamiento de miel de grado médico. Honey processing facility - built to high hygiene standards for processing medical grade manuka honey. There are strict standards around the production and processing of medical grade honey.</vt:lpstr>
      <vt:lpstr>La instalación está construida con paneles fríos para aislamiento e higiene. The facility is built with cool store panels for insulation and hygiene.</vt:lpstr>
      <vt:lpstr>Dr. Peter Molan, profesor de bioquímica, Universidad de Waikato, Nueva Zelanda, fundador de la industria de la miel de manuka.  Dr Peter Molan, Professor of Biochemistry, University of Waikato, New Zealand - the founder of the manuka honey industry.</vt:lpstr>
      <vt:lpstr>¿Cómo se volvió tan valiosa la miel de Manuka?  How did Manuka honey become so valuable?</vt:lpstr>
      <vt:lpstr> Lo que descubrió fue que toda la miel tenía actividad antibacteriana.  What he found was that all honey had antibacterial activity </vt:lpstr>
      <vt:lpstr>La diferencia de la miel de Manuka  The difference of Manuka honey</vt:lpstr>
      <vt:lpstr>La medida estándar para la miel de Manuka activa  The standard measure for active Manuka honey </vt:lpstr>
      <vt:lpstr>Una foto de una placa de agar infundida con miel de Manuka con pozos cortados para insertar colonias de bacterias. Tenga en cuenta las zonas claras de inhibición bacteriana.  A photo of an agar plate infused with Manuka honey with wells cut to insert bacteria colonies. Note clear zones of bacterial inhibition.</vt:lpstr>
      <vt:lpstr>Calificación MGO de metilglioxal Methylglyoxal MGO rating</vt:lpstr>
      <vt:lpstr> La pierna de un caballo herido tratada con miel de Manuka  An injured horse’s leg treated with Manuka honey</vt:lpstr>
      <vt:lpstr>Seis semanas después  Six week later</vt:lpstr>
      <vt:lpstr>Dos meses después. Se han curado tratamientos similares con heridas en personas con miel de manuka.  Two months later.  Similar treatments with wounds on people have been healed using manuka honey.</vt:lpstr>
      <vt:lpstr> Recomendaciones para Chile. Dr. Peter Molan Julio de 2014.  Recommendations for Chile. Dr Peter Molan July 2014.</vt:lpstr>
      <vt:lpstr>Específicamente: Specifically:</vt:lpstr>
      <vt:lpstr>Presentación de PowerPoint</vt:lpstr>
      <vt:lpstr>El futuro de las plantaciones de manuka: no sin riesgos.  The future for manuka plantations – Not without risk. </vt:lpstr>
      <vt:lpstr>El mayor valor de la miel de manuka más los estándares en torno a la producción, el procesamiento, las pruebas y la comercialización ha ayudado a elevar el valor de todas las demás mieles de Nueva Zelanda   The increased value of manuka honey plus the standards around production, processing, testing and marketing has helped lifted the value of all other New Zealand honey.</vt:lpstr>
      <vt:lpstr>Productos de Comvita NZ Ltd https://www.comvita.co.nz/about-us   Comvita NZ Ltd products https://www.comvita.co.nz/about-us </vt:lpstr>
      <vt:lpstr>Productos de Comvita NZ Ltd  Comvita NZ Ltd products</vt:lpstr>
      <vt:lpstr>Manuka Health NZ Ltd https://www.manukahealth.co.nz </vt:lpstr>
      <vt:lpstr>Manuka Health NZ Ltd products.</vt:lpstr>
      <vt:lpstr>  NZ Manuka Group http://www.nzmanukagroup.com  -  http://www.nzmanukagroup.com/our-brands/melora/ </vt:lpstr>
      <vt:lpstr>Desarrollar la innovación local. Develop local innovation </vt:lpstr>
      <vt:lpstr>Conclusiones  Conclusions.</vt:lpstr>
      <vt:lpstr>Espero que mi discurso de hoy haya ayudado a cerrar la distancia entre nosotros. Gracias por invitarme a Chile.  I hope that my talk today has helped to bridge the distance between us. Thank you for inviting me to Chile.</vt:lpstr>
      <vt:lpstr>Presentación de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commercial experience of Manuka honey</dc:title>
  <dc:creator>BARRY  FOSTER</dc:creator>
  <cp:lastModifiedBy>Ingrid Acosta</cp:lastModifiedBy>
  <cp:revision>139</cp:revision>
  <cp:lastPrinted>2019-11-04T02:46:15Z</cp:lastPrinted>
  <dcterms:created xsi:type="dcterms:W3CDTF">2014-07-04T04:03:00Z</dcterms:created>
  <dcterms:modified xsi:type="dcterms:W3CDTF">2023-05-02T13:34:53Z</dcterms:modified>
</cp:coreProperties>
</file>