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4" r:id="rId1"/>
  </p:sldMasterIdLst>
  <p:sldIdLst>
    <p:sldId id="260" r:id="rId2"/>
    <p:sldId id="257" r:id="rId3"/>
    <p:sldId id="258" r:id="rId4"/>
    <p:sldId id="259" r:id="rId5"/>
    <p:sldId id="261" r:id="rId6"/>
    <p:sldId id="262" r:id="rId7"/>
    <p:sldId id="263" r:id="rId8"/>
    <p:sldId id="264" r:id="rId9"/>
    <p:sldId id="265" r:id="rId10"/>
    <p:sldId id="266" r:id="rId11"/>
    <p:sldId id="267" r:id="rId12"/>
    <p:sldId id="268" r:id="rId13"/>
    <p:sldId id="269" r:id="rId14"/>
    <p:sldId id="271" r:id="rId15"/>
    <p:sldId id="270" r:id="rId16"/>
    <p:sldId id="272" r:id="rId17"/>
    <p:sldId id="273" r:id="rId18"/>
    <p:sldId id="281" r:id="rId19"/>
    <p:sldId id="274" r:id="rId20"/>
    <p:sldId id="278" r:id="rId21"/>
    <p:sldId id="283" r:id="rId22"/>
    <p:sldId id="275" r:id="rId23"/>
    <p:sldId id="279" r:id="rId24"/>
    <p:sldId id="284" r:id="rId25"/>
    <p:sldId id="276" r:id="rId26"/>
    <p:sldId id="280" r:id="rId27"/>
    <p:sldId id="285" r:id="rId28"/>
    <p:sldId id="277" r:id="rId29"/>
    <p:sldId id="282" r:id="rId30"/>
    <p:sldId id="286" r:id="rId31"/>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1638474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B1CFE2E-15C3-4CA6-879C-ADB60C346598}"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334881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04374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937972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999997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4"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38575375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4"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1189893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674289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3114343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198249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1411788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B1CFE2E-15C3-4CA6-879C-ADB60C346598}"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073794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B1CFE2E-15C3-4CA6-879C-ADB60C346598}" type="datetimeFigureOut">
              <a:rPr lang="es-CL" smtClean="0"/>
              <a:t>15-12-2022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1685080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3"/>
          <p:cNvSpPr>
            <a:spLocks noGrp="1"/>
          </p:cNvSpPr>
          <p:nvPr>
            <p:ph type="ftr" sz="quarter" idx="11"/>
          </p:nvPr>
        </p:nvSpPr>
        <p:spPr/>
        <p:txBody>
          <a:bodyPr/>
          <a:lstStyle/>
          <a:p>
            <a:endParaRPr lang="es-CL"/>
          </a:p>
        </p:txBody>
      </p:sp>
      <p:sp>
        <p:nvSpPr>
          <p:cNvPr id="6" name="Slide Number Placeholder 4"/>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285929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2"/>
          <p:cNvSpPr>
            <a:spLocks noGrp="1"/>
          </p:cNvSpPr>
          <p:nvPr>
            <p:ph type="ftr" sz="quarter" idx="11"/>
          </p:nvPr>
        </p:nvSpPr>
        <p:spPr/>
        <p:txBody>
          <a:bodyPr/>
          <a:lstStyle/>
          <a:p>
            <a:endParaRPr lang="es-CL"/>
          </a:p>
        </p:txBody>
      </p:sp>
      <p:sp>
        <p:nvSpPr>
          <p:cNvPr id="6" name="Slide Number Placeholder 3"/>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1017326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7" name="Date Placeholder 4"/>
          <p:cNvSpPr>
            <a:spLocks noGrp="1"/>
          </p:cNvSpPr>
          <p:nvPr>
            <p:ph type="dt" sz="half" idx="10"/>
          </p:nvPr>
        </p:nvSpPr>
        <p:spPr/>
        <p:txBody>
          <a:bodyPr/>
          <a:lstStyle/>
          <a:p>
            <a:fld id="{9B1CFE2E-15C3-4CA6-879C-ADB60C346598}" type="datetimeFigureOut">
              <a:rPr lang="es-CL" smtClean="0"/>
              <a:t>15-12-2022</a:t>
            </a:fld>
            <a:endParaRPr lang="es-CL"/>
          </a:p>
        </p:txBody>
      </p:sp>
      <p:sp>
        <p:nvSpPr>
          <p:cNvPr id="5" name="Footer Placeholder 5"/>
          <p:cNvSpPr>
            <a:spLocks noGrp="1"/>
          </p:cNvSpPr>
          <p:nvPr>
            <p:ph type="ftr" sz="quarter" idx="11"/>
          </p:nvPr>
        </p:nvSpPr>
        <p:spPr/>
        <p:txBody>
          <a:bodyPr/>
          <a:lstStyle/>
          <a:p>
            <a:endParaRPr lang="es-CL"/>
          </a:p>
        </p:txBody>
      </p:sp>
      <p:sp>
        <p:nvSpPr>
          <p:cNvPr id="6" name="Slide Number Placeholder 6"/>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4115869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B1CFE2E-15C3-4CA6-879C-ADB60C346598}"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5021C194-5900-482A-B09B-B0F81A99FDAD}" type="slidenum">
              <a:rPr lang="es-CL" smtClean="0"/>
              <a:t>‹Nº›</a:t>
            </a:fld>
            <a:endParaRPr lang="es-CL"/>
          </a:p>
        </p:txBody>
      </p:sp>
    </p:spTree>
    <p:extLst>
      <p:ext uri="{BB962C8B-B14F-4D97-AF65-F5344CB8AC3E}">
        <p14:creationId xmlns:p14="http://schemas.microsoft.com/office/powerpoint/2010/main" val="336031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B1CFE2E-15C3-4CA6-879C-ADB60C346598}" type="datetimeFigureOut">
              <a:rPr lang="es-CL" smtClean="0"/>
              <a:t>15-12-2022</a:t>
            </a:fld>
            <a:endParaRPr lang="es-C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C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021C194-5900-482A-B09B-B0F81A99FDAD}" type="slidenum">
              <a:rPr lang="es-CL" smtClean="0"/>
              <a:t>‹Nº›</a:t>
            </a:fld>
            <a:endParaRPr lang="es-CL"/>
          </a:p>
        </p:txBody>
      </p:sp>
    </p:spTree>
    <p:extLst>
      <p:ext uri="{BB962C8B-B14F-4D97-AF65-F5344CB8AC3E}">
        <p14:creationId xmlns:p14="http://schemas.microsoft.com/office/powerpoint/2010/main" val="2628096395"/>
      </p:ext>
    </p:extLst>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931459" y="64200"/>
            <a:ext cx="6387353" cy="6668762"/>
          </a:xfrm>
          <a:prstGeom prst="rect">
            <a:avLst/>
          </a:prstGeom>
        </p:spPr>
      </p:pic>
      <p:pic>
        <p:nvPicPr>
          <p:cNvPr id="5" name="Imagen 4"/>
          <p:cNvPicPr>
            <a:picLocks noChangeAspect="1"/>
          </p:cNvPicPr>
          <p:nvPr/>
        </p:nvPicPr>
        <p:blipFill>
          <a:blip r:embed="rId3"/>
          <a:stretch>
            <a:fillRect/>
          </a:stretch>
        </p:blipFill>
        <p:spPr>
          <a:xfrm>
            <a:off x="0" y="-594"/>
            <a:ext cx="1694835" cy="6858594"/>
          </a:xfrm>
          <a:prstGeom prst="rect">
            <a:avLst/>
          </a:prstGeom>
        </p:spPr>
      </p:pic>
    </p:spTree>
    <p:extLst>
      <p:ext uri="{BB962C8B-B14F-4D97-AF65-F5344CB8AC3E}">
        <p14:creationId xmlns:p14="http://schemas.microsoft.com/office/powerpoint/2010/main" val="3966160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17712" y="777571"/>
            <a:ext cx="9171656" cy="5647292"/>
          </a:xfrm>
        </p:spPr>
        <p:txBody>
          <a:bodyPr>
            <a:normAutofit/>
          </a:bodyPr>
          <a:lstStyle/>
          <a:p>
            <a:pPr algn="just"/>
            <a:r>
              <a:rPr lang="es-CL" sz="2800" dirty="0"/>
              <a:t>Manejo sanitario: los animales en su totalidad se desparasitarán cada tres meses usando un antiparasitario de amplio espectro, IVERMECTINA 1% (1ml/50 kilos/</a:t>
            </a:r>
            <a:r>
              <a:rPr lang="es-CL" sz="2800" dirty="0" err="1"/>
              <a:t>pv</a:t>
            </a:r>
            <a:r>
              <a:rPr lang="es-CL" sz="2800" dirty="0"/>
              <a:t>). Al igual junto con la desparasitaciones  se les inyectaran vitaminas para favorecer su  crecimiento y producción, INVEADE ADE (1ml/crías, 2ml/adultos). </a:t>
            </a:r>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890863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21459" y="697833"/>
            <a:ext cx="9404723" cy="5598694"/>
          </a:xfrm>
        </p:spPr>
        <p:txBody>
          <a:bodyPr>
            <a:normAutofit lnSpcReduction="10000"/>
          </a:bodyPr>
          <a:lstStyle/>
          <a:p>
            <a:pPr algn="just"/>
            <a:r>
              <a:rPr lang="es-CL" sz="2800" dirty="0"/>
              <a:t>Manejo nutricional: el requerimiento nutricional y alimenticio de los animales va variando según su etapa de desarrollo, las hembras en periodo de preñez y posparto necesitan aumentar la ingesta calórica para favorecer el desarrollo de las crías y producción de leche, por lo que se suplementara la alimentación en estos periodos.</a:t>
            </a:r>
          </a:p>
          <a:p>
            <a:pPr algn="just"/>
            <a:endParaRPr lang="es-CL" sz="2800" dirty="0"/>
          </a:p>
          <a:p>
            <a:pPr algn="just"/>
            <a:r>
              <a:rPr lang="es-CL" sz="2800" dirty="0"/>
              <a:t> Para este fin, se implementaran en la estación experimental de canchones  </a:t>
            </a:r>
            <a:r>
              <a:rPr lang="es-CL" sz="2800" dirty="0" err="1"/>
              <a:t>microsilos</a:t>
            </a:r>
            <a:r>
              <a:rPr lang="es-CL" sz="2800" dirty="0"/>
              <a:t> de maíz como unidad de capacitación que será utilizado para almacenar y conservar el forraje usando la metodología por  Flores et al., 2014. </a:t>
            </a:r>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3101444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69584" y="842212"/>
            <a:ext cx="9404723" cy="5406188"/>
          </a:xfrm>
        </p:spPr>
        <p:txBody>
          <a:bodyPr>
            <a:normAutofit/>
          </a:bodyPr>
          <a:lstStyle/>
          <a:p>
            <a:pPr algn="just"/>
            <a:r>
              <a:rPr lang="es-CL" sz="2800" dirty="0"/>
              <a:t>Manejo de la leche, se acopiará la leche en las parcelas de los ganaderos, una vez ordeñada siguiendo las normas de higiene será envasada para posteriormente ser congelada y acopiada a la espera de ser trasladada a la Estación Experimental de Canchones.</a:t>
            </a:r>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826001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8442" y="476781"/>
            <a:ext cx="9850000" cy="1400530"/>
          </a:xfrm>
        </p:spPr>
        <p:txBody>
          <a:bodyPr/>
          <a:lstStyle/>
          <a:p>
            <a:pPr algn="just"/>
            <a:r>
              <a:rPr lang="es-CL" sz="2800" b="1" dirty="0"/>
              <a:t>Método objetivo 2: Organización de productores en torno al acopio de leche que permita crear un nodo quesero</a:t>
            </a:r>
          </a:p>
        </p:txBody>
      </p:sp>
      <p:sp>
        <p:nvSpPr>
          <p:cNvPr id="3" name="Marcador de contenido 2"/>
          <p:cNvSpPr>
            <a:spLocks noGrp="1"/>
          </p:cNvSpPr>
          <p:nvPr>
            <p:ph idx="1"/>
          </p:nvPr>
        </p:nvSpPr>
        <p:spPr>
          <a:xfrm>
            <a:off x="1748442" y="2149171"/>
            <a:ext cx="9850000" cy="4195481"/>
          </a:xfrm>
        </p:spPr>
        <p:txBody>
          <a:bodyPr>
            <a:normAutofit lnSpcReduction="10000"/>
          </a:bodyPr>
          <a:lstStyle/>
          <a:p>
            <a:pPr algn="just"/>
            <a:r>
              <a:rPr lang="es-CL" sz="2400" dirty="0"/>
              <a:t>Para lograr este objetivo la metodología a utilizar es la realización de reuniones con todos los actores involucrados.  Se buscará generar acuerdos de colaboración con los ganaderos  de modo de fortalecer la idea de acopiar la leche para posteriormente producir quesos.   </a:t>
            </a:r>
          </a:p>
          <a:p>
            <a:pPr algn="just"/>
            <a:r>
              <a:rPr lang="es-CL" sz="2400" dirty="0"/>
              <a:t>Un punto de acción especial es la generación de acuerdos con  los ganaderos que permita hacerlos participes de los beneficios que se  generarán, en torno a la producción de quesos que maquilará la Universidad Arturo Prat, donde es importante definir si los quesos obtenidos saldrán todos bajo una misma marca o serán comercializados bajo marcas individuales. </a:t>
            </a:r>
          </a:p>
          <a:p>
            <a:endParaRPr lang="es-CL" sz="2400" dirty="0"/>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1175894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97396" y="970076"/>
            <a:ext cx="9652920" cy="5045713"/>
          </a:xfrm>
        </p:spPr>
        <p:txBody>
          <a:bodyPr>
            <a:normAutofit/>
          </a:bodyPr>
          <a:lstStyle/>
          <a:p>
            <a:pPr algn="just"/>
            <a:r>
              <a:rPr lang="es-CL" sz="3200" dirty="0"/>
              <a:t>Dentro de la gestión también se contempla lograr acuerdos I+D para desarrollar nuevos quesos o el uso de nuevas tecnologías  para poner en valor el territorio.</a:t>
            </a:r>
          </a:p>
          <a:p>
            <a:pPr algn="just"/>
            <a:r>
              <a:rPr lang="es-CL" sz="3200" dirty="0"/>
              <a:t>Finalmente se crearán los acuerdos que permitan definir la forma de comercialización de los productos obtenidos.</a:t>
            </a:r>
          </a:p>
          <a:p>
            <a:pPr algn="just"/>
            <a:endParaRPr lang="es-CL" sz="3200" dirty="0"/>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82116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7395" y="652388"/>
            <a:ext cx="9845426" cy="1176412"/>
          </a:xfrm>
        </p:spPr>
        <p:txBody>
          <a:bodyPr/>
          <a:lstStyle/>
          <a:p>
            <a:pPr algn="just"/>
            <a:r>
              <a:rPr lang="es-CL" sz="2800" b="1" dirty="0"/>
              <a:t>Método objetivo 3: Desarrollar  quesos </a:t>
            </a:r>
            <a:r>
              <a:rPr lang="es-CL" sz="2800" b="1" dirty="0" err="1"/>
              <a:t>semi</a:t>
            </a:r>
            <a:r>
              <a:rPr lang="es-CL" sz="2800" b="1" dirty="0"/>
              <a:t> maduro con sabores regionales</a:t>
            </a:r>
          </a:p>
        </p:txBody>
      </p:sp>
      <p:sp>
        <p:nvSpPr>
          <p:cNvPr id="3" name="Marcador de contenido 2"/>
          <p:cNvSpPr>
            <a:spLocks noGrp="1"/>
          </p:cNvSpPr>
          <p:nvPr>
            <p:ph idx="1"/>
          </p:nvPr>
        </p:nvSpPr>
        <p:spPr>
          <a:xfrm>
            <a:off x="1897395" y="1660358"/>
            <a:ext cx="9845426" cy="4756483"/>
          </a:xfrm>
        </p:spPr>
        <p:txBody>
          <a:bodyPr>
            <a:normAutofit/>
          </a:bodyPr>
          <a:lstStyle/>
          <a:p>
            <a:pPr algn="just"/>
            <a:r>
              <a:rPr lang="es-CL" sz="2400" dirty="0"/>
              <a:t>La elaboración de los quesos se realizará  mediante el protocolo estandarizado  de producción definido en el proyecto FIC Generación de capital humano con competencias  en explotación caprina. La elaboración de quesos se realizará con leche pasteurizada, y se le adicionará el starter comercial (Lactobacillus </a:t>
            </a:r>
            <a:r>
              <a:rPr lang="es-CL" sz="2400" dirty="0" err="1"/>
              <a:t>helveticus</a:t>
            </a:r>
            <a:r>
              <a:rPr lang="es-CL" sz="2400" dirty="0"/>
              <a:t>) en una relación de un 2% v/v de modo de aportar las características de sabor y aroma durante la maduración del queso semi madurado. </a:t>
            </a:r>
          </a:p>
          <a:p>
            <a:pPr algn="just"/>
            <a:r>
              <a:rPr lang="es-CL" sz="2400" dirty="0"/>
              <a:t>Se aplicará a la masa obtenida los sabores de la región como queso al </a:t>
            </a:r>
            <a:r>
              <a:rPr lang="es-CL" sz="2400" dirty="0" err="1"/>
              <a:t>Huatacay</a:t>
            </a:r>
            <a:r>
              <a:rPr lang="es-CL" sz="2400" dirty="0"/>
              <a:t>, queso al locoto, queso al orégano, queso con fruta glaseada del oasis de pica entre otros.</a:t>
            </a:r>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2304527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69586" y="633192"/>
            <a:ext cx="9460414" cy="5262282"/>
          </a:xfrm>
        </p:spPr>
        <p:txBody>
          <a:bodyPr>
            <a:noAutofit/>
          </a:bodyPr>
          <a:lstStyle/>
          <a:p>
            <a:pPr algn="just"/>
            <a:r>
              <a:rPr lang="es-CL" sz="2800" dirty="0"/>
              <a:t>Los parámetros serán análisis fisicoquímico; pH (</a:t>
            </a:r>
            <a:r>
              <a:rPr lang="es-CL" sz="2800" dirty="0" err="1"/>
              <a:t>pHmetro</a:t>
            </a:r>
            <a:r>
              <a:rPr lang="es-CL" sz="2800" dirty="0"/>
              <a:t>); análisis proximal (AOC, 2001); color (colorímetro); análisis microbiológicos </a:t>
            </a:r>
            <a:r>
              <a:rPr lang="es-CL" sz="2800" dirty="0" err="1"/>
              <a:t>Coliformes</a:t>
            </a:r>
            <a:r>
              <a:rPr lang="es-CL" sz="2800" dirty="0"/>
              <a:t> totales y fecales por el  NMP.</a:t>
            </a:r>
          </a:p>
          <a:p>
            <a:pPr algn="just"/>
            <a:r>
              <a:rPr lang="es-CL" sz="2800" dirty="0"/>
              <a:t>Análisis organolépticos; mediante análisis sensorial de los quesos con panel de jueces de expertos. Se realizará por un grupo de 5 personas expertas, entrenadas. Los quesos se evaluaran e 2 repeticiones y se consideraran atributos como: Características externas  (forma del queso, consistencia, textura y color de la corteza); Característica de la pasta (textura y color), aroma, sabor y aceptabilidad general.</a:t>
            </a:r>
          </a:p>
          <a:p>
            <a:pPr algn="just"/>
            <a:endParaRPr lang="es-CL" sz="2800" dirty="0"/>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3136061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0813" y="381870"/>
            <a:ext cx="9404723" cy="1400530"/>
          </a:xfrm>
        </p:spPr>
        <p:txBody>
          <a:bodyPr/>
          <a:lstStyle/>
          <a:p>
            <a:pPr algn="just"/>
            <a:r>
              <a:rPr lang="es-CL" sz="2800" b="1" dirty="0"/>
              <a:t>Método objetivo 4: Establecer los canales propios de apropiabilidad, marketing y comercialización, que permitan la venta de los quesos</a:t>
            </a:r>
          </a:p>
        </p:txBody>
      </p:sp>
      <p:sp>
        <p:nvSpPr>
          <p:cNvPr id="3" name="Marcador de contenido 2"/>
          <p:cNvSpPr>
            <a:spLocks noGrp="1"/>
          </p:cNvSpPr>
          <p:nvPr>
            <p:ph idx="1"/>
          </p:nvPr>
        </p:nvSpPr>
        <p:spPr>
          <a:xfrm>
            <a:off x="1910813" y="1956666"/>
            <a:ext cx="9404723" cy="4195481"/>
          </a:xfrm>
        </p:spPr>
        <p:txBody>
          <a:bodyPr>
            <a:normAutofit/>
          </a:bodyPr>
          <a:lstStyle/>
          <a:p>
            <a:pPr algn="just"/>
            <a:r>
              <a:rPr lang="es-CL" sz="2400" dirty="0"/>
              <a:t>El articular en torno a la leche y producir en conjunto permitirá tener una producción mayor en Delicatesen de queso, logrando de esa forma poder acceder a nuevos mercados, permitiendo tener un entorno propicio y mecanismos eficaces que faciliten el encadenamiento productivo. Para poder dar respuesta a este objetivo la metodología se debe enfocar en:</a:t>
            </a:r>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601778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89901" y="577516"/>
            <a:ext cx="9316036" cy="5622757"/>
          </a:xfrm>
        </p:spPr>
        <p:txBody>
          <a:bodyPr>
            <a:normAutofit lnSpcReduction="10000"/>
          </a:bodyPr>
          <a:lstStyle/>
          <a:p>
            <a:pPr algn="just"/>
            <a:r>
              <a:rPr lang="es-CL" sz="2800" dirty="0"/>
              <a:t>Ronda de negocios con empresarios asociados al sector alimentario</a:t>
            </a:r>
          </a:p>
          <a:p>
            <a:pPr algn="just"/>
            <a:endParaRPr lang="es-CL" sz="2800" dirty="0"/>
          </a:p>
          <a:p>
            <a:pPr algn="just"/>
            <a:r>
              <a:rPr lang="es-CL" sz="2800" dirty="0"/>
              <a:t>Capacitación en marketing y canales de comercialización</a:t>
            </a:r>
          </a:p>
          <a:p>
            <a:pPr algn="just"/>
            <a:endParaRPr lang="es-CL" sz="2800" dirty="0"/>
          </a:p>
          <a:p>
            <a:pPr algn="just"/>
            <a:r>
              <a:rPr lang="es-CL" sz="2800" dirty="0"/>
              <a:t>Presentación de los quesos en ferias</a:t>
            </a:r>
          </a:p>
          <a:p>
            <a:pPr algn="just"/>
            <a:endParaRPr lang="es-CL" sz="2800" dirty="0"/>
          </a:p>
          <a:p>
            <a:pPr algn="just"/>
            <a:r>
              <a:rPr lang="es-CL" sz="2800" dirty="0"/>
              <a:t>Identificar los costos y beneficios económicos y sociales derivados de  las tecnologías adoptadas, para aumentar las capacidades empresariales de los participantes</a:t>
            </a:r>
          </a:p>
          <a:p>
            <a:pPr algn="just"/>
            <a:endParaRPr lang="es-CL" sz="2800" dirty="0"/>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3214575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graphicFrame>
        <p:nvGraphicFramePr>
          <p:cNvPr id="6" name="Tabla 5"/>
          <p:cNvGraphicFramePr>
            <a:graphicFrameLocks noGrp="1"/>
          </p:cNvGraphicFramePr>
          <p:nvPr>
            <p:extLst>
              <p:ext uri="{D42A27DB-BD31-4B8C-83A1-F6EECF244321}">
                <p14:modId xmlns:p14="http://schemas.microsoft.com/office/powerpoint/2010/main" val="3488320635"/>
              </p:ext>
            </p:extLst>
          </p:nvPr>
        </p:nvGraphicFramePr>
        <p:xfrm>
          <a:off x="1984842" y="539760"/>
          <a:ext cx="9552733" cy="5861039"/>
        </p:xfrm>
        <a:graphic>
          <a:graphicData uri="http://schemas.openxmlformats.org/drawingml/2006/table">
            <a:tbl>
              <a:tblPr firstRow="1" firstCol="1" bandRow="1">
                <a:tableStyleId>{5C22544A-7EE6-4342-B048-85BDC9FD1C3A}</a:tableStyleId>
              </a:tblPr>
              <a:tblGrid>
                <a:gridCol w="539098">
                  <a:extLst>
                    <a:ext uri="{9D8B030D-6E8A-4147-A177-3AD203B41FA5}">
                      <a16:colId xmlns:a16="http://schemas.microsoft.com/office/drawing/2014/main" val="20000"/>
                    </a:ext>
                  </a:extLst>
                </a:gridCol>
                <a:gridCol w="550717">
                  <a:extLst>
                    <a:ext uri="{9D8B030D-6E8A-4147-A177-3AD203B41FA5}">
                      <a16:colId xmlns:a16="http://schemas.microsoft.com/office/drawing/2014/main" val="20001"/>
                    </a:ext>
                  </a:extLst>
                </a:gridCol>
                <a:gridCol w="1326059">
                  <a:extLst>
                    <a:ext uri="{9D8B030D-6E8A-4147-A177-3AD203B41FA5}">
                      <a16:colId xmlns:a16="http://schemas.microsoft.com/office/drawing/2014/main" val="20002"/>
                    </a:ext>
                  </a:extLst>
                </a:gridCol>
                <a:gridCol w="1731157">
                  <a:extLst>
                    <a:ext uri="{9D8B030D-6E8A-4147-A177-3AD203B41FA5}">
                      <a16:colId xmlns:a16="http://schemas.microsoft.com/office/drawing/2014/main" val="20003"/>
                    </a:ext>
                  </a:extLst>
                </a:gridCol>
                <a:gridCol w="1926348">
                  <a:extLst>
                    <a:ext uri="{9D8B030D-6E8A-4147-A177-3AD203B41FA5}">
                      <a16:colId xmlns:a16="http://schemas.microsoft.com/office/drawing/2014/main" val="20004"/>
                    </a:ext>
                  </a:extLst>
                </a:gridCol>
                <a:gridCol w="2481712">
                  <a:extLst>
                    <a:ext uri="{9D8B030D-6E8A-4147-A177-3AD203B41FA5}">
                      <a16:colId xmlns:a16="http://schemas.microsoft.com/office/drawing/2014/main" val="20005"/>
                    </a:ext>
                  </a:extLst>
                </a:gridCol>
                <a:gridCol w="997642">
                  <a:extLst>
                    <a:ext uri="{9D8B030D-6E8A-4147-A177-3AD203B41FA5}">
                      <a16:colId xmlns:a16="http://schemas.microsoft.com/office/drawing/2014/main" val="20006"/>
                    </a:ext>
                  </a:extLst>
                </a:gridCol>
              </a:tblGrid>
              <a:tr h="1168799">
                <a:tc>
                  <a:txBody>
                    <a:bodyPr/>
                    <a:lstStyle/>
                    <a:p>
                      <a:pPr algn="ctr">
                        <a:spcAft>
                          <a:spcPts val="0"/>
                        </a:spcAft>
                      </a:pPr>
                      <a:r>
                        <a:rPr lang="es-CL" sz="1400" dirty="0">
                          <a:effectLst/>
                        </a:rPr>
                        <a:t>Nº OE</a:t>
                      </a:r>
                      <a:endParaRPr lang="es-CL" sz="1400" dirty="0">
                        <a:effectLst/>
                        <a:latin typeface="Calibri" panose="020F0502020204030204" pitchFamily="34" charset="0"/>
                      </a:endParaRPr>
                    </a:p>
                  </a:txBody>
                  <a:tcPr marL="68580" marR="68580" marT="0" marB="0" anchor="ctr"/>
                </a:tc>
                <a:tc>
                  <a:txBody>
                    <a:bodyPr/>
                    <a:lstStyle/>
                    <a:p>
                      <a:pPr algn="ctr">
                        <a:spcAft>
                          <a:spcPts val="0"/>
                        </a:spcAft>
                      </a:pPr>
                      <a:r>
                        <a:rPr lang="es-CL" sz="1400" dirty="0">
                          <a:effectLst/>
                        </a:rPr>
                        <a:t>Nº RE</a:t>
                      </a:r>
                      <a:endParaRPr lang="es-CL" sz="1400" dirty="0">
                        <a:effectLst/>
                        <a:latin typeface="Calibri" panose="020F0502020204030204" pitchFamily="34" charset="0"/>
                      </a:endParaRPr>
                    </a:p>
                  </a:txBody>
                  <a:tcPr marL="68580" marR="68580" marT="0" marB="0" anchor="ctr"/>
                </a:tc>
                <a:tc>
                  <a:txBody>
                    <a:bodyPr/>
                    <a:lstStyle/>
                    <a:p>
                      <a:pPr algn="ctr">
                        <a:spcAft>
                          <a:spcPts val="0"/>
                        </a:spcAft>
                      </a:pPr>
                      <a:r>
                        <a:rPr lang="es-CL" sz="1400" dirty="0">
                          <a:effectLst/>
                        </a:rPr>
                        <a:t>Resultado Esperado (RE)</a:t>
                      </a:r>
                      <a:endParaRPr lang="es-CL" sz="1400" dirty="0">
                        <a:effectLst/>
                        <a:latin typeface="Calibri" panose="020F0502020204030204" pitchFamily="34" charset="0"/>
                      </a:endParaRPr>
                    </a:p>
                  </a:txBody>
                  <a:tcPr marL="68580" marR="68580" marT="0" marB="0" anchor="ctr"/>
                </a:tc>
                <a:tc>
                  <a:txBody>
                    <a:bodyPr/>
                    <a:lstStyle/>
                    <a:p>
                      <a:pPr algn="ctr">
                        <a:spcAft>
                          <a:spcPts val="0"/>
                        </a:spcAft>
                      </a:pPr>
                      <a:r>
                        <a:rPr lang="es-CL" sz="1400" dirty="0">
                          <a:effectLst/>
                        </a:rPr>
                        <a:t>Indicador</a:t>
                      </a:r>
                      <a:endParaRPr lang="es-CL" sz="1400" dirty="0">
                        <a:effectLst/>
                        <a:latin typeface="Calibri" panose="020F0502020204030204" pitchFamily="34" charset="0"/>
                      </a:endParaRPr>
                    </a:p>
                  </a:txBody>
                  <a:tcPr marL="68580" marR="68580" marT="0" marB="0" anchor="ctr"/>
                </a:tc>
                <a:tc>
                  <a:txBody>
                    <a:bodyPr/>
                    <a:lstStyle/>
                    <a:p>
                      <a:pPr algn="ctr">
                        <a:spcAft>
                          <a:spcPts val="0"/>
                        </a:spcAft>
                      </a:pPr>
                      <a:r>
                        <a:rPr lang="es-CL" sz="1400" dirty="0">
                          <a:effectLst/>
                        </a:rPr>
                        <a:t>Línea base del indicador</a:t>
                      </a:r>
                    </a:p>
                    <a:p>
                      <a:pPr algn="ctr">
                        <a:spcAft>
                          <a:spcPts val="0"/>
                        </a:spcAft>
                      </a:pPr>
                      <a:r>
                        <a:rPr lang="es-CL" sz="1400" dirty="0">
                          <a:effectLst/>
                        </a:rPr>
                        <a:t>(al inicio de la propuesta)</a:t>
                      </a:r>
                      <a:endParaRPr lang="es-CL" sz="1400" dirty="0">
                        <a:effectLst/>
                        <a:latin typeface="Calibri" panose="020F0502020204030204" pitchFamily="34" charset="0"/>
                      </a:endParaRPr>
                    </a:p>
                  </a:txBody>
                  <a:tcPr marL="68580" marR="68580" marT="0" marB="0" anchor="ctr"/>
                </a:tc>
                <a:tc>
                  <a:txBody>
                    <a:bodyPr/>
                    <a:lstStyle/>
                    <a:p>
                      <a:pPr algn="ctr">
                        <a:spcAft>
                          <a:spcPts val="0"/>
                        </a:spcAft>
                      </a:pPr>
                      <a:r>
                        <a:rPr lang="es-CL" sz="1400">
                          <a:effectLst/>
                        </a:rPr>
                        <a:t>Meta del indicador</a:t>
                      </a:r>
                    </a:p>
                    <a:p>
                      <a:pPr algn="ctr">
                        <a:spcAft>
                          <a:spcPts val="0"/>
                        </a:spcAft>
                      </a:pPr>
                      <a:r>
                        <a:rPr lang="es-CL" sz="1400">
                          <a:effectLst/>
                        </a:rPr>
                        <a:t>(al final de la propuesta)</a:t>
                      </a:r>
                      <a:endParaRPr lang="es-CL" sz="1400">
                        <a:effectLst/>
                        <a:latin typeface="Calibri" panose="020F0502020204030204" pitchFamily="34" charset="0"/>
                      </a:endParaRPr>
                    </a:p>
                  </a:txBody>
                  <a:tcPr marL="68580" marR="68580" marT="0" marB="0" anchor="ctr"/>
                </a:tc>
                <a:tc>
                  <a:txBody>
                    <a:bodyPr/>
                    <a:lstStyle/>
                    <a:p>
                      <a:pPr algn="ctr">
                        <a:spcAft>
                          <a:spcPts val="0"/>
                        </a:spcAft>
                      </a:pPr>
                      <a:r>
                        <a:rPr lang="es-CL" sz="1400">
                          <a:effectLst/>
                        </a:rPr>
                        <a:t>Fecha de alcance de la meta</a:t>
                      </a:r>
                      <a:endParaRPr lang="es-CL" sz="1400">
                        <a:effectLst/>
                        <a:latin typeface="Calibri" panose="020F0502020204030204" pitchFamily="34" charset="0"/>
                      </a:endParaRPr>
                    </a:p>
                  </a:txBody>
                  <a:tcPr marL="68580" marR="68580" marT="0" marB="0"/>
                </a:tc>
                <a:extLst>
                  <a:ext uri="{0D108BD9-81ED-4DB2-BD59-A6C34878D82A}">
                    <a16:rowId xmlns:a16="http://schemas.microsoft.com/office/drawing/2014/main" val="10000"/>
                  </a:ext>
                </a:extLst>
              </a:tr>
              <a:tr h="876599">
                <a:tc>
                  <a:txBody>
                    <a:bodyPr/>
                    <a:lstStyle/>
                    <a:p>
                      <a:pPr algn="ctr">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gn="ctr">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Manejo Animal</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Productividad ganadera</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Animales no seleccionados por calidad lechera</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Tener animales seleccionados</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a:effectLst/>
                        </a:rPr>
                        <a:t>Enero 2019</a:t>
                      </a:r>
                      <a:endParaRPr lang="es-CL" sz="1400">
                        <a:effectLst/>
                        <a:latin typeface="Calibri" panose="020F0502020204030204" pitchFamily="34" charset="0"/>
                      </a:endParaRPr>
                    </a:p>
                  </a:txBody>
                  <a:tcPr marL="68580" marR="68580" marT="0" marB="0"/>
                </a:tc>
                <a:extLst>
                  <a:ext uri="{0D108BD9-81ED-4DB2-BD59-A6C34878D82A}">
                    <a16:rowId xmlns:a16="http://schemas.microsoft.com/office/drawing/2014/main" val="10001"/>
                  </a:ext>
                </a:extLst>
              </a:tr>
              <a:tr h="881469">
                <a:tc>
                  <a:txBody>
                    <a:bodyPr/>
                    <a:lstStyle/>
                    <a:p>
                      <a:pPr algn="ctr">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gn="ctr">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Manejo sanitario</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Productividad ganadera</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Definir su estado sanitario de los animales</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Tener animales sanos</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Marzo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2"/>
                  </a:ext>
                </a:extLst>
              </a:tr>
              <a:tr h="876599">
                <a:tc>
                  <a:txBody>
                    <a:bodyPr/>
                    <a:lstStyle/>
                    <a:p>
                      <a:pPr algn="ctr">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gn="ctr">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Manejo nutricional</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Productividad ganadera</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Definir el estado nutricionales de los animales</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Tener animales produciendo leche con calidad y cantidad</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Enero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3"/>
                  </a:ext>
                </a:extLst>
              </a:tr>
              <a:tr h="1168799">
                <a:tc>
                  <a:txBody>
                    <a:bodyPr/>
                    <a:lstStyle/>
                    <a:p>
                      <a:pPr algn="ctr">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gn="ctr">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Suplemento nutricionales</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Productividad ganadera y lechera</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a:effectLst/>
                        </a:rPr>
                        <a:t>No hay suplementación en los periodos de pre y post parto y lactancia</a:t>
                      </a:r>
                      <a:endParaRPr lang="es-CL" sz="140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No tener complicaciones de muerte de crías ante y después del parto.</a:t>
                      </a:r>
                    </a:p>
                    <a:p>
                      <a:pPr algn="just">
                        <a:spcAft>
                          <a:spcPts val="0"/>
                        </a:spcAft>
                      </a:pPr>
                      <a:r>
                        <a:rPr lang="es-CL" sz="1400" dirty="0">
                          <a:effectLst/>
                        </a:rPr>
                        <a:t>Buena producción de leche</a:t>
                      </a:r>
                      <a:endParaRPr lang="es-CL" sz="1400" dirty="0">
                        <a:effectLst/>
                        <a:latin typeface="Calibri" panose="020F0502020204030204" pitchFamily="34" charset="0"/>
                      </a:endParaRPr>
                    </a:p>
                  </a:txBody>
                  <a:tcPr marL="68580" marR="68580" marT="0" marB="0"/>
                </a:tc>
                <a:tc>
                  <a:txBody>
                    <a:bodyPr/>
                    <a:lstStyle/>
                    <a:p>
                      <a:pPr algn="just">
                        <a:spcAft>
                          <a:spcPts val="0"/>
                        </a:spcAft>
                      </a:pPr>
                      <a:r>
                        <a:rPr lang="es-CL" sz="1400" dirty="0">
                          <a:effectLst/>
                        </a:rPr>
                        <a:t>Enero del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4"/>
                  </a:ext>
                </a:extLst>
              </a:tr>
              <a:tr h="888774">
                <a:tc>
                  <a:txBody>
                    <a:bodyPr/>
                    <a:lstStyle/>
                    <a:p>
                      <a:pPr algn="ctr">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gn="ctr">
                        <a:spcAft>
                          <a:spcPts val="0"/>
                        </a:spcAft>
                      </a:pPr>
                      <a:r>
                        <a:rPr lang="es-CL" sz="1400">
                          <a:effectLst/>
                        </a:rPr>
                        <a:t>5</a:t>
                      </a:r>
                      <a:endParaRPr lang="es-CL" sz="1400">
                        <a:effectLst/>
                        <a:latin typeface="Calibri" panose="020F0502020204030204" pitchFamily="34" charset="0"/>
                      </a:endParaRPr>
                    </a:p>
                  </a:txBody>
                  <a:tcPr marL="68580" marR="68580" marT="0" marB="0"/>
                </a:tc>
                <a:tc>
                  <a:txBody>
                    <a:bodyPr/>
                    <a:lstStyle/>
                    <a:p>
                      <a:pPr>
                        <a:spcAft>
                          <a:spcPts val="0"/>
                        </a:spcAft>
                      </a:pPr>
                      <a:r>
                        <a:rPr lang="es-CL" sz="1400">
                          <a:effectLst/>
                        </a:rPr>
                        <a:t>Manejo de la leche</a:t>
                      </a:r>
                      <a:endParaRPr lang="es-CL" sz="1400">
                        <a:effectLst/>
                        <a:latin typeface="Calibri" panose="020F0502020204030204" pitchFamily="34" charset="0"/>
                      </a:endParaRPr>
                    </a:p>
                  </a:txBody>
                  <a:tcPr marL="68580" marR="68580" marT="0" marB="0"/>
                </a:tc>
                <a:tc>
                  <a:txBody>
                    <a:bodyPr/>
                    <a:lstStyle/>
                    <a:p>
                      <a:pPr>
                        <a:spcAft>
                          <a:spcPts val="0"/>
                        </a:spcAft>
                      </a:pPr>
                      <a:r>
                        <a:rPr lang="es-CL" sz="1400">
                          <a:effectLst/>
                        </a:rPr>
                        <a:t>Productividad Lechera</a:t>
                      </a:r>
                      <a:endParaRPr lang="es-CL" sz="1400">
                        <a:effectLst/>
                        <a:latin typeface="Calibri" panose="020F0502020204030204" pitchFamily="34" charset="0"/>
                      </a:endParaRPr>
                    </a:p>
                  </a:txBody>
                  <a:tcPr marL="68580" marR="68580" marT="0" marB="0"/>
                </a:tc>
                <a:tc>
                  <a:txBody>
                    <a:bodyPr/>
                    <a:lstStyle/>
                    <a:p>
                      <a:pPr>
                        <a:spcAft>
                          <a:spcPts val="0"/>
                        </a:spcAft>
                      </a:pPr>
                      <a:r>
                        <a:rPr lang="es-CL" sz="1400" dirty="0">
                          <a:effectLst/>
                        </a:rPr>
                        <a:t>Leche sin manejo</a:t>
                      </a:r>
                      <a:endParaRPr lang="es-CL" sz="1400" dirty="0">
                        <a:effectLst/>
                        <a:latin typeface="Calibri" panose="020F0502020204030204" pitchFamily="34" charset="0"/>
                      </a:endParaRPr>
                    </a:p>
                  </a:txBody>
                  <a:tcPr marL="68580" marR="68580" marT="0" marB="0"/>
                </a:tc>
                <a:tc>
                  <a:txBody>
                    <a:bodyPr/>
                    <a:lstStyle/>
                    <a:p>
                      <a:pPr>
                        <a:spcAft>
                          <a:spcPts val="0"/>
                        </a:spcAft>
                      </a:pPr>
                      <a:r>
                        <a:rPr lang="es-CL" sz="1400">
                          <a:effectLst/>
                        </a:rPr>
                        <a:t>Acopio de leche en condiciones de congelado</a:t>
                      </a:r>
                      <a:endParaRPr lang="es-CL" sz="1400">
                        <a:effectLst/>
                        <a:latin typeface="Calibri" panose="020F0502020204030204" pitchFamily="34" charset="0"/>
                      </a:endParaRPr>
                    </a:p>
                  </a:txBody>
                  <a:tcPr marL="68580" marR="68580" marT="0" marB="0"/>
                </a:tc>
                <a:tc>
                  <a:txBody>
                    <a:bodyPr/>
                    <a:lstStyle/>
                    <a:p>
                      <a:pPr>
                        <a:spcAft>
                          <a:spcPts val="0"/>
                        </a:spcAft>
                      </a:pPr>
                      <a:r>
                        <a:rPr lang="es-CL" sz="1400" dirty="0">
                          <a:effectLst/>
                        </a:rPr>
                        <a:t>Enero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5"/>
                  </a:ext>
                </a:extLst>
              </a:tr>
            </a:tbl>
          </a:graphicData>
        </a:graphic>
      </p:graphicFrame>
      <p:sp>
        <p:nvSpPr>
          <p:cNvPr id="7" name="Rectangle 1"/>
          <p:cNvSpPr>
            <a:spLocks noChangeArrowheads="1"/>
          </p:cNvSpPr>
          <p:nvPr/>
        </p:nvSpPr>
        <p:spPr bwMode="auto">
          <a:xfrm>
            <a:off x="1984842" y="539760"/>
            <a:ext cx="148753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CL" altLang="es-CL" sz="1800" b="0" i="0" u="none" strike="noStrike" cap="none" normalizeH="0" baseline="0">
                <a:ln>
                  <a:noFill/>
                </a:ln>
                <a:solidFill>
                  <a:schemeClr val="tx1"/>
                </a:solidFill>
                <a:effectLst/>
                <a:latin typeface="Arial" panose="020B0604020202020204" pitchFamily="34" charset="0"/>
              </a:rPr>
            </a:br>
            <a:endParaRPr kumimoji="0" lang="es-CL" altLang="es-CL"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8498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05000" y="2057400"/>
            <a:ext cx="9686925" cy="2847975"/>
          </a:xfrm>
        </p:spPr>
        <p:txBody>
          <a:bodyPr>
            <a:noAutofit/>
          </a:bodyPr>
          <a:lstStyle/>
          <a:p>
            <a:pPr algn="just"/>
            <a:r>
              <a:rPr lang="es-CL" sz="3200" b="1" dirty="0"/>
              <a:t>Innovación del tipo social-productiva en torno a la Articulación de la oferta de leche de los ganaderos de la Pampa del Tamarugal para la  producción de quesos  de cabras  con sabores regionales.</a:t>
            </a:r>
          </a:p>
        </p:txBody>
      </p:sp>
      <p:sp>
        <p:nvSpPr>
          <p:cNvPr id="4" name="Subtítulo 3"/>
          <p:cNvSpPr>
            <a:spLocks noGrp="1"/>
          </p:cNvSpPr>
          <p:nvPr>
            <p:ph type="subTitle" idx="1"/>
          </p:nvPr>
        </p:nvSpPr>
        <p:spPr>
          <a:xfrm>
            <a:off x="1976719" y="4992532"/>
            <a:ext cx="9527894" cy="1126283"/>
          </a:xfrm>
        </p:spPr>
        <p:txBody>
          <a:bodyPr>
            <a:normAutofit/>
          </a:bodyPr>
          <a:lstStyle/>
          <a:p>
            <a:r>
              <a:rPr lang="es-CL" sz="2400" b="1" dirty="0">
                <a:solidFill>
                  <a:schemeClr val="tx1"/>
                </a:solidFill>
              </a:rPr>
              <a:t>Ejecutor de la iniciativa Universidad Arturo Prat</a:t>
            </a:r>
          </a:p>
        </p:txBody>
      </p:sp>
      <p:pic>
        <p:nvPicPr>
          <p:cNvPr id="6" name="Imagen 5"/>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4286976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8" name="Imagen 7"/>
          <p:cNvPicPr>
            <a:picLocks noChangeAspect="1"/>
          </p:cNvPicPr>
          <p:nvPr/>
        </p:nvPicPr>
        <p:blipFill rotWithShape="1">
          <a:blip r:embed="rId3"/>
          <a:srcRect l="18444" t="27366" r="18306" b="18926"/>
          <a:stretch/>
        </p:blipFill>
        <p:spPr>
          <a:xfrm>
            <a:off x="255494" y="618563"/>
            <a:ext cx="11729293" cy="5366345"/>
          </a:xfrm>
          <a:prstGeom prst="rect">
            <a:avLst/>
          </a:prstGeom>
        </p:spPr>
      </p:pic>
    </p:spTree>
    <p:extLst>
      <p:ext uri="{BB962C8B-B14F-4D97-AF65-F5344CB8AC3E}">
        <p14:creationId xmlns:p14="http://schemas.microsoft.com/office/powerpoint/2010/main" val="3315252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6" name="Imagen 5"/>
          <p:cNvPicPr>
            <a:picLocks noChangeAspect="1"/>
          </p:cNvPicPr>
          <p:nvPr/>
        </p:nvPicPr>
        <p:blipFill rotWithShape="1">
          <a:blip r:embed="rId3"/>
          <a:srcRect l="18031" t="26598" r="21715" b="22762"/>
          <a:stretch/>
        </p:blipFill>
        <p:spPr>
          <a:xfrm>
            <a:off x="273424" y="1035424"/>
            <a:ext cx="11506199" cy="5210352"/>
          </a:xfrm>
          <a:prstGeom prst="rect">
            <a:avLst/>
          </a:prstGeom>
        </p:spPr>
      </p:pic>
    </p:spTree>
    <p:extLst>
      <p:ext uri="{BB962C8B-B14F-4D97-AF65-F5344CB8AC3E}">
        <p14:creationId xmlns:p14="http://schemas.microsoft.com/office/powerpoint/2010/main" val="2311480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graphicFrame>
        <p:nvGraphicFramePr>
          <p:cNvPr id="9" name="Tabla 8"/>
          <p:cNvGraphicFramePr>
            <a:graphicFrameLocks noGrp="1"/>
          </p:cNvGraphicFramePr>
          <p:nvPr>
            <p:extLst>
              <p:ext uri="{D42A27DB-BD31-4B8C-83A1-F6EECF244321}">
                <p14:modId xmlns:p14="http://schemas.microsoft.com/office/powerpoint/2010/main" val="3594118655"/>
              </p:ext>
            </p:extLst>
          </p:nvPr>
        </p:nvGraphicFramePr>
        <p:xfrm>
          <a:off x="1662112" y="753035"/>
          <a:ext cx="9848569" cy="5095728"/>
        </p:xfrm>
        <a:graphic>
          <a:graphicData uri="http://schemas.openxmlformats.org/drawingml/2006/table">
            <a:tbl>
              <a:tblPr firstRow="1" firstCol="1" bandRow="1">
                <a:tableStyleId>{5C22544A-7EE6-4342-B048-85BDC9FD1C3A}</a:tableStyleId>
              </a:tblPr>
              <a:tblGrid>
                <a:gridCol w="555793">
                  <a:extLst>
                    <a:ext uri="{9D8B030D-6E8A-4147-A177-3AD203B41FA5}">
                      <a16:colId xmlns:a16="http://schemas.microsoft.com/office/drawing/2014/main" val="20000"/>
                    </a:ext>
                  </a:extLst>
                </a:gridCol>
                <a:gridCol w="567772">
                  <a:extLst>
                    <a:ext uri="{9D8B030D-6E8A-4147-A177-3AD203B41FA5}">
                      <a16:colId xmlns:a16="http://schemas.microsoft.com/office/drawing/2014/main" val="20001"/>
                    </a:ext>
                  </a:extLst>
                </a:gridCol>
                <a:gridCol w="1367125">
                  <a:extLst>
                    <a:ext uri="{9D8B030D-6E8A-4147-A177-3AD203B41FA5}">
                      <a16:colId xmlns:a16="http://schemas.microsoft.com/office/drawing/2014/main" val="20002"/>
                    </a:ext>
                  </a:extLst>
                </a:gridCol>
                <a:gridCol w="1784769">
                  <a:extLst>
                    <a:ext uri="{9D8B030D-6E8A-4147-A177-3AD203B41FA5}">
                      <a16:colId xmlns:a16="http://schemas.microsoft.com/office/drawing/2014/main" val="20003"/>
                    </a:ext>
                  </a:extLst>
                </a:gridCol>
                <a:gridCol w="1986004">
                  <a:extLst>
                    <a:ext uri="{9D8B030D-6E8A-4147-A177-3AD203B41FA5}">
                      <a16:colId xmlns:a16="http://schemas.microsoft.com/office/drawing/2014/main" val="20004"/>
                    </a:ext>
                  </a:extLst>
                </a:gridCol>
                <a:gridCol w="2558568">
                  <a:extLst>
                    <a:ext uri="{9D8B030D-6E8A-4147-A177-3AD203B41FA5}">
                      <a16:colId xmlns:a16="http://schemas.microsoft.com/office/drawing/2014/main" val="20005"/>
                    </a:ext>
                  </a:extLst>
                </a:gridCol>
                <a:gridCol w="1028538">
                  <a:extLst>
                    <a:ext uri="{9D8B030D-6E8A-4147-A177-3AD203B41FA5}">
                      <a16:colId xmlns:a16="http://schemas.microsoft.com/office/drawing/2014/main" val="20006"/>
                    </a:ext>
                  </a:extLst>
                </a:gridCol>
              </a:tblGrid>
              <a:tr h="1097657">
                <a:tc>
                  <a:txBody>
                    <a:bodyPr/>
                    <a:lstStyle/>
                    <a:p>
                      <a:pPr algn="ctr">
                        <a:lnSpc>
                          <a:spcPct val="107000"/>
                        </a:lnSpc>
                        <a:spcAft>
                          <a:spcPts val="0"/>
                        </a:spcAft>
                      </a:pPr>
                      <a:r>
                        <a:rPr lang="es-CL" sz="1400" dirty="0">
                          <a:effectLst/>
                        </a:rPr>
                        <a:t>Nº OE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a:effectLst/>
                        </a:rPr>
                        <a:t>Nº RE</a:t>
                      </a:r>
                      <a:endParaRPr lang="es-CL" sz="140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Resultado Esperado (RE)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Indicador</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Línea base del indicador</a:t>
                      </a:r>
                    </a:p>
                    <a:p>
                      <a:pPr algn="ctr">
                        <a:lnSpc>
                          <a:spcPct val="107000"/>
                        </a:lnSpc>
                        <a:spcAft>
                          <a:spcPts val="0"/>
                        </a:spcAft>
                      </a:pPr>
                      <a:r>
                        <a:rPr lang="es-CL" sz="1400" dirty="0">
                          <a:effectLst/>
                        </a:rPr>
                        <a:t>(al inicio de la propuesta)</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Meta del indicador</a:t>
                      </a:r>
                    </a:p>
                    <a:p>
                      <a:pPr algn="ctr">
                        <a:lnSpc>
                          <a:spcPct val="107000"/>
                        </a:lnSpc>
                        <a:spcAft>
                          <a:spcPts val="0"/>
                        </a:spcAft>
                      </a:pPr>
                      <a:r>
                        <a:rPr lang="es-CL" sz="1400" dirty="0">
                          <a:effectLst/>
                        </a:rPr>
                        <a:t>(al final de la propuesta)</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a:effectLst/>
                        </a:rPr>
                        <a:t>Fecha de alcance de la meta</a:t>
                      </a:r>
                      <a:endParaRPr lang="es-CL" sz="1400">
                        <a:effectLst/>
                        <a:latin typeface="Calibri" panose="020F0502020204030204" pitchFamily="34" charset="0"/>
                      </a:endParaRPr>
                    </a:p>
                  </a:txBody>
                  <a:tcPr marL="68580" marR="68580" marT="0" marB="0"/>
                </a:tc>
                <a:extLst>
                  <a:ext uri="{0D108BD9-81ED-4DB2-BD59-A6C34878D82A}">
                    <a16:rowId xmlns:a16="http://schemas.microsoft.com/office/drawing/2014/main" val="10000"/>
                  </a:ext>
                </a:extLst>
              </a:tr>
              <a:tr h="1097764">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ES_tradnl" sz="1400" dirty="0">
                          <a:effectLst/>
                        </a:rPr>
                        <a:t>Fortalecimiento de la articulación</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Articulación de los ganaderos asociados al proyecto</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No hay articulación</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Articulación que permita definir la cantidad de leche que acopiarán para la producción de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Diciembre 2017</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1"/>
                  </a:ext>
                </a:extLst>
              </a:tr>
              <a:tr h="1375778">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Organización </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Organización del traslado de leche </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No hay traslado</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Articulación que permitirá saber qué días se hace el traslado desde el predio de los ganaderos a la Estación Experimental de Canchones</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Diciembre 2017</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2"/>
                  </a:ext>
                </a:extLst>
              </a:tr>
              <a:tr h="704778">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Marca de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Definir la marca del queso</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Marca de queso definida</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Septiembre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3"/>
                  </a:ext>
                </a:extLst>
              </a:tr>
              <a:tr h="819751">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Etiquetado y envasado de los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Definir el logo y tipo de envase a usar</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Etiquetas y envases definidos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Septiembre</a:t>
                      </a:r>
                    </a:p>
                    <a:p>
                      <a:pPr>
                        <a:lnSpc>
                          <a:spcPct val="107000"/>
                        </a:lnSpc>
                        <a:spcAft>
                          <a:spcPts val="0"/>
                        </a:spcAft>
                      </a:pPr>
                      <a:r>
                        <a:rPr lang="es-CL" sz="1400" dirty="0">
                          <a:effectLst/>
                        </a:rPr>
                        <a:t>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4"/>
                  </a:ext>
                </a:extLst>
              </a:tr>
            </a:tbl>
          </a:graphicData>
        </a:graphic>
      </p:graphicFrame>
      <p:sp>
        <p:nvSpPr>
          <p:cNvPr id="10" name="Rectangle 4"/>
          <p:cNvSpPr>
            <a:spLocks noChangeArrowheads="1"/>
          </p:cNvSpPr>
          <p:nvPr/>
        </p:nvSpPr>
        <p:spPr bwMode="auto">
          <a:xfrm>
            <a:off x="1662113" y="28590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CL" altLang="es-CL" sz="1800" b="0" i="0" u="none" strike="noStrike" cap="none" normalizeH="0" baseline="0">
                <a:ln>
                  <a:noFill/>
                </a:ln>
                <a:solidFill>
                  <a:schemeClr val="tx1"/>
                </a:solidFill>
                <a:effectLst/>
                <a:latin typeface="Arial" panose="020B0604020202020204" pitchFamily="34" charset="0"/>
              </a:rPr>
            </a:br>
            <a:endParaRPr kumimoji="0" lang="es-CL" altLang="es-CL"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67861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5" name="Imagen 4"/>
          <p:cNvPicPr>
            <a:picLocks noChangeAspect="1"/>
          </p:cNvPicPr>
          <p:nvPr/>
        </p:nvPicPr>
        <p:blipFill rotWithShape="1">
          <a:blip r:embed="rId3"/>
          <a:srcRect l="18650" t="28133" r="18306" b="36189"/>
          <a:stretch/>
        </p:blipFill>
        <p:spPr>
          <a:xfrm>
            <a:off x="484347" y="1075764"/>
            <a:ext cx="11069236" cy="3926542"/>
          </a:xfrm>
          <a:prstGeom prst="rect">
            <a:avLst/>
          </a:prstGeom>
        </p:spPr>
      </p:pic>
    </p:spTree>
    <p:extLst>
      <p:ext uri="{BB962C8B-B14F-4D97-AF65-F5344CB8AC3E}">
        <p14:creationId xmlns:p14="http://schemas.microsoft.com/office/powerpoint/2010/main" val="2607405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5" name="Imagen 4"/>
          <p:cNvPicPr>
            <a:picLocks noChangeAspect="1"/>
          </p:cNvPicPr>
          <p:nvPr/>
        </p:nvPicPr>
        <p:blipFill rotWithShape="1">
          <a:blip r:embed="rId3"/>
          <a:srcRect l="17927" t="26982" r="21716" b="38683"/>
          <a:stretch/>
        </p:blipFill>
        <p:spPr>
          <a:xfrm>
            <a:off x="94129" y="1129553"/>
            <a:ext cx="11713820" cy="3832412"/>
          </a:xfrm>
          <a:prstGeom prst="rect">
            <a:avLst/>
          </a:prstGeom>
        </p:spPr>
      </p:pic>
    </p:spTree>
    <p:extLst>
      <p:ext uri="{BB962C8B-B14F-4D97-AF65-F5344CB8AC3E}">
        <p14:creationId xmlns:p14="http://schemas.microsoft.com/office/powerpoint/2010/main" val="33061615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graphicFrame>
        <p:nvGraphicFramePr>
          <p:cNvPr id="5" name="Tabla 4"/>
          <p:cNvGraphicFramePr>
            <a:graphicFrameLocks noGrp="1"/>
          </p:cNvGraphicFramePr>
          <p:nvPr>
            <p:extLst>
              <p:ext uri="{D42A27DB-BD31-4B8C-83A1-F6EECF244321}">
                <p14:modId xmlns:p14="http://schemas.microsoft.com/office/powerpoint/2010/main" val="1391208668"/>
              </p:ext>
            </p:extLst>
          </p:nvPr>
        </p:nvGraphicFramePr>
        <p:xfrm>
          <a:off x="1662111" y="699248"/>
          <a:ext cx="9996488" cy="5380020"/>
        </p:xfrm>
        <a:graphic>
          <a:graphicData uri="http://schemas.openxmlformats.org/drawingml/2006/table">
            <a:tbl>
              <a:tblPr firstRow="1" firstCol="1" bandRow="1">
                <a:tableStyleId>{5C22544A-7EE6-4342-B048-85BDC9FD1C3A}</a:tableStyleId>
              </a:tblPr>
              <a:tblGrid>
                <a:gridCol w="564141">
                  <a:extLst>
                    <a:ext uri="{9D8B030D-6E8A-4147-A177-3AD203B41FA5}">
                      <a16:colId xmlns:a16="http://schemas.microsoft.com/office/drawing/2014/main" val="20000"/>
                    </a:ext>
                  </a:extLst>
                </a:gridCol>
                <a:gridCol w="576299">
                  <a:extLst>
                    <a:ext uri="{9D8B030D-6E8A-4147-A177-3AD203B41FA5}">
                      <a16:colId xmlns:a16="http://schemas.microsoft.com/office/drawing/2014/main" val="20001"/>
                    </a:ext>
                  </a:extLst>
                </a:gridCol>
                <a:gridCol w="1387659">
                  <a:extLst>
                    <a:ext uri="{9D8B030D-6E8A-4147-A177-3AD203B41FA5}">
                      <a16:colId xmlns:a16="http://schemas.microsoft.com/office/drawing/2014/main" val="20002"/>
                    </a:ext>
                  </a:extLst>
                </a:gridCol>
                <a:gridCol w="1811575">
                  <a:extLst>
                    <a:ext uri="{9D8B030D-6E8A-4147-A177-3AD203B41FA5}">
                      <a16:colId xmlns:a16="http://schemas.microsoft.com/office/drawing/2014/main" val="20003"/>
                    </a:ext>
                  </a:extLst>
                </a:gridCol>
                <a:gridCol w="2015833">
                  <a:extLst>
                    <a:ext uri="{9D8B030D-6E8A-4147-A177-3AD203B41FA5}">
                      <a16:colId xmlns:a16="http://schemas.microsoft.com/office/drawing/2014/main" val="20004"/>
                    </a:ext>
                  </a:extLst>
                </a:gridCol>
                <a:gridCol w="2596995">
                  <a:extLst>
                    <a:ext uri="{9D8B030D-6E8A-4147-A177-3AD203B41FA5}">
                      <a16:colId xmlns:a16="http://schemas.microsoft.com/office/drawing/2014/main" val="20005"/>
                    </a:ext>
                  </a:extLst>
                </a:gridCol>
                <a:gridCol w="1043986">
                  <a:extLst>
                    <a:ext uri="{9D8B030D-6E8A-4147-A177-3AD203B41FA5}">
                      <a16:colId xmlns:a16="http://schemas.microsoft.com/office/drawing/2014/main" val="20006"/>
                    </a:ext>
                  </a:extLst>
                </a:gridCol>
              </a:tblGrid>
              <a:tr h="1075920">
                <a:tc>
                  <a:txBody>
                    <a:bodyPr/>
                    <a:lstStyle/>
                    <a:p>
                      <a:pPr algn="ctr">
                        <a:lnSpc>
                          <a:spcPct val="107000"/>
                        </a:lnSpc>
                        <a:spcAft>
                          <a:spcPts val="0"/>
                        </a:spcAft>
                      </a:pPr>
                      <a:r>
                        <a:rPr lang="es-CL" sz="1400" dirty="0">
                          <a:effectLst/>
                        </a:rPr>
                        <a:t>Nº OE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Nº RE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Resultado Esperado (RE)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Indicador</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Línea base del indicador</a:t>
                      </a:r>
                    </a:p>
                    <a:p>
                      <a:pPr algn="ctr">
                        <a:lnSpc>
                          <a:spcPct val="107000"/>
                        </a:lnSpc>
                        <a:spcAft>
                          <a:spcPts val="0"/>
                        </a:spcAft>
                      </a:pPr>
                      <a:r>
                        <a:rPr lang="es-CL" sz="1400" dirty="0">
                          <a:effectLst/>
                        </a:rPr>
                        <a:t>(al inicio de la propuesta)</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Meta del indicador</a:t>
                      </a:r>
                    </a:p>
                    <a:p>
                      <a:pPr algn="ctr">
                        <a:lnSpc>
                          <a:spcPct val="107000"/>
                        </a:lnSpc>
                        <a:spcAft>
                          <a:spcPts val="0"/>
                        </a:spcAft>
                      </a:pPr>
                      <a:r>
                        <a:rPr lang="es-CL" sz="1400" dirty="0">
                          <a:effectLst/>
                        </a:rPr>
                        <a:t>(al final de la propuesta)</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Fecha de alcance de la meta</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0"/>
                  </a:ext>
                </a:extLst>
              </a:tr>
              <a:tr h="1076025">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Elaboración de quesos por maquila</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Definir como se maquilará la producción de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Definición de la maquila</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Abril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1"/>
                  </a:ext>
                </a:extLst>
              </a:tr>
              <a:tr h="1348533">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Investigación de la incorporación de sabores en queso</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Definición de sabores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Investigación efectuada en locoto, ajo y maduración al vino</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Investigación terminada con nuevos sabores  regionales incorporados.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Diciembre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2"/>
                  </a:ext>
                </a:extLst>
              </a:tr>
              <a:tr h="1076025">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Análisis Químico y bacteriológico de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Inocuidad en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Cumplir con la normativa vigente</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Quesos inocuos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Julio 2019</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3"/>
                  </a:ext>
                </a:extLst>
              </a:tr>
              <a:tr h="803517">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Pruebas Organolépticos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Evaluación de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Quesos evaluados y corregidos en sabores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Abril 2019</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4"/>
                  </a:ext>
                </a:extLst>
              </a:tr>
            </a:tbl>
          </a:graphicData>
        </a:graphic>
      </p:graphicFrame>
      <p:sp>
        <p:nvSpPr>
          <p:cNvPr id="6" name="Rectangle 1"/>
          <p:cNvSpPr>
            <a:spLocks noChangeArrowheads="1"/>
          </p:cNvSpPr>
          <p:nvPr/>
        </p:nvSpPr>
        <p:spPr bwMode="auto">
          <a:xfrm>
            <a:off x="1662113" y="28590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CL" altLang="es-CL" sz="1800" b="0" i="0" u="none" strike="noStrike" cap="none" normalizeH="0" baseline="0">
                <a:ln>
                  <a:noFill/>
                </a:ln>
                <a:solidFill>
                  <a:schemeClr val="tx1"/>
                </a:solidFill>
                <a:effectLst/>
                <a:latin typeface="Arial" panose="020B0604020202020204" pitchFamily="34" charset="0"/>
              </a:rPr>
            </a:br>
            <a:endParaRPr kumimoji="0" lang="es-CL" altLang="es-CL" sz="1800" b="0" i="0" u="none" strike="noStrike" cap="none" normalizeH="0" baseline="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1662113" y="2859088"/>
            <a:ext cx="4022725" cy="952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L"/>
          </a:p>
        </p:txBody>
      </p:sp>
    </p:spTree>
    <p:extLst>
      <p:ext uri="{BB962C8B-B14F-4D97-AF65-F5344CB8AC3E}">
        <p14:creationId xmlns:p14="http://schemas.microsoft.com/office/powerpoint/2010/main" val="2732840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5" name="Imagen 4"/>
          <p:cNvPicPr>
            <a:picLocks noChangeAspect="1"/>
          </p:cNvPicPr>
          <p:nvPr/>
        </p:nvPicPr>
        <p:blipFill rotWithShape="1">
          <a:blip r:embed="rId3"/>
          <a:srcRect l="18547" t="27750" r="18203" b="30051"/>
          <a:stretch/>
        </p:blipFill>
        <p:spPr>
          <a:xfrm>
            <a:off x="320287" y="1264024"/>
            <a:ext cx="11633657" cy="4531658"/>
          </a:xfrm>
          <a:prstGeom prst="rect">
            <a:avLst/>
          </a:prstGeom>
        </p:spPr>
      </p:pic>
    </p:spTree>
    <p:extLst>
      <p:ext uri="{BB962C8B-B14F-4D97-AF65-F5344CB8AC3E}">
        <p14:creationId xmlns:p14="http://schemas.microsoft.com/office/powerpoint/2010/main" val="30564083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5" name="Imagen 4"/>
          <p:cNvPicPr>
            <a:picLocks noChangeAspect="1"/>
          </p:cNvPicPr>
          <p:nvPr/>
        </p:nvPicPr>
        <p:blipFill rotWithShape="1">
          <a:blip r:embed="rId3"/>
          <a:srcRect l="17927" t="26982" r="21820" b="35039"/>
          <a:stretch/>
        </p:blipFill>
        <p:spPr>
          <a:xfrm>
            <a:off x="551329" y="1277470"/>
            <a:ext cx="11205136" cy="3805518"/>
          </a:xfrm>
          <a:prstGeom prst="rect">
            <a:avLst/>
          </a:prstGeom>
        </p:spPr>
      </p:pic>
    </p:spTree>
    <p:extLst>
      <p:ext uri="{BB962C8B-B14F-4D97-AF65-F5344CB8AC3E}">
        <p14:creationId xmlns:p14="http://schemas.microsoft.com/office/powerpoint/2010/main" val="28755737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graphicFrame>
        <p:nvGraphicFramePr>
          <p:cNvPr id="5" name="Tabla 4"/>
          <p:cNvGraphicFramePr>
            <a:graphicFrameLocks noGrp="1"/>
          </p:cNvGraphicFramePr>
          <p:nvPr>
            <p:extLst>
              <p:ext uri="{D42A27DB-BD31-4B8C-83A1-F6EECF244321}">
                <p14:modId xmlns:p14="http://schemas.microsoft.com/office/powerpoint/2010/main" val="883616775"/>
              </p:ext>
            </p:extLst>
          </p:nvPr>
        </p:nvGraphicFramePr>
        <p:xfrm>
          <a:off x="1662112" y="820270"/>
          <a:ext cx="9875463" cy="5761789"/>
        </p:xfrm>
        <a:graphic>
          <a:graphicData uri="http://schemas.openxmlformats.org/drawingml/2006/table">
            <a:tbl>
              <a:tblPr firstRow="1" firstCol="1" bandRow="1">
                <a:tableStyleId>{5C22544A-7EE6-4342-B048-85BDC9FD1C3A}</a:tableStyleId>
              </a:tblPr>
              <a:tblGrid>
                <a:gridCol w="557311">
                  <a:extLst>
                    <a:ext uri="{9D8B030D-6E8A-4147-A177-3AD203B41FA5}">
                      <a16:colId xmlns:a16="http://schemas.microsoft.com/office/drawing/2014/main" val="20000"/>
                    </a:ext>
                  </a:extLst>
                </a:gridCol>
                <a:gridCol w="569322">
                  <a:extLst>
                    <a:ext uri="{9D8B030D-6E8A-4147-A177-3AD203B41FA5}">
                      <a16:colId xmlns:a16="http://schemas.microsoft.com/office/drawing/2014/main" val="20001"/>
                    </a:ext>
                  </a:extLst>
                </a:gridCol>
                <a:gridCol w="1756361">
                  <a:extLst>
                    <a:ext uri="{9D8B030D-6E8A-4147-A177-3AD203B41FA5}">
                      <a16:colId xmlns:a16="http://schemas.microsoft.com/office/drawing/2014/main" val="20002"/>
                    </a:ext>
                  </a:extLst>
                </a:gridCol>
                <a:gridCol w="1404141">
                  <a:extLst>
                    <a:ext uri="{9D8B030D-6E8A-4147-A177-3AD203B41FA5}">
                      <a16:colId xmlns:a16="http://schemas.microsoft.com/office/drawing/2014/main" val="20003"/>
                    </a:ext>
                  </a:extLst>
                </a:gridCol>
                <a:gridCol w="1991428">
                  <a:extLst>
                    <a:ext uri="{9D8B030D-6E8A-4147-A177-3AD203B41FA5}">
                      <a16:colId xmlns:a16="http://schemas.microsoft.com/office/drawing/2014/main" val="20004"/>
                    </a:ext>
                  </a:extLst>
                </a:gridCol>
                <a:gridCol w="2565554">
                  <a:extLst>
                    <a:ext uri="{9D8B030D-6E8A-4147-A177-3AD203B41FA5}">
                      <a16:colId xmlns:a16="http://schemas.microsoft.com/office/drawing/2014/main" val="20005"/>
                    </a:ext>
                  </a:extLst>
                </a:gridCol>
                <a:gridCol w="1031346">
                  <a:extLst>
                    <a:ext uri="{9D8B030D-6E8A-4147-A177-3AD203B41FA5}">
                      <a16:colId xmlns:a16="http://schemas.microsoft.com/office/drawing/2014/main" val="20006"/>
                    </a:ext>
                  </a:extLst>
                </a:gridCol>
              </a:tblGrid>
              <a:tr h="954220">
                <a:tc>
                  <a:txBody>
                    <a:bodyPr/>
                    <a:lstStyle/>
                    <a:p>
                      <a:pPr algn="ctr">
                        <a:lnSpc>
                          <a:spcPct val="107000"/>
                        </a:lnSpc>
                        <a:spcAft>
                          <a:spcPts val="0"/>
                        </a:spcAft>
                      </a:pPr>
                      <a:r>
                        <a:rPr lang="es-CL" sz="1400" dirty="0">
                          <a:effectLst/>
                        </a:rPr>
                        <a:t>Nº OE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Nº RE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Resultado Esperado (RE)</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dirty="0">
                          <a:effectLst/>
                        </a:rPr>
                        <a:t>Indicador</a:t>
                      </a:r>
                      <a:endParaRPr lang="es-CL" sz="1400" dirty="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a:effectLst/>
                        </a:rPr>
                        <a:t>Línea base del indicador</a:t>
                      </a:r>
                    </a:p>
                    <a:p>
                      <a:pPr algn="ctr">
                        <a:lnSpc>
                          <a:spcPct val="107000"/>
                        </a:lnSpc>
                        <a:spcAft>
                          <a:spcPts val="0"/>
                        </a:spcAft>
                      </a:pPr>
                      <a:r>
                        <a:rPr lang="es-CL" sz="1400">
                          <a:effectLst/>
                        </a:rPr>
                        <a:t>(al inicio de la propuesta)</a:t>
                      </a:r>
                      <a:endParaRPr lang="es-CL" sz="140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a:effectLst/>
                        </a:rPr>
                        <a:t>Meta del indicador</a:t>
                      </a:r>
                    </a:p>
                    <a:p>
                      <a:pPr algn="ctr">
                        <a:lnSpc>
                          <a:spcPct val="107000"/>
                        </a:lnSpc>
                        <a:spcAft>
                          <a:spcPts val="0"/>
                        </a:spcAft>
                      </a:pPr>
                      <a:r>
                        <a:rPr lang="es-CL" sz="1400">
                          <a:effectLst/>
                        </a:rPr>
                        <a:t>(al final de la propuesta)</a:t>
                      </a:r>
                      <a:endParaRPr lang="es-CL" sz="1400">
                        <a:effectLst/>
                        <a:latin typeface="Calibri" panose="020F0502020204030204" pitchFamily="34" charset="0"/>
                      </a:endParaRPr>
                    </a:p>
                  </a:txBody>
                  <a:tcPr marL="68580" marR="68580" marT="0" marB="0" anchor="ctr"/>
                </a:tc>
                <a:tc>
                  <a:txBody>
                    <a:bodyPr/>
                    <a:lstStyle/>
                    <a:p>
                      <a:pPr algn="ctr">
                        <a:lnSpc>
                          <a:spcPct val="107000"/>
                        </a:lnSpc>
                        <a:spcAft>
                          <a:spcPts val="0"/>
                        </a:spcAft>
                      </a:pPr>
                      <a:r>
                        <a:rPr lang="es-CL" sz="1400">
                          <a:effectLst/>
                        </a:rPr>
                        <a:t>Fecha de alcance de la meta</a:t>
                      </a:r>
                      <a:endParaRPr lang="es-CL" sz="1400">
                        <a:effectLst/>
                        <a:latin typeface="Calibri" panose="020F0502020204030204" pitchFamily="34" charset="0"/>
                      </a:endParaRPr>
                    </a:p>
                  </a:txBody>
                  <a:tcPr marL="68580" marR="68580" marT="0" marB="0"/>
                </a:tc>
                <a:extLst>
                  <a:ext uri="{0D108BD9-81ED-4DB2-BD59-A6C34878D82A}">
                    <a16:rowId xmlns:a16="http://schemas.microsoft.com/office/drawing/2014/main" val="10000"/>
                  </a:ext>
                </a:extLst>
              </a:tr>
              <a:tr h="612681">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1</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Ronda de negocios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Presentación de los quesos</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No hay</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Quesos presentados a la comunidad</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Julio 2019</a:t>
                      </a:r>
                      <a:endParaRPr lang="es-CL" sz="1400">
                        <a:effectLst/>
                        <a:latin typeface="Calibri" panose="020F0502020204030204" pitchFamily="34" charset="0"/>
                      </a:endParaRPr>
                    </a:p>
                  </a:txBody>
                  <a:tcPr marL="68580" marR="68580" marT="0" marB="0"/>
                </a:tc>
                <a:extLst>
                  <a:ext uri="{0D108BD9-81ED-4DB2-BD59-A6C34878D82A}">
                    <a16:rowId xmlns:a16="http://schemas.microsoft.com/office/drawing/2014/main" val="10001"/>
                  </a:ext>
                </a:extLst>
              </a:tr>
              <a:tr h="1195998">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2</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Capacitación en Marketing y canales de comercialización</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Curso de capacitación</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Curso de capacitación realizado a los ganaderos adscritos al proyecto</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Julio 2019</a:t>
                      </a:r>
                      <a:endParaRPr lang="es-CL" sz="1400">
                        <a:effectLst/>
                        <a:latin typeface="Calibri" panose="020F0502020204030204" pitchFamily="34" charset="0"/>
                      </a:endParaRPr>
                    </a:p>
                  </a:txBody>
                  <a:tcPr marL="68580" marR="68580" marT="0" marB="0"/>
                </a:tc>
                <a:extLst>
                  <a:ext uri="{0D108BD9-81ED-4DB2-BD59-A6C34878D82A}">
                    <a16:rowId xmlns:a16="http://schemas.microsoft.com/office/drawing/2014/main" val="10002"/>
                  </a:ext>
                </a:extLst>
              </a:tr>
              <a:tr h="1195998">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3</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Costos de la producción de quesos y acopio de leche</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Definición del costo de producción</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Costos definidos</a:t>
                      </a:r>
                      <a:endParaRPr lang="es-CL" sz="1400" dirty="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Agosto 2018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3"/>
                  </a:ext>
                </a:extLst>
              </a:tr>
              <a:tr h="712630">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Precios de los quesos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Definición del precio de los quesos semimaduros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Precios del comercio</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Precio justo para los quesos producidos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Agosto 2008</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4"/>
                  </a:ext>
                </a:extLst>
              </a:tr>
              <a:tr h="712630">
                <a:tc>
                  <a:txBody>
                    <a:bodyPr/>
                    <a:lstStyle/>
                    <a:p>
                      <a:pPr algn="ctr">
                        <a:lnSpc>
                          <a:spcPct val="107000"/>
                        </a:lnSpc>
                        <a:spcAft>
                          <a:spcPts val="0"/>
                        </a:spcAft>
                      </a:pPr>
                      <a:r>
                        <a:rPr lang="es-CL" sz="1400">
                          <a:effectLst/>
                        </a:rPr>
                        <a:t>4</a:t>
                      </a:r>
                      <a:endParaRPr lang="es-CL" sz="1400">
                        <a:effectLst/>
                        <a:latin typeface="Calibri" panose="020F0502020204030204" pitchFamily="34" charset="0"/>
                      </a:endParaRPr>
                    </a:p>
                  </a:txBody>
                  <a:tcPr marL="68580" marR="68580" marT="0" marB="0"/>
                </a:tc>
                <a:tc>
                  <a:txBody>
                    <a:bodyPr/>
                    <a:lstStyle/>
                    <a:p>
                      <a:pPr algn="ctr">
                        <a:lnSpc>
                          <a:spcPct val="107000"/>
                        </a:lnSpc>
                        <a:spcAft>
                          <a:spcPts val="0"/>
                        </a:spcAft>
                      </a:pPr>
                      <a:r>
                        <a:rPr lang="es-CL" sz="1400">
                          <a:effectLst/>
                        </a:rPr>
                        <a:t>5</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Presentación de quesos en ferias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Presentación de los quesos en Ferias Regionales</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No hay</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a:effectLst/>
                        </a:rPr>
                        <a:t>Presentación en 5 ferias </a:t>
                      </a:r>
                      <a:endParaRPr lang="es-CL" sz="1400">
                        <a:effectLst/>
                        <a:latin typeface="Calibri" panose="020F0502020204030204" pitchFamily="34" charset="0"/>
                      </a:endParaRPr>
                    </a:p>
                  </a:txBody>
                  <a:tcPr marL="68580" marR="68580" marT="0" marB="0"/>
                </a:tc>
                <a:tc>
                  <a:txBody>
                    <a:bodyPr/>
                    <a:lstStyle/>
                    <a:p>
                      <a:pPr>
                        <a:lnSpc>
                          <a:spcPct val="107000"/>
                        </a:lnSpc>
                        <a:spcAft>
                          <a:spcPts val="0"/>
                        </a:spcAft>
                      </a:pPr>
                      <a:r>
                        <a:rPr lang="es-CL" sz="1400" dirty="0">
                          <a:effectLst/>
                        </a:rPr>
                        <a:t>Agosto 2019</a:t>
                      </a:r>
                      <a:endParaRPr lang="es-CL" sz="1400" dirty="0">
                        <a:effectLst/>
                        <a:latin typeface="Calibri" panose="020F0502020204030204" pitchFamily="34" charset="0"/>
                      </a:endParaRPr>
                    </a:p>
                  </a:txBody>
                  <a:tcPr marL="68580" marR="68580" marT="0" marB="0"/>
                </a:tc>
                <a:extLst>
                  <a:ext uri="{0D108BD9-81ED-4DB2-BD59-A6C34878D82A}">
                    <a16:rowId xmlns:a16="http://schemas.microsoft.com/office/drawing/2014/main" val="10005"/>
                  </a:ext>
                </a:extLst>
              </a:tr>
            </a:tbl>
          </a:graphicData>
        </a:graphic>
      </p:graphicFrame>
      <p:sp>
        <p:nvSpPr>
          <p:cNvPr id="6" name="Rectangle 1"/>
          <p:cNvSpPr>
            <a:spLocks noChangeArrowheads="1"/>
          </p:cNvSpPr>
          <p:nvPr/>
        </p:nvSpPr>
        <p:spPr bwMode="auto">
          <a:xfrm>
            <a:off x="1662113" y="2571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CL" altLang="es-CL" sz="1800" b="0" i="0" u="none" strike="noStrike" cap="none" normalizeH="0" baseline="0">
                <a:ln>
                  <a:noFill/>
                </a:ln>
                <a:solidFill>
                  <a:schemeClr val="tx1"/>
                </a:solidFill>
                <a:effectLst/>
                <a:latin typeface="Arial" panose="020B0604020202020204" pitchFamily="34" charset="0"/>
              </a:rPr>
            </a:br>
            <a:endParaRPr kumimoji="0" lang="es-CL" altLang="es-CL"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20898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5" name="Imagen 4"/>
          <p:cNvPicPr>
            <a:picLocks noChangeAspect="1"/>
          </p:cNvPicPr>
          <p:nvPr/>
        </p:nvPicPr>
        <p:blipFill rotWithShape="1">
          <a:blip r:embed="rId3"/>
          <a:srcRect l="18547" t="28133" r="18203" b="31586"/>
          <a:stretch/>
        </p:blipFill>
        <p:spPr>
          <a:xfrm>
            <a:off x="94129" y="1096165"/>
            <a:ext cx="11992085" cy="4666263"/>
          </a:xfrm>
          <a:prstGeom prst="rect">
            <a:avLst/>
          </a:prstGeom>
        </p:spPr>
      </p:pic>
    </p:spTree>
    <p:extLst>
      <p:ext uri="{BB962C8B-B14F-4D97-AF65-F5344CB8AC3E}">
        <p14:creationId xmlns:p14="http://schemas.microsoft.com/office/powerpoint/2010/main" val="1124262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5046" y="624110"/>
            <a:ext cx="9439566" cy="1280890"/>
          </a:xfrm>
        </p:spPr>
        <p:txBody>
          <a:bodyPr/>
          <a:lstStyle/>
          <a:p>
            <a:r>
              <a:rPr lang="es-CL" dirty="0"/>
              <a:t>Nomina de Investigadores y Asociados</a:t>
            </a:r>
          </a:p>
        </p:txBody>
      </p:sp>
      <p:sp>
        <p:nvSpPr>
          <p:cNvPr id="10" name="Marcador de texto 9"/>
          <p:cNvSpPr>
            <a:spLocks noGrp="1"/>
          </p:cNvSpPr>
          <p:nvPr>
            <p:ph type="body" idx="1"/>
          </p:nvPr>
        </p:nvSpPr>
        <p:spPr>
          <a:xfrm>
            <a:off x="2065045" y="1784445"/>
            <a:ext cx="3992732" cy="576262"/>
          </a:xfrm>
        </p:spPr>
        <p:txBody>
          <a:bodyPr/>
          <a:lstStyle/>
          <a:p>
            <a:r>
              <a:rPr lang="es-CL" dirty="0"/>
              <a:t>Investigadores</a:t>
            </a:r>
          </a:p>
        </p:txBody>
      </p:sp>
      <p:sp>
        <p:nvSpPr>
          <p:cNvPr id="11" name="Marcador de contenido 10"/>
          <p:cNvSpPr>
            <a:spLocks noGrp="1"/>
          </p:cNvSpPr>
          <p:nvPr>
            <p:ph sz="half" idx="2"/>
          </p:nvPr>
        </p:nvSpPr>
        <p:spPr>
          <a:xfrm>
            <a:off x="1889965" y="2509639"/>
            <a:ext cx="4604964" cy="3354060"/>
          </a:xfrm>
        </p:spPr>
        <p:txBody>
          <a:bodyPr/>
          <a:lstStyle/>
          <a:p>
            <a:r>
              <a:rPr lang="es-CL" dirty="0"/>
              <a:t>María Isabel Oliva Ekelund, Jefe de Proyecto</a:t>
            </a:r>
          </a:p>
          <a:p>
            <a:r>
              <a:rPr lang="es-CL" dirty="0"/>
              <a:t>José Delatorre Herrera, Jefe de Proyecto Alterno</a:t>
            </a:r>
          </a:p>
          <a:p>
            <a:r>
              <a:rPr lang="es-CL" dirty="0"/>
              <a:t>Karen Sandoval Olavarría, Investigador Principal</a:t>
            </a:r>
          </a:p>
          <a:p>
            <a:r>
              <a:rPr lang="es-CL" dirty="0"/>
              <a:t>Tristán Olmedo Flores, Extensionista</a:t>
            </a:r>
          </a:p>
        </p:txBody>
      </p:sp>
      <p:sp>
        <p:nvSpPr>
          <p:cNvPr id="12" name="Marcador de texto 11"/>
          <p:cNvSpPr>
            <a:spLocks noGrp="1"/>
          </p:cNvSpPr>
          <p:nvPr>
            <p:ph type="body" sz="quarter" idx="3"/>
          </p:nvPr>
        </p:nvSpPr>
        <p:spPr>
          <a:xfrm>
            <a:off x="6611858" y="1784445"/>
            <a:ext cx="4338673" cy="576262"/>
          </a:xfrm>
        </p:spPr>
        <p:txBody>
          <a:bodyPr/>
          <a:lstStyle/>
          <a:p>
            <a:r>
              <a:rPr lang="es-CL" dirty="0"/>
              <a:t>Asociados</a:t>
            </a:r>
          </a:p>
        </p:txBody>
      </p:sp>
      <p:sp>
        <p:nvSpPr>
          <p:cNvPr id="13" name="Marcador de contenido 12"/>
          <p:cNvSpPr>
            <a:spLocks noGrp="1"/>
          </p:cNvSpPr>
          <p:nvPr>
            <p:ph sz="quarter" idx="4"/>
          </p:nvPr>
        </p:nvSpPr>
        <p:spPr>
          <a:xfrm>
            <a:off x="6628381" y="2504678"/>
            <a:ext cx="4876231" cy="3354060"/>
          </a:xfrm>
        </p:spPr>
        <p:txBody>
          <a:bodyPr/>
          <a:lstStyle/>
          <a:p>
            <a:r>
              <a:rPr lang="es-CL" dirty="0"/>
              <a:t>Mónica Del Pilar </a:t>
            </a:r>
            <a:r>
              <a:rPr lang="es-CL" dirty="0" err="1"/>
              <a:t>Rubina</a:t>
            </a:r>
            <a:r>
              <a:rPr lang="es-CL" dirty="0"/>
              <a:t> </a:t>
            </a:r>
            <a:r>
              <a:rPr lang="es-CL" dirty="0" err="1"/>
              <a:t>Jeldes</a:t>
            </a:r>
            <a:endParaRPr lang="es-CL" dirty="0"/>
          </a:p>
          <a:p>
            <a:r>
              <a:rPr lang="es-ES_tradnl" dirty="0"/>
              <a:t>Jovita Natalia Vargas </a:t>
            </a:r>
            <a:r>
              <a:rPr lang="es-ES_tradnl" dirty="0" err="1"/>
              <a:t>Vargas</a:t>
            </a:r>
            <a:endParaRPr lang="es-ES_tradnl" dirty="0"/>
          </a:p>
          <a:p>
            <a:r>
              <a:rPr lang="es-CL" dirty="0"/>
              <a:t>Sonia Doris </a:t>
            </a:r>
            <a:r>
              <a:rPr lang="es-CL" dirty="0" err="1"/>
              <a:t>Chanez</a:t>
            </a:r>
            <a:r>
              <a:rPr lang="es-CL" dirty="0"/>
              <a:t> Vargas</a:t>
            </a:r>
          </a:p>
          <a:p>
            <a:r>
              <a:rPr lang="es-ES_tradnl" dirty="0"/>
              <a:t>Martín Sandoval Mollo</a:t>
            </a:r>
          </a:p>
          <a:p>
            <a:r>
              <a:rPr lang="es-CL" dirty="0"/>
              <a:t>Jesús  Feliciano Mollo Gómez </a:t>
            </a:r>
          </a:p>
          <a:p>
            <a:r>
              <a:rPr lang="es-ES_tradnl" dirty="0" err="1"/>
              <a:t>Yamir</a:t>
            </a:r>
            <a:r>
              <a:rPr lang="es-ES_tradnl" dirty="0"/>
              <a:t> Eduardo </a:t>
            </a:r>
            <a:r>
              <a:rPr lang="es-ES_tradnl" dirty="0" err="1"/>
              <a:t>Chanez</a:t>
            </a:r>
            <a:r>
              <a:rPr lang="es-ES_tradnl" dirty="0"/>
              <a:t> Vargas</a:t>
            </a:r>
            <a:endParaRPr lang="es-CL" dirty="0"/>
          </a:p>
        </p:txBody>
      </p:sp>
      <p:pic>
        <p:nvPicPr>
          <p:cNvPr id="14" name="Imagen 1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7455547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694835" cy="6858594"/>
          </a:xfrm>
          <a:prstGeom prst="rect">
            <a:avLst/>
          </a:prstGeom>
        </p:spPr>
      </p:pic>
      <p:pic>
        <p:nvPicPr>
          <p:cNvPr id="5" name="Imagen 4"/>
          <p:cNvPicPr>
            <a:picLocks noChangeAspect="1"/>
          </p:cNvPicPr>
          <p:nvPr/>
        </p:nvPicPr>
        <p:blipFill rotWithShape="1">
          <a:blip r:embed="rId3"/>
          <a:srcRect l="17823" t="26982" r="21821" b="33312"/>
          <a:stretch/>
        </p:blipFill>
        <p:spPr>
          <a:xfrm>
            <a:off x="164351" y="1196788"/>
            <a:ext cx="11608902" cy="4114800"/>
          </a:xfrm>
          <a:prstGeom prst="rect">
            <a:avLst/>
          </a:prstGeom>
        </p:spPr>
      </p:pic>
    </p:spTree>
    <p:extLst>
      <p:ext uri="{BB962C8B-B14F-4D97-AF65-F5344CB8AC3E}">
        <p14:creationId xmlns:p14="http://schemas.microsoft.com/office/powerpoint/2010/main" val="3738617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856346" y="348606"/>
            <a:ext cx="9404723" cy="1400530"/>
          </a:xfrm>
        </p:spPr>
        <p:txBody>
          <a:bodyPr/>
          <a:lstStyle/>
          <a:p>
            <a:pPr algn="ctr"/>
            <a:r>
              <a:rPr lang="es-CL" b="1" dirty="0"/>
              <a:t>RESUMEN </a:t>
            </a:r>
          </a:p>
        </p:txBody>
      </p:sp>
      <p:sp>
        <p:nvSpPr>
          <p:cNvPr id="8" name="Marcador de contenido 7"/>
          <p:cNvSpPr>
            <a:spLocks noGrp="1"/>
          </p:cNvSpPr>
          <p:nvPr>
            <p:ph idx="1"/>
          </p:nvPr>
        </p:nvSpPr>
        <p:spPr>
          <a:xfrm>
            <a:off x="1856346" y="1251285"/>
            <a:ext cx="9404723" cy="5091244"/>
          </a:xfrm>
        </p:spPr>
        <p:txBody>
          <a:bodyPr>
            <a:normAutofit lnSpcReduction="10000"/>
          </a:bodyPr>
          <a:lstStyle/>
          <a:p>
            <a:pPr algn="just"/>
            <a:r>
              <a:rPr lang="es-CL" sz="2400" dirty="0"/>
              <a:t>Este proyecto tiene como objetivo promover una innovación del tipo social-productiva, articulando a los ganaderos de la Pampa del Tamarugal en torno  a la oferta de leche para la  producción de quesos  de cabras,  incorporando la Estación Experimental Canchones como centro de investigación, aprendizaje  y capacitación en estas competencias, utilizando la infraestructura financiada por el gobierno regional. </a:t>
            </a:r>
          </a:p>
          <a:p>
            <a:pPr algn="just"/>
            <a:endParaRPr lang="es-CL" sz="2400" dirty="0"/>
          </a:p>
          <a:p>
            <a:pPr algn="just"/>
            <a:r>
              <a:rPr lang="es-CL" sz="2400" dirty="0"/>
              <a:t>Se articulará a los ganaderos asociados al proyecto, de modo de que ellos  acopien la leche en condiciones higiénico-sanitaria y sea la Universidad quien maquile la  producción de quesos. </a:t>
            </a:r>
          </a:p>
        </p:txBody>
      </p:sp>
      <p:pic>
        <p:nvPicPr>
          <p:cNvPr id="9" name="Imagen 8"/>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1445590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94835" y="729916"/>
            <a:ext cx="9404723" cy="6128084"/>
          </a:xfrm>
        </p:spPr>
        <p:txBody>
          <a:bodyPr/>
          <a:lstStyle/>
          <a:p>
            <a:pPr algn="just"/>
            <a:r>
              <a:rPr lang="es-CL" sz="2800" dirty="0"/>
              <a:t>Se  apoyarán las actividades productivas de los ganaderos en  manejo sanitario, manejo animal, manejo nutricional, ordeña, manejo de la leche y acopio de leche, paralelamente  apoyará la creación de un polo quesero  organizando el acopio de leche en terrero y el desarrollo de emprendimientos productivos con el queso.  </a:t>
            </a:r>
          </a:p>
          <a:p>
            <a:pPr algn="just"/>
            <a:endParaRPr lang="es-CL" sz="2800" dirty="0"/>
          </a:p>
          <a:p>
            <a:pPr algn="just"/>
            <a:r>
              <a:rPr lang="es-CL" sz="2800" dirty="0"/>
              <a:t>La leche será retirada y llevada a la Estación Experimental de Canchones donde será transformada en quesos de cabra </a:t>
            </a:r>
            <a:r>
              <a:rPr lang="es-CL" sz="2800" dirty="0" err="1"/>
              <a:t>semi</a:t>
            </a:r>
            <a:r>
              <a:rPr lang="es-CL" sz="2800" dirty="0"/>
              <a:t> maduro con sabores regionales. </a:t>
            </a:r>
          </a:p>
          <a:p>
            <a:endParaRPr lang="es-CL" dirty="0"/>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1018104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61263" y="1155031"/>
            <a:ext cx="9404723" cy="5382125"/>
          </a:xfrm>
        </p:spPr>
        <p:txBody>
          <a:bodyPr>
            <a:normAutofit/>
          </a:bodyPr>
          <a:lstStyle/>
          <a:p>
            <a:pPr algn="just"/>
            <a:r>
              <a:rPr lang="es-CL" sz="2800" dirty="0"/>
              <a:t>Finalmente se  definirán  los costos asociados a la producción, precios, desarrollo de marketing y comercialización y forma de venta. Los productos  obtenidos  en este proyecto se transferirán, considerando como elaborar, costos de elaboración, manejo de los productos en almacenamiento entre otros, a todos los ganaderos adscritos al proyecto con miras a que en el futuro cercano sean los que emprendan con sus propios negocios.</a:t>
            </a:r>
          </a:p>
          <a:p>
            <a:pPr algn="just"/>
            <a:endParaRPr lang="es-CL" sz="2800" dirty="0"/>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3179397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21459" y="369541"/>
            <a:ext cx="9404723" cy="1400530"/>
          </a:xfrm>
        </p:spPr>
        <p:txBody>
          <a:bodyPr/>
          <a:lstStyle/>
          <a:p>
            <a:r>
              <a:rPr lang="es-CL" b="1" dirty="0"/>
              <a:t>OBJETIVO GENERAL</a:t>
            </a:r>
          </a:p>
        </p:txBody>
      </p:sp>
      <p:sp>
        <p:nvSpPr>
          <p:cNvPr id="3" name="Marcador de contenido 2"/>
          <p:cNvSpPr>
            <a:spLocks noGrp="1"/>
          </p:cNvSpPr>
          <p:nvPr>
            <p:ph idx="1"/>
          </p:nvPr>
        </p:nvSpPr>
        <p:spPr>
          <a:xfrm>
            <a:off x="1921459" y="1515980"/>
            <a:ext cx="9404723" cy="4852736"/>
          </a:xfrm>
        </p:spPr>
        <p:txBody>
          <a:bodyPr/>
          <a:lstStyle/>
          <a:p>
            <a:pPr algn="just"/>
            <a:r>
              <a:rPr lang="es-CL" sz="2800" dirty="0"/>
              <a:t>Promover una innovación del tipo social-productiva, articulando a los ganaderos de la Pampa del Tamarugal en torno  a la oferta de leche para la  producción de quesos  de cabras bajo normas de calidad,  incorporando la Estación Experimental Canchones como centro de investigación, aprendizaje  y capacitación, utilizando la infraestructura financiada por el gobierno regional</a:t>
            </a:r>
            <a:r>
              <a:rPr lang="es-CL" dirty="0"/>
              <a:t>.</a:t>
            </a:r>
          </a:p>
        </p:txBody>
      </p:sp>
      <p:pic>
        <p:nvPicPr>
          <p:cNvPr id="4" name="Imagen 3"/>
          <p:cNvPicPr>
            <a:picLocks noChangeAspect="1"/>
          </p:cNvPicPr>
          <p:nvPr/>
        </p:nvPicPr>
        <p:blipFill>
          <a:blip r:embed="rId2"/>
          <a:stretch>
            <a:fillRect/>
          </a:stretch>
        </p:blipFill>
        <p:spPr>
          <a:xfrm>
            <a:off x="0" y="-594"/>
            <a:ext cx="1694835" cy="6858594"/>
          </a:xfrm>
          <a:prstGeom prst="rect">
            <a:avLst/>
          </a:prstGeom>
        </p:spPr>
      </p:pic>
    </p:spTree>
    <p:extLst>
      <p:ext uri="{BB962C8B-B14F-4D97-AF65-F5344CB8AC3E}">
        <p14:creationId xmlns:p14="http://schemas.microsoft.com/office/powerpoint/2010/main" val="3438033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594"/>
            <a:ext cx="1694835" cy="6858594"/>
          </a:xfrm>
          <a:prstGeom prst="rect">
            <a:avLst/>
          </a:prstGeom>
        </p:spPr>
      </p:pic>
      <p:sp>
        <p:nvSpPr>
          <p:cNvPr id="2" name="Título 1"/>
          <p:cNvSpPr>
            <a:spLocks noGrp="1"/>
          </p:cNvSpPr>
          <p:nvPr>
            <p:ph type="title"/>
          </p:nvPr>
        </p:nvSpPr>
        <p:spPr>
          <a:xfrm>
            <a:off x="1748442" y="652388"/>
            <a:ext cx="9404723" cy="1400530"/>
          </a:xfrm>
        </p:spPr>
        <p:txBody>
          <a:bodyPr/>
          <a:lstStyle/>
          <a:p>
            <a:r>
              <a:rPr lang="es-CL" b="1" dirty="0"/>
              <a:t>OBJETIVOS ESPECIFICOS</a:t>
            </a:r>
          </a:p>
        </p:txBody>
      </p:sp>
      <p:sp>
        <p:nvSpPr>
          <p:cNvPr id="3" name="Marcador de contenido 2"/>
          <p:cNvSpPr>
            <a:spLocks noGrp="1"/>
          </p:cNvSpPr>
          <p:nvPr>
            <p:ph idx="1"/>
          </p:nvPr>
        </p:nvSpPr>
        <p:spPr>
          <a:xfrm>
            <a:off x="1748442" y="1515980"/>
            <a:ext cx="9404723" cy="4900862"/>
          </a:xfrm>
        </p:spPr>
        <p:txBody>
          <a:bodyPr>
            <a:normAutofit/>
          </a:bodyPr>
          <a:lstStyle/>
          <a:p>
            <a:pPr algn="just"/>
            <a:r>
              <a:rPr lang="es-CL" sz="2400" dirty="0"/>
              <a:t>Apoyar las actividades productivas que incrementen la producción y calidad de leche de los ganaderos adscritos al proyecto.</a:t>
            </a:r>
          </a:p>
          <a:p>
            <a:pPr algn="just"/>
            <a:endParaRPr lang="es-CL" sz="2400" dirty="0"/>
          </a:p>
          <a:p>
            <a:pPr algn="just"/>
            <a:r>
              <a:rPr lang="es-CL" sz="2400" dirty="0"/>
              <a:t>Organización de productores en torno al acopio de leche que permita crear un nodo quesero.</a:t>
            </a:r>
          </a:p>
          <a:p>
            <a:pPr algn="just"/>
            <a:endParaRPr lang="es-CL" sz="2400" dirty="0"/>
          </a:p>
          <a:p>
            <a:pPr algn="just"/>
            <a:r>
              <a:rPr lang="es-CL" sz="2400" dirty="0"/>
              <a:t>Desarrollar  quesos </a:t>
            </a:r>
            <a:r>
              <a:rPr lang="es-CL" sz="2400" dirty="0" err="1"/>
              <a:t>semi</a:t>
            </a:r>
            <a:r>
              <a:rPr lang="es-CL" sz="2400" dirty="0"/>
              <a:t> maduro con sabores regionales.</a:t>
            </a:r>
          </a:p>
          <a:p>
            <a:pPr algn="just"/>
            <a:endParaRPr lang="es-CL" sz="2400" dirty="0"/>
          </a:p>
          <a:p>
            <a:pPr algn="just"/>
            <a:r>
              <a:rPr lang="es-CL" sz="2400" dirty="0"/>
              <a:t>Establecer los canales propios de </a:t>
            </a:r>
            <a:r>
              <a:rPr lang="es-CL" sz="2400" dirty="0" err="1"/>
              <a:t>apropiabilidad</a:t>
            </a:r>
            <a:r>
              <a:rPr lang="es-CL" sz="2400" dirty="0"/>
              <a:t>, marketing y comercialización, que permitan la venta de los quesos.</a:t>
            </a:r>
          </a:p>
        </p:txBody>
      </p:sp>
    </p:spTree>
    <p:extLst>
      <p:ext uri="{BB962C8B-B14F-4D97-AF65-F5344CB8AC3E}">
        <p14:creationId xmlns:p14="http://schemas.microsoft.com/office/powerpoint/2010/main" val="3126700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3332" y="345775"/>
            <a:ext cx="9404723" cy="1400530"/>
          </a:xfrm>
        </p:spPr>
        <p:txBody>
          <a:bodyPr/>
          <a:lstStyle/>
          <a:p>
            <a:pPr algn="just"/>
            <a:r>
              <a:rPr lang="es-CL" sz="3200" b="1" dirty="0"/>
              <a:t>Método objetivo 1: Apoyar las actividades productivas que incrementen la producción y calidad de leche de los ganaderos adscritos al proyecto.</a:t>
            </a:r>
          </a:p>
        </p:txBody>
      </p:sp>
      <p:sp>
        <p:nvSpPr>
          <p:cNvPr id="3" name="Marcador de contenido 2"/>
          <p:cNvSpPr>
            <a:spLocks noGrp="1"/>
          </p:cNvSpPr>
          <p:nvPr>
            <p:ph idx="1"/>
          </p:nvPr>
        </p:nvSpPr>
        <p:spPr>
          <a:xfrm>
            <a:off x="2041774" y="2492264"/>
            <a:ext cx="9404723" cy="4004789"/>
          </a:xfrm>
        </p:spPr>
        <p:txBody>
          <a:bodyPr>
            <a:noAutofit/>
          </a:bodyPr>
          <a:lstStyle/>
          <a:p>
            <a:pPr algn="just"/>
            <a:r>
              <a:rPr lang="es-CL" sz="2600" dirty="0"/>
              <a:t>Manejo animal:   con la finalidad de incrementar la productividad ganadera y la producción de leche; se seleccionarán las hembras, considerando producción de leche,  estado corporal,   número de crías vivas y número de crías al nacimiento. Lo mencionado anteriormente se realiza mediante la utilización de registros productivos. Lo cual se harán cada 1 mes para ver la evolución de los animales, al igual se registraran cada procedimiento que se les realice a los animales. </a:t>
            </a:r>
          </a:p>
        </p:txBody>
      </p:sp>
      <p:pic>
        <p:nvPicPr>
          <p:cNvPr id="4" name="Imagen 3"/>
          <p:cNvPicPr>
            <a:picLocks noChangeAspect="1"/>
          </p:cNvPicPr>
          <p:nvPr/>
        </p:nvPicPr>
        <p:blipFill>
          <a:blip r:embed="rId2"/>
          <a:stretch>
            <a:fillRect/>
          </a:stretch>
        </p:blipFill>
        <p:spPr>
          <a:xfrm>
            <a:off x="0" y="0"/>
            <a:ext cx="1694835" cy="6858594"/>
          </a:xfrm>
          <a:prstGeom prst="rect">
            <a:avLst/>
          </a:prstGeom>
        </p:spPr>
      </p:pic>
    </p:spTree>
    <p:extLst>
      <p:ext uri="{BB962C8B-B14F-4D97-AF65-F5344CB8AC3E}">
        <p14:creationId xmlns:p14="http://schemas.microsoft.com/office/powerpoint/2010/main" val="7147808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198</TotalTime>
  <Words>1877</Words>
  <Application>Microsoft Office PowerPoint</Application>
  <PresentationFormat>Panorámica</PresentationFormat>
  <Paragraphs>227</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Arial</vt:lpstr>
      <vt:lpstr>Calibri</vt:lpstr>
      <vt:lpstr>Century Gothic</vt:lpstr>
      <vt:lpstr>Wingdings 3</vt:lpstr>
      <vt:lpstr>Ion</vt:lpstr>
      <vt:lpstr>Presentación de PowerPoint</vt:lpstr>
      <vt:lpstr>Innovación del tipo social-productiva en torno a la Articulación de la oferta de leche de los ganaderos de la Pampa del Tamarugal para la  producción de quesos  de cabras  con sabores regionales.</vt:lpstr>
      <vt:lpstr>Nomina de Investigadores y Asociados</vt:lpstr>
      <vt:lpstr>RESUMEN </vt:lpstr>
      <vt:lpstr>Presentación de PowerPoint</vt:lpstr>
      <vt:lpstr>Presentación de PowerPoint</vt:lpstr>
      <vt:lpstr>OBJETIVO GENERAL</vt:lpstr>
      <vt:lpstr>OBJETIVOS ESPECIFICOS</vt:lpstr>
      <vt:lpstr>Método objetivo 1: Apoyar las actividades productivas que incrementen la producción y calidad de leche de los ganaderos adscritos al proyecto.</vt:lpstr>
      <vt:lpstr>Presentación de PowerPoint</vt:lpstr>
      <vt:lpstr>Presentación de PowerPoint</vt:lpstr>
      <vt:lpstr>Presentación de PowerPoint</vt:lpstr>
      <vt:lpstr>Método objetivo 2: Organización de productores en torno al acopio de leche que permita crear un nodo quesero</vt:lpstr>
      <vt:lpstr>Presentación de PowerPoint</vt:lpstr>
      <vt:lpstr>Método objetivo 3: Desarrollar  quesos semi maduro con sabores regionales</vt:lpstr>
      <vt:lpstr>Presentación de PowerPoint</vt:lpstr>
      <vt:lpstr>Método objetivo 4: Establecer los canales propios de apropiabilidad, marketing y comercialización, que permitan la venta de los quesos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Oliva Ekelund, María Isabel</dc:creator>
  <cp:lastModifiedBy>Ingrid Acosta</cp:lastModifiedBy>
  <cp:revision>19</cp:revision>
  <dcterms:created xsi:type="dcterms:W3CDTF">2017-10-05T14:05:28Z</dcterms:created>
  <dcterms:modified xsi:type="dcterms:W3CDTF">2022-12-15T14:58:37Z</dcterms:modified>
</cp:coreProperties>
</file>