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1"/>
  </p:notesMasterIdLst>
  <p:handoutMasterIdLst>
    <p:handoutMasterId r:id="rId142"/>
  </p:handoutMasterIdLst>
  <p:sldIdLst>
    <p:sldId id="256" r:id="rId2"/>
    <p:sldId id="257" r:id="rId3"/>
    <p:sldId id="428" r:id="rId4"/>
    <p:sldId id="436" r:id="rId5"/>
    <p:sldId id="258" r:id="rId6"/>
    <p:sldId id="259" r:id="rId7"/>
    <p:sldId id="345" r:id="rId8"/>
    <p:sldId id="273" r:id="rId9"/>
    <p:sldId id="347" r:id="rId10"/>
    <p:sldId id="467" r:id="rId11"/>
    <p:sldId id="272" r:id="rId12"/>
    <p:sldId id="459" r:id="rId13"/>
    <p:sldId id="423" r:id="rId14"/>
    <p:sldId id="424" r:id="rId15"/>
    <p:sldId id="422" r:id="rId16"/>
    <p:sldId id="461" r:id="rId17"/>
    <p:sldId id="463" r:id="rId18"/>
    <p:sldId id="403" r:id="rId19"/>
    <p:sldId id="260" r:id="rId20"/>
    <p:sldId id="351" r:id="rId21"/>
    <p:sldId id="352" r:id="rId22"/>
    <p:sldId id="353" r:id="rId23"/>
    <p:sldId id="362" r:id="rId24"/>
    <p:sldId id="358" r:id="rId25"/>
    <p:sldId id="363" r:id="rId26"/>
    <p:sldId id="364" r:id="rId27"/>
    <p:sldId id="365" r:id="rId28"/>
    <p:sldId id="341" r:id="rId29"/>
    <p:sldId id="412" r:id="rId30"/>
    <p:sldId id="261" r:id="rId31"/>
    <p:sldId id="330" r:id="rId32"/>
    <p:sldId id="342" r:id="rId33"/>
    <p:sldId id="328" r:id="rId34"/>
    <p:sldId id="359" r:id="rId35"/>
    <p:sldId id="343" r:id="rId36"/>
    <p:sldId id="421" r:id="rId37"/>
    <p:sldId id="262" r:id="rId38"/>
    <p:sldId id="464" r:id="rId39"/>
    <p:sldId id="404" r:id="rId40"/>
    <p:sldId id="357" r:id="rId41"/>
    <p:sldId id="355" r:id="rId42"/>
    <p:sldId id="360" r:id="rId43"/>
    <p:sldId id="356" r:id="rId44"/>
    <p:sldId id="361" r:id="rId45"/>
    <p:sldId id="405" r:id="rId46"/>
    <p:sldId id="366" r:id="rId47"/>
    <p:sldId id="462" r:id="rId48"/>
    <p:sldId id="263" r:id="rId49"/>
    <p:sldId id="350" r:id="rId50"/>
    <p:sldId id="453" r:id="rId51"/>
    <p:sldId id="417" r:id="rId52"/>
    <p:sldId id="415" r:id="rId53"/>
    <p:sldId id="416" r:id="rId54"/>
    <p:sldId id="418" r:id="rId55"/>
    <p:sldId id="419" r:id="rId56"/>
    <p:sldId id="468" r:id="rId57"/>
    <p:sldId id="466" r:id="rId58"/>
    <p:sldId id="279" r:id="rId59"/>
    <p:sldId id="426" r:id="rId60"/>
    <p:sldId id="281" r:id="rId61"/>
    <p:sldId id="282" r:id="rId62"/>
    <p:sldId id="283" r:id="rId63"/>
    <p:sldId id="285" r:id="rId64"/>
    <p:sldId id="413" r:id="rId65"/>
    <p:sldId id="286" r:id="rId66"/>
    <p:sldId id="287" r:id="rId67"/>
    <p:sldId id="440" r:id="rId68"/>
    <p:sldId id="288" r:id="rId69"/>
    <p:sldId id="327" r:id="rId70"/>
    <p:sldId id="294" r:id="rId71"/>
    <p:sldId id="295" r:id="rId72"/>
    <p:sldId id="296" r:id="rId73"/>
    <p:sldId id="465" r:id="rId74"/>
    <p:sldId id="367" r:id="rId75"/>
    <p:sldId id="368" r:id="rId76"/>
    <p:sldId id="369" r:id="rId77"/>
    <p:sldId id="378" r:id="rId78"/>
    <p:sldId id="372" r:id="rId79"/>
    <p:sldId id="377" r:id="rId80"/>
    <p:sldId id="393" r:id="rId81"/>
    <p:sldId id="380" r:id="rId82"/>
    <p:sldId id="373" r:id="rId83"/>
    <p:sldId id="385" r:id="rId84"/>
    <p:sldId id="389" r:id="rId85"/>
    <p:sldId id="390" r:id="rId86"/>
    <p:sldId id="391" r:id="rId87"/>
    <p:sldId id="376" r:id="rId88"/>
    <p:sldId id="297" r:id="rId89"/>
    <p:sldId id="298" r:id="rId90"/>
    <p:sldId id="299" r:id="rId91"/>
    <p:sldId id="300" r:id="rId92"/>
    <p:sldId id="303" r:id="rId93"/>
    <p:sldId id="411" r:id="rId94"/>
    <p:sldId id="439" r:id="rId95"/>
    <p:sldId id="438" r:id="rId96"/>
    <p:sldId id="410" r:id="rId97"/>
    <p:sldId id="414" r:id="rId98"/>
    <p:sldId id="337" r:id="rId99"/>
    <p:sldId id="431" r:id="rId100"/>
    <p:sldId id="433" r:id="rId101"/>
    <p:sldId id="434" r:id="rId102"/>
    <p:sldId id="430" r:id="rId103"/>
    <p:sldId id="435" r:id="rId104"/>
    <p:sldId id="432" r:id="rId105"/>
    <p:sldId id="394" r:id="rId106"/>
    <p:sldId id="395" r:id="rId107"/>
    <p:sldId id="396" r:id="rId108"/>
    <p:sldId id="399" r:id="rId109"/>
    <p:sldId id="397" r:id="rId110"/>
    <p:sldId id="398" r:id="rId111"/>
    <p:sldId id="400" r:id="rId112"/>
    <p:sldId id="448" r:id="rId113"/>
    <p:sldId id="449" r:id="rId114"/>
    <p:sldId id="450" r:id="rId115"/>
    <p:sldId id="407" r:id="rId116"/>
    <p:sldId id="409" r:id="rId117"/>
    <p:sldId id="446" r:id="rId118"/>
    <p:sldId id="445" r:id="rId119"/>
    <p:sldId id="444" r:id="rId120"/>
    <p:sldId id="443" r:id="rId121"/>
    <p:sldId id="447" r:id="rId122"/>
    <p:sldId id="437" r:id="rId123"/>
    <p:sldId id="406" r:id="rId124"/>
    <p:sldId id="451" r:id="rId125"/>
    <p:sldId id="452" r:id="rId126"/>
    <p:sldId id="458" r:id="rId127"/>
    <p:sldId id="460" r:id="rId128"/>
    <p:sldId id="331" r:id="rId129"/>
    <p:sldId id="332" r:id="rId130"/>
    <p:sldId id="333" r:id="rId131"/>
    <p:sldId id="334" r:id="rId132"/>
    <p:sldId id="335" r:id="rId133"/>
    <p:sldId id="336" r:id="rId134"/>
    <p:sldId id="301" r:id="rId135"/>
    <p:sldId id="302" r:id="rId136"/>
    <p:sldId id="454" r:id="rId137"/>
    <p:sldId id="455" r:id="rId138"/>
    <p:sldId id="456" r:id="rId139"/>
    <p:sldId id="457" r:id="rId140"/>
  </p:sldIdLst>
  <p:sldSz cx="9144000" cy="6858000" type="screen4x3"/>
  <p:notesSz cx="7315200" cy="96012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24" autoAdjust="0"/>
  </p:normalViewPr>
  <p:slideViewPr>
    <p:cSldViewPr>
      <p:cViewPr varScale="1">
        <p:scale>
          <a:sx n="61" d="100"/>
          <a:sy n="61" d="100"/>
        </p:scale>
        <p:origin x="1440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notesMaster" Target="notesMasters/notesMaster1.xml"/><Relationship Id="rId14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BF3FC-CF3F-4D31-8642-4C354CDD1690}" type="datetimeFigureOut">
              <a:rPr lang="es-CL" smtClean="0"/>
              <a:t>19-05-2023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48C8E-2EF3-4492-B0D0-287E04E4EF7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0783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30250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521" y="4560570"/>
            <a:ext cx="5850467" cy="43188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1163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01928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675917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32214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03167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91771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46139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58772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07012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6566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077513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3130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94855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241828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304951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949686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513610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628848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9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 altLang="es-CL"/>
          </a:p>
        </p:txBody>
      </p:sp>
    </p:spTree>
    <p:extLst>
      <p:ext uri="{BB962C8B-B14F-4D97-AF65-F5344CB8AC3E}">
        <p14:creationId xmlns:p14="http://schemas.microsoft.com/office/powerpoint/2010/main" val="41628106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394739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018355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936844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3523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392224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692313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485128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518543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950346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8419218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607931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71013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455793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65459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4404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281290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9694424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903656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18775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7525069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2972375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1564243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46572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21447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05012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24862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77327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2111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DE65E7-C0D3-4AEB-A4C8-C7931B1BEECB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0F4243-2C5F-46BC-ABAE-6B3ACDC953ED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747E90-AB8F-47E3-BF29-166C3A653CE4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6613" y="1600200"/>
            <a:ext cx="4038600" cy="21859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6613" y="3938588"/>
            <a:ext cx="4038600" cy="218598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5 Marcador de fecha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pie de página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4013" cy="474663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fld id="{D8F5A4D7-862C-4D8B-9CBA-9354BDF11454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4013" cy="474663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fld id="{09ABF094-9650-4937-BF91-347717701C4D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4013" cy="474663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fld id="{98387039-3F44-4ABD-A0E1-42BB0617EAA4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71F5EF7-9D4A-425B-B4D4-6A89BB36D04B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1701E82-4DCE-4D8B-9A0C-0B0EB55563AB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0CF1B8-C084-4245-B38E-00C83E4E4580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8B869C-C445-4A01-B183-B1745519F3DC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9BB66D8-32ED-4173-A126-D67CC6CE99B5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CB3AEE-12AD-44AF-BEA7-A00DD79E1608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0754229-3560-4ADC-96B2-73CFBB8B4968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4D0A6D2-EFE2-46D3-AA10-2DEF6D65A3D6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Pulse para editar el formato del texto de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Pulse para editar los formatos del texto del esquema</a:t>
            </a:r>
          </a:p>
          <a:p>
            <a:pPr lvl="1"/>
            <a:r>
              <a:rPr lang="en-GB"/>
              <a:t>Segundo nivel del esquema</a:t>
            </a:r>
          </a:p>
          <a:p>
            <a:pPr lvl="2"/>
            <a:r>
              <a:rPr lang="en-GB"/>
              <a:t>Tercer nivel del esquema</a:t>
            </a:r>
          </a:p>
          <a:p>
            <a:pPr lvl="3"/>
            <a:r>
              <a:rPr lang="en-GB"/>
              <a:t>Cuarto nivel del esquema</a:t>
            </a:r>
          </a:p>
          <a:p>
            <a:pPr lvl="4"/>
            <a:r>
              <a:rPr lang="en-GB"/>
              <a:t>Quinto nivel del esquema</a:t>
            </a:r>
          </a:p>
          <a:p>
            <a:pPr lvl="4"/>
            <a:r>
              <a:rPr lang="en-GB"/>
              <a:t>Sexto nivel del esquema</a:t>
            </a:r>
          </a:p>
          <a:p>
            <a:pPr lvl="4"/>
            <a:r>
              <a:rPr lang="en-GB"/>
              <a:t>Séptimo nivel del esquema</a:t>
            </a:r>
          </a:p>
          <a:p>
            <a:pPr lvl="4"/>
            <a:r>
              <a:rPr lang="en-GB"/>
              <a:t>Octavo nivel del esquema</a:t>
            </a:r>
          </a:p>
          <a:p>
            <a:pPr lvl="4"/>
            <a:r>
              <a:rPr lang="en-GB"/>
              <a:t>Noveno nivel del esquema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es-A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es-A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74A9565D-34A7-40CB-A179-90F933E47727}" type="slidenum">
              <a:rPr lang="es-AR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pitchFamily="49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6.png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9.jpeg"/><Relationship Id="rId4" Type="http://schemas.openxmlformats.org/officeDocument/2006/relationships/image" Target="../media/image138.jpe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3.jpeg"/><Relationship Id="rId4" Type="http://schemas.openxmlformats.org/officeDocument/2006/relationships/image" Target="../media/image142.jpe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jpe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4.jpe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w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8.jpeg"/><Relationship Id="rId4" Type="http://schemas.openxmlformats.org/officeDocument/2006/relationships/image" Target="../media/image5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3.jpe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4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oleObject" Target="../embeddings/oleObject6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oleObject" Target="../embeddings/oleObject5.bin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7.wmf"/><Relationship Id="rId4" Type="http://schemas.openxmlformats.org/officeDocument/2006/relationships/image" Target="../media/image79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oleObject" Target="../embeddings/oleObject11.bin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92.jpeg"/><Relationship Id="rId4" Type="http://schemas.openxmlformats.org/officeDocument/2006/relationships/image" Target="../media/image89.jpe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06.png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e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7.emf"/><Relationship Id="rId4" Type="http://schemas.openxmlformats.org/officeDocument/2006/relationships/image" Target="../media/image116.emf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emf"/><Relationship Id="rId4" Type="http://schemas.openxmlformats.org/officeDocument/2006/relationships/image" Target="../media/image119.emf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23.png"/><Relationship Id="rId4" Type="http://schemas.openxmlformats.org/officeDocument/2006/relationships/image" Target="../media/image122.jpe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7" name="Picture 1" descr="D:\ABEJA\GABRIEL\TRES BANDERAS\loque\100_28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445"/>
          </a:xfrm>
          <a:prstGeom prst="rect">
            <a:avLst/>
          </a:prstGeom>
          <a:noFill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51520" y="5554441"/>
            <a:ext cx="8892480" cy="1258935"/>
          </a:xfrm>
          <a:prstGeom prst="rect">
            <a:avLst/>
          </a:prstGeom>
          <a:solidFill>
            <a:schemeClr val="bg1">
              <a:alpha val="44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b="1" dirty="0">
                <a:solidFill>
                  <a:srgbClr val="000000"/>
                </a:solidFill>
              </a:rPr>
              <a:t>Dr. Gabriel Sarlo          egsarlo@mdp.edu.ar</a:t>
            </a:r>
          </a:p>
          <a:p>
            <a:pPr algn="ctr"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b="1" dirty="0">
                <a:solidFill>
                  <a:schemeClr val="tx1"/>
                </a:solidFill>
              </a:rPr>
              <a:t>Centro de Investigación en Abejas Sociales</a:t>
            </a:r>
          </a:p>
          <a:p>
            <a:pPr algn="ctr"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b="1" dirty="0">
                <a:solidFill>
                  <a:schemeClr val="tx1"/>
                </a:solidFill>
              </a:rPr>
              <a:t>Facultad de Ciencias Exactas y Naturales 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691680" y="481807"/>
            <a:ext cx="6049962" cy="642937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600" b="1" dirty="0">
                <a:solidFill>
                  <a:srgbClr val="000000"/>
                </a:solidFill>
              </a:rPr>
              <a:t> “ LOQUE AMERICANA “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771800" y="4005064"/>
            <a:ext cx="4175125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000" b="1" dirty="0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877272"/>
            <a:ext cx="936104" cy="8446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4211960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9" name="8 Rectángulo"/>
          <p:cNvSpPr/>
          <p:nvPr/>
        </p:nvSpPr>
        <p:spPr>
          <a:xfrm>
            <a:off x="755576" y="2060848"/>
            <a:ext cx="838842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¿PUEDE SER</a:t>
            </a:r>
          </a:p>
          <a:p>
            <a:pPr algn="ctr"/>
            <a:r>
              <a:rPr lang="es-E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UNA COLMENA </a:t>
            </a:r>
            <a:r>
              <a:rPr lang="es-E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 LOQUE AMERICANA?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1116013" y="116632"/>
            <a:ext cx="7343775" cy="133588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A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Gothic" pitchFamily="49" charset="-128"/>
                <a:cs typeface="+mn-cs"/>
              </a:rPr>
              <a:t> ESTADIO DE INFECCION Y MUERTE</a:t>
            </a: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A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Gothic" pitchFamily="49" charset="-128"/>
                <a:cs typeface="+mn-cs"/>
              </a:rPr>
              <a:t>EN LA ABEJA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A62EC6D-8DA5-40E6-B995-01624759A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54" y="2669527"/>
            <a:ext cx="9010650" cy="2466975"/>
          </a:xfrm>
          <a:prstGeom prst="rect">
            <a:avLst/>
          </a:prstGeom>
        </p:spPr>
      </p:pic>
      <p:graphicFrame>
        <p:nvGraphicFramePr>
          <p:cNvPr id="12" name="Group 42">
            <a:extLst>
              <a:ext uri="{FF2B5EF4-FFF2-40B4-BE49-F238E27FC236}">
                <a16:creationId xmlns:a16="http://schemas.microsoft.com/office/drawing/2014/main" id="{7DD2018B-ABF4-48B3-81D6-DF35FE19C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289512"/>
              </p:ext>
            </p:extLst>
          </p:nvPr>
        </p:nvGraphicFramePr>
        <p:xfrm>
          <a:off x="1496960" y="4809180"/>
          <a:ext cx="2260972" cy="517525"/>
        </p:xfrm>
        <a:graphic>
          <a:graphicData uri="http://schemas.openxmlformats.org/drawingml/2006/table">
            <a:tbl>
              <a:tblPr/>
              <a:tblGrid>
                <a:gridCol w="37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5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7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5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566768"/>
                        </a:gs>
                        <a:gs pos="50000">
                          <a:srgbClr val="BBE0E3"/>
                        </a:gs>
                        <a:gs pos="100000">
                          <a:srgbClr val="566768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465E00"/>
                        </a:gs>
                        <a:gs pos="50000">
                          <a:srgbClr val="99CC00"/>
                        </a:gs>
                        <a:gs pos="100000">
                          <a:srgbClr val="465E00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Group 68">
            <a:extLst>
              <a:ext uri="{FF2B5EF4-FFF2-40B4-BE49-F238E27FC236}">
                <a16:creationId xmlns:a16="http://schemas.microsoft.com/office/drawing/2014/main" id="{04CDEF39-22B9-45BB-B467-409DE4BCF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789672"/>
              </p:ext>
            </p:extLst>
          </p:nvPr>
        </p:nvGraphicFramePr>
        <p:xfrm>
          <a:off x="414918" y="5731100"/>
          <a:ext cx="1225550" cy="368300"/>
        </p:xfrm>
        <a:graphic>
          <a:graphicData uri="http://schemas.openxmlformats.org/drawingml/2006/table">
            <a:tbl>
              <a:tblPr/>
              <a:tblGrid>
                <a:gridCol w="122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1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</a:rPr>
                        <a:t>6 esporas</a:t>
                      </a:r>
                    </a:p>
                  </a:txBody>
                  <a:tcPr marT="1587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Group 74">
            <a:extLst>
              <a:ext uri="{FF2B5EF4-FFF2-40B4-BE49-F238E27FC236}">
                <a16:creationId xmlns:a16="http://schemas.microsoft.com/office/drawing/2014/main" id="{74A2D990-8792-4386-BFD9-5BE309B7B4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739645"/>
              </p:ext>
            </p:extLst>
          </p:nvPr>
        </p:nvGraphicFramePr>
        <p:xfrm>
          <a:off x="2389656" y="6164293"/>
          <a:ext cx="2304256" cy="642938"/>
        </p:xfrm>
        <a:graphic>
          <a:graphicData uri="http://schemas.openxmlformats.org/drawingml/2006/table">
            <a:tbl>
              <a:tblPr/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1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</a:rPr>
                        <a:t>Millones de esporas</a:t>
                      </a:r>
                    </a:p>
                  </a:txBody>
                  <a:tcPr marT="1587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9 Flecha abajo">
            <a:extLst>
              <a:ext uri="{FF2B5EF4-FFF2-40B4-BE49-F238E27FC236}">
                <a16:creationId xmlns:a16="http://schemas.microsoft.com/office/drawing/2014/main" id="{8C963780-FB68-4618-93E7-2D652E705392}"/>
              </a:ext>
            </a:extLst>
          </p:cNvPr>
          <p:cNvSpPr/>
          <p:nvPr/>
        </p:nvSpPr>
        <p:spPr bwMode="auto">
          <a:xfrm rot="10800000">
            <a:off x="2236340" y="5531742"/>
            <a:ext cx="288032" cy="864096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A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Gothic" pitchFamily="49" charset="-128"/>
              <a:cs typeface="+mn-cs"/>
            </a:endParaRPr>
          </a:p>
        </p:txBody>
      </p:sp>
      <p:sp>
        <p:nvSpPr>
          <p:cNvPr id="16" name="10 Flecha abajo">
            <a:extLst>
              <a:ext uri="{FF2B5EF4-FFF2-40B4-BE49-F238E27FC236}">
                <a16:creationId xmlns:a16="http://schemas.microsoft.com/office/drawing/2014/main" id="{70D885A8-202B-4481-BD64-C3A52F32C913}"/>
              </a:ext>
            </a:extLst>
          </p:cNvPr>
          <p:cNvSpPr/>
          <p:nvPr/>
        </p:nvSpPr>
        <p:spPr bwMode="auto">
          <a:xfrm rot="10800000">
            <a:off x="1455090" y="5516221"/>
            <a:ext cx="288032" cy="648072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A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Gothic" pitchFamily="49" charset="-128"/>
              <a:cs typeface="+mn-cs"/>
            </a:endParaRPr>
          </a:p>
        </p:txBody>
      </p:sp>
      <p:sp>
        <p:nvSpPr>
          <p:cNvPr id="17" name="11 Cerrar llave">
            <a:extLst>
              <a:ext uri="{FF2B5EF4-FFF2-40B4-BE49-F238E27FC236}">
                <a16:creationId xmlns:a16="http://schemas.microsoft.com/office/drawing/2014/main" id="{94F34233-99E4-4B66-98E7-6025C190DDAD}"/>
              </a:ext>
            </a:extLst>
          </p:cNvPr>
          <p:cNvSpPr/>
          <p:nvPr/>
        </p:nvSpPr>
        <p:spPr bwMode="auto">
          <a:xfrm rot="5400000">
            <a:off x="2997417" y="4596698"/>
            <a:ext cx="139712" cy="1730376"/>
          </a:xfrm>
          <a:prstGeom prst="rightBrace">
            <a:avLst>
              <a:gd name="adj1" fmla="val 8333"/>
              <a:gd name="adj2" fmla="val 50534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A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Gothic" pitchFamily="49" charset="-128"/>
              <a:cs typeface="+mn-cs"/>
            </a:endParaRPr>
          </a:p>
        </p:txBody>
      </p:sp>
      <p:sp>
        <p:nvSpPr>
          <p:cNvPr id="18" name="12 CuadroTexto">
            <a:extLst>
              <a:ext uri="{FF2B5EF4-FFF2-40B4-BE49-F238E27FC236}">
                <a16:creationId xmlns:a16="http://schemas.microsoft.com/office/drawing/2014/main" id="{8A8DA144-E718-4737-B17B-A04E2273E094}"/>
              </a:ext>
            </a:extLst>
          </p:cNvPr>
          <p:cNvSpPr txBox="1"/>
          <p:nvPr/>
        </p:nvSpPr>
        <p:spPr>
          <a:xfrm>
            <a:off x="3379167" y="5425083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A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Gothic" pitchFamily="49" charset="-128"/>
                <a:cs typeface="+mn-cs"/>
              </a:rPr>
              <a:t>Difícilmente se infecten</a:t>
            </a:r>
          </a:p>
        </p:txBody>
      </p:sp>
    </p:spTree>
    <p:extLst>
      <p:ext uri="{BB962C8B-B14F-4D97-AF65-F5344CB8AC3E}">
        <p14:creationId xmlns:p14="http://schemas.microsoft.com/office/powerpoint/2010/main" val="95916452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63206" y="1124744"/>
            <a:ext cx="870128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400" dirty="0">
                <a:solidFill>
                  <a:schemeClr val="tx1"/>
                </a:solidFill>
              </a:rPr>
              <a:t>La batea debe cubrirse cuando no se use.</a:t>
            </a:r>
          </a:p>
          <a:p>
            <a:pPr algn="just"/>
            <a:endParaRPr lang="es-AR" sz="2400" dirty="0">
              <a:solidFill>
                <a:schemeClr val="tx1"/>
              </a:solidFill>
            </a:endParaRPr>
          </a:p>
          <a:p>
            <a:pPr algn="just"/>
            <a:r>
              <a:rPr lang="es-AR" sz="2400" dirty="0">
                <a:solidFill>
                  <a:schemeClr val="tx1"/>
                </a:solidFill>
              </a:rPr>
              <a:t>El material de madera que se va a esterilizar debe estar lo más seco posible, ya que el exceso de agua puede hacer que la cera hierva sobre el lateral y se encienda.</a:t>
            </a:r>
            <a:endParaRPr lang="es-CL" sz="2400" dirty="0">
              <a:solidFill>
                <a:schemeClr val="tx1"/>
              </a:solidFill>
            </a:endParaRPr>
          </a:p>
          <a:p>
            <a:pPr algn="just"/>
            <a:r>
              <a:rPr lang="es-AR" sz="2400" dirty="0">
                <a:solidFill>
                  <a:schemeClr val="tx1"/>
                </a:solidFill>
              </a:rPr>
              <a:t> </a:t>
            </a:r>
            <a:endParaRPr lang="es-CL" sz="2400" dirty="0">
              <a:solidFill>
                <a:schemeClr val="tx1"/>
              </a:solidFill>
            </a:endParaRPr>
          </a:p>
          <a:p>
            <a:pPr algn="just"/>
            <a:r>
              <a:rPr lang="es-AR" sz="2400" dirty="0">
                <a:solidFill>
                  <a:schemeClr val="tx1"/>
                </a:solidFill>
              </a:rPr>
              <a:t>El agua nunca debe usarse directamente en un incendio de parafina, ya que causará una explosión. </a:t>
            </a:r>
          </a:p>
          <a:p>
            <a:pPr algn="just"/>
            <a:endParaRPr lang="es-AR" sz="2400" dirty="0">
              <a:solidFill>
                <a:schemeClr val="tx1"/>
              </a:solidFill>
            </a:endParaRPr>
          </a:p>
          <a:p>
            <a:pPr algn="just"/>
            <a:r>
              <a:rPr lang="es-AR" sz="2400" dirty="0">
                <a:solidFill>
                  <a:schemeClr val="tx1"/>
                </a:solidFill>
              </a:rPr>
              <a:t>Una cubierta debe estar presente que se ajuste de manera segura sobre la parte superior de la batea. </a:t>
            </a:r>
            <a:endParaRPr lang="es-CL" sz="2400" dirty="0">
              <a:solidFill>
                <a:schemeClr val="tx1"/>
              </a:solidFill>
            </a:endParaRPr>
          </a:p>
          <a:p>
            <a:pPr algn="just"/>
            <a:r>
              <a:rPr lang="es-AR" sz="2400" dirty="0">
                <a:solidFill>
                  <a:schemeClr val="tx1"/>
                </a:solidFill>
              </a:rPr>
              <a:t> </a:t>
            </a:r>
            <a:endParaRPr lang="es-CL" sz="2400" dirty="0">
              <a:solidFill>
                <a:schemeClr val="tx1"/>
              </a:solidFill>
            </a:endParaRPr>
          </a:p>
          <a:p>
            <a:pPr algn="just"/>
            <a:r>
              <a:rPr lang="es-AR" sz="2400" dirty="0">
                <a:solidFill>
                  <a:schemeClr val="tx1"/>
                </a:solidFill>
              </a:rPr>
              <a:t>Nunca permita que la parafina se humedezca ya que hervirá.</a:t>
            </a:r>
            <a:endParaRPr lang="es-CL" sz="2400" dirty="0">
              <a:solidFill>
                <a:schemeClr val="tx1"/>
              </a:solidFill>
            </a:endParaRPr>
          </a:p>
          <a:p>
            <a:pPr algn="just"/>
            <a:endParaRPr lang="es-AR" sz="2400" dirty="0">
              <a:solidFill>
                <a:schemeClr val="tx1"/>
              </a:solidFill>
            </a:endParaRPr>
          </a:p>
          <a:p>
            <a:pPr algn="just"/>
            <a:r>
              <a:rPr lang="es-AR" sz="2400" dirty="0">
                <a:solidFill>
                  <a:schemeClr val="tx1"/>
                </a:solidFill>
              </a:rPr>
              <a:t>Se debe tener cuidado al ubicar la batea.</a:t>
            </a:r>
            <a:endParaRPr lang="es-CL" sz="2400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63207" y="188640"/>
            <a:ext cx="46025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4000" b="1" dirty="0">
                <a:solidFill>
                  <a:schemeClr val="tx1"/>
                </a:solidFill>
              </a:rPr>
              <a:t>Uso de la parafina</a:t>
            </a:r>
            <a:endParaRPr lang="es-CL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9484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620688"/>
            <a:ext cx="8352928" cy="579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Cómo esterilizar</a:t>
            </a:r>
            <a:endParaRPr lang="es-CL" sz="4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material de las colmenas no plástico se pueden esterilizar sumergiéndolas en parafina </a:t>
            </a: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160 ° C durante al menos 10 </a:t>
            </a:r>
            <a:r>
              <a:rPr lang="es-AR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minutos.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s-AR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Temperaturas de menos de 160 °C o tiempos de inmersión de menos de 10 minutos no matarán a todas las esporas de AFB.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s-AR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Tanto el tiempo como la temperatura son cruciales, por lo que es esencial usar un temporizador y un termómetro (200 ° C).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s-AR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36438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3528" y="116632"/>
            <a:ext cx="8712968" cy="4474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DISEÑOS DE PARAFINADORAS.</a:t>
            </a:r>
            <a:endParaRPr lang="es-CL" sz="36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AR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Hay una serie de diseños .</a:t>
            </a:r>
          </a:p>
          <a:p>
            <a:endParaRPr lang="es-AR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Nueva Zelanda</a:t>
            </a:r>
          </a:p>
          <a:p>
            <a:endParaRPr lang="es-AR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AR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dispositivo está hecho de chapa de acero soldada de 5 </a:t>
            </a:r>
            <a:r>
              <a:rPr lang="es-AR" sz="2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mm.</a:t>
            </a:r>
            <a:endParaRPr lang="es-AR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AR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Dimensiones de 60 cm de largo por 50 cm de ancho por 60 cm de profundidad. </a:t>
            </a:r>
          </a:p>
          <a:p>
            <a:endParaRPr lang="es-AR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3528" y="4303455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modelo tiene una capacidad de dos cámaras de profundidad completa girados en sus lados, con una tercer cámara deslizada sobre los otros dos. </a:t>
            </a:r>
            <a:endParaRPr lang="es-CL" sz="2000" b="1" dirty="0">
              <a:solidFill>
                <a:schemeClr val="tx1"/>
              </a:solidFill>
            </a:endParaRPr>
          </a:p>
          <a:p>
            <a:pPr algn="just"/>
            <a:endParaRPr lang="es-CL" sz="2000" b="1" dirty="0"/>
          </a:p>
        </p:txBody>
      </p:sp>
      <p:pic>
        <p:nvPicPr>
          <p:cNvPr id="4" name="Imagen 13" descr="http://nzafb.publishpath.com/Websites/nzafb/images/60_Fig_Paraffin_wax_di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33056"/>
            <a:ext cx="3816889" cy="280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68944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3" descr="http://nzafb.publishpath.com/Websites/nzafb/images/60_Fig_Paraffin_wax_di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81" y="2780928"/>
            <a:ext cx="4698619" cy="345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23527" y="404664"/>
            <a:ext cx="85694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sz="2400" b="1" dirty="0">
                <a:solidFill>
                  <a:schemeClr val="tx1"/>
                </a:solidFill>
              </a:rPr>
              <a:t> Para evitar las ebulliciones, el nivel de parafina derretida, no debe ser superior a 125 mm por debajo del borde. </a:t>
            </a:r>
          </a:p>
          <a:p>
            <a:pPr algn="just"/>
            <a:endParaRPr lang="es-AR" sz="2400" b="1" dirty="0">
              <a:solidFill>
                <a:schemeClr val="tx1"/>
              </a:solidFill>
            </a:endParaRPr>
          </a:p>
          <a:p>
            <a:pPr algn="just"/>
            <a:r>
              <a:rPr lang="es-AR" sz="2400" b="1" dirty="0">
                <a:solidFill>
                  <a:schemeClr val="tx1"/>
                </a:solidFill>
              </a:rPr>
              <a:t>Este modelo requerirá aproximadamente 130 kg de parafina y se calienta con fuego de madera alrededor de  1,5 a dos horas para que alcance la temperatura requerida de 160 ° C.</a:t>
            </a:r>
            <a:endParaRPr lang="es-CL" sz="2400" b="1" dirty="0"/>
          </a:p>
        </p:txBody>
      </p:sp>
      <p:sp>
        <p:nvSpPr>
          <p:cNvPr id="4" name="Rectángulo 3"/>
          <p:cNvSpPr/>
          <p:nvPr/>
        </p:nvSpPr>
        <p:spPr>
          <a:xfrm>
            <a:off x="179512" y="3789040"/>
            <a:ext cx="4032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b="1" dirty="0">
                <a:solidFill>
                  <a:schemeClr val="tx1"/>
                </a:solidFill>
              </a:rPr>
              <a:t>El uso de un fuego abierto a menudo da lugar a grandes fluctuaciones de temperatura. </a:t>
            </a:r>
            <a:endParaRPr lang="es-CL" sz="2400" b="1" dirty="0"/>
          </a:p>
        </p:txBody>
      </p:sp>
    </p:spTree>
    <p:extLst>
      <p:ext uri="{BB962C8B-B14F-4D97-AF65-F5344CB8AC3E}">
        <p14:creationId xmlns:p14="http://schemas.microsoft.com/office/powerpoint/2010/main" val="403200685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3" descr="http://nzafb.publishpath.com/Websites/nzafb/images/60_Fig_Paraffin_wax_di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270" y="0"/>
            <a:ext cx="9268947" cy="681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43067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Picture 2" descr="D:\ABEJA\GABRIEL\FOTOS ORGANIZADAS\CR ayacucho\descarga camara 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83653" cy="6138412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83568" y="764704"/>
            <a:ext cx="2520280" cy="64851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600" b="1" dirty="0">
                <a:solidFill>
                  <a:srgbClr val="000000"/>
                </a:solidFill>
              </a:rPr>
              <a:t> Argentina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853420" y="5291916"/>
            <a:ext cx="292419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AR" dirty="0"/>
              <a:t>150ºC durante 15 minutos.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 descr="D:\ABEJA\GABRIEL\FOTOS ORGANIZADAS\CR ayacucho\descarga camara 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200" y="404664"/>
            <a:ext cx="8160013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 descr="D:\ABEJA\GABRIEL\FOTOS ORGANIZADAS\CR ayacucho\descarga camara 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4624"/>
            <a:ext cx="5020898" cy="6693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2" descr="D:\ABEJA\GABRIEL\FOTOS ORGANIZADAS\CR ayacucho\descarga camara 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200" y="332656"/>
            <a:ext cx="8256013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 descr="D:\ABEJA\GABRIEL\FOTOS ORGANIZADAS\CR ayacucho\descarga camara 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892"/>
            <a:ext cx="8471685" cy="6354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Group 1"/>
          <p:cNvGraphicFramePr>
            <a:graphicFrameLocks noGrp="1"/>
          </p:cNvGraphicFramePr>
          <p:nvPr/>
        </p:nvGraphicFramePr>
        <p:xfrm>
          <a:off x="0" y="1555850"/>
          <a:ext cx="9145588" cy="792163"/>
        </p:xfrm>
        <a:graphic>
          <a:graphicData uri="http://schemas.openxmlformats.org/drawingml/2006/table">
            <a:tbl>
              <a:tblPr/>
              <a:tblGrid>
                <a:gridCol w="1900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8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1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ESTADIO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HUEVO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LARVA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PUPA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ABEJA ADULTA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DURACIÓN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(en días)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     6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T="756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3851275" y="836712"/>
            <a:ext cx="1655763" cy="3683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>
                <a:solidFill>
                  <a:srgbClr val="000000"/>
                </a:solidFill>
              </a:rPr>
              <a:t>   Cría abierta</a:t>
            </a:r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5724525" y="836712"/>
            <a:ext cx="1943100" cy="3683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>
                <a:solidFill>
                  <a:srgbClr val="000000"/>
                </a:solidFill>
              </a:rPr>
              <a:t> Cría operculada </a:t>
            </a:r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1116013" y="116632"/>
            <a:ext cx="7343775" cy="58695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INFECCION</a:t>
            </a:r>
          </a:p>
        </p:txBody>
      </p:sp>
      <p:graphicFrame>
        <p:nvGraphicFramePr>
          <p:cNvPr id="19498" name="Group 42"/>
          <p:cNvGraphicFramePr>
            <a:graphicFrameLocks noGrp="1"/>
          </p:cNvGraphicFramePr>
          <p:nvPr/>
        </p:nvGraphicFramePr>
        <p:xfrm>
          <a:off x="3792538" y="1844775"/>
          <a:ext cx="1730375" cy="517525"/>
        </p:xfrm>
        <a:graphic>
          <a:graphicData uri="http://schemas.openxmlformats.org/drawingml/2006/table">
            <a:tbl>
              <a:tblPr/>
              <a:tblGrid>
                <a:gridCol w="288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73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566768"/>
                        </a:gs>
                        <a:gs pos="50000">
                          <a:srgbClr val="BBE0E3"/>
                        </a:gs>
                        <a:gs pos="100000">
                          <a:srgbClr val="566768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465E00"/>
                        </a:gs>
                        <a:gs pos="50000">
                          <a:srgbClr val="99CC00"/>
                        </a:gs>
                        <a:gs pos="100000">
                          <a:srgbClr val="465E00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524" name="Group 68"/>
          <p:cNvGraphicFramePr>
            <a:graphicFrameLocks noGrp="1"/>
          </p:cNvGraphicFramePr>
          <p:nvPr/>
        </p:nvGraphicFramePr>
        <p:xfrm>
          <a:off x="3203848" y="3068588"/>
          <a:ext cx="1225550" cy="368300"/>
        </p:xfrm>
        <a:graphic>
          <a:graphicData uri="http://schemas.openxmlformats.org/drawingml/2006/table">
            <a:tbl>
              <a:tblPr/>
              <a:tblGrid>
                <a:gridCol w="122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1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</a:rPr>
                        <a:t>6 esporas</a:t>
                      </a:r>
                    </a:p>
                  </a:txBody>
                  <a:tcPr marT="1587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530" name="Group 74"/>
          <p:cNvGraphicFramePr>
            <a:graphicFrameLocks noGrp="1"/>
          </p:cNvGraphicFramePr>
          <p:nvPr/>
        </p:nvGraphicFramePr>
        <p:xfrm>
          <a:off x="3707904" y="3500636"/>
          <a:ext cx="1874838" cy="642938"/>
        </p:xfrm>
        <a:graphic>
          <a:graphicData uri="http://schemas.openxmlformats.org/drawingml/2006/table">
            <a:tbl>
              <a:tblPr/>
              <a:tblGrid>
                <a:gridCol w="1874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1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</a:rPr>
                        <a:t>Millones de esporas</a:t>
                      </a:r>
                    </a:p>
                  </a:txBody>
                  <a:tcPr marT="1587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9 Flecha abajo"/>
          <p:cNvSpPr/>
          <p:nvPr/>
        </p:nvSpPr>
        <p:spPr bwMode="auto">
          <a:xfrm rot="10800000">
            <a:off x="4427984" y="2564532"/>
            <a:ext cx="288032" cy="864096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1" name="10 Flecha abajo"/>
          <p:cNvSpPr/>
          <p:nvPr/>
        </p:nvSpPr>
        <p:spPr bwMode="auto">
          <a:xfrm rot="10800000">
            <a:off x="3779912" y="2420516"/>
            <a:ext cx="288032" cy="648072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2" name="11 Cerrar llave"/>
          <p:cNvSpPr/>
          <p:nvPr/>
        </p:nvSpPr>
        <p:spPr bwMode="auto">
          <a:xfrm rot="5400000">
            <a:off x="6156176" y="980356"/>
            <a:ext cx="144016" cy="3024336"/>
          </a:xfrm>
          <a:prstGeom prst="rightBrace">
            <a:avLst>
              <a:gd name="adj1" fmla="val 8333"/>
              <a:gd name="adj2" fmla="val 50534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92080" y="2708548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tx1"/>
                </a:solidFill>
              </a:rPr>
              <a:t>Difícilmente se infecten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0" y="4381361"/>
            <a:ext cx="9144000" cy="22159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AR" sz="1600" b="1" dirty="0">
                <a:solidFill>
                  <a:schemeClr val="tx1"/>
                </a:solidFill>
              </a:rPr>
              <a:t>Teorías sobre la causa de la resistencia dependiente de la  edad. </a:t>
            </a:r>
          </a:p>
          <a:p>
            <a:pPr algn="just"/>
            <a:endParaRPr lang="es-AR" sz="1600" dirty="0">
              <a:solidFill>
                <a:schemeClr val="tx1"/>
              </a:solidFill>
            </a:endParaRPr>
          </a:p>
          <a:p>
            <a:pPr algn="just"/>
            <a:r>
              <a:rPr lang="es-AR" sz="1600" dirty="0">
                <a:solidFill>
                  <a:schemeClr val="tx1"/>
                </a:solidFill>
              </a:rPr>
              <a:t>1- Presencia de </a:t>
            </a:r>
            <a:r>
              <a:rPr lang="es-AR" sz="1600" b="1" dirty="0">
                <a:solidFill>
                  <a:schemeClr val="tx1"/>
                </a:solidFill>
              </a:rPr>
              <a:t>inhibidores del crecimiento bacteriano </a:t>
            </a:r>
            <a:r>
              <a:rPr lang="es-AR" sz="1600" dirty="0">
                <a:solidFill>
                  <a:schemeClr val="tx1"/>
                </a:solidFill>
              </a:rPr>
              <a:t>en el intestino de las larvas mayores </a:t>
            </a:r>
          </a:p>
          <a:p>
            <a:pPr algn="just"/>
            <a:r>
              <a:rPr lang="es-AR" sz="1600" dirty="0">
                <a:solidFill>
                  <a:schemeClr val="tx1"/>
                </a:solidFill>
              </a:rPr>
              <a:t>a 24 hs. Estos inhibidores pueden estar relacionados con la </a:t>
            </a:r>
            <a:r>
              <a:rPr lang="es-AR" sz="1600" b="1" dirty="0">
                <a:solidFill>
                  <a:schemeClr val="tx1"/>
                </a:solidFill>
              </a:rPr>
              <a:t>dieta de las larvas </a:t>
            </a:r>
            <a:r>
              <a:rPr lang="es-AR" sz="1600" dirty="0">
                <a:solidFill>
                  <a:schemeClr val="tx1"/>
                </a:solidFill>
              </a:rPr>
              <a:t>o ser proteínas </a:t>
            </a:r>
            <a:r>
              <a:rPr lang="es-AR" sz="1600" dirty="0" err="1">
                <a:solidFill>
                  <a:schemeClr val="tx1"/>
                </a:solidFill>
              </a:rPr>
              <a:t>antibacteriales</a:t>
            </a:r>
            <a:r>
              <a:rPr lang="es-AR" sz="1600" dirty="0">
                <a:solidFill>
                  <a:schemeClr val="tx1"/>
                </a:solidFill>
              </a:rPr>
              <a:t> </a:t>
            </a:r>
            <a:r>
              <a:rPr lang="es-AR" sz="1600" b="1" dirty="0">
                <a:solidFill>
                  <a:schemeClr val="tx1"/>
                </a:solidFill>
              </a:rPr>
              <a:t>propias del sistema inmune de las abejas</a:t>
            </a:r>
            <a:r>
              <a:rPr lang="es-AR" sz="1600" dirty="0">
                <a:solidFill>
                  <a:schemeClr val="tx1"/>
                </a:solidFill>
              </a:rPr>
              <a:t>. </a:t>
            </a:r>
            <a:r>
              <a:rPr lang="es-AR" sz="1000" dirty="0">
                <a:solidFill>
                  <a:schemeClr val="tx1"/>
                </a:solidFill>
              </a:rPr>
              <a:t>(</a:t>
            </a:r>
            <a:r>
              <a:rPr lang="es-AR" sz="1000" dirty="0" err="1">
                <a:solidFill>
                  <a:schemeClr val="tx1"/>
                </a:solidFill>
              </a:rPr>
              <a:t>Casteels</a:t>
            </a:r>
            <a:r>
              <a:rPr lang="es-AR" sz="1000" dirty="0">
                <a:solidFill>
                  <a:schemeClr val="tx1"/>
                </a:solidFill>
              </a:rPr>
              <a:t> et al., 1989; </a:t>
            </a:r>
            <a:r>
              <a:rPr lang="es-AR" sz="1000" dirty="0" err="1">
                <a:solidFill>
                  <a:schemeClr val="tx1"/>
                </a:solidFill>
              </a:rPr>
              <a:t>Crailsheim</a:t>
            </a:r>
            <a:r>
              <a:rPr lang="es-AR" sz="1000" dirty="0">
                <a:solidFill>
                  <a:schemeClr val="tx1"/>
                </a:solidFill>
              </a:rPr>
              <a:t> &amp; </a:t>
            </a:r>
            <a:r>
              <a:rPr lang="es-AR" sz="1000" dirty="0" err="1">
                <a:solidFill>
                  <a:schemeClr val="tx1"/>
                </a:solidFill>
              </a:rPr>
              <a:t>Riessberger</a:t>
            </a:r>
            <a:r>
              <a:rPr lang="es-AR" sz="1000" dirty="0">
                <a:solidFill>
                  <a:schemeClr val="tx1"/>
                </a:solidFill>
              </a:rPr>
              <a:t>-Gallé, 2001).</a:t>
            </a:r>
          </a:p>
          <a:p>
            <a:pPr algn="just"/>
            <a:endParaRPr lang="es-AR" sz="1600" dirty="0">
              <a:solidFill>
                <a:schemeClr val="tx1"/>
              </a:solidFill>
            </a:endParaRPr>
          </a:p>
          <a:p>
            <a:pPr algn="just"/>
            <a:r>
              <a:rPr lang="es-AR" sz="1600" dirty="0">
                <a:solidFill>
                  <a:schemeClr val="tx1"/>
                </a:solidFill>
              </a:rPr>
              <a:t>2- Presencia de la </a:t>
            </a:r>
            <a:r>
              <a:rPr lang="es-AR" sz="1600" b="1" dirty="0">
                <a:solidFill>
                  <a:schemeClr val="tx1"/>
                </a:solidFill>
              </a:rPr>
              <a:t>membrana </a:t>
            </a:r>
            <a:r>
              <a:rPr lang="es-AR" sz="1600" b="1" dirty="0" err="1">
                <a:solidFill>
                  <a:schemeClr val="tx1"/>
                </a:solidFill>
              </a:rPr>
              <a:t>peritrófica</a:t>
            </a:r>
            <a:r>
              <a:rPr lang="es-AR" sz="1600" dirty="0">
                <a:solidFill>
                  <a:schemeClr val="tx1"/>
                </a:solidFill>
              </a:rPr>
              <a:t>, ya  que en las larvas más jóvenes </a:t>
            </a:r>
            <a:r>
              <a:rPr lang="es-AR" sz="1600" b="1" dirty="0">
                <a:solidFill>
                  <a:schemeClr val="tx1"/>
                </a:solidFill>
              </a:rPr>
              <a:t>no está del todo desarrollada </a:t>
            </a:r>
            <a:r>
              <a:rPr lang="es-AR" sz="1600" dirty="0">
                <a:solidFill>
                  <a:schemeClr val="tx1"/>
                </a:solidFill>
              </a:rPr>
              <a:t>y por lo tanto no impide la colonización e invasión de los patógenos. </a:t>
            </a:r>
            <a:r>
              <a:rPr lang="es-AR" sz="1000" dirty="0">
                <a:solidFill>
                  <a:schemeClr val="tx1"/>
                </a:solidFill>
              </a:rPr>
              <a:t>(</a:t>
            </a:r>
            <a:r>
              <a:rPr lang="es-AR" sz="1000" dirty="0" err="1">
                <a:solidFill>
                  <a:schemeClr val="tx1"/>
                </a:solidFill>
              </a:rPr>
              <a:t>Gregorc</a:t>
            </a:r>
            <a:r>
              <a:rPr lang="es-AR" sz="1000" dirty="0">
                <a:solidFill>
                  <a:schemeClr val="tx1"/>
                </a:solidFill>
              </a:rPr>
              <a:t> &amp; </a:t>
            </a:r>
            <a:r>
              <a:rPr lang="es-AR" sz="1000" dirty="0" err="1">
                <a:solidFill>
                  <a:schemeClr val="tx1"/>
                </a:solidFill>
              </a:rPr>
              <a:t>Bowen</a:t>
            </a:r>
            <a:r>
              <a:rPr lang="es-AR" sz="1000" dirty="0">
                <a:solidFill>
                  <a:schemeClr val="tx1"/>
                </a:solidFill>
              </a:rPr>
              <a:t>, 1998; </a:t>
            </a:r>
            <a:r>
              <a:rPr lang="es-AR" sz="1000" dirty="0" err="1">
                <a:solidFill>
                  <a:schemeClr val="tx1"/>
                </a:solidFill>
              </a:rPr>
              <a:t>Yue</a:t>
            </a:r>
            <a:r>
              <a:rPr lang="es-AR" sz="1000" dirty="0">
                <a:solidFill>
                  <a:schemeClr val="tx1"/>
                </a:solidFill>
              </a:rPr>
              <a:t> et al., 2008).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 descr="D:\ABEJA\GABRIEL\FOTOS ORGANIZADAS\CR ayacucho\descarga camara 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892"/>
            <a:ext cx="8375685" cy="6282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D:\ABEJA\GABRIEL\FOTOS ORGANIZADAS\CR ayacucho\descarga camara 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200" y="332656"/>
            <a:ext cx="8160013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n 1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"/>
            <a:ext cx="91440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5738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0487"/>
            <a:ext cx="8928992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88370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19075"/>
            <a:ext cx="8856984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4524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2574925" y="0"/>
          <a:ext cx="65690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315427" imgH="4505954" progId="">
                  <p:embed/>
                </p:oleObj>
              </mc:Choice>
              <mc:Fallback>
                <p:oleObj r:id="rId3" imgW="4315427" imgH="450595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4925" y="0"/>
                        <a:ext cx="6569075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1844824"/>
            <a:ext cx="2411412" cy="1322388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dirty="0">
                <a:solidFill>
                  <a:srgbClr val="000000"/>
                </a:solidFill>
              </a:rPr>
              <a:t>      </a:t>
            </a:r>
            <a:r>
              <a:rPr lang="es-AR" sz="3200" b="1" dirty="0">
                <a:solidFill>
                  <a:srgbClr val="000000"/>
                </a:solidFill>
              </a:rPr>
              <a:t>SODA</a:t>
            </a:r>
          </a:p>
          <a:p>
            <a:pPr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CAUSTICA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51520" y="260648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tx1"/>
                </a:solidFill>
              </a:rPr>
              <a:t>Cuba</a:t>
            </a:r>
            <a:endParaRPr lang="es-CL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85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0" name="Imagen 5" descr="CDA21C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0040"/>
            <a:ext cx="9133492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734223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blipFill dpi="0" rotWithShape="0">
            <a:blip r:embed="rId3" cstate="print"/>
            <a:srcRect/>
            <a:tile tx="0" ty="0" sx="100000" sy="100000" flip="none" algn="tl"/>
          </a:blipFill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L" sz="4000" dirty="0">
                <a:latin typeface="Verdana" pitchFamily="34" charset="0"/>
              </a:rPr>
              <a:t>PROFILAXIS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85855"/>
            <a:ext cx="8686800" cy="892696"/>
          </a:xfrm>
          <a:ln/>
        </p:spPr>
        <p:txBody>
          <a:bodyPr/>
          <a:lstStyle/>
          <a:p>
            <a:pPr marL="341313" indent="-341313" algn="ctr">
              <a:spcBef>
                <a:spcPts val="45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3600" b="1" dirty="0">
                <a:cs typeface="Arial" charset="0"/>
              </a:rPr>
              <a:t>PLAN SANITARIO + NUTRICIONAL </a:t>
            </a:r>
            <a:endParaRPr lang="es-CL" sz="3600" b="1" dirty="0">
              <a:cs typeface="Arial" charset="0"/>
            </a:endParaRPr>
          </a:p>
          <a:p>
            <a:pPr marL="341313" indent="-341313" algn="ctr">
              <a:spcBef>
                <a:spcPts val="45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s-ES_tradnl" sz="1800" dirty="0">
              <a:cs typeface="Arial" charset="0"/>
            </a:endParaRPr>
          </a:p>
        </p:txBody>
      </p:sp>
      <p:pic>
        <p:nvPicPr>
          <p:cNvPr id="8" name="Picture 2" descr="D:\GABRIEL\ABEJAS DE CHILE\TRES BANDERAS\FOTOS\foto torta vicente\IMG_01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374" y="2514600"/>
            <a:ext cx="5791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29D9B77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6" y="2430240"/>
            <a:ext cx="4183253" cy="410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131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descarga camara 0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7" y="0"/>
            <a:ext cx="4035424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descarga camara 2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238" y="2781300"/>
            <a:ext cx="5084762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descarga camara 2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7384"/>
            <a:ext cx="5084762" cy="381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descarga camara 0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15544"/>
            <a:ext cx="4035424" cy="314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3454400" y="2374900"/>
            <a:ext cx="5689600" cy="26812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CL" sz="3600" kern="10" dirty="0">
                <a:ln w="412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>
                    <a:alpha val="73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CARDAL</a:t>
            </a:r>
          </a:p>
        </p:txBody>
      </p:sp>
    </p:spTree>
    <p:extLst>
      <p:ext uri="{BB962C8B-B14F-4D97-AF65-F5344CB8AC3E}">
        <p14:creationId xmlns:p14="http://schemas.microsoft.com/office/powerpoint/2010/main" val="230292973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descarga camara 2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4067944" cy="273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descarga camara 2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96" y="4049570"/>
            <a:ext cx="4235763" cy="275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22787" y="0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b="1" dirty="0">
                <a:solidFill>
                  <a:schemeClr val="tx1"/>
                </a:solidFill>
              </a:rPr>
              <a:t>Antecedentes</a:t>
            </a:r>
            <a:endParaRPr lang="es-CL" dirty="0">
              <a:solidFill>
                <a:schemeClr val="tx1"/>
              </a:solidFill>
            </a:endParaRPr>
          </a:p>
          <a:p>
            <a:pPr algn="just"/>
            <a:r>
              <a:rPr lang="es-AR" b="1" dirty="0">
                <a:solidFill>
                  <a:schemeClr val="tx1"/>
                </a:solidFill>
              </a:rPr>
              <a:t> </a:t>
            </a:r>
            <a:endParaRPr lang="es-CL" dirty="0">
              <a:solidFill>
                <a:schemeClr val="tx1"/>
              </a:solidFill>
            </a:endParaRPr>
          </a:p>
          <a:p>
            <a:pPr algn="just"/>
            <a:r>
              <a:rPr lang="es-AR" dirty="0">
                <a:solidFill>
                  <a:schemeClr val="tx1"/>
                </a:solidFill>
              </a:rPr>
              <a:t>Para el año 2004 (si bien no se cuenta con registros precisos), “El Cardal” sufría una </a:t>
            </a:r>
            <a:r>
              <a:rPr lang="es-AR" b="1" dirty="0">
                <a:solidFill>
                  <a:schemeClr val="tx1"/>
                </a:solidFill>
              </a:rPr>
              <a:t>mortandad que rondaba entre el </a:t>
            </a:r>
            <a:r>
              <a:rPr lang="es-ES" b="1" dirty="0">
                <a:solidFill>
                  <a:schemeClr val="tx1"/>
                </a:solidFill>
              </a:rPr>
              <a:t> 20 y el 30</a:t>
            </a:r>
            <a:r>
              <a:rPr lang="es-ES" dirty="0">
                <a:solidFill>
                  <a:schemeClr val="tx1"/>
                </a:solidFill>
              </a:rPr>
              <a:t>% </a:t>
            </a:r>
            <a:r>
              <a:rPr lang="es-ES" b="1" dirty="0">
                <a:solidFill>
                  <a:schemeClr val="tx1"/>
                </a:solidFill>
              </a:rPr>
              <a:t>y la prevalencia de Loque americana presentaba valores de entre el 30 y el 100% según el productor</a:t>
            </a:r>
            <a:r>
              <a:rPr lang="es-ES" dirty="0">
                <a:solidFill>
                  <a:schemeClr val="tx1"/>
                </a:solidFill>
              </a:rPr>
              <a:t>.</a:t>
            </a:r>
            <a:endParaRPr lang="es-CL" dirty="0">
              <a:solidFill>
                <a:schemeClr val="tx1"/>
              </a:solidFill>
            </a:endParaRPr>
          </a:p>
          <a:p>
            <a:pPr algn="just"/>
            <a:endParaRPr lang="es-ES" dirty="0">
              <a:solidFill>
                <a:schemeClr val="tx1"/>
              </a:solidFill>
            </a:endParaRPr>
          </a:p>
          <a:p>
            <a:pPr algn="just"/>
            <a:r>
              <a:rPr lang="es-ES" dirty="0">
                <a:solidFill>
                  <a:schemeClr val="tx1"/>
                </a:solidFill>
              </a:rPr>
              <a:t>Esta situación requirió </a:t>
            </a:r>
            <a:r>
              <a:rPr lang="es-AR" dirty="0">
                <a:solidFill>
                  <a:schemeClr val="tx1"/>
                </a:solidFill>
              </a:rPr>
              <a:t>que durante el primer </a:t>
            </a:r>
            <a:r>
              <a:rPr lang="es-AR" b="1" dirty="0">
                <a:solidFill>
                  <a:schemeClr val="tx1"/>
                </a:solidFill>
              </a:rPr>
              <a:t>año de trabajo (2005), </a:t>
            </a:r>
            <a:r>
              <a:rPr lang="es-AR" dirty="0">
                <a:solidFill>
                  <a:schemeClr val="tx1"/>
                </a:solidFill>
              </a:rPr>
              <a:t>se procediera a generar y poner en práctica </a:t>
            </a:r>
            <a:r>
              <a:rPr lang="es-AR" b="1" dirty="0">
                <a:solidFill>
                  <a:schemeClr val="tx1"/>
                </a:solidFill>
              </a:rPr>
              <a:t>un riguroso plan sanitario </a:t>
            </a:r>
            <a:r>
              <a:rPr lang="es-AR" dirty="0">
                <a:solidFill>
                  <a:schemeClr val="tx1"/>
                </a:solidFill>
              </a:rPr>
              <a:t>destinado al saneo y profilaxis de los apiarios así como identificar focos o factores con-causales </a:t>
            </a:r>
          </a:p>
          <a:p>
            <a:pPr algn="just"/>
            <a:endParaRPr lang="es-AR" dirty="0">
              <a:solidFill>
                <a:schemeClr val="tx1"/>
              </a:solidFill>
            </a:endParaRPr>
          </a:p>
          <a:p>
            <a:pPr algn="just"/>
            <a:r>
              <a:rPr lang="es-AR" dirty="0">
                <a:solidFill>
                  <a:schemeClr val="tx1"/>
                </a:solidFill>
              </a:rPr>
              <a:t>Esto condujo a recambios del 50 y hasta un 100% de la cera (en casos particulares donde la totalidad del colmenar era positivo para Loque americana) y desinfección en base a parafinado. </a:t>
            </a:r>
            <a:r>
              <a:rPr lang="es-AR" b="1" dirty="0">
                <a:solidFill>
                  <a:schemeClr val="tx1"/>
                </a:solidFill>
              </a:rPr>
              <a:t>Invirtiendo el productor una cuantiosa parte de sus ganancias en pro del control sin antibiótico. </a:t>
            </a:r>
            <a:endParaRPr lang="es-CL" b="1" dirty="0">
              <a:solidFill>
                <a:schemeClr val="tx1"/>
              </a:solidFill>
            </a:endParaRPr>
          </a:p>
          <a:p>
            <a:pPr algn="just"/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2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95536" y="620688"/>
            <a:ext cx="8352928" cy="35416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Una vez que la colonia se infecta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 progresa hasta afectar a la mayoría de la cría.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Por lo tanto se interrumpe el aporte de población adulta,   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causándolo debilitamiento, y provocando finalmente la muerte de la colonia. 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385211" y="4941168"/>
            <a:ext cx="6121400" cy="710067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>
                <a:solidFill>
                  <a:srgbClr val="000000"/>
                </a:solidFill>
              </a:rPr>
              <a:t>La enfermedad puede desarrollar durante meses   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>
                <a:solidFill>
                  <a:srgbClr val="000000"/>
                </a:solidFill>
              </a:rPr>
              <a:t>antes de que la colonia muera.</a:t>
            </a:r>
          </a:p>
        </p:txBody>
      </p:sp>
    </p:spTree>
    <p:extLst>
      <p:ext uri="{BB962C8B-B14F-4D97-AF65-F5344CB8AC3E}">
        <p14:creationId xmlns:p14="http://schemas.microsoft.com/office/powerpoint/2010/main" val="2035424694"/>
      </p:ext>
    </p:extLst>
  </p:cSld>
  <p:clrMapOvr>
    <a:masterClrMapping/>
  </p:clrMapOvr>
  <p:transition spd="med"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188640"/>
            <a:ext cx="10259616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EN CUANTO A LA INCIDENCIA DE LOQUE AMERICANA</a:t>
            </a:r>
            <a:endParaRPr kumimoji="0" lang="es-CL" altLang="es-C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C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INCIDENCIA (colmenas afectadas/ totales):          </a:t>
            </a:r>
            <a:endParaRPr kumimoji="0" lang="es-CL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</a:t>
            </a:r>
          </a:p>
          <a:p>
            <a:pPr lvl="0" defTabSz="914400">
              <a:buClrTx/>
              <a:buSzTx/>
            </a:pPr>
            <a:r>
              <a:rPr lang="es-ES" altLang="es-CL" sz="1400" b="1" dirty="0">
                <a:ea typeface="Times New Roman" panose="02020603050405020304" pitchFamily="18" charset="0"/>
                <a:cs typeface="Arial" panose="020B0604020202020204" pitchFamily="34" charset="0"/>
              </a:rPr>
              <a:t>2004:    30 al 100 %.</a:t>
            </a:r>
          </a:p>
          <a:p>
            <a:pPr lvl="0" defTabSz="914400">
              <a:buClrTx/>
              <a:buSzTx/>
            </a:pPr>
            <a:endParaRPr kumimoji="0" lang="es-ES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defTabSz="914400">
              <a:buClrTx/>
              <a:buSzTx/>
            </a:pPr>
            <a:r>
              <a:rPr kumimoji="0" lang="es-ES" altLang="es-C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2005:    11,66 %.Plan sanitario</a:t>
            </a:r>
            <a:endParaRPr kumimoji="0" lang="es-CL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2006:      3,01 %.Total</a:t>
            </a:r>
            <a:endParaRPr kumimoji="0" lang="es-CL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2,40 %. Plan sanitario + alimentación azucarada (controles)</a:t>
            </a:r>
            <a:endParaRPr kumimoji="0" lang="es-CL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C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0,70 %. Plan sanitario + nutricional</a:t>
            </a:r>
            <a:endParaRPr kumimoji="0" lang="es-CL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altLang="es-CL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425935"/>
              </p:ext>
            </p:extLst>
          </p:nvPr>
        </p:nvGraphicFramePr>
        <p:xfrm>
          <a:off x="1115616" y="2780928"/>
          <a:ext cx="7272808" cy="3905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2" imgW="5658002" imgH="3038551" progId="Excel.Chart.8">
                  <p:embed/>
                </p:oleObj>
              </mc:Choice>
              <mc:Fallback>
                <p:oleObj name="Gráfico" r:id="rId2" imgW="5658002" imgH="3038551" progId="Excel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780928"/>
                        <a:ext cx="7272808" cy="39057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115616" y="639546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740255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68313" y="654050"/>
            <a:ext cx="82073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b="1">
                <a:solidFill>
                  <a:schemeClr val="tx1"/>
                </a:solidFill>
              </a:rPr>
              <a:t>La producción promedio de miel registrada resultó la siguiente: </a:t>
            </a:r>
          </a:p>
          <a:p>
            <a:r>
              <a:rPr lang="es-ES" altLang="es-CL" b="1">
                <a:solidFill>
                  <a:schemeClr val="tx1"/>
                </a:solidFill>
              </a:rPr>
              <a:t>Temporada 2004-2005: 19,76 Kg/colmena </a:t>
            </a:r>
          </a:p>
          <a:p>
            <a:r>
              <a:rPr lang="es-ES" altLang="es-CL" b="1">
                <a:solidFill>
                  <a:schemeClr val="tx1"/>
                </a:solidFill>
              </a:rPr>
              <a:t>Temporada 2005-2006: 23,32 Kg/ col.</a:t>
            </a:r>
          </a:p>
          <a:p>
            <a:r>
              <a:rPr lang="es-ES" altLang="es-CL" b="1">
                <a:solidFill>
                  <a:schemeClr val="tx1"/>
                </a:solidFill>
              </a:rPr>
              <a:t>Temporada 2006-2007: 27,27 Kg/ col*. </a:t>
            </a:r>
            <a:endParaRPr lang="es-AR" altLang="es-CL" b="1">
              <a:solidFill>
                <a:schemeClr val="tx1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95288" y="1916113"/>
            <a:ext cx="849788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b="1" i="1" u="sng">
                <a:solidFill>
                  <a:schemeClr val="tx1"/>
                </a:solidFill>
              </a:rPr>
              <a:t>En cuanto al incremento de unidades</a:t>
            </a:r>
            <a:endParaRPr lang="es-ES" altLang="es-CL" b="1">
              <a:solidFill>
                <a:schemeClr val="tx1"/>
              </a:solidFill>
            </a:endParaRPr>
          </a:p>
          <a:p>
            <a:r>
              <a:rPr lang="es-ES" altLang="es-CL" b="1">
                <a:solidFill>
                  <a:schemeClr val="tx1"/>
                </a:solidFill>
              </a:rPr>
              <a:t>Los miembros que permanecen al cabo de los tres años en el Grupo han incrementado sus unidades en un 62,21%</a:t>
            </a:r>
            <a:endParaRPr lang="es-AR" altLang="es-CL" b="1">
              <a:solidFill>
                <a:schemeClr val="tx1"/>
              </a:solidFill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95288" y="3116263"/>
            <a:ext cx="6913562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b="1" i="1" u="sng">
                <a:solidFill>
                  <a:schemeClr val="tx1"/>
                </a:solidFill>
              </a:rPr>
              <a:t>En cuanto a la disminución de la mortalidad</a:t>
            </a:r>
            <a:r>
              <a:rPr lang="es-ES" altLang="es-CL" b="1">
                <a:solidFill>
                  <a:schemeClr val="tx1"/>
                </a:solidFill>
              </a:rPr>
              <a:t>                  </a:t>
            </a:r>
          </a:p>
          <a:p>
            <a:r>
              <a:rPr lang="es-ES" altLang="es-CL" b="1">
                <a:solidFill>
                  <a:schemeClr val="tx1"/>
                </a:solidFill>
              </a:rPr>
              <a:t>Temporada 2004-2005: 25%</a:t>
            </a:r>
            <a:endParaRPr lang="es-AR" altLang="es-CL" b="1">
              <a:solidFill>
                <a:schemeClr val="tx1"/>
              </a:solidFill>
            </a:endParaRPr>
          </a:p>
          <a:p>
            <a:r>
              <a:rPr lang="es-AR" altLang="es-CL" b="1">
                <a:solidFill>
                  <a:schemeClr val="tx1"/>
                </a:solidFill>
              </a:rPr>
              <a:t>Temporada 2005-2006: </a:t>
            </a:r>
            <a:r>
              <a:rPr lang="es-ES" altLang="es-CL" b="1">
                <a:solidFill>
                  <a:schemeClr val="tx1"/>
                </a:solidFill>
              </a:rPr>
              <a:t>17,0%</a:t>
            </a:r>
            <a:endParaRPr lang="es-AR" altLang="es-CL" b="1">
              <a:solidFill>
                <a:schemeClr val="tx1"/>
              </a:solidFill>
            </a:endParaRPr>
          </a:p>
          <a:p>
            <a:r>
              <a:rPr lang="es-AR" altLang="es-CL" b="1">
                <a:solidFill>
                  <a:schemeClr val="tx1"/>
                </a:solidFill>
              </a:rPr>
              <a:t>Temporada 2006-2007:</a:t>
            </a:r>
            <a:r>
              <a:rPr lang="es-ES" altLang="es-CL" b="1">
                <a:solidFill>
                  <a:schemeClr val="tx1"/>
                </a:solidFill>
              </a:rPr>
              <a:t> 6,25%</a:t>
            </a:r>
          </a:p>
          <a:p>
            <a:r>
              <a:rPr lang="es-ES" altLang="es-CL" b="1">
                <a:solidFill>
                  <a:schemeClr val="tx1"/>
                </a:solidFill>
              </a:rPr>
              <a:t>Temporada 2007-2008: 5,8%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23850" y="4929188"/>
            <a:ext cx="86407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b="1" i="1" u="sng">
                <a:solidFill>
                  <a:schemeClr val="tx1"/>
                </a:solidFill>
              </a:rPr>
              <a:t>En cuanto a la determinación y disminución de la Prevalencia de la principal patología presente en el grupo.</a:t>
            </a:r>
            <a:endParaRPr lang="es-ES" altLang="es-CL" b="1">
              <a:solidFill>
                <a:schemeClr val="tx1"/>
              </a:solidFill>
            </a:endParaRPr>
          </a:p>
          <a:p>
            <a:r>
              <a:rPr lang="es-ES" altLang="es-CL" b="1">
                <a:solidFill>
                  <a:schemeClr val="tx1"/>
                </a:solidFill>
              </a:rPr>
              <a:t>         Temporada 2004-2005: sin registros</a:t>
            </a:r>
            <a:endParaRPr lang="es-AR" altLang="es-CL" b="1">
              <a:solidFill>
                <a:schemeClr val="tx1"/>
              </a:solidFill>
            </a:endParaRPr>
          </a:p>
          <a:p>
            <a:r>
              <a:rPr lang="es-AR" altLang="es-CL" b="1">
                <a:solidFill>
                  <a:schemeClr val="tx1"/>
                </a:solidFill>
              </a:rPr>
              <a:t>         Temporada 2005-2006: 11,6</a:t>
            </a:r>
          </a:p>
          <a:p>
            <a:r>
              <a:rPr lang="es-AR" altLang="es-CL" b="1">
                <a:solidFill>
                  <a:schemeClr val="tx1"/>
                </a:solidFill>
              </a:rPr>
              <a:t>         Temporada 2006-2007: 3,01</a:t>
            </a:r>
            <a:endParaRPr lang="es-ES" altLang="es-CL" b="1">
              <a:solidFill>
                <a:schemeClr val="tx1"/>
              </a:solidFill>
            </a:endParaRPr>
          </a:p>
          <a:p>
            <a:r>
              <a:rPr lang="es-ES" altLang="es-CL" b="1">
                <a:solidFill>
                  <a:schemeClr val="tx1"/>
                </a:solidFill>
              </a:rPr>
              <a:t>         Temporada 2007-2008:.2,5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413000" y="188913"/>
            <a:ext cx="5472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altLang="es-CL" sz="2000" b="1">
                <a:solidFill>
                  <a:schemeClr val="tx1"/>
                </a:solidFill>
              </a:rPr>
              <a:t>RESULTADOS DEL GRUPO</a:t>
            </a:r>
          </a:p>
        </p:txBody>
      </p:sp>
    </p:spTree>
    <p:extLst>
      <p:ext uri="{BB962C8B-B14F-4D97-AF65-F5344CB8AC3E}">
        <p14:creationId xmlns:p14="http://schemas.microsoft.com/office/powerpoint/2010/main" val="184014148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 bwMode="auto">
          <a:xfrm>
            <a:off x="539552" y="2204864"/>
            <a:ext cx="1152128" cy="93610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539552" y="3212976"/>
            <a:ext cx="1152128" cy="144016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539552" y="1988840"/>
            <a:ext cx="1152128" cy="7200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395536" y="1680828"/>
            <a:ext cx="1440160" cy="144016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1533378" y="2204864"/>
            <a:ext cx="86294" cy="79208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8" name="Rectángulo 7"/>
          <p:cNvSpPr/>
          <p:nvPr/>
        </p:nvSpPr>
        <p:spPr bwMode="auto">
          <a:xfrm>
            <a:off x="1331640" y="2204864"/>
            <a:ext cx="86294" cy="79208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1173338" y="2204864"/>
            <a:ext cx="86294" cy="79208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0" name="Rectángulo 9"/>
          <p:cNvSpPr/>
          <p:nvPr/>
        </p:nvSpPr>
        <p:spPr bwMode="auto">
          <a:xfrm>
            <a:off x="971600" y="2204864"/>
            <a:ext cx="86294" cy="79208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813298" y="2204864"/>
            <a:ext cx="86294" cy="79208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2" name="Rectángulo 11"/>
          <p:cNvSpPr/>
          <p:nvPr/>
        </p:nvSpPr>
        <p:spPr bwMode="auto">
          <a:xfrm>
            <a:off x="611560" y="2204864"/>
            <a:ext cx="86294" cy="79208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3" name="Rectángulo 12"/>
          <p:cNvSpPr/>
          <p:nvPr/>
        </p:nvSpPr>
        <p:spPr bwMode="auto">
          <a:xfrm>
            <a:off x="3833664" y="2224844"/>
            <a:ext cx="1152128" cy="936104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4" name="Rectángulo 13"/>
          <p:cNvSpPr/>
          <p:nvPr/>
        </p:nvSpPr>
        <p:spPr bwMode="auto">
          <a:xfrm>
            <a:off x="3833664" y="3356992"/>
            <a:ext cx="1152128" cy="14401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5" name="Rectángulo 14"/>
          <p:cNvSpPr/>
          <p:nvPr/>
        </p:nvSpPr>
        <p:spPr bwMode="auto">
          <a:xfrm>
            <a:off x="3833664" y="2008820"/>
            <a:ext cx="1152128" cy="720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6" name="Rectángulo 15"/>
          <p:cNvSpPr/>
          <p:nvPr/>
        </p:nvSpPr>
        <p:spPr bwMode="auto">
          <a:xfrm>
            <a:off x="3689648" y="1700808"/>
            <a:ext cx="1440160" cy="14401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7" name="Rectángulo 16"/>
          <p:cNvSpPr/>
          <p:nvPr/>
        </p:nvSpPr>
        <p:spPr bwMode="auto">
          <a:xfrm>
            <a:off x="4827490" y="2224844"/>
            <a:ext cx="86294" cy="79208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18" name="Rectángulo 17"/>
          <p:cNvSpPr/>
          <p:nvPr/>
        </p:nvSpPr>
        <p:spPr bwMode="auto">
          <a:xfrm>
            <a:off x="4625752" y="2224844"/>
            <a:ext cx="86294" cy="79208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9" name="Rectángulo 18"/>
          <p:cNvSpPr/>
          <p:nvPr/>
        </p:nvSpPr>
        <p:spPr bwMode="auto">
          <a:xfrm>
            <a:off x="4467450" y="2224844"/>
            <a:ext cx="86294" cy="79208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0" name="Rectángulo 19"/>
          <p:cNvSpPr/>
          <p:nvPr/>
        </p:nvSpPr>
        <p:spPr bwMode="auto">
          <a:xfrm>
            <a:off x="4265712" y="2224844"/>
            <a:ext cx="86294" cy="79208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1" name="Rectángulo 20"/>
          <p:cNvSpPr/>
          <p:nvPr/>
        </p:nvSpPr>
        <p:spPr bwMode="auto">
          <a:xfrm>
            <a:off x="4107410" y="2224844"/>
            <a:ext cx="86294" cy="79208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2" name="Rectángulo 21"/>
          <p:cNvSpPr/>
          <p:nvPr/>
        </p:nvSpPr>
        <p:spPr bwMode="auto">
          <a:xfrm>
            <a:off x="3905672" y="2224844"/>
            <a:ext cx="86294" cy="79208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cxnSp>
        <p:nvCxnSpPr>
          <p:cNvPr id="24" name="Conector recto 23"/>
          <p:cNvCxnSpPr/>
          <p:nvPr/>
        </p:nvCxnSpPr>
        <p:spPr bwMode="auto">
          <a:xfrm>
            <a:off x="3473624" y="3284984"/>
            <a:ext cx="1800200" cy="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Elipse 24"/>
          <p:cNvSpPr/>
          <p:nvPr/>
        </p:nvSpPr>
        <p:spPr bwMode="auto">
          <a:xfrm>
            <a:off x="0" y="1268760"/>
            <a:ext cx="2267744" cy="244827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6" name="Elipse 25"/>
          <p:cNvSpPr/>
          <p:nvPr/>
        </p:nvSpPr>
        <p:spPr bwMode="auto">
          <a:xfrm>
            <a:off x="3275856" y="1448780"/>
            <a:ext cx="2267744" cy="244827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8" name="Flecha curvada hacia abajo 27"/>
          <p:cNvSpPr/>
          <p:nvPr/>
        </p:nvSpPr>
        <p:spPr bwMode="auto">
          <a:xfrm rot="21236147">
            <a:off x="955034" y="263434"/>
            <a:ext cx="3295495" cy="747217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429720" y="51092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ABEJA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9782" y="429491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CERA         MATERIAL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-21239" y="538599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QUEMA </a:t>
            </a:r>
          </a:p>
          <a:p>
            <a:r>
              <a:rPr lang="es-ES" b="1" dirty="0">
                <a:solidFill>
                  <a:schemeClr val="tx1"/>
                </a:solidFill>
              </a:rPr>
              <a:t>DESINFECCION AHORRO?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2053992" y="5283065"/>
            <a:ext cx="1997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DESINFECCION</a:t>
            </a:r>
          </a:p>
          <a:p>
            <a:r>
              <a:rPr lang="es-ES" b="1" dirty="0">
                <a:solidFill>
                  <a:schemeClr val="tx1"/>
                </a:solidFill>
              </a:rPr>
              <a:t>AHORRO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3626768" y="990008"/>
            <a:ext cx="257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LAZARETO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3284476" y="3897052"/>
            <a:ext cx="2592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>
                <a:solidFill>
                  <a:schemeClr val="tx1"/>
                </a:solidFill>
              </a:rPr>
              <a:t>PAPEL DE DIARIO 24/48 HS QUEMA</a:t>
            </a:r>
            <a:endParaRPr lang="es-CL" sz="1100" b="1" dirty="0">
              <a:solidFill>
                <a:schemeClr val="tx1"/>
              </a:solidFill>
            </a:endParaRPr>
          </a:p>
        </p:txBody>
      </p:sp>
      <p:sp>
        <p:nvSpPr>
          <p:cNvPr id="35" name="Rectángulo 34"/>
          <p:cNvSpPr/>
          <p:nvPr/>
        </p:nvSpPr>
        <p:spPr bwMode="auto">
          <a:xfrm>
            <a:off x="7146032" y="2260848"/>
            <a:ext cx="1152128" cy="936104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36" name="Rectángulo 35"/>
          <p:cNvSpPr/>
          <p:nvPr/>
        </p:nvSpPr>
        <p:spPr bwMode="auto">
          <a:xfrm>
            <a:off x="7146032" y="3212976"/>
            <a:ext cx="1152128" cy="14401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37" name="Rectángulo 36"/>
          <p:cNvSpPr/>
          <p:nvPr/>
        </p:nvSpPr>
        <p:spPr bwMode="auto">
          <a:xfrm>
            <a:off x="7146032" y="2204864"/>
            <a:ext cx="1152128" cy="72008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38" name="Rectángulo 37"/>
          <p:cNvSpPr/>
          <p:nvPr/>
        </p:nvSpPr>
        <p:spPr bwMode="auto">
          <a:xfrm>
            <a:off x="7002016" y="2060848"/>
            <a:ext cx="1440160" cy="14401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39" name="Rectángulo 38"/>
          <p:cNvSpPr/>
          <p:nvPr/>
        </p:nvSpPr>
        <p:spPr bwMode="auto">
          <a:xfrm>
            <a:off x="8139858" y="2260848"/>
            <a:ext cx="86294" cy="79208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0" name="Rectángulo 39"/>
          <p:cNvSpPr/>
          <p:nvPr/>
        </p:nvSpPr>
        <p:spPr bwMode="auto">
          <a:xfrm>
            <a:off x="7938120" y="2260848"/>
            <a:ext cx="86294" cy="7920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1" name="Rectángulo 40"/>
          <p:cNvSpPr/>
          <p:nvPr/>
        </p:nvSpPr>
        <p:spPr bwMode="auto">
          <a:xfrm>
            <a:off x="7779818" y="2260848"/>
            <a:ext cx="86294" cy="7920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2" name="Rectángulo 41"/>
          <p:cNvSpPr/>
          <p:nvPr/>
        </p:nvSpPr>
        <p:spPr bwMode="auto">
          <a:xfrm>
            <a:off x="7578080" y="2260848"/>
            <a:ext cx="86294" cy="7920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3" name="Rectángulo 42"/>
          <p:cNvSpPr/>
          <p:nvPr/>
        </p:nvSpPr>
        <p:spPr bwMode="auto">
          <a:xfrm>
            <a:off x="7419778" y="2260848"/>
            <a:ext cx="86294" cy="7920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4" name="Rectángulo 43"/>
          <p:cNvSpPr/>
          <p:nvPr/>
        </p:nvSpPr>
        <p:spPr bwMode="auto">
          <a:xfrm>
            <a:off x="7218040" y="2260848"/>
            <a:ext cx="86294" cy="7920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6" name="Elipse 45"/>
          <p:cNvSpPr/>
          <p:nvPr/>
        </p:nvSpPr>
        <p:spPr bwMode="auto">
          <a:xfrm>
            <a:off x="6588224" y="1484784"/>
            <a:ext cx="2267744" cy="244827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7" name="Flecha curvada hacia abajo 46"/>
          <p:cNvSpPr/>
          <p:nvPr/>
        </p:nvSpPr>
        <p:spPr bwMode="auto">
          <a:xfrm>
            <a:off x="4875355" y="188640"/>
            <a:ext cx="3149059" cy="747217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5689739" y="397538"/>
            <a:ext cx="1424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5 MARCOS </a:t>
            </a:r>
          </a:p>
          <a:p>
            <a:r>
              <a:rPr lang="es-ES" b="1" dirty="0">
                <a:solidFill>
                  <a:schemeClr val="tx1"/>
                </a:solidFill>
              </a:rPr>
              <a:t>CON CRIA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6939136" y="971436"/>
            <a:ext cx="300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PRODUCCION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5524417" y="4581128"/>
            <a:ext cx="1551634" cy="92333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COLMENAR DE LAZARETO</a:t>
            </a:r>
          </a:p>
        </p:txBody>
      </p:sp>
      <p:sp>
        <p:nvSpPr>
          <p:cNvPr id="52" name="CuadroTexto 51"/>
          <p:cNvSpPr txBox="1"/>
          <p:nvPr/>
        </p:nvSpPr>
        <p:spPr>
          <a:xfrm>
            <a:off x="7250760" y="4581128"/>
            <a:ext cx="1874193" cy="92333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COLMENAR DE PRODUCCION</a:t>
            </a:r>
          </a:p>
        </p:txBody>
      </p:sp>
      <p:sp>
        <p:nvSpPr>
          <p:cNvPr id="53" name="Flecha abajo 52"/>
          <p:cNvSpPr/>
          <p:nvPr/>
        </p:nvSpPr>
        <p:spPr bwMode="auto">
          <a:xfrm rot="2241376">
            <a:off x="6579358" y="3933056"/>
            <a:ext cx="413792" cy="5853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4" name="Flecha abajo 53"/>
          <p:cNvSpPr/>
          <p:nvPr/>
        </p:nvSpPr>
        <p:spPr bwMode="auto">
          <a:xfrm rot="20790025">
            <a:off x="7947156" y="4002235"/>
            <a:ext cx="413792" cy="5853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55" name="Flecha abajo 54"/>
          <p:cNvSpPr/>
          <p:nvPr/>
        </p:nvSpPr>
        <p:spPr bwMode="auto">
          <a:xfrm rot="2241376">
            <a:off x="447811" y="3698080"/>
            <a:ext cx="413792" cy="5853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6" name="Flecha abajo 55"/>
          <p:cNvSpPr/>
          <p:nvPr/>
        </p:nvSpPr>
        <p:spPr bwMode="auto">
          <a:xfrm>
            <a:off x="244759" y="4664245"/>
            <a:ext cx="413792" cy="5853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7" name="Flecha abajo 56"/>
          <p:cNvSpPr/>
          <p:nvPr/>
        </p:nvSpPr>
        <p:spPr bwMode="auto">
          <a:xfrm rot="19455494">
            <a:off x="2099896" y="4631977"/>
            <a:ext cx="413792" cy="5853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8" name="Flecha abajo 57"/>
          <p:cNvSpPr/>
          <p:nvPr/>
        </p:nvSpPr>
        <p:spPr bwMode="auto">
          <a:xfrm rot="19227263">
            <a:off x="1483061" y="3708228"/>
            <a:ext cx="413792" cy="5853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9" name="CuadroTexto 58"/>
          <p:cNvSpPr txBox="1"/>
          <p:nvPr/>
        </p:nvSpPr>
        <p:spPr>
          <a:xfrm>
            <a:off x="3920220" y="4141335"/>
            <a:ext cx="28660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>
                <a:solidFill>
                  <a:schemeClr val="tx1"/>
                </a:solidFill>
              </a:rPr>
              <a:t>AZUCAR</a:t>
            </a:r>
          </a:p>
          <a:p>
            <a:r>
              <a:rPr lang="es-ES" sz="1100" b="1" dirty="0">
                <a:solidFill>
                  <a:schemeClr val="tx1"/>
                </a:solidFill>
              </a:rPr>
              <a:t>PROTEINA</a:t>
            </a:r>
          </a:p>
          <a:p>
            <a:r>
              <a:rPr lang="es-ES" sz="1100" b="1" dirty="0">
                <a:solidFill>
                  <a:schemeClr val="tx1"/>
                </a:solidFill>
              </a:rPr>
              <a:t>GRASAS</a:t>
            </a:r>
          </a:p>
          <a:p>
            <a:r>
              <a:rPr lang="es-ES" sz="1100" b="1" dirty="0">
                <a:solidFill>
                  <a:schemeClr val="tx1"/>
                </a:solidFill>
              </a:rPr>
              <a:t>VITAMINAS</a:t>
            </a:r>
          </a:p>
          <a:p>
            <a:r>
              <a:rPr lang="es-ES" sz="1100" b="1" dirty="0">
                <a:solidFill>
                  <a:schemeClr val="tx1"/>
                </a:solidFill>
              </a:rPr>
              <a:t>MINERALE</a:t>
            </a:r>
            <a:endParaRPr lang="es-CL" sz="1100" b="1" dirty="0">
              <a:solidFill>
                <a:schemeClr val="tx1"/>
              </a:solidFill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5465648" y="560623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OBSERVADA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61" name="CuadroTexto 60"/>
          <p:cNvSpPr txBox="1"/>
          <p:nvPr/>
        </p:nvSpPr>
        <p:spPr>
          <a:xfrm>
            <a:off x="7236296" y="5589240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ALEJADA NO MENOS DE 2 METROS</a:t>
            </a:r>
          </a:p>
          <a:p>
            <a:r>
              <a:rPr lang="es-ES" b="1" dirty="0">
                <a:solidFill>
                  <a:srgbClr val="FF0000"/>
                </a:solidFill>
              </a:rPr>
              <a:t>OBSERVADA</a:t>
            </a:r>
            <a:endParaRPr lang="es-C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96573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331789" y="116632"/>
            <a:ext cx="6840611" cy="1110177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6600" dirty="0">
                <a:solidFill>
                  <a:srgbClr val="FF0000"/>
                </a:solidFill>
              </a:rPr>
              <a:t>RECORDEMOS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51520" y="1484784"/>
            <a:ext cx="8892480" cy="56344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SÍNTOMAS CLÍNICOS EN LA ABEJA.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AR" sz="1400" dirty="0">
              <a:solidFill>
                <a:srgbClr val="000000"/>
              </a:solidFill>
            </a:endParaRP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800" b="1" dirty="0">
                <a:solidFill>
                  <a:srgbClr val="000000"/>
                </a:solidFill>
              </a:rPr>
              <a:t>Opérculos oscuros, hundidos, roídos, húmedos.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800" b="1" dirty="0">
                <a:solidFill>
                  <a:srgbClr val="000000"/>
                </a:solidFill>
              </a:rPr>
              <a:t>Olor característico.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800" b="1" dirty="0">
                <a:solidFill>
                  <a:srgbClr val="000000"/>
                </a:solidFill>
              </a:rPr>
              <a:t>Celdas con larva viscosa.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800" b="1" dirty="0">
                <a:solidFill>
                  <a:srgbClr val="000000"/>
                </a:solidFill>
              </a:rPr>
              <a:t>Pupa en posición de glosa extendida.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800" b="1" dirty="0">
                <a:solidFill>
                  <a:srgbClr val="000000"/>
                </a:solidFill>
              </a:rPr>
              <a:t>Presencia de escamas (con el tiempo).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800" b="1" dirty="0">
                <a:solidFill>
                  <a:srgbClr val="000000"/>
                </a:solidFill>
              </a:rPr>
              <a:t>Escama fuertemente adherida a la celda</a:t>
            </a:r>
            <a:r>
              <a:rPr lang="es-AR" sz="3600" dirty="0">
                <a:solidFill>
                  <a:srgbClr val="000000"/>
                </a:solidFill>
              </a:rPr>
              <a:t>.</a:t>
            </a:r>
            <a:r>
              <a:rPr lang="es-AR" sz="3600" b="1" dirty="0">
                <a:solidFill>
                  <a:srgbClr val="000000"/>
                </a:solidFill>
              </a:rPr>
              <a:t> 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800" b="1" dirty="0">
                <a:solidFill>
                  <a:srgbClr val="000000"/>
                </a:solidFill>
              </a:rPr>
              <a:t>Cría salteada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AR" sz="3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02303"/>
      </p:ext>
    </p:extLst>
  </p:cSld>
  <p:clrMapOvr>
    <a:masterClrMapping/>
  </p:clrMapOvr>
  <p:transition spd="med"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1520" y="98424"/>
            <a:ext cx="8640960" cy="665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RECOMENDACIONES GENERALES: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Inspeccione sus colmenas para AFB al menos dos veces al año.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Inspeccione las colmenas antes de retirar abejas, miel, etc.</a:t>
            </a:r>
            <a:endParaRPr lang="es-CL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Inspeccionar todos los marcos de cría.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Sacuda las abejas de los marcos antes de inspeccionarlas</a:t>
            </a:r>
            <a:endParaRPr lang="es-CL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Alimentar con sustitutos/ complementos  de polen en lugar del polen si </a:t>
            </a:r>
            <a:r>
              <a:rPr lang="es-A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proviene de sus colmenas previamente inspeccionadas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Alimente con jarabe de azúcar/ fructosa en lugar de marcos de miel si no proviene de sus colmenas previamente inspeccionadas</a:t>
            </a:r>
            <a:endParaRPr lang="es-CL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distribuya el material de colmenas muertas entre otras colmenas.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77037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9512" y="519017"/>
            <a:ext cx="8712968" cy="5790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solo métodos de esterilización comprobados.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deje colmenas muertas en el </a:t>
            </a:r>
            <a:r>
              <a:rPr lang="es-AR" sz="2400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apiario</a:t>
            </a: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L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permita el pillaje.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incorpore  enjambres al </a:t>
            </a:r>
            <a:r>
              <a:rPr lang="es-AR" sz="2400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apiario</a:t>
            </a: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sin haber pasado por cuarentena</a:t>
            </a: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chamuscar/ flamear  cajones para esterilizarlas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aplicar medicamentos para controlar AFB</a:t>
            </a:r>
            <a:endParaRPr lang="es-CL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intente controlar la AFB eliminando marcos </a:t>
            </a:r>
            <a:r>
              <a:rPr lang="es-E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cría enferma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Capacítese y capacite a su personal en las técnicas de reconocimiento y manejo de Loque americana</a:t>
            </a:r>
            <a:endParaRPr lang="es-CL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s-A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Notifique al SAG.</a:t>
            </a:r>
            <a:endParaRPr lang="es-CL" sz="2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615026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ABEJA\GABRIEL\NOSEMOSIS\NOSEMA 2012\PROYECTO CHILE\COMPENDIO FOTOS\fotos 1202\7de febrero\IMG_22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3 CuadroTexto"/>
          <p:cNvSpPr txBox="1">
            <a:spLocks noChangeArrowheads="1"/>
          </p:cNvSpPr>
          <p:nvPr/>
        </p:nvSpPr>
        <p:spPr bwMode="auto">
          <a:xfrm>
            <a:off x="0" y="4652963"/>
            <a:ext cx="9144000" cy="1200329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dirty="0">
                <a:solidFill>
                  <a:schemeClr val="tx1"/>
                </a:solidFill>
                <a:latin typeface="Calibri" pitchFamily="34" charset="0"/>
              </a:rPr>
              <a:t>Dr. E. G. Sarlo. Centro de investigación en abejas sociales. </a:t>
            </a:r>
            <a:r>
              <a:rPr lang="es-ES" dirty="0">
                <a:solidFill>
                  <a:schemeClr val="tx1"/>
                </a:solidFill>
                <a:latin typeface="Calibri" pitchFamily="34" charset="0"/>
              </a:rPr>
              <a:t>  </a:t>
            </a:r>
          </a:p>
          <a:p>
            <a:pPr algn="ctr"/>
            <a:r>
              <a:rPr lang="es-ES" dirty="0">
                <a:solidFill>
                  <a:schemeClr val="tx1"/>
                </a:solidFill>
                <a:latin typeface="Calibri" pitchFamily="34" charset="0"/>
              </a:rPr>
              <a:t>Universidad Nacional de Mar del Plata, Argentina</a:t>
            </a:r>
          </a:p>
          <a:p>
            <a:pPr algn="ctr"/>
            <a:r>
              <a:rPr lang="es-ES" dirty="0">
                <a:solidFill>
                  <a:schemeClr val="tx1"/>
                </a:solidFill>
                <a:latin typeface="Calibri" pitchFamily="34" charset="0"/>
              </a:rPr>
              <a:t>Tres Banderas </a:t>
            </a:r>
            <a:r>
              <a:rPr lang="es-ES" dirty="0" err="1">
                <a:solidFill>
                  <a:schemeClr val="tx1"/>
                </a:solidFill>
                <a:latin typeface="Calibri" pitchFamily="34" charset="0"/>
              </a:rPr>
              <a:t>Ltda</a:t>
            </a:r>
            <a:r>
              <a:rPr lang="es-ES" dirty="0">
                <a:solidFill>
                  <a:schemeClr val="tx1"/>
                </a:solidFill>
                <a:latin typeface="Calibri" pitchFamily="34" charset="0"/>
              </a:rPr>
              <a:t>, Chile</a:t>
            </a:r>
          </a:p>
          <a:p>
            <a:pPr algn="ctr"/>
            <a:r>
              <a:rPr lang="es-ES" dirty="0">
                <a:solidFill>
                  <a:schemeClr val="tx1"/>
                </a:solidFill>
                <a:latin typeface="Calibri" pitchFamily="34" charset="0"/>
              </a:rPr>
              <a:t>egsarlo@mdp.edu.ar</a:t>
            </a:r>
            <a:endParaRPr lang="es-AR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0964" name="4 CuadroTexto"/>
          <p:cNvSpPr txBox="1">
            <a:spLocks noChangeArrowheads="1"/>
          </p:cNvSpPr>
          <p:nvPr/>
        </p:nvSpPr>
        <p:spPr bwMode="auto">
          <a:xfrm>
            <a:off x="611188" y="260350"/>
            <a:ext cx="8137525" cy="64611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3600" b="1">
                <a:solidFill>
                  <a:srgbClr val="FFFF00"/>
                </a:solidFill>
                <a:latin typeface="Brush Script MT" pitchFamily="66" charset="0"/>
              </a:rPr>
              <a:t>MUCHAS GRACIAS POR SU ATENCIÓN</a:t>
            </a:r>
          </a:p>
        </p:txBody>
      </p:sp>
      <p:graphicFrame>
        <p:nvGraphicFramePr>
          <p:cNvPr id="214018" name="Object 2"/>
          <p:cNvGraphicFramePr>
            <a:graphicFrameLocks noChangeAspect="1"/>
          </p:cNvGraphicFramePr>
          <p:nvPr/>
        </p:nvGraphicFramePr>
        <p:xfrm>
          <a:off x="6876256" y="980728"/>
          <a:ext cx="1763936" cy="132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228571" imgH="695238" progId="">
                  <p:embed/>
                </p:oleObj>
              </mc:Choice>
              <mc:Fallback>
                <p:oleObj r:id="rId3" imgW="1228571" imgH="69523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980728"/>
                        <a:ext cx="1763936" cy="132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772119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7200800" cy="52341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116013" y="476250"/>
            <a:ext cx="7343775" cy="586957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b="1" dirty="0">
                <a:solidFill>
                  <a:srgbClr val="000000"/>
                </a:solidFill>
              </a:rPr>
              <a:t>Cadena de contagio</a:t>
            </a:r>
          </a:p>
        </p:txBody>
      </p:sp>
    </p:spTree>
    <p:extLst>
      <p:ext uri="{BB962C8B-B14F-4D97-AF65-F5344CB8AC3E}">
        <p14:creationId xmlns:p14="http://schemas.microsoft.com/office/powerpoint/2010/main" val="28476715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0" y="1196975"/>
            <a:ext cx="9144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sz="2400">
                <a:solidFill>
                  <a:schemeClr val="tx1"/>
                </a:solidFill>
              </a:rPr>
              <a:t>La etiología de esta enfermedad no es simple, pues se presentan varios microorganismos bacterianos que actúan independientemente o conjuntamente, según las circunstancias. </a:t>
            </a: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endParaRPr lang="es-AR" sz="2400">
              <a:solidFill>
                <a:schemeClr val="tx1"/>
              </a:solidFill>
            </a:endParaRP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sz="2400">
                <a:solidFill>
                  <a:schemeClr val="tx1"/>
                </a:solidFill>
              </a:rPr>
              <a:t>Estos agentes son: </a:t>
            </a: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sz="2400" b="1" i="1">
                <a:solidFill>
                  <a:schemeClr val="tx1"/>
                </a:solidFill>
              </a:rPr>
              <a:t>Melissococcus pluton, </a:t>
            </a: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sz="2400" b="1" i="1">
                <a:solidFill>
                  <a:schemeClr val="tx1"/>
                </a:solidFill>
              </a:rPr>
              <a:t>Melissococcus alvei, </a:t>
            </a: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sz="2400" b="1" i="1">
                <a:solidFill>
                  <a:schemeClr val="tx1"/>
                </a:solidFill>
              </a:rPr>
              <a:t>Acromobacter euridyce, </a:t>
            </a: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sz="2400" b="1" i="1">
                <a:solidFill>
                  <a:schemeClr val="tx1"/>
                </a:solidFill>
              </a:rPr>
              <a:t>Streptococus faecalis, </a:t>
            </a:r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sz="2400" b="1" i="1">
                <a:solidFill>
                  <a:schemeClr val="tx1"/>
                </a:solidFill>
              </a:rPr>
              <a:t>Bacillus laterosporus y Bacillus orpheus.</a:t>
            </a:r>
          </a:p>
        </p:txBody>
      </p:sp>
      <p:sp>
        <p:nvSpPr>
          <p:cNvPr id="149507" name="WordArt 3"/>
          <p:cNvSpPr>
            <a:spLocks noChangeArrowheads="1" noChangeShapeType="1" noTextEdit="1"/>
          </p:cNvSpPr>
          <p:nvPr/>
        </p:nvSpPr>
        <p:spPr bwMode="auto">
          <a:xfrm>
            <a:off x="2555875" y="333375"/>
            <a:ext cx="4400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A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LOQUE EUROPEA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179388" y="0"/>
            <a:ext cx="87852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s-AR" b="1">
                <a:solidFill>
                  <a:schemeClr val="tx1"/>
                </a:solidFill>
              </a:rPr>
              <a:t>SINTOMAS</a:t>
            </a:r>
            <a:endParaRPr lang="es-AR">
              <a:solidFill>
                <a:schemeClr val="tx1"/>
              </a:solidFill>
            </a:endParaRPr>
          </a:p>
          <a:p>
            <a:pPr defTabSz="914400">
              <a:buClrTx/>
              <a:buSzTx/>
              <a:buFontTx/>
              <a:buNone/>
            </a:pPr>
            <a:r>
              <a:rPr lang="es-AR">
                <a:solidFill>
                  <a:schemeClr val="tx1"/>
                </a:solidFill>
              </a:rPr>
              <a:t>La sintomatología es variable. Las larvas pierden su color blanco lechosos y brillante. Se vuelven amarillentas y opacas, mostrando por transparencia su sistema traqueal </a:t>
            </a:r>
          </a:p>
          <a:p>
            <a:pPr defTabSz="914400">
              <a:buClrTx/>
              <a:buSzTx/>
              <a:buFontTx/>
              <a:buNone/>
            </a:pPr>
            <a:endParaRPr lang="es-AR">
              <a:solidFill>
                <a:schemeClr val="tx1"/>
              </a:solidFill>
            </a:endParaRPr>
          </a:p>
        </p:txBody>
      </p:sp>
      <p:pic>
        <p:nvPicPr>
          <p:cNvPr id="150531" name="Picture 3" descr="F4-EFB_hau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01725"/>
            <a:ext cx="7343775" cy="5756275"/>
          </a:xfrm>
          <a:prstGeom prst="rect">
            <a:avLst/>
          </a:prstGeom>
          <a:noFill/>
        </p:spPr>
      </p:pic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71438" y="6243638"/>
            <a:ext cx="8964612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s-AR">
                <a:solidFill>
                  <a:schemeClr val="tx1"/>
                </a:solidFill>
              </a:rPr>
              <a:t>Si se levantan con una aguja de transferencia se encuentran flácidas (ni viscosas ni filamentosas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Imagen 4" descr="http://www.afb.org.nz/Websites/nzafb/images/25-Fig-AFB-symptoms-in-honey-bee-co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2609253"/>
            <a:ext cx="5226095" cy="384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79512" y="18864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DINAMICA DE LA ENFERMEDAD EN LA COLONIA</a:t>
            </a:r>
            <a:endParaRPr lang="es-CL" sz="28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395536" y="906104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b="1" dirty="0"/>
              <a:t>A menudo se supone que la progresión de la AFB es rápida y en una dirección, con la presencia de esporas en la colonia que conduce inevitablemente a síntomas visuales (es decir, crías enfermas) y, finalmente, a la muerte de la colonia. </a:t>
            </a:r>
            <a:endParaRPr lang="es-CL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5724128" y="3356992"/>
            <a:ext cx="30243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000" b="1" dirty="0"/>
              <a:t>En aproximadamente un tercio de las colonias estudiadas, la infección se desarrolla rápidamente. </a:t>
            </a:r>
            <a:endParaRPr lang="es-CL" sz="2000" b="1" dirty="0"/>
          </a:p>
        </p:txBody>
      </p:sp>
    </p:spTree>
    <p:extLst>
      <p:ext uri="{BB962C8B-B14F-4D97-AF65-F5344CB8AC3E}">
        <p14:creationId xmlns:p14="http://schemas.microsoft.com/office/powerpoint/2010/main" val="277297815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554" name="Object 2"/>
          <p:cNvGraphicFramePr>
            <a:graphicFrameLocks noChangeAspect="1"/>
          </p:cNvGraphicFramePr>
          <p:nvPr/>
        </p:nvGraphicFramePr>
        <p:xfrm>
          <a:off x="827088" y="981075"/>
          <a:ext cx="7345362" cy="437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n de mapa de bits" r:id="rId2" imgW="6323810" imgH="3772427" progId="PBrush">
                  <p:embed/>
                </p:oleObj>
              </mc:Choice>
              <mc:Fallback>
                <p:oleObj name="Imagen de mapa de bits" r:id="rId2" imgW="6323810" imgH="377242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3C3549"/>
                          </a:clrFrom>
                          <a:clrTo>
                            <a:srgbClr val="3C3549">
                              <a:alpha val="0"/>
                            </a:srgbClr>
                          </a:clrTo>
                        </a:clrChange>
                        <a:lum bright="-12000" contrast="-1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981075"/>
                        <a:ext cx="7345362" cy="437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1555" name="WordArt 3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0295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A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LARVAS EN FORMA DE ESCAMA</a:t>
            </a:r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827088" y="5300663"/>
            <a:ext cx="74168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defTabSz="914400">
              <a:buClrTx/>
              <a:buSzTx/>
              <a:buFontTx/>
              <a:buNone/>
            </a:pPr>
            <a:r>
              <a:rPr lang="es-AR" sz="2800" b="1">
                <a:solidFill>
                  <a:schemeClr val="tx1"/>
                </a:solidFill>
              </a:rPr>
              <a:t>Otoño y primavera son las épocas mas propicias para el desarrollo de la enfermedad</a:t>
            </a:r>
            <a:r>
              <a:rPr lang="es-AR">
                <a:solidFill>
                  <a:schemeClr val="tx1"/>
                </a:solidFill>
              </a:rPr>
              <a:t>. </a:t>
            </a:r>
          </a:p>
          <a:p>
            <a:pPr marL="342900" indent="-342900" defTabSz="914400">
              <a:spcBef>
                <a:spcPct val="50000"/>
              </a:spcBef>
              <a:buClrTx/>
              <a:buSzTx/>
              <a:buFontTx/>
              <a:buNone/>
            </a:pPr>
            <a:endParaRPr lang="es-A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578" name="Object 2"/>
          <p:cNvGraphicFramePr>
            <a:graphicFrameLocks noChangeAspect="1"/>
          </p:cNvGraphicFramePr>
          <p:nvPr/>
        </p:nvGraphicFramePr>
        <p:xfrm>
          <a:off x="250825" y="115888"/>
          <a:ext cx="8893175" cy="498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n de mapa de bits" r:id="rId2" imgW="5334745" imgH="2991268" progId="PBrush">
                  <p:embed/>
                </p:oleObj>
              </mc:Choice>
              <mc:Fallback>
                <p:oleObj name="Imagen de mapa de bits" r:id="rId2" imgW="5334745" imgH="299126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15888"/>
                        <a:ext cx="8893175" cy="4986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579" name="WordArt 3"/>
          <p:cNvSpPr>
            <a:spLocks noChangeArrowheads="1" noChangeShapeType="1" noTextEdit="1"/>
          </p:cNvSpPr>
          <p:nvPr/>
        </p:nvSpPr>
        <p:spPr bwMode="auto">
          <a:xfrm>
            <a:off x="468313" y="981075"/>
            <a:ext cx="80295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A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LARVAS EN FORMA DE ESCAMA</a:t>
            </a:r>
          </a:p>
        </p:txBody>
      </p:sp>
      <p:sp>
        <p:nvSpPr>
          <p:cNvPr id="152580" name="Text Box 4"/>
          <p:cNvSpPr txBox="1">
            <a:spLocks noChangeArrowheads="1"/>
          </p:cNvSpPr>
          <p:nvPr/>
        </p:nvSpPr>
        <p:spPr bwMode="auto">
          <a:xfrm>
            <a:off x="611188" y="5300663"/>
            <a:ext cx="81375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s-AR" dirty="0">
                <a:solidFill>
                  <a:schemeClr val="tx1"/>
                </a:solidFill>
              </a:rPr>
              <a:t>Cuando la infección es grave, las obreras no alcanzan a retirar todas las larvas muertes y se encuentran estas larvas en las celdas con un color subido que puede llegara marrón y se percibe un olor pútrido, </a:t>
            </a:r>
            <a:r>
              <a:rPr lang="es-AR" b="1" dirty="0">
                <a:solidFill>
                  <a:schemeClr val="tx1"/>
                </a:solidFill>
              </a:rPr>
              <a:t>Cuando la infección comienza, las cría puede  morir cuando las celdas están operculadas, presentando un color similar a </a:t>
            </a:r>
            <a:r>
              <a:rPr lang="es-AR" b="1" dirty="0" err="1">
                <a:solidFill>
                  <a:schemeClr val="tx1"/>
                </a:solidFill>
              </a:rPr>
              <a:t>Loque</a:t>
            </a:r>
            <a:r>
              <a:rPr lang="es-AR" b="1" dirty="0">
                <a:solidFill>
                  <a:schemeClr val="tx1"/>
                </a:solidFill>
              </a:rPr>
              <a:t> Americana</a:t>
            </a:r>
            <a:r>
              <a:rPr lang="es-AR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0" y="836613"/>
            <a:ext cx="9144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s-AR" sz="2400">
                <a:solidFill>
                  <a:schemeClr val="tx1"/>
                </a:solidFill>
              </a:rPr>
              <a:t>Para el tratamiento de la Loque europea se usan 600 mg de clorhidrato de oxitetraciclina. Se puede suministrar en el jarabe o mediante espolvoreo con azúcar impalpable. Lo mas usado es por espolvoreo. </a:t>
            </a:r>
            <a:endParaRPr lang="es-AR" sz="2400" b="1">
              <a:solidFill>
                <a:schemeClr val="tx1"/>
              </a:solidFill>
            </a:endParaRPr>
          </a:p>
          <a:p>
            <a:pPr defTabSz="914400">
              <a:buClrTx/>
              <a:buSzTx/>
              <a:buFontTx/>
              <a:buNone/>
            </a:pPr>
            <a:r>
              <a:rPr lang="es-AR" sz="2400" b="1">
                <a:solidFill>
                  <a:schemeClr val="tx1"/>
                </a:solidFill>
              </a:rPr>
              <a:t>Las sulfamidas no tiene acción curativa contra la Loque Europea.</a:t>
            </a:r>
          </a:p>
        </p:txBody>
      </p:sp>
      <p:sp>
        <p:nvSpPr>
          <p:cNvPr id="153603" name="WordArt 3"/>
          <p:cNvSpPr>
            <a:spLocks noChangeArrowheads="1" noChangeShapeType="1" noTextEdit="1"/>
          </p:cNvSpPr>
          <p:nvPr/>
        </p:nvSpPr>
        <p:spPr bwMode="auto">
          <a:xfrm>
            <a:off x="2411413" y="188913"/>
            <a:ext cx="41719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A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QUIMIOTERAPIA</a:t>
            </a:r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250825" y="3213100"/>
            <a:ext cx="87137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defTabSz="914400">
              <a:buClrTx/>
              <a:buSzTx/>
              <a:buFontTx/>
              <a:buAutoNum type="arabicPeriod"/>
            </a:pPr>
            <a:r>
              <a:rPr lang="es-AR" sz="2400">
                <a:solidFill>
                  <a:schemeClr val="tx1"/>
                </a:solidFill>
              </a:rPr>
              <a:t>Usar reinas jóvenes y de buena procedencia. </a:t>
            </a:r>
            <a:endParaRPr lang="es-ES" sz="2400">
              <a:solidFill>
                <a:schemeClr val="tx1"/>
              </a:solidFill>
            </a:endParaRPr>
          </a:p>
          <a:p>
            <a:pPr marL="342900" indent="-342900" defTabSz="914400">
              <a:buClrTx/>
              <a:buSzTx/>
              <a:buFontTx/>
              <a:buAutoNum type="arabicPeriod"/>
            </a:pPr>
            <a:r>
              <a:rPr lang="es-AR" sz="2400">
                <a:solidFill>
                  <a:schemeClr val="tx1"/>
                </a:solidFill>
              </a:rPr>
              <a:t>No utilizar panales viejos ni material dudoso. </a:t>
            </a:r>
            <a:endParaRPr lang="es-ES" sz="2400">
              <a:solidFill>
                <a:schemeClr val="tx1"/>
              </a:solidFill>
            </a:endParaRPr>
          </a:p>
          <a:p>
            <a:pPr marL="342900" indent="-342900" defTabSz="914400">
              <a:buClrTx/>
              <a:buSzTx/>
              <a:buFontTx/>
              <a:buAutoNum type="arabicPeriod"/>
            </a:pPr>
            <a:r>
              <a:rPr lang="es-AR" sz="2400">
                <a:solidFill>
                  <a:schemeClr val="tx1"/>
                </a:solidFill>
              </a:rPr>
              <a:t>Tener agua limpia disponible para las abejas. </a:t>
            </a:r>
            <a:endParaRPr lang="es-ES" sz="2400">
              <a:solidFill>
                <a:schemeClr val="tx1"/>
              </a:solidFill>
            </a:endParaRPr>
          </a:p>
          <a:p>
            <a:pPr marL="342900" indent="-342900" defTabSz="914400">
              <a:buClrTx/>
              <a:buSzTx/>
              <a:buFontTx/>
              <a:buAutoNum type="arabicPeriod"/>
            </a:pPr>
            <a:r>
              <a:rPr lang="es-AR" sz="2400">
                <a:solidFill>
                  <a:schemeClr val="tx1"/>
                </a:solidFill>
              </a:rPr>
              <a:t>Realizar una buena invernada. </a:t>
            </a:r>
          </a:p>
          <a:p>
            <a:pPr marL="342900" indent="-342900" defTabSz="914400">
              <a:buClrTx/>
              <a:buSzTx/>
              <a:buFontTx/>
              <a:buAutoNum type="arabicPeriod"/>
            </a:pPr>
            <a:r>
              <a:rPr lang="es-AR" sz="2400">
                <a:solidFill>
                  <a:schemeClr val="tx1"/>
                </a:solidFill>
              </a:rPr>
              <a:t>Es importante tener un buen equilibrio entre nodrizas y pecoreadoras y buena alimentación. 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loque europe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4662488" cy="5767387"/>
          </a:xfrm>
          <a:prstGeom prst="rect">
            <a:avLst/>
          </a:prstGeom>
          <a:noFill/>
        </p:spPr>
      </p:pic>
      <p:pic>
        <p:nvPicPr>
          <p:cNvPr id="154627" name="Picture 3" descr="loque american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620713"/>
            <a:ext cx="4451350" cy="5761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1187450" y="1196975"/>
            <a:ext cx="6696075" cy="1008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AR" sz="2000">
              <a:solidFill>
                <a:srgbClr val="000000"/>
              </a:solidFill>
            </a:endParaRPr>
          </a:p>
          <a:p>
            <a:pPr algn="ctr"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000" b="1">
                <a:solidFill>
                  <a:srgbClr val="000000"/>
                </a:solidFill>
              </a:rPr>
              <a:t>RESISTENCIA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AR" sz="2000" b="1">
              <a:solidFill>
                <a:srgbClr val="000000"/>
              </a:solidFill>
            </a:endParaRPr>
          </a:p>
        </p:txBody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908175" y="333375"/>
            <a:ext cx="5256213" cy="5810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>
                <a:solidFill>
                  <a:srgbClr val="000000"/>
                </a:solidFill>
              </a:rPr>
              <a:t> USO DE ANTIBIOTICOS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2565400"/>
            <a:ext cx="5545138" cy="395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3059113" y="3284538"/>
            <a:ext cx="215900" cy="2303462"/>
            <a:chOff x="1927" y="2069"/>
            <a:chExt cx="136" cy="1451"/>
          </a:xfrm>
        </p:grpSpPr>
        <p:sp>
          <p:nvSpPr>
            <p:cNvPr id="49157" name="Line 5"/>
            <p:cNvSpPr>
              <a:spLocks noChangeShapeType="1"/>
            </p:cNvSpPr>
            <p:nvPr/>
          </p:nvSpPr>
          <p:spPr bwMode="auto">
            <a:xfrm flipH="1">
              <a:off x="1926" y="2069"/>
              <a:ext cx="48" cy="27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AR"/>
            </a:p>
          </p:txBody>
        </p:sp>
        <p:sp>
          <p:nvSpPr>
            <p:cNvPr id="49158" name="Line 6"/>
            <p:cNvSpPr>
              <a:spLocks noChangeShapeType="1"/>
            </p:cNvSpPr>
            <p:nvPr/>
          </p:nvSpPr>
          <p:spPr bwMode="auto">
            <a:xfrm flipH="1">
              <a:off x="2017" y="3294"/>
              <a:ext cx="48" cy="22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9159" name="Group 7"/>
          <p:cNvGrpSpPr>
            <a:grpSpLocks/>
          </p:cNvGrpSpPr>
          <p:nvPr/>
        </p:nvGrpSpPr>
        <p:grpSpPr bwMode="auto">
          <a:xfrm>
            <a:off x="3995738" y="3284538"/>
            <a:ext cx="287337" cy="2159000"/>
            <a:chOff x="2517" y="2069"/>
            <a:chExt cx="181" cy="1360"/>
          </a:xfrm>
        </p:grpSpPr>
        <p:sp>
          <p:nvSpPr>
            <p:cNvPr id="49160" name="Line 8"/>
            <p:cNvSpPr>
              <a:spLocks noChangeShapeType="1"/>
            </p:cNvSpPr>
            <p:nvPr/>
          </p:nvSpPr>
          <p:spPr bwMode="auto">
            <a:xfrm>
              <a:off x="2562" y="3294"/>
              <a:ext cx="137" cy="13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AR"/>
            </a:p>
          </p:txBody>
        </p:sp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2517" y="2069"/>
              <a:ext cx="136" cy="18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9162" name="Group 10"/>
          <p:cNvGrpSpPr>
            <a:grpSpLocks/>
          </p:cNvGrpSpPr>
          <p:nvPr/>
        </p:nvGrpSpPr>
        <p:grpSpPr bwMode="auto">
          <a:xfrm>
            <a:off x="5219700" y="3284538"/>
            <a:ext cx="287338" cy="1943100"/>
            <a:chOff x="3288" y="2069"/>
            <a:chExt cx="181" cy="1224"/>
          </a:xfrm>
        </p:grpSpPr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3288" y="2069"/>
              <a:ext cx="18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AR"/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3288" y="3294"/>
              <a:ext cx="9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1044575" y="3357563"/>
            <a:ext cx="1223963" cy="3683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>
                <a:solidFill>
                  <a:srgbClr val="000000"/>
                </a:solidFill>
              </a:rPr>
              <a:t>Italia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1042988" y="5294313"/>
            <a:ext cx="1223962" cy="3683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>
                <a:solidFill>
                  <a:srgbClr val="000000"/>
                </a:solidFill>
              </a:rPr>
              <a:t>Argentina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6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6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908050"/>
            <a:ext cx="8280400" cy="489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184275" y="1412875"/>
            <a:ext cx="7051675" cy="89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>
                <a:solidFill>
                  <a:srgbClr val="000000"/>
                </a:solidFill>
                <a:latin typeface="Century Gothic" pitchFamily="34" charset="0"/>
                <a:cs typeface="Times New Roman" pitchFamily="18" charset="0"/>
              </a:rPr>
              <a:t>   </a:t>
            </a:r>
          </a:p>
          <a:p>
            <a:pPr algn="just">
              <a:lnSpc>
                <a:spcPct val="14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>
                <a:solidFill>
                  <a:srgbClr val="00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</a:p>
        </p:txBody>
      </p:sp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1547813" y="2709863"/>
            <a:ext cx="2032000" cy="1800225"/>
            <a:chOff x="975" y="1707"/>
            <a:chExt cx="1280" cy="1134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</a:blip>
            <a:srcRect/>
            <a:stretch>
              <a:fillRect/>
            </a:stretch>
          </p:blipFill>
          <p:spPr bwMode="auto">
            <a:xfrm>
              <a:off x="975" y="1707"/>
              <a:ext cx="1281" cy="10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975" y="2648"/>
              <a:ext cx="554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_tradnl" sz="1400" b="1">
                  <a:solidFill>
                    <a:srgbClr val="862D00"/>
                  </a:solidFill>
                  <a:latin typeface="Century Gothic" pitchFamily="34" charset="0"/>
                </a:rPr>
                <a:t>(50 X)</a:t>
              </a:r>
            </a:p>
          </p:txBody>
        </p:sp>
      </p:grp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098550" y="5070475"/>
            <a:ext cx="80772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8475" y="2779713"/>
            <a:ext cx="2233613" cy="172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042988" y="1557338"/>
            <a:ext cx="3097212" cy="100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000" b="1">
                <a:solidFill>
                  <a:srgbClr val="000000"/>
                </a:solidFill>
              </a:rPr>
              <a:t>Colonias</a:t>
            </a:r>
            <a:r>
              <a:rPr lang="es-AR" sz="2000">
                <a:solidFill>
                  <a:srgbClr val="000000"/>
                </a:solidFill>
              </a:rPr>
              <a:t>: pequeñas, cóncavas, rugosas, bordes irregulares. 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716463" y="1484313"/>
            <a:ext cx="4032250" cy="131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 dirty="0">
                <a:solidFill>
                  <a:srgbClr val="000000"/>
                </a:solidFill>
              </a:rPr>
              <a:t>Células</a:t>
            </a:r>
            <a:r>
              <a:rPr lang="es-ES_tradnl" sz="2000" dirty="0">
                <a:solidFill>
                  <a:srgbClr val="000000"/>
                </a:solidFill>
              </a:rPr>
              <a:t>: bastones </a:t>
            </a:r>
            <a:r>
              <a:rPr lang="es-ES_tradnl" sz="2000" dirty="0" err="1">
                <a:solidFill>
                  <a:srgbClr val="000000"/>
                </a:solidFill>
              </a:rPr>
              <a:t>gram</a:t>
            </a:r>
            <a:r>
              <a:rPr lang="es-ES_tradnl" sz="2000" dirty="0">
                <a:solidFill>
                  <a:srgbClr val="000000"/>
                </a:solidFill>
              </a:rPr>
              <a:t> +, </a:t>
            </a:r>
            <a:r>
              <a:rPr lang="es-MX" sz="2000" dirty="0">
                <a:solidFill>
                  <a:srgbClr val="000000"/>
                </a:solidFill>
              </a:rPr>
              <a:t>entre 0.5 y 0.6 </a:t>
            </a:r>
            <a:r>
              <a:rPr lang="en-US" sz="2000" dirty="0">
                <a:solidFill>
                  <a:srgbClr val="000000"/>
                </a:solidFill>
              </a:rPr>
              <a:t>µm</a:t>
            </a:r>
            <a:r>
              <a:rPr lang="es-MX" sz="2000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2000" dirty="0">
                <a:solidFill>
                  <a:srgbClr val="000000"/>
                </a:solidFill>
              </a:rPr>
              <a:t>de ancho y 2.3 a 5 </a:t>
            </a:r>
            <a:r>
              <a:rPr lang="en-US" sz="2000" dirty="0">
                <a:solidFill>
                  <a:srgbClr val="000000"/>
                </a:solidFill>
              </a:rPr>
              <a:t>µm</a:t>
            </a:r>
            <a:r>
              <a:rPr lang="es-MX" sz="2000" dirty="0">
                <a:solidFill>
                  <a:srgbClr val="000000"/>
                </a:solidFill>
              </a:rPr>
              <a:t> de ancho, solitarios o en cadenas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39750" y="4941888"/>
            <a:ext cx="8064500" cy="131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 dirty="0">
                <a:solidFill>
                  <a:srgbClr val="000000"/>
                </a:solidFill>
              </a:rPr>
              <a:t>Pruebas Bioquímicas</a:t>
            </a:r>
            <a:br>
              <a:rPr lang="es-ES_tradnl" sz="2000" b="1" dirty="0">
                <a:solidFill>
                  <a:srgbClr val="000000"/>
                </a:solidFill>
              </a:rPr>
            </a:br>
            <a:r>
              <a:rPr lang="es-ES_tradnl" sz="2000" dirty="0">
                <a:solidFill>
                  <a:srgbClr val="000000"/>
                </a:solidFill>
              </a:rPr>
              <a:t>*</a:t>
            </a:r>
            <a:r>
              <a:rPr lang="es-ES_tradnl" sz="2000" i="1" dirty="0">
                <a:solidFill>
                  <a:srgbClr val="000000"/>
                </a:solidFill>
              </a:rPr>
              <a:t>C</a:t>
            </a:r>
            <a:r>
              <a:rPr lang="es-MX" sz="2000" dirty="0" err="1">
                <a:solidFill>
                  <a:srgbClr val="000000"/>
                </a:solidFill>
              </a:rPr>
              <a:t>atalasa</a:t>
            </a:r>
            <a:r>
              <a:rPr lang="es-MX" sz="2000" dirty="0">
                <a:solidFill>
                  <a:srgbClr val="000000"/>
                </a:solidFill>
              </a:rPr>
              <a:t>, </a:t>
            </a:r>
            <a:r>
              <a:rPr lang="es-MX" sz="2000" dirty="0" err="1">
                <a:solidFill>
                  <a:srgbClr val="000000"/>
                </a:solidFill>
              </a:rPr>
              <a:t>Voges-Proskauer</a:t>
            </a:r>
            <a:r>
              <a:rPr lang="es-MX" sz="2000" dirty="0">
                <a:solidFill>
                  <a:srgbClr val="000000"/>
                </a:solidFill>
              </a:rPr>
              <a:t>, producción de </a:t>
            </a:r>
            <a:r>
              <a:rPr lang="es-MX" sz="2000" dirty="0" err="1">
                <a:solidFill>
                  <a:srgbClr val="000000"/>
                </a:solidFill>
              </a:rPr>
              <a:t>indol</a:t>
            </a:r>
            <a:r>
              <a:rPr lang="es-MX" sz="2000" dirty="0">
                <a:solidFill>
                  <a:srgbClr val="000000"/>
                </a:solidFill>
              </a:rPr>
              <a:t>, hidrólisis de almidón, uso de manitol, crecimiento en caldo nutritivo: </a:t>
            </a:r>
            <a:r>
              <a:rPr lang="es-MX" sz="2000" dirty="0">
                <a:solidFill>
                  <a:srgbClr val="FF9900"/>
                </a:solidFill>
              </a:rPr>
              <a:t>negativo.</a:t>
            </a:r>
            <a:br>
              <a:rPr lang="es-ES_tradnl" sz="2000" dirty="0">
                <a:solidFill>
                  <a:srgbClr val="FF9900"/>
                </a:solidFill>
              </a:rPr>
            </a:br>
            <a:r>
              <a:rPr lang="es-ES_tradnl" sz="2000" dirty="0">
                <a:solidFill>
                  <a:srgbClr val="000000"/>
                </a:solidFill>
              </a:rPr>
              <a:t>*</a:t>
            </a:r>
            <a:r>
              <a:rPr lang="es-MX" sz="2000" dirty="0">
                <a:solidFill>
                  <a:srgbClr val="000000"/>
                </a:solidFill>
              </a:rPr>
              <a:t>Licuefacción de la gelatina, resistencia a ácido </a:t>
            </a:r>
            <a:r>
              <a:rPr lang="es-MX" sz="2000" dirty="0" err="1">
                <a:solidFill>
                  <a:srgbClr val="000000"/>
                </a:solidFill>
              </a:rPr>
              <a:t>nalidíxico</a:t>
            </a:r>
            <a:r>
              <a:rPr lang="es-MX" sz="2000" dirty="0">
                <a:solidFill>
                  <a:srgbClr val="000000"/>
                </a:solidFill>
              </a:rPr>
              <a:t>: </a:t>
            </a:r>
            <a:r>
              <a:rPr lang="es-MX" sz="2000" dirty="0">
                <a:solidFill>
                  <a:srgbClr val="FF9900"/>
                </a:solidFill>
              </a:rPr>
              <a:t>positivo.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620838" y="404813"/>
            <a:ext cx="5903912" cy="581025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rgbClr val="000000"/>
                </a:solidFill>
              </a:rPr>
              <a:t>Caracterización fenotípica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1700213"/>
            <a:ext cx="3167062" cy="2244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719223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844675"/>
            <a:ext cx="2452687" cy="4537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4213" y="1052513"/>
            <a:ext cx="38877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400">
                <a:solidFill>
                  <a:srgbClr val="000000"/>
                </a:solidFill>
              </a:rPr>
              <a:t>Medio sólido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643438" y="1027113"/>
            <a:ext cx="38877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400">
                <a:solidFill>
                  <a:srgbClr val="000000"/>
                </a:solidFill>
              </a:rPr>
              <a:t>Medio líquido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411413" y="333375"/>
            <a:ext cx="4752975" cy="5207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dirty="0">
                <a:solidFill>
                  <a:srgbClr val="000000"/>
                </a:solidFill>
              </a:rPr>
              <a:t>Ensayo de la proteasa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772816"/>
            <a:ext cx="2150071" cy="2027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076056" y="4092153"/>
            <a:ext cx="3635375" cy="2289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b="1" dirty="0">
                <a:solidFill>
                  <a:srgbClr val="000000"/>
                </a:solidFill>
              </a:rPr>
              <a:t>Pruebas bioquímicas: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dirty="0">
                <a:solidFill>
                  <a:srgbClr val="000000"/>
                </a:solidFill>
              </a:rPr>
              <a:t>Nitratos: (+)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dirty="0" err="1">
                <a:solidFill>
                  <a:srgbClr val="000000"/>
                </a:solidFill>
              </a:rPr>
              <a:t>Voges-Proskauer</a:t>
            </a:r>
            <a:r>
              <a:rPr lang="es-AR" dirty="0">
                <a:solidFill>
                  <a:srgbClr val="000000"/>
                </a:solidFill>
              </a:rPr>
              <a:t>: (-)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dirty="0" err="1">
                <a:solidFill>
                  <a:srgbClr val="000000"/>
                </a:solidFill>
              </a:rPr>
              <a:t>Indol</a:t>
            </a:r>
            <a:r>
              <a:rPr lang="es-AR" dirty="0">
                <a:solidFill>
                  <a:srgbClr val="000000"/>
                </a:solidFill>
              </a:rPr>
              <a:t>: (-)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dirty="0">
                <a:solidFill>
                  <a:srgbClr val="000000"/>
                </a:solidFill>
              </a:rPr>
              <a:t>Hidrólisis del almidón: (-)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dirty="0">
                <a:solidFill>
                  <a:srgbClr val="000000"/>
                </a:solidFill>
              </a:rPr>
              <a:t>Ácido de hidratos de carbono: (-)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dirty="0">
                <a:solidFill>
                  <a:srgbClr val="000000"/>
                </a:solidFill>
              </a:rPr>
              <a:t>Citrato: (-)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Enzimas proteolíticas</a:t>
            </a:r>
          </a:p>
        </p:txBody>
      </p:sp>
    </p:spTree>
    <p:extLst>
      <p:ext uri="{BB962C8B-B14F-4D97-AF65-F5344CB8AC3E}">
        <p14:creationId xmlns:p14="http://schemas.microsoft.com/office/powerpoint/2010/main" val="2237394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28750"/>
            <a:ext cx="7772400" cy="380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762000" y="5299075"/>
            <a:ext cx="7543800" cy="1381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457200" indent="-457200">
              <a:spcBef>
                <a:spcPts val="1500"/>
              </a:spcBef>
              <a:buFont typeface="Times New Roman" pitchFamily="18" charset="0"/>
              <a:buAutoNum type="arabicPeriod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s-ES_tradnl" sz="2400">
                <a:solidFill>
                  <a:srgbClr val="000000"/>
                </a:solidFill>
                <a:latin typeface="Times New Roman" pitchFamily="18" charset="0"/>
              </a:rPr>
              <a:t>Vidal, 2. Cobo, 3.Entre Ríos</a:t>
            </a:r>
          </a:p>
          <a:p>
            <a:pPr marL="457200" indent="-457200">
              <a:spcBef>
                <a:spcPts val="1500"/>
              </a:spcBef>
              <a:buClrTx/>
              <a:buSzTx/>
              <a:buFontTx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s-ES_tradnl" sz="2400">
                <a:solidFill>
                  <a:srgbClr val="000000"/>
                </a:solidFill>
                <a:latin typeface="Times New Roman" pitchFamily="18" charset="0"/>
              </a:rPr>
              <a:t>1. Vivoratá, 2. Ascasubi, 3. La Plata, 4. Coyunco, 5. Sierra de los Padres.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676400" y="4508500"/>
            <a:ext cx="60960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>
                <a:solidFill>
                  <a:srgbClr val="FFFFFF"/>
                </a:solidFill>
                <a:latin typeface="Times New Roman" pitchFamily="18" charset="0"/>
              </a:rPr>
              <a:t>1        2       3      1       2     3      4        5     +   -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124075" y="333375"/>
            <a:ext cx="5183188" cy="1068388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>
                <a:solidFill>
                  <a:srgbClr val="000000"/>
                </a:solidFill>
              </a:rPr>
              <a:t>CARACTERIZACIÓN GENOTÍPICA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703263" y="1666875"/>
            <a:ext cx="7756525" cy="395288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  <a:buSzPct val="80000"/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>
                <a:solidFill>
                  <a:srgbClr val="FFFFFF"/>
                </a:solidFill>
              </a:rPr>
              <a:t>Amplificación mediante PCR de un fragmento específico de </a:t>
            </a:r>
            <a:r>
              <a:rPr lang="es-ES_tradnl" i="1">
                <a:solidFill>
                  <a:srgbClr val="FFFFFF"/>
                </a:solidFill>
              </a:rPr>
              <a:t>P. l. larvae. 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7950" y="4005263"/>
            <a:ext cx="685800" cy="531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b="1">
                <a:solidFill>
                  <a:srgbClr val="000000"/>
                </a:solidFill>
                <a:latin typeface="Century Gothic" pitchFamily="34" charset="0"/>
              </a:rPr>
              <a:t>700 pb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611188" y="4221163"/>
            <a:ext cx="431800" cy="1587"/>
          </a:xfrm>
          <a:prstGeom prst="line">
            <a:avLst/>
          </a:prstGeom>
          <a:noFill/>
          <a:ln w="9360">
            <a:solidFill>
              <a:srgbClr val="FFFFFF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718824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611188" y="620713"/>
            <a:ext cx="7561262" cy="3660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1313" indent="-341313" algn="just"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s-ES_tradnl" dirty="0">
                <a:solidFill>
                  <a:srgbClr val="000000"/>
                </a:solidFill>
              </a:rPr>
              <a:t>Las </a:t>
            </a:r>
            <a:r>
              <a:rPr lang="es-ES_tradnl" b="1" dirty="0">
                <a:solidFill>
                  <a:srgbClr val="000000"/>
                </a:solidFill>
              </a:rPr>
              <a:t>esporas</a:t>
            </a:r>
            <a:r>
              <a:rPr lang="es-ES_tradnl" dirty="0">
                <a:solidFill>
                  <a:srgbClr val="000000"/>
                </a:solidFill>
              </a:rPr>
              <a:t> representan la forma infectiva e inician el ciclo de la enfermedad cuando son ingeridas por las larvas junto con el alimento. Afectan a larvas de reinas, obreras y zánganos.</a:t>
            </a:r>
          </a:p>
          <a:p>
            <a:pPr marL="341313" indent="-341313" algn="just">
              <a:buClrTx/>
              <a:buSzTx/>
              <a:buFontTx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s-ES_tradnl" dirty="0">
              <a:solidFill>
                <a:srgbClr val="000000"/>
              </a:solidFill>
            </a:endParaRPr>
          </a:p>
          <a:p>
            <a:pPr marL="341313" indent="-341313" algn="just"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s-ES_tradnl" dirty="0">
                <a:solidFill>
                  <a:srgbClr val="000000"/>
                </a:solidFill>
              </a:rPr>
              <a:t> Germinan en el intestino larval (pH 6,5) originando células vegetativas flageladas que migran al epitelio intestinal y lo atraviesan en el momento de la metamorfosis. </a:t>
            </a:r>
          </a:p>
          <a:p>
            <a:pPr marL="341313" indent="-341313" algn="just">
              <a:buClrTx/>
              <a:buSzTx/>
              <a:buFontTx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s-ES_tradnl" dirty="0">
              <a:solidFill>
                <a:srgbClr val="000000"/>
              </a:solidFill>
            </a:endParaRPr>
          </a:p>
          <a:p>
            <a:pPr marL="341313" indent="-341313" algn="just"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s-ES_tradnl" dirty="0">
                <a:solidFill>
                  <a:srgbClr val="000000"/>
                </a:solidFill>
              </a:rPr>
              <a:t>Invaden la hemolinfa donde se multiplican y </a:t>
            </a:r>
            <a:r>
              <a:rPr lang="es-ES_tradnl" dirty="0" err="1">
                <a:solidFill>
                  <a:srgbClr val="000000"/>
                </a:solidFill>
              </a:rPr>
              <a:t>esporulan</a:t>
            </a:r>
            <a:r>
              <a:rPr lang="es-ES_tradnl" dirty="0">
                <a:solidFill>
                  <a:srgbClr val="000000"/>
                </a:solidFill>
              </a:rPr>
              <a:t> nuevamente (Bailey &amp; Lee, 1962). </a:t>
            </a:r>
          </a:p>
          <a:p>
            <a:pPr marL="341313" indent="-341313" algn="just">
              <a:buClrTx/>
              <a:buSzTx/>
              <a:buFontTx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es-ES_tradnl" dirty="0">
              <a:solidFill>
                <a:srgbClr val="000000"/>
              </a:solidFill>
            </a:endParaRPr>
          </a:p>
          <a:p>
            <a:pPr marL="341313" indent="-341313" algn="just"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s-ES_tradnl" dirty="0">
                <a:solidFill>
                  <a:srgbClr val="000000"/>
                </a:solidFill>
              </a:rPr>
              <a:t>La pupa muere por </a:t>
            </a:r>
            <a:r>
              <a:rPr lang="es-ES_tradnl" b="1" dirty="0">
                <a:solidFill>
                  <a:srgbClr val="000000"/>
                </a:solidFill>
              </a:rPr>
              <a:t>septicemia</a:t>
            </a:r>
            <a:r>
              <a:rPr lang="es-ES_tradnl" dirty="0">
                <a:solidFill>
                  <a:srgbClr val="000000"/>
                </a:solidFill>
              </a:rPr>
              <a:t> (infección generalizada) entre los días 11 y 12 de la eclosión del huevo (</a:t>
            </a:r>
            <a:r>
              <a:rPr lang="es-ES_tradnl" dirty="0" err="1">
                <a:solidFill>
                  <a:srgbClr val="000000"/>
                </a:solidFill>
              </a:rPr>
              <a:t>Tanada</a:t>
            </a:r>
            <a:r>
              <a:rPr lang="es-ES_tradnl" dirty="0">
                <a:solidFill>
                  <a:srgbClr val="000000"/>
                </a:solidFill>
              </a:rPr>
              <a:t> &amp; </a:t>
            </a:r>
            <a:r>
              <a:rPr lang="es-ES_tradnl" dirty="0" err="1">
                <a:solidFill>
                  <a:srgbClr val="000000"/>
                </a:solidFill>
              </a:rPr>
              <a:t>Kaya</a:t>
            </a:r>
            <a:r>
              <a:rPr lang="es-ES_tradnl" dirty="0">
                <a:solidFill>
                  <a:srgbClr val="000000"/>
                </a:solidFill>
              </a:rPr>
              <a:t>, 1993).</a:t>
            </a:r>
          </a:p>
        </p:txBody>
      </p:sp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971550" y="4365625"/>
            <a:ext cx="8135938" cy="2374900"/>
            <a:chOff x="612" y="2750"/>
            <a:chExt cx="5125" cy="1496"/>
          </a:xfrm>
        </p:grpSpPr>
        <p:sp>
          <p:nvSpPr>
            <p:cNvPr id="23555" name="Text Box 3"/>
            <p:cNvSpPr txBox="1">
              <a:spLocks noChangeArrowheads="1"/>
            </p:cNvSpPr>
            <p:nvPr/>
          </p:nvSpPr>
          <p:spPr bwMode="auto">
            <a:xfrm>
              <a:off x="612" y="2750"/>
              <a:ext cx="4173" cy="1186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341313" indent="-341313" algn="just">
                <a:buFont typeface="Wingdings" pitchFamily="2" charset="2"/>
                <a:buChar char=""/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</a:pPr>
              <a:r>
                <a:rPr lang="es-ES_tradnl">
                  <a:solidFill>
                    <a:srgbClr val="000000"/>
                  </a:solidFill>
                </a:rPr>
                <a:t>Las esporas no pueden germinar tan fácilmente en larvas más viejas y normalmente no  alcanzan el epitelio, siendo eliminadas con las heces fuera del intestino.</a:t>
              </a:r>
            </a:p>
            <a:p>
              <a:pPr marL="341313" indent="-341313" algn="just">
                <a:buFont typeface="Wingdings" pitchFamily="2" charset="2"/>
                <a:buChar char=""/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</a:pPr>
              <a:r>
                <a:rPr lang="es-ES_tradnl">
                  <a:solidFill>
                    <a:srgbClr val="000000"/>
                  </a:solidFill>
                </a:rPr>
                <a:t> Las esporas son inocuas para la abeja adulta porque no pueden germinar en su tracto digestivo (pH 3-3,5).</a:t>
              </a:r>
            </a:p>
            <a:p>
              <a:pPr marL="341313" indent="-341313">
                <a:spcBef>
                  <a:spcPts val="1125"/>
                </a:spcBef>
                <a:buClrTx/>
                <a:buSzTx/>
                <a:buFontTx/>
                <a:buNone/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</a:pPr>
              <a:endParaRPr lang="es-ES_tradnl">
                <a:solidFill>
                  <a:srgbClr val="000000"/>
                </a:solidFill>
              </a:endParaRPr>
            </a:p>
          </p:txBody>
        </p:sp>
        <p:pic>
          <p:nvPicPr>
            <p:cNvPr id="235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98" y="3534"/>
              <a:ext cx="1440" cy="7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0053567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1977" y="90872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400" b="1" dirty="0"/>
              <a:t> En otro tercio de las colonias estudiadas, los síntomas de la AFB desaparecieron durante entre una y tres semanas. Sin embargo, después de este tiempo, la enfermedad experimentó un crecimiento exponencial</a:t>
            </a:r>
            <a:endParaRPr lang="es-CL" sz="2400" b="1" dirty="0"/>
          </a:p>
        </p:txBody>
      </p:sp>
      <p:pic>
        <p:nvPicPr>
          <p:cNvPr id="230402" name="Imagen 10" descr="http://www.afb.org.nz/Websites/nzafb/images/27-Fig-Diseased-honeybee-ce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00245"/>
            <a:ext cx="5328592" cy="396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79512" y="18864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DINAMICA DE LA ENFERMEDAD EN LA COLONIA</a:t>
            </a:r>
            <a:endParaRPr lang="es-CL" sz="2800" b="1" dirty="0"/>
          </a:p>
        </p:txBody>
      </p:sp>
    </p:spTree>
    <p:extLst>
      <p:ext uri="{BB962C8B-B14F-4D97-AF65-F5344CB8AC3E}">
        <p14:creationId xmlns:p14="http://schemas.microsoft.com/office/powerpoint/2010/main" val="4247960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9512" y="18864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DINAMICA DE LA ENFERMEDAD EN LA COLONIA</a:t>
            </a:r>
            <a:endParaRPr lang="es-CL" sz="28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79512" y="1268760"/>
            <a:ext cx="867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400" dirty="0"/>
              <a:t>Sin embargo, en alrededor de un tercio más de colonias, los síntomas de AFB desaparecieron y no se repitieron aunque las colonias fueron seguidas durante los siguientes cuatro años. </a:t>
            </a:r>
            <a:endParaRPr lang="es-CL" sz="2400" dirty="0"/>
          </a:p>
        </p:txBody>
      </p:sp>
      <p:pic>
        <p:nvPicPr>
          <p:cNvPr id="229378" name="Imagen 7" descr="http://www.afb.org.nz/Websites/nzafb/images/26-Fig-Clinical-AFB-symbtoms-in-honey-bee-co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4752528" cy="355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724128" y="3172375"/>
            <a:ext cx="28083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b="1" dirty="0"/>
              <a:t>Número de celdas que presentan síntomas clínicos de AFB en una colonia de abejas melíferas donde la infección de AFB desapareció después de 50 días</a:t>
            </a:r>
            <a:endParaRPr lang="es-CL" b="1" dirty="0"/>
          </a:p>
          <a:p>
            <a:pPr algn="just"/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482771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900113" y="1412875"/>
            <a:ext cx="7704137" cy="556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>
              <a:spcBef>
                <a:spcPts val="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1200" dirty="0">
              <a:solidFill>
                <a:srgbClr val="000000"/>
              </a:solidFill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07951" y="188913"/>
            <a:ext cx="8856537" cy="58695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rgbClr val="000000"/>
                </a:solidFill>
              </a:rPr>
              <a:t>GENOTIPOS Y VIRULENCIA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5C9020F-004D-4A67-843A-3D8E968CB693}"/>
              </a:ext>
            </a:extLst>
          </p:cNvPr>
          <p:cNvSpPr txBox="1"/>
          <p:nvPr/>
        </p:nvSpPr>
        <p:spPr>
          <a:xfrm>
            <a:off x="143508" y="980728"/>
            <a:ext cx="885698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tx1"/>
                </a:solidFill>
              </a:rPr>
              <a:t>Se han diferenciado cuatro genotipos distintos </a:t>
            </a:r>
          </a:p>
          <a:p>
            <a:endParaRPr lang="es-CL" dirty="0">
              <a:solidFill>
                <a:schemeClr val="tx1"/>
              </a:solidFill>
            </a:endParaRPr>
          </a:p>
          <a:p>
            <a:r>
              <a:rPr lang="es-CL" b="1" dirty="0">
                <a:solidFill>
                  <a:schemeClr val="tx1"/>
                </a:solidFill>
              </a:rPr>
              <a:t>ERIC I, II (</a:t>
            </a:r>
            <a:r>
              <a:rPr lang="es-CL" dirty="0">
                <a:solidFill>
                  <a:schemeClr val="tx1"/>
                </a:solidFill>
              </a:rPr>
              <a:t>antiguas subespecies P. l. </a:t>
            </a:r>
            <a:r>
              <a:rPr lang="es-CL" dirty="0" err="1">
                <a:solidFill>
                  <a:schemeClr val="tx1"/>
                </a:solidFill>
              </a:rPr>
              <a:t>larvae</a:t>
            </a:r>
            <a:r>
              <a:rPr lang="es-CL" dirty="0">
                <a:solidFill>
                  <a:schemeClr val="tx1"/>
                </a:solidFill>
              </a:rPr>
              <a:t>) y </a:t>
            </a:r>
            <a:r>
              <a:rPr lang="es-CL" b="1" dirty="0">
                <a:solidFill>
                  <a:schemeClr val="tx1"/>
                </a:solidFill>
              </a:rPr>
              <a:t>ERIC III y IV</a:t>
            </a:r>
            <a:r>
              <a:rPr lang="es-CL" dirty="0">
                <a:solidFill>
                  <a:schemeClr val="tx1"/>
                </a:solidFill>
              </a:rPr>
              <a:t> (P. l. </a:t>
            </a:r>
            <a:r>
              <a:rPr lang="es-CL" dirty="0" err="1">
                <a:solidFill>
                  <a:schemeClr val="tx1"/>
                </a:solidFill>
              </a:rPr>
              <a:t>pulvifaciens</a:t>
            </a:r>
            <a:r>
              <a:rPr lang="es-CL" dirty="0">
                <a:solidFill>
                  <a:schemeClr val="tx1"/>
                </a:solidFill>
              </a:rPr>
              <a:t> ) (</a:t>
            </a:r>
            <a:r>
              <a:rPr lang="es-CL" dirty="0" err="1">
                <a:solidFill>
                  <a:schemeClr val="tx1"/>
                </a:solidFill>
              </a:rPr>
              <a:t>Genersch</a:t>
            </a:r>
            <a:r>
              <a:rPr lang="es-CL" dirty="0">
                <a:solidFill>
                  <a:schemeClr val="tx1"/>
                </a:solidFill>
              </a:rPr>
              <a:t> et al., 2006, 2010). </a:t>
            </a:r>
          </a:p>
          <a:p>
            <a:endParaRPr lang="es-CL" dirty="0">
              <a:solidFill>
                <a:schemeClr val="tx1"/>
              </a:solidFill>
            </a:endParaRPr>
          </a:p>
          <a:p>
            <a:r>
              <a:rPr lang="es-CL" dirty="0">
                <a:solidFill>
                  <a:schemeClr val="tx1"/>
                </a:solidFill>
              </a:rPr>
              <a:t>Los cuatro genotipos difieren en cuanto a morfología de la colonia y de las esporas, a su metabolismo de las fuentes de carbono y, lo que es más importante, en cuanto a virulencia. </a:t>
            </a:r>
          </a:p>
          <a:p>
            <a:endParaRPr lang="es-CL" dirty="0">
              <a:solidFill>
                <a:schemeClr val="tx1"/>
              </a:solidFill>
            </a:endParaRPr>
          </a:p>
          <a:p>
            <a:r>
              <a:rPr lang="es-CL" dirty="0">
                <a:solidFill>
                  <a:schemeClr val="tx1"/>
                </a:solidFill>
              </a:rPr>
              <a:t>En bioensayos de exposición se ha observado que los miembros de </a:t>
            </a:r>
            <a:r>
              <a:rPr lang="es-CL" b="1" dirty="0">
                <a:solidFill>
                  <a:schemeClr val="tx1"/>
                </a:solidFill>
              </a:rPr>
              <a:t>ERIC II, III y IV </a:t>
            </a:r>
            <a:r>
              <a:rPr lang="es-CL" dirty="0">
                <a:solidFill>
                  <a:schemeClr val="tx1"/>
                </a:solidFill>
              </a:rPr>
              <a:t>son muy virulentos contra las larvas en cuanto al tiempo que transcurre hasta causar la muerte. Todas las larvas infectadas por estos genotipos mueren en un plazo máximo de unos 7 días (</a:t>
            </a:r>
            <a:r>
              <a:rPr lang="es-CL" dirty="0" err="1">
                <a:solidFill>
                  <a:schemeClr val="tx1"/>
                </a:solidFill>
              </a:rPr>
              <a:t>Genersch</a:t>
            </a:r>
            <a:r>
              <a:rPr lang="es-CL" dirty="0">
                <a:solidFill>
                  <a:schemeClr val="tx1"/>
                </a:solidFill>
              </a:rPr>
              <a:t> et al., 2005, 2006). </a:t>
            </a:r>
          </a:p>
          <a:p>
            <a:endParaRPr lang="es-CL" dirty="0">
              <a:solidFill>
                <a:schemeClr val="tx1"/>
              </a:solidFill>
            </a:endParaRPr>
          </a:p>
          <a:p>
            <a:r>
              <a:rPr lang="es-CL" dirty="0">
                <a:solidFill>
                  <a:schemeClr val="tx1"/>
                </a:solidFill>
              </a:rPr>
              <a:t>Por el contrario, el genotipo </a:t>
            </a:r>
            <a:r>
              <a:rPr lang="es-CL" b="1" dirty="0">
                <a:solidFill>
                  <a:schemeClr val="tx1"/>
                </a:solidFill>
              </a:rPr>
              <a:t>ERIC I</a:t>
            </a:r>
            <a:r>
              <a:rPr lang="es-CL" dirty="0">
                <a:solidFill>
                  <a:schemeClr val="tx1"/>
                </a:solidFill>
              </a:rPr>
              <a:t> precisó alrededor de 12 días para matar todas las larvas infectadas y, por lo tanto, se considera menos virulento a nivel de larva individual (</a:t>
            </a:r>
            <a:r>
              <a:rPr lang="es-CL" dirty="0" err="1">
                <a:solidFill>
                  <a:schemeClr val="tx1"/>
                </a:solidFill>
              </a:rPr>
              <a:t>Genersch</a:t>
            </a:r>
            <a:r>
              <a:rPr lang="es-CL" dirty="0">
                <a:solidFill>
                  <a:schemeClr val="tx1"/>
                </a:solidFill>
              </a:rPr>
              <a:t> et al., 2005, 2006; </a:t>
            </a:r>
            <a:r>
              <a:rPr lang="es-CL" dirty="0" err="1">
                <a:solidFill>
                  <a:schemeClr val="tx1"/>
                </a:solidFill>
              </a:rPr>
              <a:t>Genersch</a:t>
            </a:r>
            <a:r>
              <a:rPr lang="es-CL" dirty="0">
                <a:solidFill>
                  <a:schemeClr val="tx1"/>
                </a:solidFill>
              </a:rPr>
              <a:t>, 2010; </a:t>
            </a:r>
            <a:r>
              <a:rPr lang="es-CL" dirty="0" err="1">
                <a:solidFill>
                  <a:schemeClr val="tx1"/>
                </a:solidFill>
              </a:rPr>
              <a:t>Djukic</a:t>
            </a:r>
            <a:r>
              <a:rPr lang="es-CL" dirty="0">
                <a:solidFill>
                  <a:schemeClr val="tx1"/>
                </a:solidFill>
              </a:rPr>
              <a:t> et al., 2014). </a:t>
            </a:r>
          </a:p>
          <a:p>
            <a:endParaRPr lang="es-CL" dirty="0">
              <a:solidFill>
                <a:schemeClr val="tx1"/>
              </a:solidFill>
            </a:endParaRPr>
          </a:p>
          <a:p>
            <a:r>
              <a:rPr lang="es-CL" dirty="0">
                <a:solidFill>
                  <a:schemeClr val="tx1"/>
                </a:solidFill>
              </a:rPr>
              <a:t>En estudios epidemiológicos se ha observado que solo ERIC I  (mas frecuente) y ERIC II se aíslan con frecuencia de colonias obtenidas a partir de la </a:t>
            </a:r>
            <a:r>
              <a:rPr lang="es-CL" dirty="0" err="1">
                <a:solidFill>
                  <a:schemeClr val="tx1"/>
                </a:solidFill>
              </a:rPr>
              <a:t>LA</a:t>
            </a:r>
            <a:r>
              <a:rPr lang="es-CL" dirty="0">
                <a:solidFill>
                  <a:schemeClr val="tx1"/>
                </a:solidFill>
              </a:rPr>
              <a:t>. en todo el mundo. </a:t>
            </a:r>
          </a:p>
        </p:txBody>
      </p:sp>
    </p:spTree>
    <p:extLst>
      <p:ext uri="{BB962C8B-B14F-4D97-AF65-F5344CB8AC3E}">
        <p14:creationId xmlns:p14="http://schemas.microsoft.com/office/powerpoint/2010/main" val="31832411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900113" y="1412875"/>
            <a:ext cx="7704137" cy="556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>
              <a:spcBef>
                <a:spcPts val="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1200" dirty="0">
              <a:solidFill>
                <a:srgbClr val="000000"/>
              </a:solidFill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07951" y="188913"/>
            <a:ext cx="8856537" cy="58695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rgbClr val="000000"/>
                </a:solidFill>
              </a:rPr>
              <a:t>GENOTIPOS Y VIRULENCIA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5C9020F-004D-4A67-843A-3D8E968CB693}"/>
              </a:ext>
            </a:extLst>
          </p:cNvPr>
          <p:cNvSpPr txBox="1"/>
          <p:nvPr/>
        </p:nvSpPr>
        <p:spPr>
          <a:xfrm>
            <a:off x="143508" y="980728"/>
            <a:ext cx="885698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dirty="0">
                <a:solidFill>
                  <a:schemeClr val="tx1"/>
                </a:solidFill>
              </a:rPr>
              <a:t>Se han diferenciado cuatro genotipos distintos </a:t>
            </a:r>
          </a:p>
          <a:p>
            <a:pPr algn="just"/>
            <a:endParaRPr lang="es-CL" dirty="0">
              <a:solidFill>
                <a:schemeClr val="tx1"/>
              </a:solidFill>
            </a:endParaRPr>
          </a:p>
          <a:p>
            <a:pPr algn="just"/>
            <a:r>
              <a:rPr lang="es-CL" sz="2000" b="1" dirty="0">
                <a:solidFill>
                  <a:schemeClr val="tx1"/>
                </a:solidFill>
              </a:rPr>
              <a:t>ERIC I, II (</a:t>
            </a:r>
            <a:r>
              <a:rPr lang="es-CL" sz="2000" dirty="0">
                <a:solidFill>
                  <a:schemeClr val="tx1"/>
                </a:solidFill>
              </a:rPr>
              <a:t>antiguas subespecies P. l. </a:t>
            </a:r>
            <a:r>
              <a:rPr lang="es-CL" sz="2000" dirty="0" err="1">
                <a:solidFill>
                  <a:schemeClr val="tx1"/>
                </a:solidFill>
              </a:rPr>
              <a:t>larvae</a:t>
            </a:r>
            <a:r>
              <a:rPr lang="es-CL" sz="2000" dirty="0">
                <a:solidFill>
                  <a:schemeClr val="tx1"/>
                </a:solidFill>
              </a:rPr>
              <a:t>) y </a:t>
            </a:r>
            <a:r>
              <a:rPr lang="es-CL" sz="2000" b="1" dirty="0">
                <a:solidFill>
                  <a:schemeClr val="tx1"/>
                </a:solidFill>
              </a:rPr>
              <a:t>ERIC III y IV</a:t>
            </a:r>
            <a:r>
              <a:rPr lang="es-CL" sz="2000" dirty="0">
                <a:solidFill>
                  <a:schemeClr val="tx1"/>
                </a:solidFill>
              </a:rPr>
              <a:t> (P. l. </a:t>
            </a:r>
            <a:r>
              <a:rPr lang="es-CL" sz="2000" dirty="0" err="1">
                <a:solidFill>
                  <a:schemeClr val="tx1"/>
                </a:solidFill>
              </a:rPr>
              <a:t>pulvifaciens</a:t>
            </a:r>
            <a:r>
              <a:rPr lang="es-CL" sz="2000" dirty="0">
                <a:solidFill>
                  <a:schemeClr val="tx1"/>
                </a:solidFill>
              </a:rPr>
              <a:t>) (</a:t>
            </a:r>
            <a:r>
              <a:rPr lang="es-CL" sz="2000" dirty="0" err="1">
                <a:solidFill>
                  <a:schemeClr val="tx1"/>
                </a:solidFill>
              </a:rPr>
              <a:t>Genersch</a:t>
            </a:r>
            <a:r>
              <a:rPr lang="es-CL" sz="2000" dirty="0">
                <a:solidFill>
                  <a:schemeClr val="tx1"/>
                </a:solidFill>
              </a:rPr>
              <a:t> et al., 2006, 2010). </a:t>
            </a:r>
          </a:p>
          <a:p>
            <a:pPr algn="just"/>
            <a:endParaRPr lang="es-CL" sz="2000" dirty="0">
              <a:solidFill>
                <a:schemeClr val="tx1"/>
              </a:solidFill>
            </a:endParaRPr>
          </a:p>
          <a:p>
            <a:pPr algn="just"/>
            <a:endParaRPr lang="es-CL" sz="2000" dirty="0">
              <a:solidFill>
                <a:schemeClr val="tx1"/>
              </a:solidFill>
            </a:endParaRPr>
          </a:p>
          <a:p>
            <a:pPr algn="just"/>
            <a:r>
              <a:rPr lang="es-CL" sz="2000" dirty="0">
                <a:solidFill>
                  <a:schemeClr val="tx1"/>
                </a:solidFill>
              </a:rPr>
              <a:t>Los miembros de </a:t>
            </a:r>
            <a:r>
              <a:rPr lang="es-CL" sz="2000" b="1" dirty="0">
                <a:solidFill>
                  <a:schemeClr val="tx1"/>
                </a:solidFill>
              </a:rPr>
              <a:t>ERIC II, III y IV </a:t>
            </a:r>
            <a:r>
              <a:rPr lang="es-CL" sz="2000" dirty="0">
                <a:solidFill>
                  <a:schemeClr val="tx1"/>
                </a:solidFill>
              </a:rPr>
              <a:t>son muy virulentos en cuanto al tiempo que transcurre hasta causar la muerte en un plazo máximo de unos 7 días </a:t>
            </a:r>
            <a:r>
              <a:rPr lang="es-CL" sz="1200" b="1" dirty="0">
                <a:solidFill>
                  <a:schemeClr val="tx1"/>
                </a:solidFill>
              </a:rPr>
              <a:t>(</a:t>
            </a:r>
            <a:r>
              <a:rPr lang="es-CL" sz="1200" b="1" dirty="0" err="1">
                <a:solidFill>
                  <a:schemeClr val="tx1"/>
                </a:solidFill>
              </a:rPr>
              <a:t>Genersch</a:t>
            </a:r>
            <a:r>
              <a:rPr lang="es-CL" sz="1200" b="1" dirty="0">
                <a:solidFill>
                  <a:schemeClr val="tx1"/>
                </a:solidFill>
              </a:rPr>
              <a:t> et al., 2005, 2006). </a:t>
            </a:r>
          </a:p>
          <a:p>
            <a:pPr algn="just"/>
            <a:endParaRPr lang="es-CL" dirty="0">
              <a:solidFill>
                <a:schemeClr val="tx1"/>
              </a:solidFill>
            </a:endParaRPr>
          </a:p>
          <a:p>
            <a:pPr algn="just"/>
            <a:endParaRPr lang="es-CL" dirty="0">
              <a:solidFill>
                <a:schemeClr val="tx1"/>
              </a:solidFill>
            </a:endParaRPr>
          </a:p>
          <a:p>
            <a:pPr algn="just"/>
            <a:r>
              <a:rPr lang="es-CL" sz="2000" dirty="0">
                <a:solidFill>
                  <a:schemeClr val="tx1"/>
                </a:solidFill>
              </a:rPr>
              <a:t>Por el contrario, el genotipo </a:t>
            </a:r>
            <a:r>
              <a:rPr lang="es-CL" sz="2000" b="1" dirty="0">
                <a:solidFill>
                  <a:schemeClr val="tx1"/>
                </a:solidFill>
              </a:rPr>
              <a:t>ERIC I</a:t>
            </a:r>
            <a:r>
              <a:rPr lang="es-CL" sz="2000" dirty="0">
                <a:solidFill>
                  <a:schemeClr val="tx1"/>
                </a:solidFill>
              </a:rPr>
              <a:t> precisó alrededor de 12 días</a:t>
            </a:r>
            <a:r>
              <a:rPr lang="es-CL" sz="2000" b="1" dirty="0">
                <a:solidFill>
                  <a:schemeClr val="tx1"/>
                </a:solidFill>
              </a:rPr>
              <a:t> </a:t>
            </a:r>
            <a:r>
              <a:rPr lang="es-CL" sz="1200" b="1" dirty="0">
                <a:solidFill>
                  <a:schemeClr val="tx1"/>
                </a:solidFill>
              </a:rPr>
              <a:t>(</a:t>
            </a:r>
            <a:r>
              <a:rPr lang="es-CL" sz="1200" b="1" dirty="0" err="1">
                <a:solidFill>
                  <a:schemeClr val="tx1"/>
                </a:solidFill>
              </a:rPr>
              <a:t>Genersch</a:t>
            </a:r>
            <a:r>
              <a:rPr lang="es-CL" sz="1200" b="1" dirty="0">
                <a:solidFill>
                  <a:schemeClr val="tx1"/>
                </a:solidFill>
              </a:rPr>
              <a:t> et al., 2005, 2006; </a:t>
            </a:r>
            <a:r>
              <a:rPr lang="es-CL" sz="1200" b="1" dirty="0" err="1">
                <a:solidFill>
                  <a:schemeClr val="tx1"/>
                </a:solidFill>
              </a:rPr>
              <a:t>Genersch</a:t>
            </a:r>
            <a:r>
              <a:rPr lang="es-CL" sz="1200" b="1" dirty="0">
                <a:solidFill>
                  <a:schemeClr val="tx1"/>
                </a:solidFill>
              </a:rPr>
              <a:t>, 2010; </a:t>
            </a:r>
            <a:r>
              <a:rPr lang="es-CL" sz="1200" b="1" dirty="0" err="1">
                <a:solidFill>
                  <a:schemeClr val="tx1"/>
                </a:solidFill>
              </a:rPr>
              <a:t>Djukic</a:t>
            </a:r>
            <a:r>
              <a:rPr lang="es-CL" sz="1200" b="1" dirty="0">
                <a:solidFill>
                  <a:schemeClr val="tx1"/>
                </a:solidFill>
              </a:rPr>
              <a:t> et al., 2014). </a:t>
            </a:r>
          </a:p>
          <a:p>
            <a:pPr algn="just"/>
            <a:endParaRPr lang="es-CL" dirty="0">
              <a:solidFill>
                <a:schemeClr val="tx1"/>
              </a:solidFill>
            </a:endParaRPr>
          </a:p>
          <a:p>
            <a:pPr algn="just"/>
            <a:endParaRPr lang="es-CL" dirty="0">
              <a:solidFill>
                <a:schemeClr val="tx1"/>
              </a:solidFill>
            </a:endParaRPr>
          </a:p>
          <a:p>
            <a:pPr algn="just"/>
            <a:r>
              <a:rPr lang="es-CL" sz="2000" dirty="0">
                <a:solidFill>
                  <a:schemeClr val="tx1"/>
                </a:solidFill>
              </a:rPr>
              <a:t>En estudios epidemiológicos se ha observado que</a:t>
            </a:r>
            <a:r>
              <a:rPr lang="es-CL" sz="2000" b="1" dirty="0">
                <a:solidFill>
                  <a:schemeClr val="tx1"/>
                </a:solidFill>
              </a:rPr>
              <a:t> solo ERIC I y ERIC II se aíslan con frecuencia </a:t>
            </a:r>
            <a:r>
              <a:rPr lang="es-CL" sz="2000" dirty="0">
                <a:solidFill>
                  <a:schemeClr val="tx1"/>
                </a:solidFill>
              </a:rPr>
              <a:t>de colonias obtenidas a partir de la </a:t>
            </a:r>
            <a:r>
              <a:rPr lang="es-CL" sz="2000" dirty="0" err="1">
                <a:solidFill>
                  <a:schemeClr val="tx1"/>
                </a:solidFill>
              </a:rPr>
              <a:t>LA</a:t>
            </a:r>
            <a:r>
              <a:rPr lang="es-CL" sz="2000" dirty="0">
                <a:solidFill>
                  <a:schemeClr val="tx1"/>
                </a:solidFill>
              </a:rPr>
              <a:t>. en todo el mundo.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7B32BEC-6777-4460-A88B-716CBC266619}"/>
              </a:ext>
            </a:extLst>
          </p:cNvPr>
          <p:cNvSpPr/>
          <p:nvPr/>
        </p:nvSpPr>
        <p:spPr>
          <a:xfrm>
            <a:off x="521754" y="6182152"/>
            <a:ext cx="80289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400" dirty="0">
                <a:solidFill>
                  <a:schemeClr val="tx1"/>
                </a:solidFill>
                <a:latin typeface="arial" panose="020B0604020202020204" pitchFamily="34" charset="0"/>
              </a:rPr>
              <a:t>ERIC: </a:t>
            </a:r>
            <a:r>
              <a:rPr lang="es-CL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Enterobacterial</a:t>
            </a:r>
            <a:r>
              <a:rPr lang="es-CL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CL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repetitive</a:t>
            </a:r>
            <a:r>
              <a:rPr lang="es-CL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CL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intergenic</a:t>
            </a:r>
            <a:r>
              <a:rPr lang="es-CL" sz="1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CL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consensus</a:t>
            </a:r>
            <a:endParaRPr lang="es-CL" sz="1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es-ES" sz="1400" dirty="0">
                <a:solidFill>
                  <a:schemeClr val="tx1"/>
                </a:solidFill>
              </a:rPr>
              <a:t>(amplificación de secuencias </a:t>
            </a:r>
            <a:r>
              <a:rPr lang="es-ES" sz="1400" dirty="0" err="1">
                <a:solidFill>
                  <a:schemeClr val="tx1"/>
                </a:solidFill>
              </a:rPr>
              <a:t>intergénicas</a:t>
            </a:r>
            <a:r>
              <a:rPr lang="es-ES" sz="1400" dirty="0">
                <a:solidFill>
                  <a:schemeClr val="tx1"/>
                </a:solidFill>
              </a:rPr>
              <a:t> de consenso repetitivas de enterobacterias)</a:t>
            </a:r>
            <a:endParaRPr lang="es-CL" sz="1400" i="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451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1116013" y="116632"/>
            <a:ext cx="7343775" cy="133588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 ESTADIO DE INFECCION Y MUERTE</a:t>
            </a:r>
          </a:p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EN LA ABEJA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2456B97-83DF-4C66-AE67-6610FA7AA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" y="2166937"/>
            <a:ext cx="9086850" cy="2524125"/>
          </a:xfrm>
          <a:prstGeom prst="rect">
            <a:avLst/>
          </a:prstGeom>
        </p:spPr>
      </p:pic>
      <p:graphicFrame>
        <p:nvGraphicFramePr>
          <p:cNvPr id="20" name="Group 42">
            <a:extLst>
              <a:ext uri="{FF2B5EF4-FFF2-40B4-BE49-F238E27FC236}">
                <a16:creationId xmlns:a16="http://schemas.microsoft.com/office/drawing/2014/main" id="{FD6DC7AE-206A-48F6-B9A4-997F61751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989171"/>
              </p:ext>
            </p:extLst>
          </p:nvPr>
        </p:nvGraphicFramePr>
        <p:xfrm>
          <a:off x="1537665" y="4437112"/>
          <a:ext cx="2260972" cy="517525"/>
        </p:xfrm>
        <a:graphic>
          <a:graphicData uri="http://schemas.openxmlformats.org/drawingml/2006/table">
            <a:tbl>
              <a:tblPr/>
              <a:tblGrid>
                <a:gridCol w="37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5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7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5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566768"/>
                        </a:gs>
                        <a:gs pos="50000">
                          <a:srgbClr val="BBE0E3"/>
                        </a:gs>
                        <a:gs pos="100000">
                          <a:srgbClr val="566768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465E00"/>
                        </a:gs>
                        <a:gs pos="50000">
                          <a:srgbClr val="99CC00"/>
                        </a:gs>
                        <a:gs pos="100000">
                          <a:srgbClr val="465E00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s-A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Group 68">
            <a:extLst>
              <a:ext uri="{FF2B5EF4-FFF2-40B4-BE49-F238E27FC236}">
                <a16:creationId xmlns:a16="http://schemas.microsoft.com/office/drawing/2014/main" id="{2BCF5F0A-7AA9-41AA-9D5A-B1B7D9C8D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326636"/>
              </p:ext>
            </p:extLst>
          </p:nvPr>
        </p:nvGraphicFramePr>
        <p:xfrm>
          <a:off x="455623" y="5359032"/>
          <a:ext cx="1225550" cy="368300"/>
        </p:xfrm>
        <a:graphic>
          <a:graphicData uri="http://schemas.openxmlformats.org/drawingml/2006/table">
            <a:tbl>
              <a:tblPr/>
              <a:tblGrid>
                <a:gridCol w="122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1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</a:rPr>
                        <a:t>6 esporas</a:t>
                      </a:r>
                    </a:p>
                  </a:txBody>
                  <a:tcPr marT="1587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Group 74">
            <a:extLst>
              <a:ext uri="{FF2B5EF4-FFF2-40B4-BE49-F238E27FC236}">
                <a16:creationId xmlns:a16="http://schemas.microsoft.com/office/drawing/2014/main" id="{CBC825E2-8D7A-4989-AC80-A2C43536B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694651"/>
              </p:ext>
            </p:extLst>
          </p:nvPr>
        </p:nvGraphicFramePr>
        <p:xfrm>
          <a:off x="2430361" y="5792225"/>
          <a:ext cx="2304256" cy="642938"/>
        </p:xfrm>
        <a:graphic>
          <a:graphicData uri="http://schemas.openxmlformats.org/drawingml/2006/table">
            <a:tbl>
              <a:tblPr/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1125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A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Gothic" pitchFamily="49" charset="-128"/>
                        </a:rPr>
                        <a:t>Millones de esporas</a:t>
                      </a:r>
                    </a:p>
                  </a:txBody>
                  <a:tcPr marT="1587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" name="9 Flecha abajo">
            <a:extLst>
              <a:ext uri="{FF2B5EF4-FFF2-40B4-BE49-F238E27FC236}">
                <a16:creationId xmlns:a16="http://schemas.microsoft.com/office/drawing/2014/main" id="{5EFAE690-ABB6-4620-9966-250F7880C314}"/>
              </a:ext>
            </a:extLst>
          </p:cNvPr>
          <p:cNvSpPr/>
          <p:nvPr/>
        </p:nvSpPr>
        <p:spPr bwMode="auto">
          <a:xfrm rot="10800000">
            <a:off x="2277045" y="5159674"/>
            <a:ext cx="288032" cy="864096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4" name="10 Flecha abajo">
            <a:extLst>
              <a:ext uri="{FF2B5EF4-FFF2-40B4-BE49-F238E27FC236}">
                <a16:creationId xmlns:a16="http://schemas.microsoft.com/office/drawing/2014/main" id="{EC62534B-60FA-420F-A3B4-69E8ED913788}"/>
              </a:ext>
            </a:extLst>
          </p:cNvPr>
          <p:cNvSpPr/>
          <p:nvPr/>
        </p:nvSpPr>
        <p:spPr bwMode="auto">
          <a:xfrm rot="10800000">
            <a:off x="1495795" y="5144153"/>
            <a:ext cx="288032" cy="648072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5" name="11 Cerrar llave">
            <a:extLst>
              <a:ext uri="{FF2B5EF4-FFF2-40B4-BE49-F238E27FC236}">
                <a16:creationId xmlns:a16="http://schemas.microsoft.com/office/drawing/2014/main" id="{8548AA01-9C12-41F7-8438-2CD484E28E58}"/>
              </a:ext>
            </a:extLst>
          </p:cNvPr>
          <p:cNvSpPr/>
          <p:nvPr/>
        </p:nvSpPr>
        <p:spPr bwMode="auto">
          <a:xfrm rot="5400000">
            <a:off x="3038122" y="4224630"/>
            <a:ext cx="139712" cy="1730376"/>
          </a:xfrm>
          <a:prstGeom prst="rightBrace">
            <a:avLst>
              <a:gd name="adj1" fmla="val 8333"/>
              <a:gd name="adj2" fmla="val 50534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6" name="12 CuadroTexto">
            <a:extLst>
              <a:ext uri="{FF2B5EF4-FFF2-40B4-BE49-F238E27FC236}">
                <a16:creationId xmlns:a16="http://schemas.microsoft.com/office/drawing/2014/main" id="{AC070698-16D9-45E4-8ACD-F31B01B4A990}"/>
              </a:ext>
            </a:extLst>
          </p:cNvPr>
          <p:cNvSpPr txBox="1"/>
          <p:nvPr/>
        </p:nvSpPr>
        <p:spPr>
          <a:xfrm>
            <a:off x="3419872" y="5053015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tx1"/>
                </a:solidFill>
              </a:rPr>
              <a:t>Difícilmente se infecten</a:t>
            </a:r>
          </a:p>
        </p:txBody>
      </p:sp>
    </p:spTree>
    <p:extLst>
      <p:ext uri="{BB962C8B-B14F-4D97-AF65-F5344CB8AC3E}">
        <p14:creationId xmlns:p14="http://schemas.microsoft.com/office/powerpoint/2010/main" val="2661581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4213" y="764704"/>
            <a:ext cx="7200900" cy="3972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dirty="0">
                <a:solidFill>
                  <a:srgbClr val="000000"/>
                </a:solidFill>
              </a:rPr>
              <a:t>Se observa </a:t>
            </a:r>
            <a:r>
              <a:rPr lang="es-ES_tradnl" sz="2800" b="1" dirty="0">
                <a:solidFill>
                  <a:srgbClr val="000000"/>
                </a:solidFill>
              </a:rPr>
              <a:t>cría salteada</a:t>
            </a:r>
          </a:p>
          <a:p>
            <a:pPr>
              <a:lnSpc>
                <a:spcPct val="150000"/>
              </a:lnSpc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dirty="0">
                <a:solidFill>
                  <a:srgbClr val="000000"/>
                </a:solidFill>
              </a:rPr>
              <a:t>Las celdas afectadas tienen los opérculos: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dirty="0">
                <a:solidFill>
                  <a:srgbClr val="000000"/>
                </a:solidFill>
              </a:rPr>
              <a:t> </a:t>
            </a:r>
            <a:r>
              <a:rPr lang="es-ES_tradnl" sz="2800" b="1" dirty="0">
                <a:solidFill>
                  <a:srgbClr val="000000"/>
                </a:solidFill>
              </a:rPr>
              <a:t>Hundidos.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b="1" dirty="0">
                <a:solidFill>
                  <a:srgbClr val="000000"/>
                </a:solidFill>
              </a:rPr>
              <a:t>Oscurecidos.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b="1" dirty="0">
                <a:solidFill>
                  <a:srgbClr val="000000"/>
                </a:solidFill>
              </a:rPr>
              <a:t> Roídos.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b="1" dirty="0">
                <a:solidFill>
                  <a:srgbClr val="000000"/>
                </a:solidFill>
              </a:rPr>
              <a:t>De apariencia húmeda y grasosa.</a:t>
            </a:r>
          </a:p>
        </p:txBody>
      </p:sp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1547664" y="4869160"/>
            <a:ext cx="5830094" cy="1942604"/>
            <a:chOff x="431" y="1525"/>
            <a:chExt cx="4670" cy="2403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1525"/>
              <a:ext cx="2313" cy="24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16" y="1525"/>
              <a:ext cx="2086" cy="23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619250" y="188640"/>
            <a:ext cx="5832475" cy="581025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>
                <a:solidFill>
                  <a:srgbClr val="000000"/>
                </a:solidFill>
              </a:rPr>
              <a:t>Síntomas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B3CFA7E-CA1D-4BD8-8F82-81CB42A4B0C3}"/>
              </a:ext>
            </a:extLst>
          </p:cNvPr>
          <p:cNvSpPr/>
          <p:nvPr/>
        </p:nvSpPr>
        <p:spPr>
          <a:xfrm>
            <a:off x="3995936" y="2591395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6491"/>
            <a:ext cx="9224836" cy="68515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" y="2348880"/>
            <a:ext cx="9143999" cy="1784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dirty="0">
                <a:solidFill>
                  <a:srgbClr val="000000"/>
                </a:solidFill>
              </a:rPr>
              <a:t>Enfermedad de la </a:t>
            </a:r>
            <a:r>
              <a:rPr lang="es-ES_tradnl" sz="2800" b="1" dirty="0">
                <a:solidFill>
                  <a:srgbClr val="000000"/>
                </a:solidFill>
              </a:rPr>
              <a:t>etapa larval</a:t>
            </a:r>
          </a:p>
          <a:p>
            <a:pPr algn="ctr">
              <a:spcBef>
                <a:spcPts val="1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dirty="0">
                <a:solidFill>
                  <a:srgbClr val="000000"/>
                </a:solidFill>
              </a:rPr>
              <a:t>Causada por una </a:t>
            </a:r>
            <a:r>
              <a:rPr lang="es-ES_tradnl" sz="2800" b="1" dirty="0">
                <a:solidFill>
                  <a:srgbClr val="000000"/>
                </a:solidFill>
              </a:rPr>
              <a:t>bacteria</a:t>
            </a:r>
            <a:r>
              <a:rPr lang="es-ES_tradnl" sz="2800" dirty="0">
                <a:solidFill>
                  <a:srgbClr val="000000"/>
                </a:solidFill>
              </a:rPr>
              <a:t> llamada :</a:t>
            </a:r>
          </a:p>
          <a:p>
            <a:pPr algn="ctr"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b="1" i="1" dirty="0" err="1">
                <a:solidFill>
                  <a:srgbClr val="000000"/>
                </a:solidFill>
              </a:rPr>
              <a:t>Paenibacillus</a:t>
            </a:r>
            <a:r>
              <a:rPr lang="es-ES_tradnl" sz="2800" b="1" i="1" dirty="0">
                <a:solidFill>
                  <a:srgbClr val="000000"/>
                </a:solidFill>
              </a:rPr>
              <a:t> </a:t>
            </a:r>
            <a:r>
              <a:rPr lang="es-ES_tradnl" sz="2800" b="1" i="1" dirty="0" err="1">
                <a:solidFill>
                  <a:srgbClr val="000000"/>
                </a:solidFill>
              </a:rPr>
              <a:t>larvae</a:t>
            </a:r>
            <a:r>
              <a:rPr lang="es-ES_tradnl" sz="2800" b="1" dirty="0">
                <a:solidFill>
                  <a:srgbClr val="000000"/>
                </a:solidFill>
              </a:rPr>
              <a:t> </a:t>
            </a:r>
            <a:r>
              <a:rPr lang="es-ES_tradnl" sz="2000" b="1" dirty="0">
                <a:solidFill>
                  <a:srgbClr val="000000"/>
                </a:solidFill>
              </a:rPr>
              <a:t>(</a:t>
            </a:r>
            <a:r>
              <a:rPr lang="es-ES_tradnl" sz="2000" b="1" dirty="0" err="1">
                <a:solidFill>
                  <a:srgbClr val="000000"/>
                </a:solidFill>
              </a:rPr>
              <a:t>Genersch</a:t>
            </a:r>
            <a:r>
              <a:rPr lang="es-ES_tradnl" sz="2000" b="1" dirty="0">
                <a:solidFill>
                  <a:srgbClr val="000000"/>
                </a:solidFill>
              </a:rPr>
              <a:t>, 2006)</a:t>
            </a: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716016" y="764704"/>
            <a:ext cx="4427984" cy="1248676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b="1" dirty="0">
                <a:solidFill>
                  <a:srgbClr val="000000"/>
                </a:solidFill>
              </a:rPr>
              <a:t>LOQUE AMERICANA</a:t>
            </a:r>
          </a:p>
          <a:p>
            <a:pPr algn="ctr">
              <a:spcBef>
                <a:spcPts val="1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b="1" dirty="0">
                <a:solidFill>
                  <a:srgbClr val="000000"/>
                </a:solidFill>
              </a:rPr>
              <a:t>American </a:t>
            </a:r>
            <a:r>
              <a:rPr lang="es-ES_tradnl" sz="2800" b="1" dirty="0" err="1">
                <a:solidFill>
                  <a:srgbClr val="000000"/>
                </a:solidFill>
              </a:rPr>
              <a:t>Fouldbrood</a:t>
            </a:r>
            <a:endParaRPr lang="es-ES_tradnl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D:\ABEJA\GABRIEL\TRES BANDERAS\loque\100_2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2"/>
            <a:ext cx="9143967" cy="6858422"/>
          </a:xfrm>
          <a:prstGeom prst="rect">
            <a:avLst/>
          </a:prstGeom>
          <a:noFill/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DAFAA104-17BD-4EC2-B849-8C31BE0FB94E}"/>
              </a:ext>
            </a:extLst>
          </p:cNvPr>
          <p:cNvSpPr/>
          <p:nvPr/>
        </p:nvSpPr>
        <p:spPr>
          <a:xfrm>
            <a:off x="3491880" y="836712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 descr="D:\ABEJA\GABRIEL\TRES BANDERAS\loque\100_2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" y="0"/>
            <a:ext cx="9143405" cy="6858000"/>
          </a:xfrm>
          <a:prstGeom prst="rect">
            <a:avLst/>
          </a:prstGeom>
          <a:noFill/>
        </p:spPr>
      </p:pic>
      <p:sp>
        <p:nvSpPr>
          <p:cNvPr id="3" name="2 Flecha abajo"/>
          <p:cNvSpPr/>
          <p:nvPr/>
        </p:nvSpPr>
        <p:spPr bwMode="auto">
          <a:xfrm rot="4221165">
            <a:off x="3571643" y="239001"/>
            <a:ext cx="360040" cy="57606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" name="3 Flecha abajo"/>
          <p:cNvSpPr/>
          <p:nvPr/>
        </p:nvSpPr>
        <p:spPr bwMode="auto">
          <a:xfrm rot="4221165">
            <a:off x="1339395" y="1607153"/>
            <a:ext cx="360040" cy="57606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" name="4 Flecha abajo"/>
          <p:cNvSpPr/>
          <p:nvPr/>
        </p:nvSpPr>
        <p:spPr bwMode="auto">
          <a:xfrm rot="4221165">
            <a:off x="5659875" y="2615265"/>
            <a:ext cx="360040" cy="57606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6" name="5 Flecha abajo"/>
          <p:cNvSpPr/>
          <p:nvPr/>
        </p:nvSpPr>
        <p:spPr bwMode="auto">
          <a:xfrm rot="4221165">
            <a:off x="6812002" y="3047311"/>
            <a:ext cx="360040" cy="57606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7" name="6 Flecha abajo"/>
          <p:cNvSpPr/>
          <p:nvPr/>
        </p:nvSpPr>
        <p:spPr bwMode="auto">
          <a:xfrm rot="4221165">
            <a:off x="979354" y="4199439"/>
            <a:ext cx="360040" cy="57606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8" name="7 Flecha abajo"/>
          <p:cNvSpPr/>
          <p:nvPr/>
        </p:nvSpPr>
        <p:spPr bwMode="auto">
          <a:xfrm rot="4221165">
            <a:off x="5803890" y="5279560"/>
            <a:ext cx="360040" cy="57606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9" name="8 Flecha abajo"/>
          <p:cNvSpPr/>
          <p:nvPr/>
        </p:nvSpPr>
        <p:spPr bwMode="auto">
          <a:xfrm rot="9967732">
            <a:off x="3088966" y="5907946"/>
            <a:ext cx="360040" cy="57606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427984" y="116632"/>
            <a:ext cx="468052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AR" sz="3200" b="1" dirty="0"/>
              <a:t>ESTADIO TEMPRANO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4D0CDE6-70AE-4504-A1C1-9210052EA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119" y="3286075"/>
            <a:ext cx="4429125" cy="34290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0" name="Picture 2" descr="D:\ABEJA\GABRIEL\TRES BANDERAS\loque\100_28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374650"/>
            <a:ext cx="8142287" cy="610711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2 Flecha abajo"/>
          <p:cNvSpPr/>
          <p:nvPr/>
        </p:nvSpPr>
        <p:spPr bwMode="auto">
          <a:xfrm>
            <a:off x="5652120" y="1124744"/>
            <a:ext cx="432048" cy="792088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Picture 2" descr="D:\ABEJA\GABRIEL\TRES BANDERAS\loque\100_28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4"/>
            <a:ext cx="9145056" cy="6858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2" descr="D:\ABEJA\GABRIEL\TRES BANDERAS\loque\100_2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374650"/>
            <a:ext cx="8142287" cy="6107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2" descr="D:\ABEJA\GABRIEL\TRES BANDERAS\loque\100_2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4"/>
            <a:ext cx="9145056" cy="6858793"/>
          </a:xfrm>
          <a:prstGeom prst="rect">
            <a:avLst/>
          </a:prstGeom>
          <a:noFill/>
        </p:spPr>
      </p:pic>
      <p:sp>
        <p:nvSpPr>
          <p:cNvPr id="3" name="2 Flecha abajo"/>
          <p:cNvSpPr/>
          <p:nvPr/>
        </p:nvSpPr>
        <p:spPr bwMode="auto">
          <a:xfrm rot="2468319">
            <a:off x="6497440" y="4116589"/>
            <a:ext cx="720080" cy="432048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2" descr="D:\ABEJA\GABRIEL\TRES BANDERAS\loque\100_28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4"/>
            <a:ext cx="9145056" cy="6858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2" descr="D:\ABEJA\GABRIEL\TRES BANDERAS\loque\100_28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4"/>
            <a:ext cx="9145056" cy="6858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96753" y="-369167"/>
            <a:ext cx="6858000" cy="75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 bwMode="auto">
          <a:xfrm>
            <a:off x="539552" y="6669360"/>
            <a:ext cx="8280920" cy="18864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6238"/>
            <a:ext cx="9144000" cy="64411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0657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6491"/>
            <a:ext cx="9224836" cy="68515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84275" y="1412875"/>
            <a:ext cx="7051675" cy="89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>
                <a:solidFill>
                  <a:srgbClr val="000000"/>
                </a:solidFill>
                <a:latin typeface="Century Gothic" pitchFamily="34" charset="0"/>
                <a:cs typeface="Times New Roman" pitchFamily="18" charset="0"/>
              </a:rPr>
              <a:t>   </a:t>
            </a:r>
          </a:p>
          <a:p>
            <a:pPr algn="just">
              <a:lnSpc>
                <a:spcPct val="14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>
                <a:solidFill>
                  <a:srgbClr val="00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1" y="6491"/>
            <a:ext cx="3880472" cy="3282809"/>
            <a:chOff x="975" y="1707"/>
            <a:chExt cx="1280" cy="1134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18000"/>
            </a:blip>
            <a:srcRect/>
            <a:stretch>
              <a:fillRect/>
            </a:stretch>
          </p:blipFill>
          <p:spPr bwMode="auto">
            <a:xfrm>
              <a:off x="975" y="1707"/>
              <a:ext cx="1281" cy="10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975" y="2648"/>
              <a:ext cx="554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_tradnl" sz="1400" b="1">
                  <a:solidFill>
                    <a:srgbClr val="862D00"/>
                  </a:solidFill>
                  <a:latin typeface="Century Gothic" pitchFamily="34" charset="0"/>
                </a:rPr>
                <a:t>(50 X)</a:t>
              </a:r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13490" y="3611753"/>
            <a:ext cx="3097212" cy="100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000" b="1" dirty="0">
                <a:solidFill>
                  <a:srgbClr val="000000"/>
                </a:solidFill>
              </a:rPr>
              <a:t>Colonias</a:t>
            </a:r>
            <a:r>
              <a:rPr lang="es-AR" sz="2000" dirty="0">
                <a:solidFill>
                  <a:srgbClr val="000000"/>
                </a:solidFill>
              </a:rPr>
              <a:t>: pequeñas, cóncavas, rugosas, bordes irregulares. 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716463" y="1484313"/>
            <a:ext cx="4032250" cy="131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 dirty="0">
                <a:solidFill>
                  <a:srgbClr val="000000"/>
                </a:solidFill>
              </a:rPr>
              <a:t>Células</a:t>
            </a:r>
            <a:r>
              <a:rPr lang="es-ES_tradnl" sz="2000" dirty="0">
                <a:solidFill>
                  <a:srgbClr val="000000"/>
                </a:solidFill>
              </a:rPr>
              <a:t>: bastones </a:t>
            </a:r>
            <a:r>
              <a:rPr lang="es-ES_tradnl" sz="2000" dirty="0" err="1">
                <a:solidFill>
                  <a:srgbClr val="000000"/>
                </a:solidFill>
              </a:rPr>
              <a:t>gram</a:t>
            </a:r>
            <a:r>
              <a:rPr lang="es-ES_tradnl" sz="2000" dirty="0">
                <a:solidFill>
                  <a:srgbClr val="000000"/>
                </a:solidFill>
              </a:rPr>
              <a:t> +, </a:t>
            </a:r>
            <a:r>
              <a:rPr lang="es-MX" sz="2000" dirty="0">
                <a:solidFill>
                  <a:srgbClr val="000000"/>
                </a:solidFill>
              </a:rPr>
              <a:t>entre 0.5 y 0.6 </a:t>
            </a:r>
            <a:r>
              <a:rPr lang="en-US" sz="2000" dirty="0">
                <a:solidFill>
                  <a:srgbClr val="000000"/>
                </a:solidFill>
              </a:rPr>
              <a:t>µm</a:t>
            </a:r>
            <a:r>
              <a:rPr lang="es-MX" sz="2000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2000" dirty="0">
                <a:solidFill>
                  <a:srgbClr val="000000"/>
                </a:solidFill>
              </a:rPr>
              <a:t>de ancho y 2.3 a 5 </a:t>
            </a:r>
            <a:r>
              <a:rPr lang="en-US" sz="2000" dirty="0">
                <a:solidFill>
                  <a:srgbClr val="000000"/>
                </a:solidFill>
              </a:rPr>
              <a:t>µm</a:t>
            </a:r>
            <a:r>
              <a:rPr lang="es-MX" sz="2000" dirty="0">
                <a:solidFill>
                  <a:srgbClr val="000000"/>
                </a:solidFill>
              </a:rPr>
              <a:t> de ancho, solitarios o en cadenas</a:t>
            </a:r>
          </a:p>
        </p:txBody>
      </p:sp>
    </p:spTree>
    <p:extLst>
      <p:ext uri="{BB962C8B-B14F-4D97-AF65-F5344CB8AC3E}">
        <p14:creationId xmlns:p14="http://schemas.microsoft.com/office/powerpoint/2010/main" val="29841759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1520" y="1700808"/>
            <a:ext cx="8712967" cy="51600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just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dirty="0">
                <a:solidFill>
                  <a:srgbClr val="000000"/>
                </a:solidFill>
              </a:rPr>
              <a:t>Al introducir un palillo a través del opérculo, se extrae:</a:t>
            </a:r>
          </a:p>
          <a:p>
            <a:pPr marL="1080000" lvl="1" algn="just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3200" dirty="0">
              <a:solidFill>
                <a:srgbClr val="000000"/>
              </a:solidFill>
            </a:endParaRPr>
          </a:p>
          <a:p>
            <a:pPr marL="1080000" lvl="1" algn="just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dirty="0">
                <a:solidFill>
                  <a:srgbClr val="000000"/>
                </a:solidFill>
              </a:rPr>
              <a:t> una masa viscosa que se estira más de 2,5 cm. </a:t>
            </a:r>
          </a:p>
          <a:p>
            <a:pPr marL="1080000" lvl="1" algn="just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3200" dirty="0">
              <a:solidFill>
                <a:srgbClr val="000000"/>
              </a:solidFill>
            </a:endParaRPr>
          </a:p>
          <a:p>
            <a:pPr marL="1080000" lvl="1" algn="just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dirty="0">
                <a:solidFill>
                  <a:srgbClr val="000000"/>
                </a:solidFill>
              </a:rPr>
              <a:t> de color variable entre amarillento y castaño oscuro, casi negro</a:t>
            </a:r>
          </a:p>
          <a:p>
            <a:pPr marL="1080000" lvl="1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dirty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ts val="1125"/>
              </a:spcBef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3200" dirty="0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228834"/>
            <a:ext cx="1511721" cy="15125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1475941" cy="15125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2339752" y="332656"/>
            <a:ext cx="66099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4800" b="1" dirty="0">
                <a:solidFill>
                  <a:srgbClr val="000000"/>
                </a:solidFill>
              </a:rPr>
              <a:t>“Prueba del fósforo” </a:t>
            </a:r>
            <a:endParaRPr lang="es-AR" sz="48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3203848" y="1163653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/>
                </a:solidFill>
                <a:latin typeface="+mj-lt"/>
              </a:rPr>
              <a:t>(VISCOSIDAD-</a:t>
            </a:r>
            <a:r>
              <a:rPr lang="es-AR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ROPINESS) </a:t>
            </a:r>
            <a:endParaRPr lang="es-CL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F3-AFB-r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85153" cy="6363866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5724128" y="5949280"/>
            <a:ext cx="28803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tx1"/>
                </a:solidFill>
              </a:rPr>
              <a:t>MONDADIENTE</a:t>
            </a:r>
            <a:endParaRPr lang="es-CL" sz="2800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4188838"/>
            <a:ext cx="4607476" cy="264072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importante usar un palo seco con una superficie rugosa para realizar la prueba. Los restos de la cría con AFB pueden no pegarse bien al material liso o mojado como los tallos de hierba.</a:t>
            </a:r>
            <a:endParaRPr lang="es-CL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536" y="188640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3600" dirty="0">
                <a:solidFill>
                  <a:schemeClr val="accent3"/>
                </a:solidFill>
              </a:rPr>
              <a:t>Los marcos afectados presentan olor semejante a cola de carpintero (Bailey &amp; </a:t>
            </a:r>
            <a:r>
              <a:rPr lang="es-ES_tradnl" sz="3600" dirty="0" err="1">
                <a:solidFill>
                  <a:schemeClr val="accent3"/>
                </a:solidFill>
              </a:rPr>
              <a:t>Ball</a:t>
            </a:r>
            <a:r>
              <a:rPr lang="es-ES_tradnl" sz="3600" dirty="0">
                <a:solidFill>
                  <a:schemeClr val="accent3"/>
                </a:solidFill>
              </a:rPr>
              <a:t>, 1991; </a:t>
            </a:r>
            <a:r>
              <a:rPr lang="es-ES_tradnl" sz="3600" dirty="0" err="1">
                <a:solidFill>
                  <a:schemeClr val="accent3"/>
                </a:solidFill>
              </a:rPr>
              <a:t>Shimanuki</a:t>
            </a:r>
            <a:r>
              <a:rPr lang="es-ES_tradnl" sz="3600" dirty="0">
                <a:solidFill>
                  <a:schemeClr val="accent3"/>
                </a:solidFill>
              </a:rPr>
              <a:t>, 1990). </a:t>
            </a:r>
            <a:endParaRPr lang="es-AR" sz="3600" dirty="0">
              <a:solidFill>
                <a:schemeClr val="accent3"/>
              </a:solidFill>
            </a:endParaRPr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4519223" cy="430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6" name="Picture 2" descr="Resultado de imagen para loque americana en abej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16954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 descr="F2-AFB-co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569325" cy="6427788"/>
          </a:xfrm>
          <a:prstGeom prst="rect">
            <a:avLst/>
          </a:prstGeom>
          <a:noFill/>
        </p:spPr>
      </p:pic>
      <p:sp>
        <p:nvSpPr>
          <p:cNvPr id="3" name="2 Elipse"/>
          <p:cNvSpPr/>
          <p:nvPr/>
        </p:nvSpPr>
        <p:spPr bwMode="auto">
          <a:xfrm>
            <a:off x="3851920" y="4077072"/>
            <a:ext cx="2952328" cy="144016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pic>
        <p:nvPicPr>
          <p:cNvPr id="2027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149080"/>
            <a:ext cx="24384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trella de 7 puntas 3"/>
          <p:cNvSpPr/>
          <p:nvPr/>
        </p:nvSpPr>
        <p:spPr bwMode="auto">
          <a:xfrm>
            <a:off x="107504" y="620688"/>
            <a:ext cx="2798440" cy="1296144"/>
          </a:xfrm>
          <a:prstGeom prst="star7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28869" y="111890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27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D:\ABEJA\GABRIEL\TRES BANDERAS\loque\100_28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374650"/>
            <a:ext cx="8142287" cy="6107113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1403648" y="83671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tx1"/>
                </a:solidFill>
              </a:rPr>
              <a:t>FOSFORO</a:t>
            </a:r>
            <a:endParaRPr lang="es-CL" sz="2800" b="1" dirty="0">
              <a:solidFill>
                <a:schemeClr val="tx1"/>
              </a:solidFill>
            </a:endParaRPr>
          </a:p>
        </p:txBody>
      </p:sp>
      <p:sp>
        <p:nvSpPr>
          <p:cNvPr id="4" name="Estrella de 7 puntas 3"/>
          <p:cNvSpPr/>
          <p:nvPr/>
        </p:nvSpPr>
        <p:spPr bwMode="auto">
          <a:xfrm>
            <a:off x="22222" y="1700808"/>
            <a:ext cx="2798440" cy="1296144"/>
          </a:xfrm>
          <a:prstGeom prst="star7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43587" y="219902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55"/>
            <a:ext cx="9026624" cy="68799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CuadroTexto 2"/>
          <p:cNvSpPr txBox="1"/>
          <p:nvPr/>
        </p:nvSpPr>
        <p:spPr>
          <a:xfrm>
            <a:off x="683568" y="5805264"/>
            <a:ext cx="194421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tx1"/>
                </a:solidFill>
              </a:rPr>
              <a:t>FOSFORO</a:t>
            </a:r>
            <a:endParaRPr lang="es-CL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Imagen 1" descr="http://www.afb.org.nz/Websites/nzafb/images/29-Fig-infected-bee-larva-being-roped-o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4763"/>
            <a:ext cx="9139238" cy="689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07504" y="116632"/>
            <a:ext cx="4572000" cy="132343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just"/>
            <a:r>
              <a:rPr lang="es-AR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el material larval se desplaza, pero no tan lejos como se describió anteriormente, busque otras larvas y pupas que puedan mostrar síntomas.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211960" y="5142953"/>
            <a:ext cx="4910067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AR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no se encuentra ninguna, haga los arreglos para enviar la larva sospechosa a un laboratorio para su análisis  o marque la colmena y revísela a intervalos regulares durante seis meses o más. </a:t>
            </a:r>
            <a:endParaRPr lang="es-CL" sz="2000" dirty="0"/>
          </a:p>
        </p:txBody>
      </p:sp>
      <p:sp>
        <p:nvSpPr>
          <p:cNvPr id="5" name="Rectángulo 4"/>
          <p:cNvSpPr/>
          <p:nvPr/>
        </p:nvSpPr>
        <p:spPr>
          <a:xfrm>
            <a:off x="289905" y="2367647"/>
            <a:ext cx="8568952" cy="10833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 embargo, la prueba del fósforo no siempre es un diagnóstico definitivo de AFB si no esta experimentado.</a:t>
            </a:r>
            <a:endParaRPr lang="es-CL" sz="2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99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0" y="188640"/>
            <a:ext cx="9143999" cy="14487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chemeClr val="accent3"/>
                </a:solidFill>
              </a:rPr>
              <a:t>Con el correr del tiempo, los restos larvales se secan dando lugar a la formación de una </a:t>
            </a:r>
            <a:r>
              <a:rPr lang="es-ES_tradnl" sz="4000" b="1" dirty="0">
                <a:solidFill>
                  <a:schemeClr val="accent3"/>
                </a:solidFill>
              </a:rPr>
              <a:t>ESCAMA</a:t>
            </a:r>
            <a:r>
              <a:rPr lang="es-ES_tradnl" sz="2400" b="1" dirty="0">
                <a:solidFill>
                  <a:schemeClr val="accent3"/>
                </a:solidFill>
              </a:rPr>
              <a:t> que se adhiere firmemente al piso y fondo de las celdas</a:t>
            </a:r>
          </a:p>
        </p:txBody>
      </p:sp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827088" y="1844675"/>
            <a:ext cx="2855912" cy="2517775"/>
            <a:chOff x="521" y="1162"/>
            <a:chExt cx="1799" cy="1586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1" y="1162"/>
              <a:ext cx="1800" cy="15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0" name="Text Box 4"/>
            <p:cNvSpPr txBox="1">
              <a:spLocks noChangeArrowheads="1"/>
            </p:cNvSpPr>
            <p:nvPr/>
          </p:nvSpPr>
          <p:spPr bwMode="auto">
            <a:xfrm>
              <a:off x="2063" y="2478"/>
              <a:ext cx="22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rgbClr val="000000"/>
                  </a:solidFill>
                </a:rPr>
                <a:t>1</a:t>
              </a:r>
            </a:p>
          </p:txBody>
        </p:sp>
      </p:grpSp>
      <p:grpSp>
        <p:nvGrpSpPr>
          <p:cNvPr id="9221" name="Group 5"/>
          <p:cNvGrpSpPr>
            <a:grpSpLocks/>
          </p:cNvGrpSpPr>
          <p:nvPr/>
        </p:nvGrpSpPr>
        <p:grpSpPr bwMode="auto">
          <a:xfrm>
            <a:off x="4427538" y="1844675"/>
            <a:ext cx="3022600" cy="2519363"/>
            <a:chOff x="2789" y="1162"/>
            <a:chExt cx="1904" cy="1587"/>
          </a:xfrm>
        </p:grpSpPr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89" y="1162"/>
              <a:ext cx="1800" cy="15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4377" y="2432"/>
              <a:ext cx="31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827088" y="4338638"/>
            <a:ext cx="3022600" cy="2519362"/>
            <a:chOff x="521" y="2733"/>
            <a:chExt cx="1904" cy="1587"/>
          </a:xfrm>
        </p:grpSpPr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1" y="2733"/>
              <a:ext cx="1800" cy="15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6" name="Text Box 10"/>
            <p:cNvSpPr txBox="1">
              <a:spLocks noChangeArrowheads="1"/>
            </p:cNvSpPr>
            <p:nvPr/>
          </p:nvSpPr>
          <p:spPr bwMode="auto">
            <a:xfrm>
              <a:off x="2063" y="4089"/>
              <a:ext cx="363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rgbClr val="000000"/>
                  </a:solidFill>
                </a:rPr>
                <a:t>3</a:t>
              </a:r>
            </a:p>
          </p:txBody>
        </p:sp>
      </p:grpSp>
      <p:grpSp>
        <p:nvGrpSpPr>
          <p:cNvPr id="9227" name="Group 11"/>
          <p:cNvGrpSpPr>
            <a:grpSpLocks/>
          </p:cNvGrpSpPr>
          <p:nvPr/>
        </p:nvGrpSpPr>
        <p:grpSpPr bwMode="auto">
          <a:xfrm>
            <a:off x="4451350" y="4271963"/>
            <a:ext cx="2855913" cy="2613025"/>
            <a:chOff x="2804" y="2691"/>
            <a:chExt cx="1799" cy="1646"/>
          </a:xfrm>
        </p:grpSpPr>
        <p:pic>
          <p:nvPicPr>
            <p:cNvPr id="9228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04" y="2691"/>
              <a:ext cx="1800" cy="162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9" name="Text Box 13"/>
            <p:cNvSpPr txBox="1">
              <a:spLocks noChangeArrowheads="1"/>
            </p:cNvSpPr>
            <p:nvPr/>
          </p:nvSpPr>
          <p:spPr bwMode="auto">
            <a:xfrm>
              <a:off x="4377" y="4106"/>
              <a:ext cx="22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rgbClr val="000000"/>
                  </a:solidFill>
                </a:rPr>
                <a:t>4</a:t>
              </a:r>
            </a:p>
          </p:txBody>
        </p:sp>
      </p:grp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7379568" y="4527358"/>
            <a:ext cx="1764432" cy="18539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chemeClr val="accent3"/>
                </a:solidFill>
              </a:rPr>
              <a:t>Escama </a:t>
            </a:r>
          </a:p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chemeClr val="accent3"/>
                </a:solidFill>
              </a:rPr>
              <a:t>adherida </a:t>
            </a:r>
          </a:p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chemeClr val="accent3"/>
                </a:solidFill>
              </a:rPr>
              <a:t>al piso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0" y="188640"/>
            <a:ext cx="9143999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chemeClr val="tx1"/>
                </a:solidFill>
              </a:rPr>
              <a:t>Con el correr del tiempo, los restos larvales se secan dando lugar a la formación de una ESCAMA que se adhiere firmemente al piso y fondo de las celdas</a:t>
            </a:r>
          </a:p>
        </p:txBody>
      </p:sp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1835149" y="1493356"/>
            <a:ext cx="5042622" cy="4743956"/>
            <a:chOff x="521" y="1162"/>
            <a:chExt cx="1799" cy="1586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1" y="1162"/>
              <a:ext cx="1800" cy="15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0" name="Text Box 4"/>
            <p:cNvSpPr txBox="1">
              <a:spLocks noChangeArrowheads="1"/>
            </p:cNvSpPr>
            <p:nvPr/>
          </p:nvSpPr>
          <p:spPr bwMode="auto">
            <a:xfrm>
              <a:off x="2063" y="2478"/>
              <a:ext cx="22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9221" name="Group 5"/>
          <p:cNvGrpSpPr>
            <a:grpSpLocks/>
          </p:cNvGrpSpPr>
          <p:nvPr/>
        </p:nvGrpSpPr>
        <p:grpSpPr bwMode="auto">
          <a:xfrm>
            <a:off x="1836738" y="1501615"/>
            <a:ext cx="5255542" cy="4735697"/>
            <a:chOff x="2789" y="1162"/>
            <a:chExt cx="1904" cy="1587"/>
          </a:xfrm>
        </p:grpSpPr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89" y="1162"/>
              <a:ext cx="1800" cy="15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4377" y="2432"/>
              <a:ext cx="31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1836707" y="1462232"/>
            <a:ext cx="5258333" cy="4775079"/>
            <a:chOff x="521" y="2733"/>
            <a:chExt cx="1904" cy="1587"/>
          </a:xfrm>
        </p:grpSpPr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1" y="2733"/>
              <a:ext cx="1800" cy="15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6" name="Text Box 10"/>
            <p:cNvSpPr txBox="1">
              <a:spLocks noChangeArrowheads="1"/>
            </p:cNvSpPr>
            <p:nvPr/>
          </p:nvSpPr>
          <p:spPr bwMode="auto">
            <a:xfrm>
              <a:off x="2063" y="4089"/>
              <a:ext cx="363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9227" name="Group 11"/>
          <p:cNvGrpSpPr>
            <a:grpSpLocks/>
          </p:cNvGrpSpPr>
          <p:nvPr/>
        </p:nvGrpSpPr>
        <p:grpSpPr bwMode="auto">
          <a:xfrm>
            <a:off x="1834131" y="1459240"/>
            <a:ext cx="4959549" cy="4664409"/>
            <a:chOff x="2804" y="2691"/>
            <a:chExt cx="1799" cy="1646"/>
          </a:xfrm>
        </p:grpSpPr>
        <p:pic>
          <p:nvPicPr>
            <p:cNvPr id="9228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04" y="2691"/>
              <a:ext cx="1800" cy="162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229" name="Text Box 13"/>
            <p:cNvSpPr txBox="1">
              <a:spLocks noChangeArrowheads="1"/>
            </p:cNvSpPr>
            <p:nvPr/>
          </p:nvSpPr>
          <p:spPr bwMode="auto">
            <a:xfrm>
              <a:off x="4377" y="4106"/>
              <a:ext cx="22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AR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16" name="Text Box 2">
            <a:extLst>
              <a:ext uri="{FF2B5EF4-FFF2-40B4-BE49-F238E27FC236}">
                <a16:creationId xmlns:a16="http://schemas.microsoft.com/office/drawing/2014/main" id="{E6C3E852-A609-4DA3-A956-92C9EB43C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5" y="6146998"/>
            <a:ext cx="7632848" cy="58695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chemeClr val="tx1"/>
                </a:solidFill>
              </a:rPr>
              <a:t>Escama adherida a la pared de la celdilla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A56D4-26C5-46CA-949E-C544633C37D5}"/>
              </a:ext>
            </a:extLst>
          </p:cNvPr>
          <p:cNvSpPr/>
          <p:nvPr/>
        </p:nvSpPr>
        <p:spPr bwMode="auto">
          <a:xfrm>
            <a:off x="1834131" y="1459240"/>
            <a:ext cx="4959549" cy="4675502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0554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loque americana en abej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032448" cy="670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162" name="Picture 2" descr="Resultado de imagen para loque americana en abej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216" y="1790824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9" y="4005064"/>
            <a:ext cx="4233171" cy="2702024"/>
          </a:xfrm>
          <a:prstGeom prst="rect">
            <a:avLst/>
          </a:prstGeom>
        </p:spPr>
      </p:pic>
      <p:sp>
        <p:nvSpPr>
          <p:cNvPr id="5" name="Estrella de 7 puntas 4"/>
          <p:cNvSpPr/>
          <p:nvPr/>
        </p:nvSpPr>
        <p:spPr bwMode="auto">
          <a:xfrm>
            <a:off x="467544" y="260648"/>
            <a:ext cx="3367501" cy="1431567"/>
          </a:xfrm>
          <a:prstGeom prst="star7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88909" y="758869"/>
            <a:ext cx="2265104" cy="581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SIN 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59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900113" y="1412875"/>
            <a:ext cx="7704137" cy="511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>
              <a:spcBef>
                <a:spcPts val="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1200" dirty="0">
              <a:solidFill>
                <a:srgbClr val="000000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Análisis de diversidad por medio de técnicas que evalúan el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genoma bacteriano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Evaluación mediante técnica </a:t>
            </a:r>
            <a:r>
              <a:rPr lang="es-ES_tradnl" dirty="0" err="1">
                <a:solidFill>
                  <a:srgbClr val="000000"/>
                </a:solidFill>
              </a:rPr>
              <a:t>rep</a:t>
            </a:r>
            <a:r>
              <a:rPr lang="es-ES_tradnl" dirty="0">
                <a:solidFill>
                  <a:srgbClr val="000000"/>
                </a:solidFill>
              </a:rPr>
              <a:t>-PCR. 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Existencia de 4 perfiles de </a:t>
            </a:r>
            <a:r>
              <a:rPr lang="es-ES_tradnl" dirty="0" err="1">
                <a:solidFill>
                  <a:srgbClr val="000000"/>
                </a:solidFill>
              </a:rPr>
              <a:t>fingerprint</a:t>
            </a:r>
            <a:r>
              <a:rPr lang="es-ES_tradnl" dirty="0">
                <a:solidFill>
                  <a:srgbClr val="000000"/>
                </a:solidFill>
              </a:rPr>
              <a:t> diferenciados con </a:t>
            </a:r>
            <a:r>
              <a:rPr lang="es-ES_tradnl" dirty="0" err="1">
                <a:solidFill>
                  <a:srgbClr val="000000"/>
                </a:solidFill>
              </a:rPr>
              <a:t>primers</a:t>
            </a:r>
            <a:r>
              <a:rPr lang="es-ES_tradnl" dirty="0">
                <a:solidFill>
                  <a:srgbClr val="000000"/>
                </a:solidFill>
              </a:rPr>
              <a:t> BOX y REP, en una proporción de: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92% genotipo A                                              50 % A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1%       “          B                                              40 % C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5%       “          C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2%       “          D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dirty="0">
              <a:solidFill>
                <a:srgbClr val="000000"/>
              </a:solidFill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El genotipo A se encuentra distribuído mundialmente y es también el más frecuente. En cambio, el genotipo C hasta el momento solo había sido encontrado en Argentina (Alippi y Aguilar, 1998).</a:t>
            </a: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835150" y="188913"/>
            <a:ext cx="5976938" cy="13223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rgbClr val="000000"/>
                </a:solidFill>
              </a:rPr>
              <a:t>GENOTIPOS DIFERENTES </a:t>
            </a:r>
          </a:p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rgbClr val="000000"/>
                </a:solidFill>
              </a:rPr>
              <a:t>ASOCIADOS A VIRULENCIA</a:t>
            </a:r>
          </a:p>
        </p:txBody>
      </p:sp>
      <p:sp>
        <p:nvSpPr>
          <p:cNvPr id="17411" name="AutoShape 3"/>
          <p:cNvSpPr>
            <a:spLocks/>
          </p:cNvSpPr>
          <p:nvPr/>
        </p:nvSpPr>
        <p:spPr bwMode="auto">
          <a:xfrm>
            <a:off x="2843213" y="3429000"/>
            <a:ext cx="73025" cy="1512888"/>
          </a:xfrm>
          <a:prstGeom prst="rightBrace">
            <a:avLst>
              <a:gd name="adj1" fmla="val 172645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7412" name="AutoShape 4"/>
          <p:cNvSpPr>
            <a:spLocks/>
          </p:cNvSpPr>
          <p:nvPr/>
        </p:nvSpPr>
        <p:spPr bwMode="auto">
          <a:xfrm>
            <a:off x="6515100" y="3284538"/>
            <a:ext cx="144463" cy="936625"/>
          </a:xfrm>
          <a:prstGeom prst="rightBrace">
            <a:avLst>
              <a:gd name="adj1" fmla="val 54029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060700" y="3933825"/>
            <a:ext cx="12954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>
                <a:solidFill>
                  <a:srgbClr val="000000"/>
                </a:solidFill>
              </a:rPr>
              <a:t>Argentina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732588" y="3573463"/>
            <a:ext cx="12954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>
                <a:solidFill>
                  <a:srgbClr val="000000"/>
                </a:solidFill>
              </a:rPr>
              <a:t>Uruguay</a:t>
            </a:r>
          </a:p>
        </p:txBody>
      </p:sp>
    </p:spTree>
    <p:extLst>
      <p:ext uri="{BB962C8B-B14F-4D97-AF65-F5344CB8AC3E}">
        <p14:creationId xmlns:p14="http://schemas.microsoft.com/office/powerpoint/2010/main" val="644924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D:\ABEJA\GABRIEL\TRES BANDERAS\loque\100_2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374650"/>
            <a:ext cx="8142287" cy="6107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9" name="Picture 3" descr="D:\ABEJA\GABRIEL\TRES BANDERAS\loque\100_28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3222"/>
            <a:ext cx="8797526" cy="6598146"/>
          </a:xfrm>
          <a:prstGeom prst="rect">
            <a:avLst/>
          </a:prstGeom>
          <a:noFill/>
        </p:spPr>
      </p:pic>
      <p:sp>
        <p:nvSpPr>
          <p:cNvPr id="3" name="2 Flecha abajo"/>
          <p:cNvSpPr/>
          <p:nvPr/>
        </p:nvSpPr>
        <p:spPr bwMode="auto">
          <a:xfrm>
            <a:off x="3779912" y="3573016"/>
            <a:ext cx="1080120" cy="100811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9" name="Picture 3" descr="D:\ABEJA\GABRIEL\TRES BANDERAS\loque\100_2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3587" y="-886916"/>
            <a:ext cx="6453337" cy="8604449"/>
          </a:xfrm>
          <a:prstGeom prst="rect">
            <a:avLst/>
          </a:prstGeom>
          <a:noFill/>
        </p:spPr>
      </p:pic>
      <p:sp>
        <p:nvSpPr>
          <p:cNvPr id="3" name="Estrella de 7 puntas 2"/>
          <p:cNvSpPr/>
          <p:nvPr/>
        </p:nvSpPr>
        <p:spPr bwMode="auto">
          <a:xfrm>
            <a:off x="268149" y="188640"/>
            <a:ext cx="3367501" cy="1431567"/>
          </a:xfrm>
          <a:prstGeom prst="star7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89514" y="686861"/>
            <a:ext cx="2265104" cy="581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SIN 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 descr="D:\ABEJA\GABRIEL\TRES BANDERAS\loque\100_2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9864"/>
            <a:ext cx="8329981" cy="6247487"/>
          </a:xfrm>
          <a:prstGeom prst="rect">
            <a:avLst/>
          </a:prstGeom>
          <a:noFill/>
        </p:spPr>
      </p:pic>
      <p:sp>
        <p:nvSpPr>
          <p:cNvPr id="3" name="Estrella de 7 puntas 2"/>
          <p:cNvSpPr/>
          <p:nvPr/>
        </p:nvSpPr>
        <p:spPr bwMode="auto">
          <a:xfrm>
            <a:off x="467544" y="260648"/>
            <a:ext cx="3367501" cy="1431567"/>
          </a:xfrm>
          <a:prstGeom prst="star7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88909" y="758869"/>
            <a:ext cx="2265104" cy="581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SIN 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" descr="D:\ABEJA\GABRIEL\TRES BANDERAS\loque\100_2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1852"/>
            <a:ext cx="8473997" cy="6355499"/>
          </a:xfrm>
          <a:prstGeom prst="rect">
            <a:avLst/>
          </a:prstGeom>
          <a:noFill/>
        </p:spPr>
      </p:pic>
      <p:sp>
        <p:nvSpPr>
          <p:cNvPr id="3" name="Estrella de 7 puntas 2"/>
          <p:cNvSpPr/>
          <p:nvPr/>
        </p:nvSpPr>
        <p:spPr bwMode="auto">
          <a:xfrm>
            <a:off x="467544" y="260648"/>
            <a:ext cx="3367501" cy="1431567"/>
          </a:xfrm>
          <a:prstGeom prst="star7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88909" y="758869"/>
            <a:ext cx="2265104" cy="581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SIN 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http://www.moraybeedinosaurs.co.uk/photos/afb/afb_resid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355594" cy="663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trella de 7 puntas 2"/>
          <p:cNvSpPr/>
          <p:nvPr/>
        </p:nvSpPr>
        <p:spPr bwMode="auto">
          <a:xfrm>
            <a:off x="467544" y="260648"/>
            <a:ext cx="3367501" cy="1431567"/>
          </a:xfrm>
          <a:prstGeom prst="star7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88909" y="758869"/>
            <a:ext cx="2265104" cy="581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SIN 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103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208590" cy="65264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188640"/>
            <a:ext cx="9144000" cy="58695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Cuando hay escamas ya no hay opérculos.</a:t>
            </a:r>
          </a:p>
        </p:txBody>
      </p:sp>
      <p:sp>
        <p:nvSpPr>
          <p:cNvPr id="5" name="Estrella de 7 puntas 4"/>
          <p:cNvSpPr/>
          <p:nvPr/>
        </p:nvSpPr>
        <p:spPr bwMode="auto">
          <a:xfrm>
            <a:off x="196387" y="1052736"/>
            <a:ext cx="3367501" cy="1431567"/>
          </a:xfrm>
          <a:prstGeom prst="star7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17752" y="1550957"/>
            <a:ext cx="2265104" cy="581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SIN OLOR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4F01138-1E29-445B-8CF2-DFC3640E5C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299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27384"/>
            <a:ext cx="9180511" cy="68853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6512" y="-27384"/>
            <a:ext cx="9144000" cy="1387176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dirty="0">
                <a:solidFill>
                  <a:schemeClr val="accent3"/>
                </a:solidFill>
              </a:rPr>
              <a:t>En algunos casos las escamas poseen caracteres propios del adulto, como patas o restos de glosa </a:t>
            </a:r>
            <a:r>
              <a:rPr lang="es-ES_tradnl" sz="2800" dirty="0" err="1">
                <a:solidFill>
                  <a:schemeClr val="accent3"/>
                </a:solidFill>
              </a:rPr>
              <a:t>pupal</a:t>
            </a:r>
            <a:r>
              <a:rPr lang="es-ES_tradnl" sz="2800" dirty="0">
                <a:solidFill>
                  <a:schemeClr val="accent3"/>
                </a:solidFill>
              </a:rPr>
              <a:t> extendida hacia el centro de la celda.</a:t>
            </a: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" y="2458199"/>
            <a:ext cx="4448714" cy="288032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7090" name="Picture 2" descr="Resultado de imagen para loque americana en abej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51495"/>
            <a:ext cx="3318495" cy="303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093037" y="2967335"/>
            <a:ext cx="6957930" cy="18620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SINTOMA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2" cstate="print">
              <a:alphaModFix amt="40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23528" y="44624"/>
            <a:ext cx="8424936" cy="18539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400" dirty="0">
                <a:solidFill>
                  <a:srgbClr val="000000"/>
                </a:solidFill>
              </a:rPr>
              <a:t>PARA QUE UNA COLONIA ADQUIERA LA ENFERMEDAD SE ESTIMA SE NECESITA RECIBIR </a:t>
            </a:r>
          </a:p>
          <a:p>
            <a:pPr algn="just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400" b="1" dirty="0">
                <a:solidFill>
                  <a:srgbClr val="000000"/>
                </a:solidFill>
              </a:rPr>
              <a:t>			5 MILLONES DE ESPORAS</a:t>
            </a:r>
          </a:p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400" dirty="0">
                <a:solidFill>
                  <a:srgbClr val="000000"/>
                </a:solidFill>
              </a:rPr>
              <a:t>UNA </a:t>
            </a:r>
            <a:r>
              <a:rPr lang="es-AR" sz="2400" b="1" dirty="0">
                <a:solidFill>
                  <a:srgbClr val="000000"/>
                </a:solidFill>
              </a:rPr>
              <a:t>ESCAMA</a:t>
            </a:r>
            <a:r>
              <a:rPr lang="es-AR" sz="2400" dirty="0">
                <a:solidFill>
                  <a:srgbClr val="000000"/>
                </a:solidFill>
              </a:rPr>
              <a:t> PUEDE CONTENER </a:t>
            </a:r>
            <a:r>
              <a:rPr lang="es-AR" sz="2400" b="1" dirty="0">
                <a:solidFill>
                  <a:srgbClr val="000000"/>
                </a:solidFill>
              </a:rPr>
              <a:t> 2,5 x10 </a:t>
            </a:r>
            <a:r>
              <a:rPr lang="es-AR" sz="2400" b="1" baseline="30000" dirty="0">
                <a:solidFill>
                  <a:srgbClr val="000000"/>
                </a:solidFill>
              </a:rPr>
              <a:t>9</a:t>
            </a:r>
            <a:r>
              <a:rPr lang="es-AR" sz="2400" b="1" dirty="0">
                <a:solidFill>
                  <a:srgbClr val="000000"/>
                </a:solidFill>
              </a:rPr>
              <a:t> esporas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116533" y="5836182"/>
            <a:ext cx="6407795" cy="8331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2400" dirty="0">
                <a:solidFill>
                  <a:srgbClr val="000000"/>
                </a:solidFill>
              </a:rPr>
              <a:t>MAS QUE SUFICIENTE PARA INICIAR LA ENFERMEDAD EN LA COLONIA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846" y="1901392"/>
            <a:ext cx="4392394" cy="39038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 flipH="1">
            <a:off x="5940152" y="3356992"/>
            <a:ext cx="1371600" cy="865187"/>
          </a:xfrm>
          <a:prstGeom prst="line">
            <a:avLst/>
          </a:prstGeom>
          <a:noFill/>
          <a:ln w="3816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s-AR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6489"/>
            <a:ext cx="9224836" cy="68515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395536" y="1331022"/>
            <a:ext cx="8568952" cy="3981219"/>
          </a:xfrm>
          <a:prstGeom prst="rect">
            <a:avLst/>
          </a:prstGeom>
          <a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.</a:t>
            </a:r>
          </a:p>
          <a:p>
            <a:pPr algn="ctr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En </a:t>
            </a:r>
            <a:r>
              <a:rPr lang="it-IT" b="1" dirty="0">
                <a:solidFill>
                  <a:srgbClr val="000000"/>
                </a:solidFill>
              </a:rPr>
              <a:t>1855</a:t>
            </a:r>
            <a:r>
              <a:rPr lang="it-IT" dirty="0">
                <a:solidFill>
                  <a:srgbClr val="000000"/>
                </a:solidFill>
              </a:rPr>
              <a:t>, Dzierzon, J.</a:t>
            </a:r>
            <a:r>
              <a:rPr lang="it-IT" b="1" dirty="0">
                <a:solidFill>
                  <a:srgbClr val="000000"/>
                </a:solidFill>
              </a:rPr>
              <a:t> </a:t>
            </a:r>
            <a:r>
              <a:rPr lang="it-IT" dirty="0">
                <a:solidFill>
                  <a:srgbClr val="000000"/>
                </a:solidFill>
              </a:rPr>
              <a:t>encuentra que las putrefacciones de la cría se debían a</a:t>
            </a:r>
          </a:p>
          <a:p>
            <a:pPr algn="just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dos enfermedades diferentes: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"</a:t>
            </a:r>
            <a:r>
              <a:rPr lang="it-IT" b="1" dirty="0">
                <a:solidFill>
                  <a:srgbClr val="000000"/>
                </a:solidFill>
              </a:rPr>
              <a:t>loque maligna"  y "loque benigna".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dirty="0">
              <a:solidFill>
                <a:srgbClr val="000000"/>
              </a:solidFill>
            </a:endParaRPr>
          </a:p>
          <a:p>
            <a:pPr algn="ctr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En </a:t>
            </a:r>
            <a:r>
              <a:rPr lang="it-IT" b="1" dirty="0">
                <a:solidFill>
                  <a:srgbClr val="000000"/>
                </a:solidFill>
              </a:rPr>
              <a:t>1907</a:t>
            </a:r>
            <a:r>
              <a:rPr lang="it-IT" dirty="0">
                <a:solidFill>
                  <a:srgbClr val="000000"/>
                </a:solidFill>
              </a:rPr>
              <a:t>, White, G. F. identifica al organismo causal de Loque americana nombrándolo </a:t>
            </a:r>
            <a:r>
              <a:rPr lang="es-CL" b="1" i="1" dirty="0" err="1">
                <a:solidFill>
                  <a:srgbClr val="000000"/>
                </a:solidFill>
              </a:rPr>
              <a:t>Bacillus</a:t>
            </a:r>
            <a:r>
              <a:rPr lang="es-CL" b="1" i="1" dirty="0">
                <a:solidFill>
                  <a:srgbClr val="000000"/>
                </a:solidFill>
              </a:rPr>
              <a:t> </a:t>
            </a:r>
            <a:r>
              <a:rPr lang="es-CL" b="1" i="1" dirty="0" err="1">
                <a:solidFill>
                  <a:srgbClr val="000000"/>
                </a:solidFill>
              </a:rPr>
              <a:t>larvae</a:t>
            </a:r>
            <a:r>
              <a:rPr lang="it-IT" b="1" dirty="0">
                <a:solidFill>
                  <a:srgbClr val="000000"/>
                </a:solidFill>
              </a:rPr>
              <a:t>. </a:t>
            </a:r>
          </a:p>
          <a:p>
            <a:pPr algn="ctr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dirty="0">
              <a:solidFill>
                <a:srgbClr val="000000"/>
              </a:solidFill>
            </a:endParaRPr>
          </a:p>
          <a:p>
            <a:pPr algn="ctr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>
                <a:solidFill>
                  <a:srgbClr val="000000"/>
                </a:solidFill>
              </a:rPr>
              <a:t>La bacteria es reclasificada en </a:t>
            </a:r>
            <a:r>
              <a:rPr lang="it-IT" b="1" dirty="0">
                <a:solidFill>
                  <a:srgbClr val="000000"/>
                </a:solidFill>
              </a:rPr>
              <a:t>1994</a:t>
            </a:r>
            <a:r>
              <a:rPr lang="it-IT" dirty="0">
                <a:solidFill>
                  <a:srgbClr val="000000"/>
                </a:solidFill>
              </a:rPr>
              <a:t> como </a:t>
            </a:r>
            <a:r>
              <a:rPr lang="it-IT" b="1" i="1" dirty="0">
                <a:solidFill>
                  <a:srgbClr val="000000"/>
                </a:solidFill>
              </a:rPr>
              <a:t>Paenibacillus larvae larvae</a:t>
            </a:r>
            <a:r>
              <a:rPr lang="it-IT" i="1" dirty="0">
                <a:solidFill>
                  <a:srgbClr val="000000"/>
                </a:solidFill>
              </a:rPr>
              <a:t>.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dirty="0">
              <a:solidFill>
                <a:srgbClr val="000000"/>
              </a:solidFill>
            </a:endParaRPr>
          </a:p>
          <a:p>
            <a:pPr algn="ctr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L" b="1" dirty="0">
                <a:solidFill>
                  <a:srgbClr val="000000"/>
                </a:solidFill>
              </a:rPr>
              <a:t>En Argentina </a:t>
            </a:r>
            <a:r>
              <a:rPr lang="es-CL" dirty="0">
                <a:solidFill>
                  <a:srgbClr val="000000"/>
                </a:solidFill>
              </a:rPr>
              <a:t>se detectó por primera vez en </a:t>
            </a:r>
            <a:r>
              <a:rPr lang="es-CL" b="1" dirty="0">
                <a:solidFill>
                  <a:srgbClr val="000000"/>
                </a:solidFill>
              </a:rPr>
              <a:t>1989</a:t>
            </a:r>
            <a:r>
              <a:rPr lang="es-CL" sz="1600" b="1" dirty="0">
                <a:solidFill>
                  <a:srgbClr val="000000"/>
                </a:solidFill>
              </a:rPr>
              <a:t> </a:t>
            </a:r>
            <a:r>
              <a:rPr lang="es-CL" dirty="0">
                <a:solidFill>
                  <a:srgbClr val="000000"/>
                </a:solidFill>
              </a:rPr>
              <a:t>(</a:t>
            </a:r>
            <a:r>
              <a:rPr lang="es-CL" dirty="0" err="1">
                <a:solidFill>
                  <a:srgbClr val="000000"/>
                </a:solidFill>
              </a:rPr>
              <a:t>Alippi</a:t>
            </a:r>
            <a:r>
              <a:rPr lang="es-CL" dirty="0">
                <a:solidFill>
                  <a:srgbClr val="000000"/>
                </a:solidFill>
              </a:rPr>
              <a:t> y Nuñez,1991)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L" dirty="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  <a:spcBef>
                <a:spcPts val="450"/>
              </a:spcBef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L" dirty="0">
                <a:solidFill>
                  <a:srgbClr val="000000"/>
                </a:solidFill>
              </a:rPr>
              <a:t>En </a:t>
            </a:r>
            <a:r>
              <a:rPr lang="es-CL" b="1" dirty="0">
                <a:solidFill>
                  <a:srgbClr val="000000"/>
                </a:solidFill>
              </a:rPr>
              <a:t>1998</a:t>
            </a:r>
            <a:r>
              <a:rPr lang="es-CL" dirty="0">
                <a:solidFill>
                  <a:srgbClr val="000000"/>
                </a:solidFill>
              </a:rPr>
              <a:t> se </a:t>
            </a:r>
            <a:r>
              <a:rPr lang="es-CL" dirty="0" err="1">
                <a:solidFill>
                  <a:srgbClr val="000000"/>
                </a:solidFill>
              </a:rPr>
              <a:t>aisla</a:t>
            </a:r>
            <a:r>
              <a:rPr lang="es-CL" dirty="0">
                <a:solidFill>
                  <a:srgbClr val="000000"/>
                </a:solidFill>
              </a:rPr>
              <a:t> por primera vez </a:t>
            </a:r>
            <a:r>
              <a:rPr lang="es-CL" b="1" dirty="0">
                <a:solidFill>
                  <a:srgbClr val="000000"/>
                </a:solidFill>
              </a:rPr>
              <a:t>en Uruguay</a:t>
            </a:r>
            <a:r>
              <a:rPr lang="es-CL" dirty="0">
                <a:solidFill>
                  <a:srgbClr val="000000"/>
                </a:solidFill>
              </a:rPr>
              <a:t>.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L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258888" y="188913"/>
            <a:ext cx="6551612" cy="581025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L" sz="3200">
                <a:solidFill>
                  <a:srgbClr val="000000"/>
                </a:solidFill>
              </a:rPr>
              <a:t>Historia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807" y="3772644"/>
            <a:ext cx="3408114" cy="25571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646113" y="981075"/>
          <a:ext cx="2197100" cy="230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228571" imgH="1533739" progId="PBrush">
                  <p:embed/>
                </p:oleObj>
              </mc:Choice>
              <mc:Fallback>
                <p:oleObj r:id="rId4" imgW="1228571" imgH="153373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113" y="981075"/>
                        <a:ext cx="2197100" cy="2303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3505200" y="981075"/>
          <a:ext cx="2286000" cy="230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638529" imgH="1552792" progId="PBrush">
                  <p:embed/>
                </p:oleObj>
              </mc:Choice>
              <mc:Fallback>
                <p:oleObj r:id="rId6" imgW="1638529" imgH="1552792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981075"/>
                        <a:ext cx="2286000" cy="2303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8" cstate="print">
            <a:lum bright="-12000" contrast="-6000"/>
          </a:blip>
          <a:srcRect/>
          <a:stretch>
            <a:fillRect/>
          </a:stretch>
        </p:blipFill>
        <p:spPr bwMode="auto">
          <a:xfrm>
            <a:off x="6012160" y="751632"/>
            <a:ext cx="2995613" cy="3962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6264275" cy="520700"/>
          </a:xfrm>
          <a:prstGeom prst="rect">
            <a:avLst/>
          </a:prstGeom>
          <a:blipFill dpi="0" rotWithShape="0">
            <a:blip r:embed="rId9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>
                <a:solidFill>
                  <a:srgbClr val="000000"/>
                </a:solidFill>
              </a:rPr>
              <a:t>KIT DIAGNÓSTICO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C1021F2-A688-4375-8DA1-D500582BEFDD}"/>
              </a:ext>
            </a:extLst>
          </p:cNvPr>
          <p:cNvSpPr/>
          <p:nvPr/>
        </p:nvSpPr>
        <p:spPr>
          <a:xfrm>
            <a:off x="3995936" y="4713189"/>
            <a:ext cx="51257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Droid Sans"/>
              </a:rPr>
              <a:t>Key Facts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Helvetica Neue"/>
              </a:rPr>
              <a:t>Diagnostic kit works like a home pregnancy test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Helvetica Neue"/>
              </a:rPr>
              <a:t>Generates immediate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Helvetica Neue"/>
              </a:rPr>
              <a:t>Reacts specifically to antibodies associated with the pathogen</a:t>
            </a:r>
            <a:r>
              <a:rPr lang="en-US" b="1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en-US" b="1" i="1" dirty="0" err="1">
                <a:solidFill>
                  <a:srgbClr val="333333"/>
                </a:solidFill>
                <a:latin typeface="Helvetica Neue"/>
              </a:rPr>
              <a:t>Paenibacillus</a:t>
            </a:r>
            <a:r>
              <a:rPr lang="en-US" b="1" i="1" dirty="0">
                <a:solidFill>
                  <a:srgbClr val="333333"/>
                </a:solidFill>
                <a:latin typeface="Helvetica Neue"/>
              </a:rPr>
              <a:t> larvae </a:t>
            </a:r>
            <a:r>
              <a:rPr lang="en-US" b="1" dirty="0">
                <a:solidFill>
                  <a:srgbClr val="333333"/>
                </a:solidFill>
                <a:latin typeface="Helvetica Neue"/>
              </a:rPr>
              <a:t>subsp.</a:t>
            </a:r>
            <a:r>
              <a:rPr lang="en-US" b="1" i="1" dirty="0">
                <a:solidFill>
                  <a:srgbClr val="333333"/>
                </a:solidFill>
                <a:latin typeface="Helvetica Neue"/>
              </a:rPr>
              <a:t> larvae</a:t>
            </a:r>
            <a:r>
              <a:rPr lang="en-US" b="1" dirty="0">
                <a:solidFill>
                  <a:srgbClr val="333333"/>
                </a:solidFill>
                <a:latin typeface="Helvetica Neue"/>
              </a:rPr>
              <a:t> </a:t>
            </a:r>
            <a:endParaRPr lang="en-US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22372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67544" y="476672"/>
            <a:ext cx="799288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tx1"/>
                </a:solidFill>
              </a:rPr>
              <a:t>PERO NO TODO RESTO O ESCAMA ES  AFB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713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5992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980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806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1058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6" name="Picture 2" descr="Resultado de imagen para LOQUE EUROPEA IMAGENES">
            <a:extLst>
              <a:ext uri="{FF2B5EF4-FFF2-40B4-BE49-F238E27FC236}">
                <a16:creationId xmlns:a16="http://schemas.microsoft.com/office/drawing/2014/main" id="{891B102E-53E6-4007-BF9A-24E8C3A5C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14"/>
            <a:ext cx="8964487" cy="671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echa: hacia abajo 1">
            <a:extLst>
              <a:ext uri="{FF2B5EF4-FFF2-40B4-BE49-F238E27FC236}">
                <a16:creationId xmlns:a16="http://schemas.microsoft.com/office/drawing/2014/main" id="{2AC1BC3E-A7B8-4B5B-B742-F5490D09AA65}"/>
              </a:ext>
            </a:extLst>
          </p:cNvPr>
          <p:cNvSpPr/>
          <p:nvPr/>
        </p:nvSpPr>
        <p:spPr bwMode="auto">
          <a:xfrm rot="18979776">
            <a:off x="5436096" y="476672"/>
            <a:ext cx="1080120" cy="792088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F6B67969-8A77-476A-B8D0-60ED9375D77C}"/>
              </a:ext>
            </a:extLst>
          </p:cNvPr>
          <p:cNvSpPr/>
          <p:nvPr/>
        </p:nvSpPr>
        <p:spPr bwMode="auto">
          <a:xfrm rot="18979776">
            <a:off x="4031674" y="1795442"/>
            <a:ext cx="1080120" cy="792088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D3043434-C8F2-4F8D-A208-CBB139116CC2}"/>
              </a:ext>
            </a:extLst>
          </p:cNvPr>
          <p:cNvSpPr/>
          <p:nvPr/>
        </p:nvSpPr>
        <p:spPr bwMode="auto">
          <a:xfrm rot="18979776">
            <a:off x="2588371" y="2965725"/>
            <a:ext cx="1080120" cy="792088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764BA76-0AA5-47E5-AC49-4A09CE2630C7}"/>
              </a:ext>
            </a:extLst>
          </p:cNvPr>
          <p:cNvSpPr txBox="1"/>
          <p:nvPr/>
        </p:nvSpPr>
        <p:spPr>
          <a:xfrm>
            <a:off x="5976156" y="5325899"/>
            <a:ext cx="277230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S" dirty="0"/>
              <a:t>LOQUE EUROPEA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911087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>
            <a:extLst>
              <a:ext uri="{FF2B5EF4-FFF2-40B4-BE49-F238E27FC236}">
                <a16:creationId xmlns:a16="http://schemas.microsoft.com/office/drawing/2014/main" id="{64398188-3CA2-48C5-AEC9-2EE055AF9A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316379"/>
              </p:ext>
            </p:extLst>
          </p:nvPr>
        </p:nvGraphicFramePr>
        <p:xfrm>
          <a:off x="5546365" y="2581294"/>
          <a:ext cx="2253740" cy="16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228571" imgH="695238" progId="">
                  <p:embed/>
                </p:oleObj>
              </mc:Choice>
              <mc:Fallback>
                <p:oleObj r:id="rId3" imgW="1228571" imgH="695238" progId="">
                  <p:embed/>
                  <p:pic>
                    <p:nvPicPr>
                      <p:cNvPr id="32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6365" y="2581294"/>
                        <a:ext cx="2253740" cy="16954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7FA6C346-F9D1-430A-A93D-4AA5B02141E6}"/>
              </a:ext>
            </a:extLst>
          </p:cNvPr>
          <p:cNvSpPr txBox="1"/>
          <p:nvPr/>
        </p:nvSpPr>
        <p:spPr>
          <a:xfrm>
            <a:off x="179512" y="2875002"/>
            <a:ext cx="4248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6600" b="1" dirty="0">
                <a:solidFill>
                  <a:schemeClr val="tx1"/>
                </a:solidFill>
                <a:latin typeface="Blackadder ITC" panose="04020505051007020D02" pitchFamily="82" charset="0"/>
              </a:rPr>
              <a:t>RECESO</a:t>
            </a:r>
            <a:endParaRPr lang="es-CL" sz="6600" b="1" dirty="0">
              <a:solidFill>
                <a:schemeClr val="tx1"/>
              </a:solidFill>
              <a:latin typeface="Blackadder ITC" panose="04020505051007020D02" pitchFamily="82" charset="0"/>
            </a:endParaRP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0BAEE13-7E5D-4C1E-8C16-389B9BE85744}"/>
              </a:ext>
            </a:extLst>
          </p:cNvPr>
          <p:cNvCxnSpPr>
            <a:cxnSpLocks/>
          </p:cNvCxnSpPr>
          <p:nvPr/>
        </p:nvCxnSpPr>
        <p:spPr bwMode="auto">
          <a:xfrm>
            <a:off x="4572000" y="3429000"/>
            <a:ext cx="756084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CF861486-5711-4632-8D33-E18F2B574361}"/>
              </a:ext>
            </a:extLst>
          </p:cNvPr>
          <p:cNvCxnSpPr/>
          <p:nvPr/>
        </p:nvCxnSpPr>
        <p:spPr bwMode="auto">
          <a:xfrm>
            <a:off x="4932040" y="3140968"/>
            <a:ext cx="50405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CDEF486A-4BF4-4C1C-AFC8-5CAA5D9ECD72}"/>
              </a:ext>
            </a:extLst>
          </p:cNvPr>
          <p:cNvCxnSpPr/>
          <p:nvPr/>
        </p:nvCxnSpPr>
        <p:spPr bwMode="auto">
          <a:xfrm>
            <a:off x="4950042" y="3645024"/>
            <a:ext cx="59406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3A6BC19B-2D7C-423B-94B8-55400800C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3266" y="2505752"/>
            <a:ext cx="915220" cy="184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410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50924" y="157843"/>
            <a:ext cx="8281516" cy="58695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Transmisión de una colonia a otra</a:t>
            </a:r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315883"/>
              </p:ext>
            </p:extLst>
          </p:nvPr>
        </p:nvGraphicFramePr>
        <p:xfrm>
          <a:off x="2880519" y="4899476"/>
          <a:ext cx="273685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228571" imgH="695238" progId="">
                  <p:embed/>
                </p:oleObj>
              </mc:Choice>
              <mc:Fallback>
                <p:oleObj r:id="rId4" imgW="1228571" imgH="695238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0519" y="4899476"/>
                        <a:ext cx="2736850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4140200" y="5516389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4356100" y="5589414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4213225" y="5732289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1044575" y="6021214"/>
            <a:ext cx="1295400" cy="792162"/>
          </a:xfrm>
          <a:prstGeom prst="cube">
            <a:avLst>
              <a:gd name="adj" fmla="val 25000"/>
            </a:avLst>
          </a:prstGeom>
          <a:solidFill>
            <a:srgbClr val="9966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6300788" y="5948189"/>
            <a:ext cx="1368425" cy="865187"/>
          </a:xfrm>
          <a:prstGeom prst="cube">
            <a:avLst>
              <a:gd name="adj" fmla="val 25000"/>
            </a:avLst>
          </a:prstGeom>
          <a:solidFill>
            <a:srgbClr val="9966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971550" y="6165676"/>
            <a:ext cx="1223963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>
                <a:solidFill>
                  <a:srgbClr val="FFFF00"/>
                </a:solidFill>
              </a:rPr>
              <a:t>Colonia enferma</a:t>
            </a:r>
            <a:r>
              <a:rPr lang="es-AR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6372225" y="6094239"/>
            <a:ext cx="10795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>
                <a:solidFill>
                  <a:srgbClr val="FFFF00"/>
                </a:solidFill>
              </a:rPr>
              <a:t>Colonia sana</a:t>
            </a:r>
          </a:p>
        </p:txBody>
      </p:sp>
      <p:sp>
        <p:nvSpPr>
          <p:cNvPr id="26635" name="Oval 11"/>
          <p:cNvSpPr>
            <a:spLocks noChangeArrowheads="1"/>
          </p:cNvSpPr>
          <p:nvPr/>
        </p:nvSpPr>
        <p:spPr bwMode="auto">
          <a:xfrm>
            <a:off x="1979613" y="6092651"/>
            <a:ext cx="71437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1692275" y="6092651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7" name="Oval 13"/>
          <p:cNvSpPr>
            <a:spLocks noChangeArrowheads="1"/>
          </p:cNvSpPr>
          <p:nvPr/>
        </p:nvSpPr>
        <p:spPr bwMode="auto">
          <a:xfrm>
            <a:off x="1403350" y="6092651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 rot="10500000" flipV="1">
            <a:off x="1836738" y="5410026"/>
            <a:ext cx="1584325" cy="142875"/>
          </a:xfrm>
          <a:custGeom>
            <a:avLst/>
            <a:gdLst>
              <a:gd name="G0" fmla="sin 10800 17694720"/>
              <a:gd name="G1" fmla="+- G0 10800 0"/>
              <a:gd name="G2" fmla="cos 10800 17694720"/>
              <a:gd name="G3" fmla="+- G2 10800 0"/>
              <a:gd name="G4" fmla="sin 10800 0"/>
              <a:gd name="G5" fmla="+- G4 10800 0"/>
              <a:gd name="G6" fmla="cos 10800 0"/>
              <a:gd name="G7" fmla="+- G6 10800 0"/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0799 w 21600"/>
              <a:gd name="T13" fmla="*/ 0 h 21600"/>
              <a:gd name="T14" fmla="*/ 21599 w 21600"/>
              <a:gd name="T15" fmla="*/ 107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auto">
          <a:xfrm>
            <a:off x="4068763" y="5157614"/>
            <a:ext cx="2590800" cy="863600"/>
          </a:xfrm>
          <a:custGeom>
            <a:avLst/>
            <a:gdLst>
              <a:gd name="G0" fmla="sin 10800 17694720"/>
              <a:gd name="G1" fmla="+- G0 10800 0"/>
              <a:gd name="G2" fmla="cos 10800 17694720"/>
              <a:gd name="G3" fmla="+- G2 10800 0"/>
              <a:gd name="G4" fmla="sin 10800 0"/>
              <a:gd name="G5" fmla="+- G4 10800 0"/>
              <a:gd name="G6" fmla="cos 10800 0"/>
              <a:gd name="G7" fmla="+- G6 10800 0"/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0799 w 21600"/>
              <a:gd name="T13" fmla="*/ 0 h 21600"/>
              <a:gd name="T14" fmla="*/ 21599 w 21600"/>
              <a:gd name="T15" fmla="*/ 107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2" name="CuadroTexto 1"/>
          <p:cNvSpPr txBox="1"/>
          <p:nvPr/>
        </p:nvSpPr>
        <p:spPr>
          <a:xfrm>
            <a:off x="539552" y="836712"/>
            <a:ext cx="777686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Pillaje</a:t>
            </a:r>
            <a:endParaRPr lang="es-CL" sz="4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Reinas, núcleos y paquetes*</a:t>
            </a:r>
            <a:endParaRPr lang="es-CL" sz="4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Enjambres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Flores y el suelo frente a colmenas</a:t>
            </a:r>
            <a:endParaRPr lang="es-CL" sz="4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s-CL" sz="4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L" sz="4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9151" y="1339367"/>
            <a:ext cx="8725337" cy="4202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Transferencia de marcos de cría y marcos de miel o polen</a:t>
            </a:r>
            <a:endParaRPr lang="es-CL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Panales usados vacíos</a:t>
            </a:r>
            <a:endParaRPr lang="es-CL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Otras partes de colmenas contaminadas</a:t>
            </a:r>
            <a:endParaRPr lang="es-CL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Tiras de control Varroa</a:t>
            </a:r>
            <a:endParaRPr lang="es-CL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Equipo de apicultura (guantes, herramientas de colmena, extractores de miel, etc.)</a:t>
            </a:r>
            <a:endParaRPr lang="es-CL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AR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Suministrando miel y polen contaminados</a:t>
            </a:r>
            <a:endParaRPr lang="es-CL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0924" y="157843"/>
            <a:ext cx="8281516" cy="58695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Transmisión de una colonia a otra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21389"/>
              </p:ext>
            </p:extLst>
          </p:nvPr>
        </p:nvGraphicFramePr>
        <p:xfrm>
          <a:off x="2880519" y="5475168"/>
          <a:ext cx="273685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228571" imgH="695238" progId="">
                  <p:embed/>
                </p:oleObj>
              </mc:Choice>
              <mc:Fallback>
                <p:oleObj r:id="rId3" imgW="1228571" imgH="69523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0519" y="5475168"/>
                        <a:ext cx="2736850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140200" y="6092081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4356100" y="6165106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213225" y="6307981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044575" y="6021214"/>
            <a:ext cx="1295400" cy="792162"/>
          </a:xfrm>
          <a:prstGeom prst="cube">
            <a:avLst>
              <a:gd name="adj" fmla="val 25000"/>
            </a:avLst>
          </a:prstGeom>
          <a:solidFill>
            <a:srgbClr val="9966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6300788" y="5948189"/>
            <a:ext cx="1368425" cy="865187"/>
          </a:xfrm>
          <a:prstGeom prst="cube">
            <a:avLst>
              <a:gd name="adj" fmla="val 25000"/>
            </a:avLst>
          </a:prstGeom>
          <a:solidFill>
            <a:srgbClr val="9966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971550" y="6165676"/>
            <a:ext cx="1223963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>
                <a:solidFill>
                  <a:srgbClr val="FFFF00"/>
                </a:solidFill>
              </a:rPr>
              <a:t>Colonia enferma</a:t>
            </a:r>
            <a:r>
              <a:rPr lang="es-AR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372225" y="6094239"/>
            <a:ext cx="10795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>
                <a:solidFill>
                  <a:srgbClr val="FFFF00"/>
                </a:solidFill>
              </a:rPr>
              <a:t>Colonia sana</a:t>
            </a: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1979613" y="6668343"/>
            <a:ext cx="71437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1692275" y="6668343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1403350" y="6668343"/>
            <a:ext cx="71438" cy="73025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rot="10500000" flipV="1">
            <a:off x="1836738" y="5985718"/>
            <a:ext cx="1584325" cy="142875"/>
          </a:xfrm>
          <a:custGeom>
            <a:avLst/>
            <a:gdLst>
              <a:gd name="G0" fmla="sin 10800 17694720"/>
              <a:gd name="G1" fmla="+- G0 10800 0"/>
              <a:gd name="G2" fmla="cos 10800 17694720"/>
              <a:gd name="G3" fmla="+- G2 10800 0"/>
              <a:gd name="G4" fmla="sin 10800 0"/>
              <a:gd name="G5" fmla="+- G4 10800 0"/>
              <a:gd name="G6" fmla="cos 10800 0"/>
              <a:gd name="G7" fmla="+- G6 10800 0"/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0799 w 21600"/>
              <a:gd name="T13" fmla="*/ 0 h 21600"/>
              <a:gd name="T14" fmla="*/ 21599 w 21600"/>
              <a:gd name="T15" fmla="*/ 107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4068763" y="5733306"/>
            <a:ext cx="2590800" cy="863600"/>
          </a:xfrm>
          <a:custGeom>
            <a:avLst/>
            <a:gdLst>
              <a:gd name="G0" fmla="sin 10800 17694720"/>
              <a:gd name="G1" fmla="+- G0 10800 0"/>
              <a:gd name="G2" fmla="cos 10800 17694720"/>
              <a:gd name="G3" fmla="+- G2 10800 0"/>
              <a:gd name="G4" fmla="sin 10800 0"/>
              <a:gd name="G5" fmla="+- G4 10800 0"/>
              <a:gd name="G6" fmla="cos 10800 0"/>
              <a:gd name="G7" fmla="+- G6 10800 0"/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0799 w 21600"/>
              <a:gd name="T13" fmla="*/ 0 h 21600"/>
              <a:gd name="T14" fmla="*/ 21599 w 21600"/>
              <a:gd name="T15" fmla="*/ 107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lnTo>
                  <a:pt x="10800" y="1080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</a:path>
            </a:pathLst>
          </a:cu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39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4913"/>
            <a:ext cx="9180513" cy="6862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6801" y="230434"/>
            <a:ext cx="5832648" cy="586957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El problema, las esporas…</a:t>
            </a:r>
          </a:p>
        </p:txBody>
      </p:sp>
      <p:sp>
        <p:nvSpPr>
          <p:cNvPr id="8" name="7 Flecha abajo"/>
          <p:cNvSpPr/>
          <p:nvPr/>
        </p:nvSpPr>
        <p:spPr bwMode="auto">
          <a:xfrm rot="2570495">
            <a:off x="4283968" y="2852936"/>
            <a:ext cx="360040" cy="72008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9" name="8 Flecha abajo"/>
          <p:cNvSpPr/>
          <p:nvPr/>
        </p:nvSpPr>
        <p:spPr bwMode="auto">
          <a:xfrm rot="6828905">
            <a:off x="1697710" y="4027102"/>
            <a:ext cx="360040" cy="72008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0" name="9 Flecha abajo"/>
          <p:cNvSpPr/>
          <p:nvPr/>
        </p:nvSpPr>
        <p:spPr bwMode="auto">
          <a:xfrm rot="10800000">
            <a:off x="5796136" y="2564904"/>
            <a:ext cx="360040" cy="72008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A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097" y="1484784"/>
            <a:ext cx="8532375" cy="40519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187450" y="188640"/>
            <a:ext cx="6624638" cy="1079399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chemeClr val="tx1"/>
                </a:solidFill>
              </a:rPr>
              <a:t>LOS PRINCIPALES AGENTES DE  DIFUSION DE LA ENFERMEDAD</a:t>
            </a:r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212976"/>
            <a:ext cx="2021742" cy="198804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>
            <a:reflection blurRad="6350" stA="50000" endA="300" endPos="55500" dist="508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042987" y="188640"/>
            <a:ext cx="6408737" cy="10683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IMPORTANCIA DE LA MIEL COMO FUENTE DE CONTAGIO</a:t>
            </a: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88130" y="1929791"/>
            <a:ext cx="8604821" cy="50368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Presencia de esporos en miel: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100% de las colonias infectadas 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26.1% de las colonias sanas ubicadas en colmenares que hayan tenido algún caso positivo. 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4% de las colonias sanas de apiarios que no presentan la enfermedad, pero ubicadas en zonas infectadas.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dirty="0">
                <a:solidFill>
                  <a:srgbClr val="000000"/>
                </a:solidFill>
              </a:rPr>
              <a:t>(</a:t>
            </a:r>
            <a:r>
              <a:rPr lang="es-ES_tradnl" dirty="0" err="1">
                <a:solidFill>
                  <a:srgbClr val="000000"/>
                </a:solidFill>
              </a:rPr>
              <a:t>Hornitzky</a:t>
            </a:r>
            <a:r>
              <a:rPr lang="es-ES_tradnl" dirty="0">
                <a:solidFill>
                  <a:srgbClr val="000000"/>
                </a:solidFill>
              </a:rPr>
              <a:t> &amp; </a:t>
            </a:r>
            <a:r>
              <a:rPr lang="es-ES_tradnl" dirty="0" err="1">
                <a:solidFill>
                  <a:srgbClr val="000000"/>
                </a:solidFill>
              </a:rPr>
              <a:t>Karlovskis</a:t>
            </a:r>
            <a:r>
              <a:rPr lang="es-ES_tradnl" dirty="0">
                <a:solidFill>
                  <a:srgbClr val="000000"/>
                </a:solidFill>
              </a:rPr>
              <a:t>, 1989) 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  <a:p>
            <a:pPr>
              <a:spcBef>
                <a:spcPts val="1125"/>
              </a:spcBef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772816"/>
            <a:ext cx="1944688" cy="151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323528" y="1628800"/>
            <a:ext cx="8640960" cy="40699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 dirty="0">
                <a:solidFill>
                  <a:srgbClr val="000000"/>
                </a:solidFill>
              </a:rPr>
              <a:t> En Argentina (</a:t>
            </a:r>
            <a:r>
              <a:rPr lang="es-ES_tradnl" sz="2000" b="1" dirty="0" err="1">
                <a:solidFill>
                  <a:srgbClr val="000000"/>
                </a:solidFill>
              </a:rPr>
              <a:t>Alippi</a:t>
            </a:r>
            <a:r>
              <a:rPr lang="es-ES_tradnl" sz="2000" b="1" dirty="0">
                <a:solidFill>
                  <a:srgbClr val="000000"/>
                </a:solidFill>
              </a:rPr>
              <a:t> y col.) se han realizado </a:t>
            </a:r>
            <a:r>
              <a:rPr lang="es-ES_tradnl" sz="2000" b="1" dirty="0" err="1">
                <a:solidFill>
                  <a:srgbClr val="000000"/>
                </a:solidFill>
              </a:rPr>
              <a:t>monitoreos</a:t>
            </a:r>
            <a:r>
              <a:rPr lang="es-ES_tradnl" sz="2000" b="1" dirty="0">
                <a:solidFill>
                  <a:srgbClr val="000000"/>
                </a:solidFill>
              </a:rPr>
              <a:t> de distribución de esporas de </a:t>
            </a:r>
            <a:r>
              <a:rPr lang="es-ES_tradnl" sz="2000" b="1" i="1" dirty="0" err="1">
                <a:solidFill>
                  <a:srgbClr val="000000"/>
                </a:solidFill>
              </a:rPr>
              <a:t>P.larvae</a:t>
            </a:r>
            <a:r>
              <a:rPr lang="es-ES_tradnl" sz="2000" b="1" i="1" dirty="0">
                <a:solidFill>
                  <a:srgbClr val="000000"/>
                </a:solidFill>
              </a:rPr>
              <a:t> </a:t>
            </a:r>
            <a:r>
              <a:rPr lang="es-ES_tradnl" sz="2000" b="1" dirty="0">
                <a:solidFill>
                  <a:srgbClr val="000000"/>
                </a:solidFill>
              </a:rPr>
              <a:t>en mieles provenientes de distintos partidos de la Prov. de Buenos Aires.</a:t>
            </a:r>
          </a:p>
          <a:p>
            <a:pPr algn="ctr">
              <a:spcBef>
                <a:spcPts val="1125"/>
              </a:spcBef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 dirty="0">
                <a:solidFill>
                  <a:srgbClr val="000000"/>
                </a:solidFill>
              </a:rPr>
              <a:t>Sobre un total de 384 mieles, el 54% (n=208) contenía esporas viables de </a:t>
            </a:r>
            <a:r>
              <a:rPr lang="es-ES_tradnl" sz="2000" b="1" i="1" dirty="0">
                <a:solidFill>
                  <a:srgbClr val="000000"/>
                </a:solidFill>
              </a:rPr>
              <a:t>P. </a:t>
            </a:r>
            <a:r>
              <a:rPr lang="es-ES_tradnl" sz="2000" b="1" i="1" dirty="0" err="1">
                <a:solidFill>
                  <a:srgbClr val="000000"/>
                </a:solidFill>
              </a:rPr>
              <a:t>larvae</a:t>
            </a:r>
            <a:r>
              <a:rPr lang="es-ES_tradnl" sz="2000" b="1" i="1" dirty="0">
                <a:solidFill>
                  <a:srgbClr val="000000"/>
                </a:solidFill>
              </a:rPr>
              <a:t>.</a:t>
            </a:r>
          </a:p>
          <a:p>
            <a:pPr algn="ctr">
              <a:spcBef>
                <a:spcPts val="1125"/>
              </a:spcBef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b="1" dirty="0">
                <a:solidFill>
                  <a:srgbClr val="000000"/>
                </a:solidFill>
              </a:rPr>
              <a:t> En Uruguay (</a:t>
            </a:r>
            <a:r>
              <a:rPr lang="es-ES_tradnl" sz="2000" b="1" dirty="0" err="1">
                <a:solidFill>
                  <a:srgbClr val="000000"/>
                </a:solidFill>
              </a:rPr>
              <a:t>Antunez</a:t>
            </a:r>
            <a:r>
              <a:rPr lang="es-ES_tradnl" sz="2000" b="1" dirty="0">
                <a:solidFill>
                  <a:srgbClr val="000000"/>
                </a:solidFill>
              </a:rPr>
              <a:t> y col.)</a:t>
            </a:r>
            <a:r>
              <a:rPr lang="es-ES_tradnl" sz="2000" b="1" i="1" dirty="0">
                <a:solidFill>
                  <a:srgbClr val="000000"/>
                </a:solidFill>
              </a:rPr>
              <a:t> </a:t>
            </a:r>
            <a:r>
              <a:rPr lang="es-ES_tradnl" sz="2000" b="1" dirty="0">
                <a:solidFill>
                  <a:srgbClr val="000000"/>
                </a:solidFill>
              </a:rPr>
              <a:t>de 101 mieles analizadas el porcentaje obtenido fue el mismo que el encontrado en Argentina.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it-IT" sz="2000" b="1" dirty="0">
              <a:solidFill>
                <a:srgbClr val="000000"/>
              </a:solidFill>
            </a:endParaRPr>
          </a:p>
          <a:p>
            <a:pPr algn="ctr">
              <a:buClrTx/>
              <a:buSzTx/>
              <a:buFont typeface="Wingdings" pitchFamily="2" charset="2"/>
              <a:buChar char="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000" b="1" dirty="0">
                <a:solidFill>
                  <a:srgbClr val="000000"/>
                </a:solidFill>
              </a:rPr>
              <a:t>Graaf y colaboradores (2001) determinaron una correlación significativa entre el número de esporas en miel y la aparición de casos de Loque Americana en la temporada del año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000" b="1" dirty="0">
                <a:solidFill>
                  <a:srgbClr val="000000"/>
                </a:solidFill>
              </a:rPr>
              <a:t>siguiente. 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187599" y="116632"/>
            <a:ext cx="6408737" cy="10683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>
                <a:solidFill>
                  <a:srgbClr val="000000"/>
                </a:solidFill>
              </a:rPr>
              <a:t>INCIDENCIA DE LOQUE AMERICANA EN MIELES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800" y="5302076"/>
            <a:ext cx="1944688" cy="151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527175" y="3089275"/>
            <a:ext cx="3692525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25760" y="1312003"/>
            <a:ext cx="8892480" cy="42100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b="1" dirty="0">
                <a:solidFill>
                  <a:srgbClr val="000000"/>
                </a:solidFill>
              </a:rPr>
              <a:t>• </a:t>
            </a:r>
            <a:r>
              <a:rPr lang="es-ES_tradnl" sz="3000" b="1" dirty="0">
                <a:solidFill>
                  <a:srgbClr val="000000"/>
                </a:solidFill>
              </a:rPr>
              <a:t>Presencia de otras enfermedades.</a:t>
            </a:r>
            <a:br>
              <a:rPr lang="es-ES_tradnl" sz="3000" b="1" dirty="0">
                <a:solidFill>
                  <a:srgbClr val="000000"/>
                </a:solidFill>
              </a:rPr>
            </a:br>
            <a:r>
              <a:rPr lang="es-ES_tradnl" sz="3000" b="1" dirty="0">
                <a:solidFill>
                  <a:srgbClr val="000000"/>
                </a:solidFill>
              </a:rPr>
              <a:t>• Desnutrición.</a:t>
            </a:r>
            <a:br>
              <a:rPr lang="es-ES_tradnl" sz="3000" b="1" dirty="0">
                <a:solidFill>
                  <a:srgbClr val="000000"/>
                </a:solidFill>
              </a:rPr>
            </a:br>
            <a:r>
              <a:rPr lang="es-ES_tradnl" sz="3000" b="1" dirty="0">
                <a:solidFill>
                  <a:srgbClr val="000000"/>
                </a:solidFill>
              </a:rPr>
              <a:t>• Colmenas abandonadas.</a:t>
            </a:r>
            <a:br>
              <a:rPr lang="es-ES_tradnl" sz="3000" b="1" dirty="0">
                <a:solidFill>
                  <a:srgbClr val="000000"/>
                </a:solidFill>
              </a:rPr>
            </a:br>
            <a:r>
              <a:rPr lang="es-ES_tradnl" sz="3000" b="1" dirty="0">
                <a:solidFill>
                  <a:srgbClr val="000000"/>
                </a:solidFill>
              </a:rPr>
              <a:t>• Revisión poco frecuente de las colmenas.</a:t>
            </a:r>
            <a:br>
              <a:rPr lang="es-ES_tradnl" sz="3000" b="1" dirty="0">
                <a:solidFill>
                  <a:srgbClr val="000000"/>
                </a:solidFill>
              </a:rPr>
            </a:br>
            <a:r>
              <a:rPr lang="es-ES_tradnl" sz="3000" b="1" dirty="0">
                <a:solidFill>
                  <a:srgbClr val="000000"/>
                </a:solidFill>
              </a:rPr>
              <a:t>• Poco recambio de panales de cámara de cría.</a:t>
            </a:r>
            <a:br>
              <a:rPr lang="es-ES_tradnl" sz="3000" b="1" dirty="0">
                <a:solidFill>
                  <a:srgbClr val="000000"/>
                </a:solidFill>
              </a:rPr>
            </a:br>
            <a:r>
              <a:rPr lang="es-ES_tradnl" sz="3000" b="1" dirty="0">
                <a:solidFill>
                  <a:srgbClr val="000000"/>
                </a:solidFill>
              </a:rPr>
              <a:t>• Deficiente desinfección del material.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51520" y="116632"/>
            <a:ext cx="8640960" cy="58695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3200" dirty="0">
                <a:solidFill>
                  <a:srgbClr val="000000"/>
                </a:solidFill>
              </a:rPr>
              <a:t>Factores que favorecen su desarrollo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503322"/>
              </p:ext>
            </p:extLst>
          </p:nvPr>
        </p:nvGraphicFramePr>
        <p:xfrm>
          <a:off x="6604495" y="1784587"/>
          <a:ext cx="2253740" cy="16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228571" imgH="695238" progId="">
                  <p:embed/>
                </p:oleObj>
              </mc:Choice>
              <mc:Fallback>
                <p:oleObj r:id="rId4" imgW="1228571" imgH="695238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495" y="1784587"/>
                        <a:ext cx="2253740" cy="16954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1520" y="1611957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400" b="1" dirty="0">
                <a:solidFill>
                  <a:schemeClr val="tx1"/>
                </a:solidFill>
              </a:rPr>
              <a:t>Pese a no considerarse como estacional existe una mayor predisposición a que aparezca en primavera y otoño.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094532" y="2884583"/>
            <a:ext cx="2917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>
                <a:solidFill>
                  <a:schemeClr val="tx1"/>
                </a:solidFill>
              </a:rPr>
              <a:t>REVISION</a:t>
            </a:r>
            <a:endParaRPr lang="es-CL" sz="4400" b="1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84994" y="4713053"/>
            <a:ext cx="3168352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tx1"/>
                </a:solidFill>
              </a:rPr>
              <a:t>AL INICIO DEL DESARROLLO DE LA COLMENA</a:t>
            </a:r>
            <a:endParaRPr lang="es-CL" sz="2800" b="1" dirty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148064" y="4718450"/>
            <a:ext cx="3168352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tx1"/>
                </a:solidFill>
              </a:rPr>
              <a:t>AL FINAL DEL DESARROLLO DE LA COLMENA</a:t>
            </a:r>
            <a:endParaRPr lang="es-CL" sz="2800" b="1" dirty="0">
              <a:solidFill>
                <a:schemeClr val="tx1"/>
              </a:solidFill>
            </a:endParaRPr>
          </a:p>
        </p:txBody>
      </p:sp>
      <p:sp>
        <p:nvSpPr>
          <p:cNvPr id="6" name="Flecha abajo 5"/>
          <p:cNvSpPr/>
          <p:nvPr/>
        </p:nvSpPr>
        <p:spPr bwMode="auto">
          <a:xfrm rot="2642253">
            <a:off x="2770496" y="3860696"/>
            <a:ext cx="648072" cy="648072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7" name="Flecha abajo 6"/>
          <p:cNvSpPr/>
          <p:nvPr/>
        </p:nvSpPr>
        <p:spPr bwMode="auto">
          <a:xfrm rot="19410845">
            <a:off x="5491954" y="3846202"/>
            <a:ext cx="648072" cy="648072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3568" y="332656"/>
            <a:ext cx="784887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tx1"/>
                </a:solidFill>
              </a:rPr>
              <a:t>MANEJO DE LOQUE AMERICANA</a:t>
            </a:r>
            <a:endParaRPr lang="es-CL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71430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body"/>
          </p:nvPr>
        </p:nvSpPr>
        <p:spPr>
          <a:xfrm>
            <a:off x="611188" y="1412875"/>
            <a:ext cx="5795962" cy="5257800"/>
          </a:xfrm>
          <a:ln/>
        </p:spPr>
        <p:txBody>
          <a:bodyPr anchor="t"/>
          <a:lstStyle/>
          <a:p>
            <a:pPr marL="341313" indent="-341313" algn="l">
              <a:lnSpc>
                <a:spcPct val="90000"/>
              </a:lnSpc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400"/>
              <a:t> </a:t>
            </a:r>
            <a:r>
              <a:rPr lang="es-AR" sz="2400" b="1"/>
              <a:t>como examinar los cuadros de cría??</a:t>
            </a:r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s-AR" sz="2000" b="1"/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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000" b="1"/>
              <a:t>de espaldas al sol</a:t>
            </a:r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ClrTx/>
              <a:buSz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s-AR" sz="2000" b="1"/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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000" b="1"/>
              <a:t>examinar los opérculos</a:t>
            </a:r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ClrTx/>
              <a:buSz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s-AR" sz="2000" b="1"/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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000" b="1"/>
              <a:t>remover opérculos sospechosos</a:t>
            </a:r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ClrTx/>
              <a:buSz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s-AR" sz="2000" b="1"/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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000" b="1"/>
              <a:t>ubicar el panal de  forma que  la luz penetre hasta la base de las celdas abiertas</a:t>
            </a:r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ClrTx/>
              <a:buSz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000" b="1"/>
              <a:t>   </a:t>
            </a:r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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000" b="1"/>
              <a:t> examinar las celdas</a:t>
            </a:r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ClrTx/>
              <a:buSz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s-AR" sz="2000" b="1"/>
          </a:p>
          <a:p>
            <a:pPr marL="341313" indent="-341313" algn="l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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s-AR" sz="2000" b="1"/>
              <a:t>cuantificar nº de crías afectadas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47664" y="332656"/>
            <a:ext cx="5795962" cy="58695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b="1" dirty="0">
                <a:solidFill>
                  <a:srgbClr val="000000"/>
                </a:solidFill>
              </a:rPr>
              <a:t>Inspección en el apiario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1484313"/>
            <a:ext cx="2463800" cy="3143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4724400"/>
            <a:ext cx="2447925" cy="199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CuadroTexto 1"/>
          <p:cNvSpPr txBox="1"/>
          <p:nvPr/>
        </p:nvSpPr>
        <p:spPr>
          <a:xfrm>
            <a:off x="323528" y="630932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TODOS LOS MARCOS</a:t>
            </a:r>
            <a:endParaRPr lang="es-CL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0638" y="1628775"/>
          <a:ext cx="9144000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609524" imgH="2209524" progId="PBrush">
                  <p:embed/>
                </p:oleObj>
              </mc:Choice>
              <mc:Fallback>
                <p:oleObj r:id="rId3" imgW="5609524" imgH="2209524" progId="PBrush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8" y="1628775"/>
                        <a:ext cx="9144000" cy="360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23825" y="260350"/>
            <a:ext cx="8748713" cy="642938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dirty="0">
                <a:solidFill>
                  <a:srgbClr val="000000"/>
                </a:solidFill>
              </a:rPr>
              <a:t>ESCALA DEL NIVEL DE INFECCION</a:t>
            </a:r>
          </a:p>
        </p:txBody>
      </p:sp>
    </p:spTree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323528" y="1196752"/>
            <a:ext cx="8136904" cy="28747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>
              <a:lnSpc>
                <a:spcPct val="120000"/>
              </a:lnSpc>
              <a:spcBef>
                <a:spcPts val="1125"/>
              </a:spcBef>
            </a:pPr>
            <a:r>
              <a:rPr lang="es-ES_tradnl" altLang="es-CL" sz="2400" b="1" dirty="0"/>
              <a:t>Cero (Sanas): 0           individuos enfermos.</a:t>
            </a:r>
          </a:p>
          <a:p>
            <a:pPr>
              <a:lnSpc>
                <a:spcPct val="120000"/>
              </a:lnSpc>
              <a:spcBef>
                <a:spcPts val="1125"/>
              </a:spcBef>
            </a:pPr>
            <a:r>
              <a:rPr lang="es-ES_tradnl" altLang="es-CL" sz="2400" b="1" dirty="0"/>
              <a:t>Uno (inicial):   1 a 10   individuos enfermos.</a:t>
            </a:r>
          </a:p>
          <a:p>
            <a:pPr>
              <a:lnSpc>
                <a:spcPct val="120000"/>
              </a:lnSpc>
              <a:spcBef>
                <a:spcPts val="1125"/>
              </a:spcBef>
            </a:pPr>
            <a:r>
              <a:rPr lang="es-ES_tradnl" altLang="es-CL" sz="2400" b="1" dirty="0"/>
              <a:t>Dos (medio):   11 a 50 individuos enfermos.</a:t>
            </a:r>
          </a:p>
          <a:p>
            <a:pPr>
              <a:lnSpc>
                <a:spcPct val="120000"/>
              </a:lnSpc>
              <a:spcBef>
                <a:spcPts val="1125"/>
              </a:spcBef>
            </a:pPr>
            <a:r>
              <a:rPr lang="es-ES_tradnl" altLang="es-CL" sz="2400" b="1" dirty="0"/>
              <a:t>Tres (fuerte):   + 51      individuos enfermos.</a:t>
            </a:r>
          </a:p>
          <a:p>
            <a:pPr algn="ctr">
              <a:lnSpc>
                <a:spcPct val="120000"/>
              </a:lnSpc>
              <a:spcBef>
                <a:spcPts val="1125"/>
              </a:spcBef>
            </a:pPr>
            <a:r>
              <a:rPr lang="es-ES_tradnl" altLang="es-CL" sz="2400" b="1" dirty="0"/>
              <a:t>(larvas o escamas por colonia).</a:t>
            </a:r>
            <a:r>
              <a:rPr lang="es-ES_tradnl" altLang="es-CL" sz="2400" dirty="0"/>
              <a:t> 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3500499" cy="260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57721"/>
            <a:ext cx="3240930" cy="2466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23825" y="260350"/>
            <a:ext cx="8748713" cy="6429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dirty="0">
                <a:solidFill>
                  <a:srgbClr val="000000"/>
                </a:solidFill>
              </a:rPr>
              <a:t>ESCALA DEL NIVEL DE INFECCION</a:t>
            </a:r>
          </a:p>
        </p:txBody>
      </p:sp>
    </p:spTree>
    <p:extLst>
      <p:ext uri="{BB962C8B-B14F-4D97-AF65-F5344CB8AC3E}">
        <p14:creationId xmlns:p14="http://schemas.microsoft.com/office/powerpoint/2010/main" val="42802701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971600" y="836712"/>
            <a:ext cx="7343775" cy="5761038"/>
          </a:xfrm>
          <a:prstGeom prst="rect">
            <a:avLst/>
          </a:prstGeom>
          <a:blipFill dpi="0" rotWithShape="0">
            <a:blip r:embed="rId3" cstate="print">
              <a:alphaModFix amt="40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35842" name="AutoShape 2"/>
          <p:cNvSpPr>
            <a:spLocks noChangeArrowheads="1"/>
          </p:cNvSpPr>
          <p:nvPr/>
        </p:nvSpPr>
        <p:spPr bwMode="auto">
          <a:xfrm>
            <a:off x="5399288" y="977773"/>
            <a:ext cx="1441450" cy="1225550"/>
          </a:xfrm>
          <a:prstGeom prst="hexagon">
            <a:avLst>
              <a:gd name="adj" fmla="val 29404"/>
              <a:gd name="vf" fmla="val 115470"/>
            </a:avLst>
          </a:prstGeom>
          <a:gradFill rotWithShape="0">
            <a:gsLst>
              <a:gs pos="0">
                <a:srgbClr val="FF9900"/>
              </a:gs>
              <a:gs pos="100000">
                <a:srgbClr val="D17D00"/>
              </a:gs>
            </a:gsLst>
            <a:lin ang="5400000" scaled="1"/>
          </a:gradFill>
          <a:ln w="93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Destrucción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por fuego</a:t>
            </a:r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3957838" y="2910603"/>
            <a:ext cx="1441450" cy="1225550"/>
          </a:xfrm>
          <a:prstGeom prst="hexagon">
            <a:avLst>
              <a:gd name="adj" fmla="val 29404"/>
              <a:gd name="vf" fmla="val 115470"/>
            </a:avLst>
          </a:prstGeom>
          <a:gradFill rotWithShape="0">
            <a:gsLst>
              <a:gs pos="0">
                <a:srgbClr val="FF9900"/>
              </a:gs>
              <a:gs pos="100000">
                <a:srgbClr val="D17D00"/>
              </a:gs>
            </a:gsLst>
            <a:lin ang="5400000" scaled="1"/>
          </a:gradFill>
          <a:ln w="93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Paquete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sanitario</a:t>
            </a: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6158347" y="4223782"/>
            <a:ext cx="1441450" cy="1225550"/>
          </a:xfrm>
          <a:prstGeom prst="hexagon">
            <a:avLst>
              <a:gd name="adj" fmla="val 29404"/>
              <a:gd name="vf" fmla="val 115470"/>
            </a:avLst>
          </a:prstGeom>
          <a:gradFill rotWithShape="0">
            <a:gsLst>
              <a:gs pos="0">
                <a:srgbClr val="FF9900"/>
              </a:gs>
              <a:gs pos="100000">
                <a:srgbClr val="D17D00"/>
              </a:gs>
            </a:gsLst>
            <a:lin ang="5400000" scaled="1"/>
          </a:gradFill>
          <a:ln w="93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Trasiego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 sanitario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SIMPLE </a:t>
            </a: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7253369" y="4860251"/>
            <a:ext cx="1441450" cy="1225550"/>
          </a:xfrm>
          <a:prstGeom prst="hexagon">
            <a:avLst>
              <a:gd name="adj" fmla="val 29404"/>
              <a:gd name="vf" fmla="val 115470"/>
            </a:avLst>
          </a:prstGeom>
          <a:solidFill>
            <a:srgbClr val="FF0000"/>
          </a:solidFill>
          <a:ln w="93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>
                <a:solidFill>
                  <a:srgbClr val="000000"/>
                </a:solidFill>
              </a:rPr>
              <a:t>Quimioterapia</a:t>
            </a: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1619300" y="836712"/>
            <a:ext cx="1873250" cy="1439863"/>
          </a:xfrm>
          <a:prstGeom prst="hexagon">
            <a:avLst>
              <a:gd name="adj" fmla="val 32525"/>
              <a:gd name="vf" fmla="val 115470"/>
            </a:avLst>
          </a:prstGeom>
          <a:gradFill rotWithShape="0">
            <a:gsLst>
              <a:gs pos="0">
                <a:srgbClr val="FF9900"/>
              </a:gs>
              <a:gs pos="100000">
                <a:srgbClr val="D17D00"/>
              </a:gs>
            </a:gsLst>
            <a:lin ang="5400000" scaled="1"/>
          </a:gradFill>
          <a:ln w="93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Pérdida TOTAL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 de la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población</a:t>
            </a: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36562" y="2947115"/>
            <a:ext cx="2017713" cy="1152525"/>
          </a:xfrm>
          <a:prstGeom prst="ellipse">
            <a:avLst/>
          </a:prstGeom>
          <a:gradFill rotWithShape="0">
            <a:gsLst>
              <a:gs pos="0">
                <a:srgbClr val="FF9900"/>
              </a:gs>
              <a:gs pos="100000">
                <a:srgbClr val="FFFF00"/>
              </a:gs>
            </a:gsLst>
            <a:path path="rect">
              <a:fillToRect r="100000" b="10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Métodos de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Control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1881266" y="3740260"/>
            <a:ext cx="1873250" cy="1439863"/>
          </a:xfrm>
          <a:prstGeom prst="hexagon">
            <a:avLst>
              <a:gd name="adj" fmla="val 32525"/>
              <a:gd name="vf" fmla="val 115470"/>
            </a:avLst>
          </a:prstGeom>
          <a:gradFill rotWithShape="0">
            <a:gsLst>
              <a:gs pos="0">
                <a:srgbClr val="FF9900"/>
              </a:gs>
              <a:gs pos="100000">
                <a:srgbClr val="D17D00"/>
              </a:gs>
            </a:gsLst>
            <a:lin ang="5400000" scaled="1"/>
          </a:gradFill>
          <a:ln w="93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Perdida PARCIAL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de la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 población</a:t>
            </a: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 rot="5400000">
            <a:off x="4392662" y="1092300"/>
            <a:ext cx="288925" cy="1222375"/>
          </a:xfrm>
          <a:prstGeom prst="upArrow">
            <a:avLst>
              <a:gd name="adj1" fmla="val 50000"/>
              <a:gd name="adj2" fmla="val 105769"/>
            </a:avLst>
          </a:prstGeom>
          <a:solidFill>
            <a:srgbClr val="77933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 rot="2506115">
            <a:off x="1091931" y="2130448"/>
            <a:ext cx="723900" cy="683448"/>
          </a:xfrm>
          <a:prstGeom prst="upArrow">
            <a:avLst>
              <a:gd name="adj1" fmla="val 50000"/>
              <a:gd name="adj2" fmla="val 56044"/>
            </a:avLst>
          </a:prstGeom>
          <a:solidFill>
            <a:srgbClr val="77933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 rot="6947841">
            <a:off x="1149894" y="4046703"/>
            <a:ext cx="596945" cy="670705"/>
          </a:xfrm>
          <a:prstGeom prst="upArrow">
            <a:avLst>
              <a:gd name="adj1" fmla="val 50000"/>
              <a:gd name="adj2" fmla="val 56044"/>
            </a:avLst>
          </a:prstGeom>
          <a:solidFill>
            <a:srgbClr val="77933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 rot="3228878">
            <a:off x="3459957" y="3424028"/>
            <a:ext cx="527282" cy="626301"/>
          </a:xfrm>
          <a:prstGeom prst="upArrow">
            <a:avLst>
              <a:gd name="adj1" fmla="val 50000"/>
              <a:gd name="adj2" fmla="val 105907"/>
            </a:avLst>
          </a:prstGeom>
          <a:solidFill>
            <a:srgbClr val="77933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5263594" y="3001225"/>
            <a:ext cx="1439589" cy="309958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Más efectivo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7008180" y="6240404"/>
            <a:ext cx="1172940" cy="309958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No efectivo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1619672" y="188640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600" b="1" dirty="0">
                <a:solidFill>
                  <a:srgbClr val="FF0000"/>
                </a:solidFill>
              </a:rPr>
              <a:t>METODOS DE CONTROL</a:t>
            </a:r>
          </a:p>
        </p:txBody>
      </p:sp>
      <p:sp>
        <p:nvSpPr>
          <p:cNvPr id="18" name="AutoShape 13"/>
          <p:cNvSpPr>
            <a:spLocks noChangeArrowheads="1"/>
          </p:cNvSpPr>
          <p:nvPr/>
        </p:nvSpPr>
        <p:spPr bwMode="auto">
          <a:xfrm rot="7320000">
            <a:off x="5371877" y="3290468"/>
            <a:ext cx="264131" cy="377931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5053542" y="3559312"/>
            <a:ext cx="1441450" cy="1225550"/>
          </a:xfrm>
          <a:prstGeom prst="hexagon">
            <a:avLst>
              <a:gd name="adj" fmla="val 29404"/>
              <a:gd name="vf" fmla="val 115470"/>
            </a:avLst>
          </a:prstGeom>
          <a:gradFill rotWithShape="0">
            <a:gsLst>
              <a:gs pos="0">
                <a:srgbClr val="FF9900"/>
              </a:gs>
              <a:gs pos="100000">
                <a:srgbClr val="D17D00"/>
              </a:gs>
            </a:gsLst>
            <a:lin ang="5400000" scaled="1"/>
          </a:gradFill>
          <a:ln w="93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Trasiego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 sanitario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DOBLE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410" name="Object 2"/>
          <p:cNvGraphicFramePr>
            <a:graphicFrameLocks noChangeAspect="1"/>
          </p:cNvGraphicFramePr>
          <p:nvPr/>
        </p:nvGraphicFramePr>
        <p:xfrm>
          <a:off x="61913" y="177800"/>
          <a:ext cx="4248150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n de mapa de bits" r:id="rId2" imgW="4247619" imgH="3610479" progId="PBrush">
                  <p:embed/>
                </p:oleObj>
              </mc:Choice>
              <mc:Fallback>
                <p:oleObj name="Imagen de mapa de bits" r:id="rId2" imgW="4247619" imgH="3610479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3" y="177800"/>
                        <a:ext cx="4248150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4717355" y="1044025"/>
            <a:ext cx="4175125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sz="3200" dirty="0">
                <a:solidFill>
                  <a:srgbClr val="FF9900"/>
                </a:solidFill>
              </a:rPr>
              <a:t>QUEMA </a:t>
            </a:r>
            <a:endParaRPr lang="es-AR" sz="3200" dirty="0">
              <a:solidFill>
                <a:srgbClr val="FF99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1520" y="4365104"/>
            <a:ext cx="396044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AR" sz="2400" b="1" dirty="0">
                <a:solidFill>
                  <a:srgbClr val="FF0000"/>
                </a:solidFill>
              </a:rPr>
              <a:t>IMPORTANTE!!!!!!!!!</a:t>
            </a:r>
          </a:p>
          <a:p>
            <a:endParaRPr lang="es-AR" sz="2400" b="1" dirty="0">
              <a:solidFill>
                <a:srgbClr val="FF0000"/>
              </a:solidFill>
            </a:endParaRPr>
          </a:p>
          <a:p>
            <a:endParaRPr lang="es-AR" sz="2400" b="1" dirty="0">
              <a:solidFill>
                <a:srgbClr val="FF0000"/>
              </a:solidFill>
            </a:endParaRPr>
          </a:p>
          <a:p>
            <a:r>
              <a:rPr lang="es-AR" sz="2400" b="1" dirty="0">
                <a:solidFill>
                  <a:srgbClr val="FF0000"/>
                </a:solidFill>
              </a:rPr>
              <a:t>ENTERRAR LOS RESTOS</a:t>
            </a: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2257" y="4611216"/>
            <a:ext cx="6076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068960"/>
            <a:ext cx="4442497" cy="3456484"/>
          </a:xfrm>
          <a:prstGeom prst="rect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lum bright="30000" contrast="57000"/>
          </a:blip>
          <a:srcRect/>
          <a:stretch>
            <a:fillRect/>
          </a:stretch>
        </p:blipFill>
        <p:spPr bwMode="auto">
          <a:xfrm>
            <a:off x="0" y="-4913"/>
            <a:ext cx="9180513" cy="6862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0" y="172953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4000" b="1" dirty="0">
                <a:solidFill>
                  <a:schemeClr val="tx1"/>
                </a:solidFill>
              </a:rPr>
              <a:t>Las esporas son muy resistentes</a:t>
            </a:r>
          </a:p>
          <a:p>
            <a:pPr>
              <a:buFont typeface="Wingdings" pitchFamily="2" charset="2"/>
              <a:buChar char="Ø"/>
            </a:pPr>
            <a:r>
              <a:rPr lang="es-AR" sz="4000" b="1" dirty="0">
                <a:solidFill>
                  <a:schemeClr val="tx1"/>
                </a:solidFill>
              </a:rPr>
              <a:t>		 al calor, </a:t>
            </a:r>
          </a:p>
          <a:p>
            <a:pPr>
              <a:buFont typeface="Wingdings" pitchFamily="2" charset="2"/>
              <a:buChar char="Ø"/>
            </a:pPr>
            <a:r>
              <a:rPr lang="es-AR" sz="4000" b="1" dirty="0">
                <a:solidFill>
                  <a:schemeClr val="tx1"/>
                </a:solidFill>
              </a:rPr>
              <a:t>		 a los agentes químicos, </a:t>
            </a:r>
          </a:p>
          <a:p>
            <a:pPr>
              <a:buFont typeface="Wingdings" pitchFamily="2" charset="2"/>
              <a:buChar char="Ø"/>
            </a:pPr>
            <a:r>
              <a:rPr lang="es-AR" sz="4000" b="1" dirty="0">
                <a:solidFill>
                  <a:schemeClr val="tx1"/>
                </a:solidFill>
              </a:rPr>
              <a:t>		 a la desecación</a:t>
            </a:r>
          </a:p>
          <a:p>
            <a:pPr algn="just"/>
            <a:endParaRPr lang="es-AR" sz="4000" b="1" dirty="0">
              <a:solidFill>
                <a:schemeClr val="tx1"/>
              </a:solidFill>
            </a:endParaRPr>
          </a:p>
          <a:p>
            <a:pPr algn="just"/>
            <a:endParaRPr lang="es-AR" sz="4000" b="1" dirty="0">
              <a:solidFill>
                <a:schemeClr val="tx1"/>
              </a:solidFill>
            </a:endParaRPr>
          </a:p>
          <a:p>
            <a:pPr algn="just"/>
            <a:endParaRPr lang="es-AR" sz="4000" b="1" dirty="0">
              <a:solidFill>
                <a:schemeClr val="tx1"/>
              </a:solidFill>
            </a:endParaRPr>
          </a:p>
          <a:p>
            <a:pPr algn="just"/>
            <a:endParaRPr lang="es-AR" sz="4000" b="1" dirty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1537" y="3087363"/>
            <a:ext cx="9110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b="1" dirty="0">
                <a:solidFill>
                  <a:schemeClr val="tx1"/>
                </a:solidFill>
              </a:rPr>
              <a:t>Estas esporas tienen tolerancia a muy altas temperaturas, resisten 30 minutos a 100ºC y 15 minutos a 120ºC. </a:t>
            </a:r>
          </a:p>
          <a:p>
            <a:pPr algn="just"/>
            <a:endParaRPr lang="es-CL" sz="2400" b="1" dirty="0">
              <a:solidFill>
                <a:schemeClr val="tx1"/>
              </a:solidFill>
            </a:endParaRPr>
          </a:p>
          <a:p>
            <a:pPr algn="just"/>
            <a:r>
              <a:rPr lang="es-CL" sz="2400" b="1" dirty="0">
                <a:solidFill>
                  <a:schemeClr val="tx1"/>
                </a:solidFill>
              </a:rPr>
              <a:t>Resisten la acción de desinfectantes químicos como el cloro y productos basados en yodo.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951AE92-03EE-4760-ABD7-25575D7CC20B}"/>
              </a:ext>
            </a:extLst>
          </p:cNvPr>
          <p:cNvSpPr/>
          <p:nvPr/>
        </p:nvSpPr>
        <p:spPr>
          <a:xfrm>
            <a:off x="683568" y="5189711"/>
            <a:ext cx="7776863" cy="10926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AR" b="1" dirty="0">
                <a:solidFill>
                  <a:schemeClr val="tx1"/>
                </a:solidFill>
              </a:rPr>
              <a:t>Conservan su capacidad para germinar durante muchos años, dificultando  su eliminación. </a:t>
            </a:r>
            <a:r>
              <a:rPr lang="es-AR" sz="1100" b="1" dirty="0">
                <a:solidFill>
                  <a:schemeClr val="tx1"/>
                </a:solidFill>
              </a:rPr>
              <a:t>(</a:t>
            </a:r>
            <a:r>
              <a:rPr lang="es-AR" sz="1100" b="1" dirty="0" err="1">
                <a:solidFill>
                  <a:schemeClr val="tx1"/>
                </a:solidFill>
              </a:rPr>
              <a:t>Dobbelaere</a:t>
            </a:r>
            <a:r>
              <a:rPr lang="es-AR" sz="1100" b="1" dirty="0">
                <a:solidFill>
                  <a:schemeClr val="tx1"/>
                </a:solidFill>
              </a:rPr>
              <a:t>  et al., 2001; Hansen &amp; </a:t>
            </a:r>
            <a:r>
              <a:rPr lang="es-AR" sz="1100" b="1" dirty="0" err="1">
                <a:solidFill>
                  <a:schemeClr val="tx1"/>
                </a:solidFill>
              </a:rPr>
              <a:t>Brodsgaard</a:t>
            </a:r>
            <a:r>
              <a:rPr lang="es-AR" sz="1100" b="1" dirty="0">
                <a:solidFill>
                  <a:schemeClr val="tx1"/>
                </a:solidFill>
              </a:rPr>
              <a:t>, 1999). </a:t>
            </a:r>
          </a:p>
          <a:p>
            <a:pPr algn="just"/>
            <a:endParaRPr lang="es-AR" sz="1100" b="1" dirty="0">
              <a:solidFill>
                <a:schemeClr val="tx1"/>
              </a:solidFill>
            </a:endParaRPr>
          </a:p>
          <a:p>
            <a:pPr algn="ctr"/>
            <a:r>
              <a:rPr lang="es-CL" b="1" dirty="0">
                <a:solidFill>
                  <a:srgbClr val="333333"/>
                </a:solidFill>
                <a:latin typeface="Helvetica Neue"/>
              </a:rPr>
              <a:t>La espora se mantiene infectiva por 30 años</a:t>
            </a:r>
            <a:endParaRPr lang="es-CL" b="1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395288" y="1022350"/>
          <a:ext cx="8424862" cy="477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877481" imgH="2762636" progId="">
                  <p:embed/>
                </p:oleObj>
              </mc:Choice>
              <mc:Fallback>
                <p:oleObj r:id="rId3" imgW="4877481" imgH="2762636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022350"/>
                        <a:ext cx="8424862" cy="477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051050" y="188913"/>
            <a:ext cx="4897438" cy="703262"/>
          </a:xfrm>
          <a:prstGeom prst="rect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4000" b="1">
                <a:solidFill>
                  <a:srgbClr val="000000"/>
                </a:solidFill>
              </a:rPr>
              <a:t>PAQUETEO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827088" y="333375"/>
            <a:ext cx="7705725" cy="70326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4000">
                <a:solidFill>
                  <a:srgbClr val="000000"/>
                </a:solidFill>
              </a:rPr>
              <a:t>TRASIEGO DOBLE</a:t>
            </a: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0" y="1149350"/>
          <a:ext cx="9144000" cy="549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486901" imgH="2695951" progId="">
                  <p:embed/>
                </p:oleObj>
              </mc:Choice>
              <mc:Fallback>
                <p:oleObj r:id="rId4" imgW="4486901" imgH="269595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49350"/>
                        <a:ext cx="9144000" cy="549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Group 1"/>
          <p:cNvGrpSpPr>
            <a:grpSpLocks/>
          </p:cNvGrpSpPr>
          <p:nvPr/>
        </p:nvGrpSpPr>
        <p:grpSpPr bwMode="auto">
          <a:xfrm>
            <a:off x="5219700" y="3284538"/>
            <a:ext cx="1798638" cy="1438275"/>
            <a:chOff x="3288" y="2069"/>
            <a:chExt cx="1133" cy="906"/>
          </a:xfrm>
        </p:grpSpPr>
        <p:sp>
          <p:nvSpPr>
            <p:cNvPr id="44034" name="Rectangle 2"/>
            <p:cNvSpPr>
              <a:spLocks noChangeArrowheads="1"/>
            </p:cNvSpPr>
            <p:nvPr/>
          </p:nvSpPr>
          <p:spPr bwMode="auto">
            <a:xfrm>
              <a:off x="3288" y="2069"/>
              <a:ext cx="1134" cy="907"/>
            </a:xfrm>
            <a:prstGeom prst="rect">
              <a:avLst/>
            </a:prstGeom>
            <a:solidFill>
              <a:srgbClr val="FFFFFF"/>
            </a:solidFill>
            <a:ln w="2556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endParaRPr lang="es-AR"/>
            </a:p>
          </p:txBody>
        </p:sp>
        <p:sp>
          <p:nvSpPr>
            <p:cNvPr id="44035" name="Text Box 3"/>
            <p:cNvSpPr txBox="1">
              <a:spLocks noChangeArrowheads="1"/>
            </p:cNvSpPr>
            <p:nvPr/>
          </p:nvSpPr>
          <p:spPr bwMode="auto">
            <a:xfrm>
              <a:off x="3741" y="2341"/>
              <a:ext cx="27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it-IT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5508625" y="3571875"/>
            <a:ext cx="71438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5795963" y="3571875"/>
            <a:ext cx="71437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940425" y="3571875"/>
            <a:ext cx="71438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659563" y="3068638"/>
            <a:ext cx="71437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5364163" y="3571875"/>
            <a:ext cx="71437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6516688" y="3284538"/>
            <a:ext cx="71437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6372225" y="3429000"/>
            <a:ext cx="71438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6229350" y="3500438"/>
            <a:ext cx="71438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5651500" y="3573463"/>
            <a:ext cx="71438" cy="936625"/>
          </a:xfrm>
          <a:prstGeom prst="rect">
            <a:avLst/>
          </a:prstGeom>
          <a:solidFill>
            <a:srgbClr val="99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grpSp>
        <p:nvGrpSpPr>
          <p:cNvPr id="44045" name="Group 13"/>
          <p:cNvGrpSpPr>
            <a:grpSpLocks/>
          </p:cNvGrpSpPr>
          <p:nvPr/>
        </p:nvGrpSpPr>
        <p:grpSpPr bwMode="auto">
          <a:xfrm>
            <a:off x="1763713" y="3213100"/>
            <a:ext cx="1798637" cy="1438275"/>
            <a:chOff x="1111" y="2024"/>
            <a:chExt cx="1133" cy="906"/>
          </a:xfrm>
        </p:grpSpPr>
        <p:grpSp>
          <p:nvGrpSpPr>
            <p:cNvPr id="44046" name="Group 14"/>
            <p:cNvGrpSpPr>
              <a:grpSpLocks/>
            </p:cNvGrpSpPr>
            <p:nvPr/>
          </p:nvGrpSpPr>
          <p:grpSpPr bwMode="auto">
            <a:xfrm>
              <a:off x="1111" y="2024"/>
              <a:ext cx="1133" cy="906"/>
              <a:chOff x="1111" y="2024"/>
              <a:chExt cx="1133" cy="906"/>
            </a:xfrm>
          </p:grpSpPr>
          <p:sp>
            <p:nvSpPr>
              <p:cNvPr id="44047" name="Rectangle 15"/>
              <p:cNvSpPr>
                <a:spLocks noChangeArrowheads="1"/>
              </p:cNvSpPr>
              <p:nvPr/>
            </p:nvSpPr>
            <p:spPr bwMode="auto">
              <a:xfrm>
                <a:off x="1111" y="2024"/>
                <a:ext cx="1134" cy="907"/>
              </a:xfrm>
              <a:prstGeom prst="rect">
                <a:avLst/>
              </a:prstGeom>
              <a:solidFill>
                <a:srgbClr val="FFFFFF"/>
              </a:solidFill>
              <a:ln w="2556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AR"/>
              </a:p>
            </p:txBody>
          </p:sp>
          <p:sp>
            <p:nvSpPr>
              <p:cNvPr id="44048" name="Text Box 16"/>
              <p:cNvSpPr txBox="1">
                <a:spLocks noChangeArrowheads="1"/>
              </p:cNvSpPr>
              <p:nvPr/>
            </p:nvSpPr>
            <p:spPr bwMode="auto">
              <a:xfrm>
                <a:off x="1564" y="2296"/>
                <a:ext cx="272" cy="2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125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it-IT" b="1">
                    <a:solidFill>
                      <a:srgbClr val="000000"/>
                    </a:solidFill>
                  </a:rPr>
                  <a:t>S</a:t>
                </a:r>
              </a:p>
            </p:txBody>
          </p:sp>
        </p:grpSp>
        <p:sp>
          <p:nvSpPr>
            <p:cNvPr id="44049" name="Rectangle 17"/>
            <p:cNvSpPr>
              <a:spLocks noChangeArrowheads="1"/>
            </p:cNvSpPr>
            <p:nvPr/>
          </p:nvSpPr>
          <p:spPr bwMode="auto">
            <a:xfrm>
              <a:off x="1519" y="2205"/>
              <a:ext cx="45" cy="590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44050" name="Rectangle 18"/>
            <p:cNvSpPr>
              <a:spLocks noChangeArrowheads="1"/>
            </p:cNvSpPr>
            <p:nvPr/>
          </p:nvSpPr>
          <p:spPr bwMode="auto">
            <a:xfrm>
              <a:off x="1429" y="2205"/>
              <a:ext cx="45" cy="590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44051" name="Rectangle 19"/>
            <p:cNvSpPr>
              <a:spLocks noChangeArrowheads="1"/>
            </p:cNvSpPr>
            <p:nvPr/>
          </p:nvSpPr>
          <p:spPr bwMode="auto">
            <a:xfrm>
              <a:off x="1338" y="2205"/>
              <a:ext cx="45" cy="590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44052" name="Rectangle 20"/>
            <p:cNvSpPr>
              <a:spLocks noChangeArrowheads="1"/>
            </p:cNvSpPr>
            <p:nvPr/>
          </p:nvSpPr>
          <p:spPr bwMode="auto">
            <a:xfrm>
              <a:off x="1247" y="2205"/>
              <a:ext cx="45" cy="590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3492500" y="1557338"/>
            <a:ext cx="2159000" cy="159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1400" dirty="0"/>
              <a:t>Sacudir las abejas de cada cuadro dentro de la colmena sana</a:t>
            </a:r>
          </a:p>
          <a:p>
            <a:pPr algn="ctr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400" b="1" dirty="0"/>
              <a:t>NO SE DEBE USAR HUMO</a:t>
            </a:r>
          </a:p>
        </p:txBody>
      </p:sp>
      <p:pic>
        <p:nvPicPr>
          <p:cNvPr id="44054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20713"/>
            <a:ext cx="2808288" cy="208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4055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4797425"/>
            <a:ext cx="2447925" cy="1835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4056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063" y="3789363"/>
            <a:ext cx="328612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5940425" y="5516563"/>
            <a:ext cx="1871663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/>
              <a:t>Debajo papel de diario</a:t>
            </a:r>
          </a:p>
        </p:txBody>
      </p:sp>
      <p:sp>
        <p:nvSpPr>
          <p:cNvPr id="44058" name="AutoShape 26"/>
          <p:cNvSpPr>
            <a:spLocks noChangeArrowheads="1"/>
          </p:cNvSpPr>
          <p:nvPr/>
        </p:nvSpPr>
        <p:spPr bwMode="auto">
          <a:xfrm>
            <a:off x="4211638" y="5876925"/>
            <a:ext cx="1800225" cy="73025"/>
          </a:xfrm>
          <a:prstGeom prst="leftArrow">
            <a:avLst>
              <a:gd name="adj1" fmla="val 50000"/>
              <a:gd name="adj2" fmla="val 616304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pic>
        <p:nvPicPr>
          <p:cNvPr id="44059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6200" y="2547938"/>
            <a:ext cx="522288" cy="449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4060" name="Picture 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25" y="549275"/>
            <a:ext cx="2520950" cy="206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2843213" y="115888"/>
            <a:ext cx="3529012" cy="1312862"/>
          </a:xfrm>
          <a:prstGeom prst="rect">
            <a:avLst/>
          </a:prstGeom>
          <a:blipFill dpi="0" rotWithShape="0">
            <a:blip r:embed="rId8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4000">
                <a:solidFill>
                  <a:srgbClr val="000000"/>
                </a:solidFill>
              </a:rPr>
              <a:t>TRASIEGO SIMPLE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5 -0.01713 C -0.16546 -0.01922 -0.32257 -0.02107 -0.38803 -0.0206">
                                      <p:cBhvr additive="repl">
                                        <p:cTn id="6" dur="2000" fill="hold"/>
                                        <p:tgtEl>
                                          <p:spTgt spid="4405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5162 C -0.16476 -0.09792 -0.32535 -0.14421 -0.38959 -0.16273">
                                      <p:cBhvr additive="repl">
                                        <p:cTn id="10" dur="2000" fill="hold"/>
                                        <p:tgtEl>
                                          <p:spTgt spid="4403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45 0.05393 C -0.18108 0.01088 -0.32118 -0.03172 -0.37726 -0.04885">
                                      <p:cBhvr additive="repl">
                                        <p:cTn id="12" dur="2000" fill="hold"/>
                                        <p:tgtEl>
                                          <p:spTgt spid="4405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726 -0.04885 L -0.3809 0.20092">
                                      <p:cBhvr additive="repl">
                                        <p:cTn id="15" dur="2000" fill="hold"/>
                                        <p:tgtEl>
                                          <p:spTgt spid="4405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3492500" y="1557338"/>
            <a:ext cx="2159000" cy="159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ts val="8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MS Gothic" pitchFamily="49" charset="-128"/>
                <a:cs typeface="+mn-cs"/>
              </a:rPr>
              <a:t>Sacudir las abejas de cada cuadro dentro de la colmena sana</a:t>
            </a: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ts val="8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MS Gothic" pitchFamily="49" charset="-128"/>
                <a:cs typeface="+mn-cs"/>
              </a:rPr>
              <a:t>NO SE DEBE USAR HUMO</a:t>
            </a:r>
          </a:p>
        </p:txBody>
      </p:sp>
      <p:pic>
        <p:nvPicPr>
          <p:cNvPr id="44054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20713"/>
            <a:ext cx="2808288" cy="208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4055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3748" y="3280851"/>
            <a:ext cx="4479637" cy="34009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7077797" y="4786690"/>
            <a:ext cx="2173076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ts val="11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MS Gothic" pitchFamily="49" charset="-128"/>
                <a:cs typeface="+mn-cs"/>
              </a:rPr>
              <a:t>Debajo papel de diario</a:t>
            </a:r>
          </a:p>
        </p:txBody>
      </p:sp>
      <p:sp>
        <p:nvSpPr>
          <p:cNvPr id="44058" name="AutoShape 26"/>
          <p:cNvSpPr>
            <a:spLocks noChangeArrowheads="1"/>
          </p:cNvSpPr>
          <p:nvPr/>
        </p:nvSpPr>
        <p:spPr bwMode="auto">
          <a:xfrm>
            <a:off x="4427984" y="4786690"/>
            <a:ext cx="2649813" cy="631075"/>
          </a:xfrm>
          <a:prstGeom prst="leftArrow">
            <a:avLst>
              <a:gd name="adj1" fmla="val 50000"/>
              <a:gd name="adj2" fmla="val 616304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A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Gothic" pitchFamily="49" charset="-128"/>
              <a:cs typeface="+mn-cs"/>
            </a:endParaRPr>
          </a:p>
        </p:txBody>
      </p:sp>
      <p:pic>
        <p:nvPicPr>
          <p:cNvPr id="44060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549275"/>
            <a:ext cx="2520950" cy="206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2843213" y="115888"/>
            <a:ext cx="3529012" cy="1312862"/>
          </a:xfrm>
          <a:prstGeom prst="rect">
            <a:avLst/>
          </a:prstGeom>
          <a:blipFill dpi="0" rotWithShape="0">
            <a:blip r:embed="rId6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ts val="2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AR" sz="4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Gothic" pitchFamily="49" charset="-128"/>
                <a:cs typeface="+mn-cs"/>
              </a:rPr>
              <a:t>TRASIEGO SIMPLE</a:t>
            </a:r>
          </a:p>
        </p:txBody>
      </p:sp>
    </p:spTree>
    <p:extLst>
      <p:ext uri="{BB962C8B-B14F-4D97-AF65-F5344CB8AC3E}">
        <p14:creationId xmlns:p14="http://schemas.microsoft.com/office/powerpoint/2010/main" val="2309088353"/>
      </p:ext>
    </p:extLst>
  </p:cSld>
  <p:clrMapOvr>
    <a:masterClrMapping/>
  </p:clrMapOvr>
  <p:transition spd="med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 descr="D:\Usuarios\sarlo\Escritorio\loque trasiego sanitario\DSC00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683568" y="764704"/>
            <a:ext cx="61926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>
                <a:solidFill>
                  <a:schemeClr val="tx1"/>
                </a:solidFill>
              </a:rPr>
              <a:t>EXPERIENCIA DE TRASIEGO 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6" name="Picture 2" descr="D:\Usuarios\sarlo\Escritorio\loque trasiego sanitario\DSC00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2" descr="D:\Usuarios\sarlo\Escritorio\loque trasiego sanitario\DSC00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Picture 2" descr="D:\Usuarios\sarlo\Escritorio\loque trasiego sanitario\DSC00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 descr="D:\Usuarios\sarlo\Escritorio\loque trasiego sanitario\DSC005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1115616" y="4293096"/>
            <a:ext cx="3024336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b="1" dirty="0"/>
              <a:t>NO UTILIZAR CERA OBRADA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55576" y="548680"/>
            <a:ext cx="511256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PREPARACION DE LA NUEVA CAMARA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D:\Usuarios\sarlo\Escritorio\loque trasiego sanitario\DSC00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-37841" y="860519"/>
            <a:ext cx="9144000" cy="6858000"/>
          </a:xfrm>
          <a:prstGeom prst="rect">
            <a:avLst/>
          </a:prstGeom>
          <a:blipFill dpi="0" rotWithShape="0">
            <a:blip r:embed="rId3" cstate="print">
              <a:alphaModFix amt="40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 dirty="0"/>
          </a:p>
        </p:txBody>
      </p:sp>
      <p:sp>
        <p:nvSpPr>
          <p:cNvPr id="12" name="Text Box 108"/>
          <p:cNvSpPr txBox="1">
            <a:spLocks noChangeArrowheads="1"/>
          </p:cNvSpPr>
          <p:nvPr/>
        </p:nvSpPr>
        <p:spPr bwMode="auto">
          <a:xfrm>
            <a:off x="1116013" y="44624"/>
            <a:ext cx="7343775" cy="586957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 dirty="0">
                <a:solidFill>
                  <a:srgbClr val="000000"/>
                </a:solidFill>
              </a:rPr>
              <a:t>Ciclo de AFB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267744" y="860519"/>
            <a:ext cx="4572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s-ES_tradnl" dirty="0">
                <a:solidFill>
                  <a:srgbClr val="000000"/>
                </a:solidFill>
              </a:rPr>
              <a:t>Las </a:t>
            </a:r>
            <a:r>
              <a:rPr lang="es-ES_tradnl" b="1" dirty="0">
                <a:solidFill>
                  <a:srgbClr val="000000"/>
                </a:solidFill>
              </a:rPr>
              <a:t>esporas</a:t>
            </a:r>
            <a:r>
              <a:rPr lang="es-ES_tradnl" dirty="0">
                <a:solidFill>
                  <a:srgbClr val="000000"/>
                </a:solidFill>
              </a:rPr>
              <a:t> representan la forma infectiva e inician el ciclo de la enfermedad cuando son ingeridas por las larvas junto con el alimento.</a:t>
            </a:r>
            <a:endParaRPr lang="es-AR" dirty="0"/>
          </a:p>
        </p:txBody>
      </p:sp>
      <p:sp>
        <p:nvSpPr>
          <p:cNvPr id="14" name="13 Rectángulo"/>
          <p:cNvSpPr/>
          <p:nvPr/>
        </p:nvSpPr>
        <p:spPr>
          <a:xfrm>
            <a:off x="4448046" y="3602586"/>
            <a:ext cx="45720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s-ES_tradnl" dirty="0">
                <a:solidFill>
                  <a:srgbClr val="000000"/>
                </a:solidFill>
              </a:rPr>
              <a:t>Germinan en el intestino larval (pH 6,5) originando células vegetativas flageladas que migran al epitelio intestinal y lo atraviesan en el momento de la metamorfosis</a:t>
            </a:r>
            <a:endParaRPr lang="es-AR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589943" y="6076051"/>
            <a:ext cx="38884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solidFill>
                  <a:srgbClr val="000000"/>
                </a:solidFill>
              </a:rPr>
              <a:t>Invaden la hemolinfa donde se multiplican y </a:t>
            </a:r>
            <a:r>
              <a:rPr lang="es-ES_tradnl" dirty="0" err="1">
                <a:solidFill>
                  <a:srgbClr val="000000"/>
                </a:solidFill>
              </a:rPr>
              <a:t>esporulan</a:t>
            </a:r>
            <a:r>
              <a:rPr lang="es-ES_tradnl" dirty="0">
                <a:solidFill>
                  <a:srgbClr val="000000"/>
                </a:solidFill>
              </a:rPr>
              <a:t> nuevamente</a:t>
            </a:r>
            <a:endParaRPr lang="es-AR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1500" y="3857052"/>
            <a:ext cx="309634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solidFill>
                  <a:srgbClr val="000000"/>
                </a:solidFill>
              </a:rPr>
              <a:t>La pupa muere por </a:t>
            </a:r>
            <a:r>
              <a:rPr lang="es-ES_tradnl" b="1" dirty="0">
                <a:solidFill>
                  <a:srgbClr val="000000"/>
                </a:solidFill>
              </a:rPr>
              <a:t>septicemia</a:t>
            </a:r>
            <a:r>
              <a:rPr lang="es-ES_tradnl" dirty="0">
                <a:solidFill>
                  <a:srgbClr val="000000"/>
                </a:solidFill>
              </a:rPr>
              <a:t> (infección generalizada) entre los días 7 y 12 de larva</a:t>
            </a:r>
            <a:endParaRPr lang="es-AR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1500" y="2365363"/>
            <a:ext cx="36004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tx1"/>
                </a:solidFill>
              </a:rPr>
              <a:t>Finaliza cuando se forma la escama</a:t>
            </a:r>
          </a:p>
        </p:txBody>
      </p:sp>
      <p:sp>
        <p:nvSpPr>
          <p:cNvPr id="7" name="Flecha doblada 6"/>
          <p:cNvSpPr/>
          <p:nvPr/>
        </p:nvSpPr>
        <p:spPr bwMode="auto">
          <a:xfrm rot="16200000">
            <a:off x="831619" y="5430755"/>
            <a:ext cx="1367508" cy="1248237"/>
          </a:xfrm>
          <a:prstGeom prst="ben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8" name="Flecha doblada 17"/>
          <p:cNvSpPr/>
          <p:nvPr/>
        </p:nvSpPr>
        <p:spPr bwMode="auto">
          <a:xfrm rot="10800000">
            <a:off x="6831937" y="5430754"/>
            <a:ext cx="1367508" cy="1248237"/>
          </a:xfrm>
          <a:prstGeom prst="ben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19" name="Flecha doblada 18"/>
          <p:cNvSpPr/>
          <p:nvPr/>
        </p:nvSpPr>
        <p:spPr bwMode="auto">
          <a:xfrm rot="5400000">
            <a:off x="6943304" y="1659089"/>
            <a:ext cx="1367508" cy="1248237"/>
          </a:xfrm>
          <a:prstGeom prst="ben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20" name="Flecha doblada 19"/>
          <p:cNvSpPr/>
          <p:nvPr/>
        </p:nvSpPr>
        <p:spPr bwMode="auto">
          <a:xfrm>
            <a:off x="877069" y="1222802"/>
            <a:ext cx="1367508" cy="1060405"/>
          </a:xfrm>
          <a:prstGeom prst="ben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  <p:sp>
        <p:nvSpPr>
          <p:cNvPr id="8" name="Flecha arriba 7"/>
          <p:cNvSpPr/>
          <p:nvPr/>
        </p:nvSpPr>
        <p:spPr bwMode="auto">
          <a:xfrm>
            <a:off x="991744" y="3345254"/>
            <a:ext cx="519820" cy="477521"/>
          </a:xfrm>
          <a:prstGeom prst="up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s-CL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7" grpId="0" animBg="1"/>
      <p:bldP spid="18" grpId="0" animBg="1"/>
      <p:bldP spid="19" grpId="0" animBg="1"/>
      <p:bldP spid="20" grpId="0" animBg="1"/>
      <p:bldP spid="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13" y="404664"/>
            <a:ext cx="7273503" cy="594521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Picture 2" descr="D:\Usuarios\sarlo\Escritorio\loque trasiego sanitario\DSC005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  <p:cxnSp>
        <p:nvCxnSpPr>
          <p:cNvPr id="3" name="Conector recto 2"/>
          <p:cNvCxnSpPr/>
          <p:nvPr/>
        </p:nvCxnSpPr>
        <p:spPr bwMode="auto">
          <a:xfrm flipV="1">
            <a:off x="3491880" y="1837928"/>
            <a:ext cx="4464496" cy="3679304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Conector recto 4"/>
          <p:cNvCxnSpPr/>
          <p:nvPr/>
        </p:nvCxnSpPr>
        <p:spPr bwMode="auto">
          <a:xfrm>
            <a:off x="3491880" y="2021396"/>
            <a:ext cx="4032448" cy="378386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 descr="D:\Usuarios\sarlo\Escritorio\loque trasiego sanitario\DSC00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</p:spPr>
      </p:pic>
      <p:cxnSp>
        <p:nvCxnSpPr>
          <p:cNvPr id="3" name="Conector recto 2"/>
          <p:cNvCxnSpPr/>
          <p:nvPr/>
        </p:nvCxnSpPr>
        <p:spPr bwMode="auto">
          <a:xfrm flipH="1">
            <a:off x="2699792" y="908720"/>
            <a:ext cx="3600400" cy="5112568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Conector recto 4"/>
          <p:cNvCxnSpPr/>
          <p:nvPr/>
        </p:nvCxnSpPr>
        <p:spPr bwMode="auto">
          <a:xfrm>
            <a:off x="2699792" y="908720"/>
            <a:ext cx="3672408" cy="4896544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38" name="Picture 2" descr="D:\Usuarios\sarlo\Escritorio\loque trasiego sanitario\DSC00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D:\Usuarios\sarlo\Escritorio\loque trasiego sanitario\DSC00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6FDD08A8-C12F-468C-9C68-196B45BEE958}"/>
              </a:ext>
            </a:extLst>
          </p:cNvPr>
          <p:cNvCxnSpPr/>
          <p:nvPr/>
        </p:nvCxnSpPr>
        <p:spPr bwMode="auto">
          <a:xfrm flipH="1">
            <a:off x="2699792" y="908720"/>
            <a:ext cx="3600400" cy="5112568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DB18817-32B9-4049-A76F-24D02391BAB4}"/>
              </a:ext>
            </a:extLst>
          </p:cNvPr>
          <p:cNvCxnSpPr/>
          <p:nvPr/>
        </p:nvCxnSpPr>
        <p:spPr bwMode="auto">
          <a:xfrm>
            <a:off x="2699792" y="908720"/>
            <a:ext cx="3672408" cy="4896544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D:\Usuarios\sarlo\Escritorio\loque trasiego sanitario\DSC005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 descr="D:\Usuarios\sarlo\Escritorio\loque trasiego sanitario\DSC00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 descr="D:\Usuarios\sarlo\Escritorio\loque trasiego sanitario\DSC00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12484" y="548680"/>
            <a:ext cx="8191964" cy="525401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b="1" dirty="0">
                <a:solidFill>
                  <a:srgbClr val="000000"/>
                </a:solidFill>
              </a:rPr>
              <a:t>10 min en dilución 1:10 de lavandina comercial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8D38A5D5-0E5C-4C1A-9DF1-32AFC88B0EC4}"/>
              </a:ext>
            </a:extLst>
          </p:cNvPr>
          <p:cNvCxnSpPr>
            <a:cxnSpLocks/>
          </p:cNvCxnSpPr>
          <p:nvPr/>
        </p:nvCxnSpPr>
        <p:spPr bwMode="auto">
          <a:xfrm flipH="1">
            <a:off x="3635896" y="2564904"/>
            <a:ext cx="2448272" cy="2736304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829B658C-F303-48CD-AC7B-307EF31B1E94}"/>
              </a:ext>
            </a:extLst>
          </p:cNvPr>
          <p:cNvCxnSpPr>
            <a:cxnSpLocks/>
          </p:cNvCxnSpPr>
          <p:nvPr/>
        </p:nvCxnSpPr>
        <p:spPr bwMode="auto">
          <a:xfrm>
            <a:off x="3779912" y="2492896"/>
            <a:ext cx="2160240" cy="2808312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900113" y="1174750"/>
            <a:ext cx="7272337" cy="5305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b="1">
              <a:solidFill>
                <a:srgbClr val="000000"/>
              </a:solidFill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b="1">
                <a:solidFill>
                  <a:srgbClr val="000000"/>
                </a:solidFill>
              </a:rPr>
              <a:t>Oxitetraciclinas</a:t>
            </a:r>
            <a:r>
              <a:rPr lang="es-ES_tradnl">
                <a:solidFill>
                  <a:srgbClr val="000000"/>
                </a:solidFill>
              </a:rPr>
              <a:t> : Resultan eficaces cuando una colonia recibe entre 1,20 g de principio activo, se puede administrar en 3 aplicaciones de 400 mg.</a:t>
            </a: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>
              <a:solidFill>
                <a:srgbClr val="000000"/>
              </a:solidFill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b="1">
                <a:solidFill>
                  <a:srgbClr val="000000"/>
                </a:solidFill>
              </a:rPr>
              <a:t>Sulfatiazol sódico</a:t>
            </a:r>
            <a:r>
              <a:rPr lang="es-ES_tradnl">
                <a:solidFill>
                  <a:srgbClr val="000000"/>
                </a:solidFill>
              </a:rPr>
              <a:t> : No se recomienda su uso en Argentina. Se han encontrado un gran número de cepas bacterianas de </a:t>
            </a:r>
            <a:r>
              <a:rPr lang="es-ES_tradnl" i="1">
                <a:solidFill>
                  <a:srgbClr val="000000"/>
                </a:solidFill>
              </a:rPr>
              <a:t>Paenibacillus larvae</a:t>
            </a:r>
            <a:r>
              <a:rPr lang="es-ES_tradnl">
                <a:solidFill>
                  <a:srgbClr val="000000"/>
                </a:solidFill>
              </a:rPr>
              <a:t> resistentes al sulfatiazol.</a:t>
            </a: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>
                <a:solidFill>
                  <a:srgbClr val="000000"/>
                </a:solidFill>
              </a:rPr>
              <a:t>Es importante recalcar que el sulfatiazol sódico permanece dentro de la colmena por varios meses en forma activa, por lo cual su uso puede contaminar seriamente la miel.</a:t>
            </a: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>
              <a:solidFill>
                <a:srgbClr val="000000"/>
              </a:solidFill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b="1">
                <a:solidFill>
                  <a:srgbClr val="000000"/>
                </a:solidFill>
              </a:rPr>
              <a:t>Otros antibióticos</a:t>
            </a:r>
            <a:r>
              <a:rPr lang="es-ES_tradnl">
                <a:solidFill>
                  <a:srgbClr val="000000"/>
                </a:solidFill>
              </a:rPr>
              <a:t> : </a:t>
            </a:r>
          </a:p>
          <a:p>
            <a:pPr algn="just">
              <a:buFont typeface="Wingdings" pitchFamily="2" charset="2"/>
              <a:buChar char="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b="1">
                <a:solidFill>
                  <a:srgbClr val="000000"/>
                </a:solidFill>
              </a:rPr>
              <a:t>Tilosina </a:t>
            </a:r>
            <a:r>
              <a:rPr lang="es-ES_tradnl">
                <a:solidFill>
                  <a:srgbClr val="000000"/>
                </a:solidFill>
              </a:rPr>
              <a:t>: un antibiótico de uso común en avicultura, probado a campo en dosis de 1,5 gr. de principio activo por colmena, suministrado en un paquete medicamentoso constituido por 75 gr. de azúcar, 25 gr. de gelatina de cereza y 0.75 de la droga. </a:t>
            </a:r>
          </a:p>
          <a:p>
            <a:pPr algn="just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>
                <a:solidFill>
                  <a:srgbClr val="000000"/>
                </a:solidFill>
              </a:rPr>
              <a:t>Efectivo, pero deja 39% más de residuo en miel que la oxitetraciclina.</a:t>
            </a:r>
          </a:p>
          <a:p>
            <a:pPr algn="just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124075" y="333375"/>
            <a:ext cx="3311525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916238" y="303213"/>
            <a:ext cx="2913062" cy="5810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>
                <a:solidFill>
                  <a:srgbClr val="000000"/>
                </a:solidFill>
              </a:rPr>
              <a:t>Quimioterapia</a:t>
            </a:r>
          </a:p>
        </p:txBody>
      </p:sp>
      <p:grpSp>
        <p:nvGrpSpPr>
          <p:cNvPr id="45060" name="Group 4"/>
          <p:cNvGrpSpPr>
            <a:grpSpLocks/>
          </p:cNvGrpSpPr>
          <p:nvPr/>
        </p:nvGrpSpPr>
        <p:grpSpPr bwMode="auto">
          <a:xfrm>
            <a:off x="1043608" y="990600"/>
            <a:ext cx="6768752" cy="5029200"/>
            <a:chOff x="1293" y="1616"/>
            <a:chExt cx="2992" cy="2176"/>
          </a:xfrm>
        </p:grpSpPr>
        <p:sp>
          <p:nvSpPr>
            <p:cNvPr id="45061" name="Line 5"/>
            <p:cNvSpPr>
              <a:spLocks noChangeShapeType="1"/>
            </p:cNvSpPr>
            <p:nvPr/>
          </p:nvSpPr>
          <p:spPr bwMode="auto">
            <a:xfrm>
              <a:off x="1359" y="1678"/>
              <a:ext cx="2927" cy="2115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AR"/>
            </a:p>
          </p:txBody>
        </p:sp>
        <p:sp>
          <p:nvSpPr>
            <p:cNvPr id="45062" name="Line 6"/>
            <p:cNvSpPr>
              <a:spLocks noChangeShapeType="1"/>
            </p:cNvSpPr>
            <p:nvPr/>
          </p:nvSpPr>
          <p:spPr bwMode="auto">
            <a:xfrm flipH="1">
              <a:off x="1292" y="1616"/>
              <a:ext cx="2830" cy="2145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1" name="Object 1"/>
          <p:cNvGraphicFramePr>
            <a:graphicFrameLocks noChangeAspect="1"/>
          </p:cNvGraphicFramePr>
          <p:nvPr/>
        </p:nvGraphicFramePr>
        <p:xfrm>
          <a:off x="0" y="1593850"/>
          <a:ext cx="4284663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877216" imgH="2390476" progId="PBrush">
                  <p:embed/>
                </p:oleObj>
              </mc:Choice>
              <mc:Fallback>
                <p:oleObj r:id="rId3" imgW="3877216" imgH="2390476" progId="PBrush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93850"/>
                        <a:ext cx="4284663" cy="264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4932363" y="1612900"/>
          <a:ext cx="4211637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3514286" imgH="2257740" progId="PBrush">
                  <p:embed/>
                </p:oleObj>
              </mc:Choice>
              <mc:Fallback>
                <p:oleObj r:id="rId5" imgW="3514286" imgH="225774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1612900"/>
                        <a:ext cx="4211637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2484438" y="4349750"/>
          <a:ext cx="4032250" cy="245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3610479" imgH="2200582" progId="">
                  <p:embed/>
                </p:oleObj>
              </mc:Choice>
              <mc:Fallback>
                <p:oleObj r:id="rId7" imgW="3610479" imgH="220058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349750"/>
                        <a:ext cx="4032250" cy="245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331913" y="952500"/>
            <a:ext cx="6913562" cy="520700"/>
          </a:xfrm>
          <a:prstGeom prst="rect">
            <a:avLst/>
          </a:prstGeom>
          <a:blipFill dpi="0" rotWithShape="0">
            <a:blip r:embed="rId9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>
                <a:solidFill>
                  <a:srgbClr val="000000"/>
                </a:solidFill>
              </a:rPr>
              <a:t>VIAS DE ADMINISTRACION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049463" y="119063"/>
            <a:ext cx="5329237" cy="642937"/>
          </a:xfrm>
          <a:prstGeom prst="rect">
            <a:avLst/>
          </a:prstGeom>
          <a:blipFill dpi="0" rotWithShape="0">
            <a:blip r:embed="rId9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2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600">
                <a:solidFill>
                  <a:srgbClr val="000000"/>
                </a:solidFill>
              </a:rPr>
              <a:t>QUIMIOTERAPIA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2" cstate="print">
              <a:alphaModFix amt="40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" name="3 Rectángulo"/>
          <p:cNvSpPr/>
          <p:nvPr/>
        </p:nvSpPr>
        <p:spPr>
          <a:xfrm>
            <a:off x="72008" y="188640"/>
            <a:ext cx="889248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sz="2400" b="1" dirty="0">
                <a:solidFill>
                  <a:schemeClr val="tx1"/>
                </a:solidFill>
              </a:rPr>
              <a:t>Las esporas se  diseminan dentro de la colmena cuando las abejas encargadas de la limpieza contaminan su aparato bucal al remover las larvas muertas y posteriormente las transmiten a las larvas sanas de  </a:t>
            </a:r>
            <a:r>
              <a:rPr lang="es-AR" sz="3200" b="1" dirty="0">
                <a:solidFill>
                  <a:srgbClr val="FF0000"/>
                </a:solidFill>
              </a:rPr>
              <a:t>obreras, reinas y zánganos</a:t>
            </a:r>
            <a:r>
              <a:rPr lang="es-AR" sz="2400" b="1" dirty="0">
                <a:solidFill>
                  <a:srgbClr val="FF0000"/>
                </a:solidFill>
              </a:rPr>
              <a:t> </a:t>
            </a:r>
            <a:r>
              <a:rPr lang="es-AR" sz="2400" b="1" dirty="0">
                <a:solidFill>
                  <a:schemeClr val="tx1"/>
                </a:solidFill>
              </a:rPr>
              <a:t>cuando las alimentan.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479715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sz="2800" b="1" dirty="0">
                <a:solidFill>
                  <a:schemeClr val="tx1"/>
                </a:solidFill>
              </a:rPr>
              <a:t>Las abejas adultas no son susceptibles a la enfermedad, </a:t>
            </a:r>
            <a:r>
              <a:rPr lang="es-AR" sz="3200" b="1" dirty="0">
                <a:solidFill>
                  <a:schemeClr val="tx1"/>
                </a:solidFill>
              </a:rPr>
              <a:t>pero las esporas sobreviven en su tracto digestivo hasta por dos meses,</a:t>
            </a:r>
            <a:r>
              <a:rPr lang="es-AR" sz="2800" b="1" dirty="0">
                <a:solidFill>
                  <a:schemeClr val="tx1"/>
                </a:solidFill>
              </a:rPr>
              <a:t> favoreciendo así su diseminación. 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691680" y="2060848"/>
            <a:ext cx="5400600" cy="2661716"/>
            <a:chOff x="832" y="1389"/>
            <a:chExt cx="3181" cy="1087"/>
          </a:xfrm>
        </p:grpSpPr>
        <p:graphicFrame>
          <p:nvGraphicFramePr>
            <p:cNvPr id="7" name="Object 3"/>
            <p:cNvGraphicFramePr>
              <a:graphicFrameLocks noChangeAspect="1"/>
            </p:cNvGraphicFramePr>
            <p:nvPr/>
          </p:nvGraphicFramePr>
          <p:xfrm>
            <a:off x="3690" y="1843"/>
            <a:ext cx="324" cy="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3" imgW="323981" imgH="542857" progId="PBrush">
                    <p:embed/>
                  </p:oleObj>
                </mc:Choice>
                <mc:Fallback>
                  <p:oleObj r:id="rId3" imgW="323981" imgH="542857" progId="PBrush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0" y="1843"/>
                          <a:ext cx="324" cy="5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46" y="1389"/>
              <a:ext cx="700" cy="10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2" y="1389"/>
              <a:ext cx="772" cy="10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graphicFrame>
          <p:nvGraphicFramePr>
            <p:cNvPr id="10" name="Object 6"/>
            <p:cNvGraphicFramePr>
              <a:graphicFrameLocks noChangeAspect="1"/>
            </p:cNvGraphicFramePr>
            <p:nvPr/>
          </p:nvGraphicFramePr>
          <p:xfrm>
            <a:off x="1422" y="1706"/>
            <a:ext cx="256" cy="5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6" imgW="219222" imgH="504762" progId="PBrush">
                    <p:embed/>
                  </p:oleObj>
                </mc:Choice>
                <mc:Fallback>
                  <p:oleObj r:id="rId6" imgW="219222" imgH="504762" progId="PBrush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2" y="1706"/>
                          <a:ext cx="256" cy="5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1876" y="1706"/>
              <a:ext cx="1270" cy="227"/>
            </a:xfrm>
            <a:prstGeom prst="curvedDownArrow">
              <a:avLst>
                <a:gd name="adj1" fmla="val 108786"/>
                <a:gd name="adj2" fmla="val 222752"/>
                <a:gd name="adj3" fmla="val 33333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2411760" y="3573016"/>
            <a:ext cx="76400" cy="110190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2771800" y="4255186"/>
            <a:ext cx="76400" cy="110191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2983433" y="4255186"/>
            <a:ext cx="76399" cy="110191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2411760" y="3429000"/>
            <a:ext cx="76399" cy="110190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6152280" y="3645024"/>
            <a:ext cx="76400" cy="110191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6296743" y="3501008"/>
            <a:ext cx="76399" cy="110191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6730130" y="3966261"/>
            <a:ext cx="76400" cy="110191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6730130" y="4182161"/>
            <a:ext cx="76400" cy="110191"/>
          </a:xfrm>
          <a:prstGeom prst="ellipse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79512" y="1916113"/>
            <a:ext cx="8784975" cy="471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000" dirty="0">
              <a:solidFill>
                <a:srgbClr val="000000"/>
              </a:solidFill>
            </a:endParaRPr>
          </a:p>
          <a:p>
            <a:pPr algn="just"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dirty="0">
                <a:solidFill>
                  <a:srgbClr val="000000"/>
                </a:solidFill>
              </a:rPr>
              <a:t>Aparición de resistencia por parte de las bacterias</a:t>
            </a:r>
          </a:p>
          <a:p>
            <a:pPr algn="just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000" dirty="0">
              <a:solidFill>
                <a:srgbClr val="000000"/>
              </a:solidFill>
            </a:endParaRPr>
          </a:p>
          <a:p>
            <a:pPr algn="just"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dirty="0">
                <a:solidFill>
                  <a:srgbClr val="000000"/>
                </a:solidFill>
              </a:rPr>
              <a:t>El resultado inmediato del tratamiento con antibióticos es una disminución rápida de los síntomas. </a:t>
            </a:r>
          </a:p>
          <a:p>
            <a:pPr algn="just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000" dirty="0">
              <a:solidFill>
                <a:srgbClr val="000000"/>
              </a:solidFill>
            </a:endParaRPr>
          </a:p>
          <a:p>
            <a:pPr algn="just"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dirty="0">
                <a:solidFill>
                  <a:srgbClr val="000000"/>
                </a:solidFill>
              </a:rPr>
              <a:t>RECURRENCIA el período de protección es breve, dado que al no eliminarse las esporas, la enfermedad vuelve a desarrollar y es necesario repetir el tratamiento indefinidamente a medida que reaparecen los síntomas.</a:t>
            </a:r>
          </a:p>
          <a:p>
            <a:pPr algn="just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000" dirty="0">
              <a:solidFill>
                <a:srgbClr val="000000"/>
              </a:solidFill>
            </a:endParaRPr>
          </a:p>
          <a:p>
            <a:pPr algn="just"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000" dirty="0">
                <a:solidFill>
                  <a:srgbClr val="000000"/>
                </a:solidFill>
              </a:rPr>
              <a:t>Por otra parte una sobredosificación representa un peligro ya que el antibiótico puede pasar a la miel</a:t>
            </a:r>
          </a:p>
          <a:p>
            <a:pPr algn="just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000" dirty="0">
              <a:solidFill>
                <a:srgbClr val="000000"/>
              </a:solidFill>
            </a:endParaRPr>
          </a:p>
          <a:p>
            <a:pPr algn="just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000" dirty="0">
              <a:solidFill>
                <a:srgbClr val="000000"/>
              </a:solidFill>
            </a:endParaRPr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908175" y="260350"/>
            <a:ext cx="5256213" cy="15557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b="1">
                <a:solidFill>
                  <a:srgbClr val="000000"/>
                </a:solidFill>
              </a:rPr>
              <a:t>CONSIDERACIONES  ACERCA DEL USO DE ANTIBIOTICOS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152400" y="2111375"/>
          <a:ext cx="4995863" cy="297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941160" imgH="3708000" progId="Excel.Sheet.8">
                  <p:embed/>
                </p:oleObj>
              </mc:Choice>
              <mc:Fallback>
                <p:oleObj r:id="rId3" imgW="6941160" imgH="3708000" progId="Excel.Sheet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111375"/>
                        <a:ext cx="4995863" cy="297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132138" y="3802063"/>
            <a:ext cx="201612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1200" b="1">
                <a:solidFill>
                  <a:srgbClr val="000000"/>
                </a:solidFill>
              </a:rPr>
              <a:t>jarabe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132138" y="4306888"/>
            <a:ext cx="136842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1200" b="1">
                <a:solidFill>
                  <a:srgbClr val="000000"/>
                </a:solidFill>
              </a:rPr>
              <a:t>polvo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2989263" y="2276475"/>
            <a:ext cx="2087562" cy="554038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rgbClr val="FEA5A5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1200" b="1">
                <a:solidFill>
                  <a:srgbClr val="000000"/>
                </a:solidFill>
              </a:rPr>
              <a:t>El residuo permanece</a:t>
            </a:r>
          </a:p>
          <a:p>
            <a:pPr algn="ctr">
              <a:spcBef>
                <a:spcPts val="7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1200" b="1">
                <a:solidFill>
                  <a:srgbClr val="000000"/>
                </a:solidFill>
              </a:rPr>
              <a:t> 12 meses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539750" y="5445125"/>
            <a:ext cx="4032250" cy="64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200">
                <a:solidFill>
                  <a:srgbClr val="000000"/>
                </a:solidFill>
              </a:rPr>
              <a:t>Contamination Issues for Honey in Australia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200" i="1">
                <a:solidFill>
                  <a:srgbClr val="000000"/>
                </a:solidFill>
              </a:rPr>
              <a:t>Principales Problemas de Contaminación en Australia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200">
                <a:solidFill>
                  <a:srgbClr val="000000"/>
                </a:solidFill>
              </a:rPr>
              <a:t>Dr Ben McKee</a:t>
            </a:r>
          </a:p>
        </p:txBody>
      </p:sp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2205038"/>
            <a:ext cx="3816350" cy="2808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725" y="5229225"/>
            <a:ext cx="3527425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8136" name="Oval 8"/>
          <p:cNvSpPr>
            <a:spLocks noChangeArrowheads="1"/>
          </p:cNvSpPr>
          <p:nvPr/>
        </p:nvSpPr>
        <p:spPr bwMode="auto">
          <a:xfrm>
            <a:off x="7235825" y="2205038"/>
            <a:ext cx="1943100" cy="792162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EA5A5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AR" sz="1200" b="1">
              <a:solidFill>
                <a:srgbClr val="000000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1200" b="1">
                <a:solidFill>
                  <a:srgbClr val="000000"/>
                </a:solidFill>
              </a:rPr>
              <a:t>El residuo permanece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1200" b="1">
                <a:solidFill>
                  <a:srgbClr val="000000"/>
                </a:solidFill>
              </a:rPr>
              <a:t> 10 meses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AR" sz="1200" b="1">
              <a:solidFill>
                <a:srgbClr val="000000"/>
              </a:solidFill>
            </a:endParaRP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2195513" y="476250"/>
            <a:ext cx="4752975" cy="1555750"/>
          </a:xfrm>
          <a:prstGeom prst="rect">
            <a:avLst/>
          </a:prstGeom>
          <a:blipFill dpi="0" rotWithShape="0">
            <a:blip r:embed="rId7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3200">
                <a:solidFill>
                  <a:srgbClr val="000000"/>
                </a:solidFill>
              </a:rPr>
              <a:t>RESIDUOS DE ANTIBIÓTICOS EN MIEL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2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900113" y="2276475"/>
            <a:ext cx="7488311" cy="45264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Font typeface="Times New Roman" pitchFamily="18" charset="0"/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 Aceites esenciales</a:t>
            </a:r>
            <a:r>
              <a:rPr lang="es-ES_tradnl" sz="2400" dirty="0">
                <a:solidFill>
                  <a:srgbClr val="000000"/>
                </a:solidFill>
              </a:rPr>
              <a:t> : probados </a:t>
            </a:r>
            <a:r>
              <a:rPr lang="es-ES_tradnl" sz="2400" i="1" dirty="0">
                <a:solidFill>
                  <a:srgbClr val="000000"/>
                </a:solidFill>
              </a:rPr>
              <a:t>in vitro</a:t>
            </a:r>
            <a:r>
              <a:rPr lang="es-ES_tradnl" sz="2400" dirty="0">
                <a:solidFill>
                  <a:srgbClr val="000000"/>
                </a:solidFill>
              </a:rPr>
              <a:t>, con buenos resultados en el control de la enfermedad.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dirty="0">
              <a:solidFill>
                <a:srgbClr val="000000"/>
              </a:solidFill>
            </a:endParaRPr>
          </a:p>
          <a:p>
            <a:pPr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 Propóleos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dirty="0">
              <a:solidFill>
                <a:srgbClr val="000000"/>
              </a:solidFill>
            </a:endParaRPr>
          </a:p>
          <a:p>
            <a:pPr>
              <a:buFont typeface="Times New Roman" pitchFamily="18" charset="0"/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 </a:t>
            </a:r>
            <a:r>
              <a:rPr lang="es-ES_tradnl" sz="2400" b="1" dirty="0" err="1">
                <a:solidFill>
                  <a:srgbClr val="000000"/>
                </a:solidFill>
              </a:rPr>
              <a:t>Probióticos</a:t>
            </a:r>
            <a:endParaRPr lang="es-ES_tradnl" sz="2400" b="1" dirty="0">
              <a:solidFill>
                <a:srgbClr val="000000"/>
              </a:solidFill>
            </a:endParaRP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  <a:p>
            <a:pPr>
              <a:buFont typeface="Times New Roman" pitchFamily="18" charset="0"/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 Nutrientes</a:t>
            </a:r>
          </a:p>
          <a:p>
            <a:pPr>
              <a:buFont typeface="Times New Roman" pitchFamily="18" charset="0"/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b="1" dirty="0">
              <a:solidFill>
                <a:srgbClr val="000000"/>
              </a:solidFill>
            </a:endParaRPr>
          </a:p>
          <a:p>
            <a:pPr>
              <a:buFont typeface="Times New Roman" pitchFamily="18" charset="0"/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400" b="1" dirty="0">
                <a:solidFill>
                  <a:srgbClr val="000000"/>
                </a:solidFill>
              </a:rPr>
              <a:t> Inhibidores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dirty="0">
              <a:solidFill>
                <a:srgbClr val="000000"/>
              </a:solidFill>
            </a:endParaRP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_tradnl" sz="2400" dirty="0">
              <a:solidFill>
                <a:srgbClr val="000000"/>
              </a:solidFill>
            </a:endParaRPr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115617" y="549275"/>
            <a:ext cx="6264672" cy="133588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rgbClr val="000000"/>
                </a:solidFill>
              </a:rPr>
              <a:t>QUIMIOTERAPIA</a:t>
            </a:r>
          </a:p>
          <a:p>
            <a:pPr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AR" sz="3200" dirty="0">
                <a:solidFill>
                  <a:srgbClr val="000000"/>
                </a:solidFill>
              </a:rPr>
              <a:t>ALTERNATIVAS NATURALES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1 Rectángulo"/>
          <p:cNvSpPr>
            <a:spLocks noChangeArrowheads="1"/>
          </p:cNvSpPr>
          <p:nvPr/>
        </p:nvSpPr>
        <p:spPr bwMode="auto">
          <a:xfrm>
            <a:off x="0" y="836712"/>
            <a:ext cx="895604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CL" altLang="es-CL" sz="2400" b="1" dirty="0"/>
              <a:t>La </a:t>
            </a:r>
            <a:r>
              <a:rPr lang="es-CL" altLang="es-CL" sz="2400" b="1" dirty="0" err="1"/>
              <a:t>microbiota</a:t>
            </a:r>
            <a:r>
              <a:rPr lang="es-CL" altLang="es-CL" sz="2400" b="1" dirty="0"/>
              <a:t> presente en el sistema digestivo posee una importante relación con el sistema inmune:</a:t>
            </a:r>
          </a:p>
        </p:txBody>
      </p:sp>
      <p:pic>
        <p:nvPicPr>
          <p:cNvPr id="3379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781" y="1824938"/>
            <a:ext cx="5148486" cy="4148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67701" y="125454"/>
            <a:ext cx="25119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2800" b="1" dirty="0">
                <a:solidFill>
                  <a:srgbClr val="000000"/>
                </a:solidFill>
              </a:rPr>
              <a:t> </a:t>
            </a:r>
            <a:r>
              <a:rPr lang="es-ES_tradnl" sz="2800" b="1" dirty="0" err="1">
                <a:solidFill>
                  <a:srgbClr val="000000"/>
                </a:solidFill>
              </a:rPr>
              <a:t>Probióticos</a:t>
            </a:r>
            <a:endParaRPr lang="es-ES_tradnl" sz="2800" b="1" dirty="0">
              <a:solidFill>
                <a:srgbClr val="00000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5536" y="5973146"/>
            <a:ext cx="8136904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CL" altLang="es-CL" b="1" dirty="0">
                <a:solidFill>
                  <a:schemeClr val="tx1"/>
                </a:solidFill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es-CL" altLang="es-CL" b="1" dirty="0">
                <a:solidFill>
                  <a:schemeClr val="tx1"/>
                </a:solidFill>
              </a:rPr>
              <a:t>    puede obstruir la colonización por patógenos, evitando las infecciones entéricas</a:t>
            </a:r>
            <a:endParaRPr lang="es-C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03829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700808"/>
            <a:ext cx="5876673" cy="382742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6632"/>
            <a:ext cx="8568952" cy="136815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949280"/>
            <a:ext cx="8931514" cy="4065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6496119"/>
            <a:ext cx="3378940" cy="25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5455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1520" y="260648"/>
            <a:ext cx="25894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2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200" b="1" dirty="0">
                <a:solidFill>
                  <a:srgbClr val="000000"/>
                </a:solidFill>
              </a:rPr>
              <a:t> Propóleos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9505" y="4005064"/>
            <a:ext cx="6914983" cy="27475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1574415"/>
            <a:ext cx="6799669" cy="228663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113574"/>
            <a:ext cx="4250606" cy="137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72897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Rectángulo"/>
          <p:cNvSpPr>
            <a:spLocks noChangeArrowheads="1"/>
          </p:cNvSpPr>
          <p:nvPr/>
        </p:nvSpPr>
        <p:spPr bwMode="auto">
          <a:xfrm>
            <a:off x="0" y="410864"/>
            <a:ext cx="91440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endParaRPr lang="es-AR" sz="2400" b="1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 algn="just">
              <a:defRPr/>
            </a:pP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Un número de ácidos grasos como </a:t>
            </a:r>
            <a:r>
              <a:rPr lang="es-AR" sz="2400" b="1" dirty="0" err="1">
                <a:solidFill>
                  <a:srgbClr val="000000"/>
                </a:solidFill>
                <a:latin typeface="Arial" charset="0"/>
                <a:cs typeface="+mn-cs"/>
              </a:rPr>
              <a:t>caprilico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, </a:t>
            </a:r>
            <a:r>
              <a:rPr lang="es-AR" sz="2400" b="1" dirty="0" err="1">
                <a:solidFill>
                  <a:srgbClr val="000000"/>
                </a:solidFill>
                <a:latin typeface="Arial" charset="0"/>
                <a:cs typeface="+mn-cs"/>
              </a:rPr>
              <a:t>laurico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, </a:t>
            </a:r>
            <a:r>
              <a:rPr lang="es-AR" sz="2400" b="1" dirty="0" err="1">
                <a:solidFill>
                  <a:srgbClr val="000000"/>
                </a:solidFill>
                <a:latin typeface="Arial" charset="0"/>
                <a:cs typeface="+mn-cs"/>
              </a:rPr>
              <a:t>mirístico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 y linoleico poseen propiedades antimicrobianas</a:t>
            </a:r>
          </a:p>
          <a:p>
            <a:pPr algn="just">
              <a:defRPr/>
            </a:pP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frente a 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Paenibacillus</a:t>
            </a:r>
            <a:r>
              <a:rPr lang="es-AR" sz="2400" b="1" i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larvae</a:t>
            </a:r>
            <a:r>
              <a:rPr lang="es-AR" sz="2400" b="1" i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(AFB)</a:t>
            </a:r>
          </a:p>
          <a:p>
            <a:pPr algn="just">
              <a:defRPr/>
            </a:pPr>
            <a:endParaRPr lang="es-AR" sz="2400" b="1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 algn="just">
              <a:defRPr/>
            </a:pPr>
            <a:r>
              <a:rPr lang="es-AR" sz="2400" b="1" dirty="0" err="1">
                <a:solidFill>
                  <a:srgbClr val="000000"/>
                </a:solidFill>
                <a:latin typeface="Arial" charset="0"/>
                <a:cs typeface="+mn-cs"/>
              </a:rPr>
              <a:t>Acidos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 grasos como palmítico, esteárico y oleico son inactivos.</a:t>
            </a:r>
          </a:p>
          <a:p>
            <a:pPr algn="just">
              <a:defRPr/>
            </a:pPr>
            <a:endParaRPr lang="es-AR" sz="2400" b="1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 algn="just">
              <a:defRPr/>
            </a:pP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El ácido linoleico influye en el desarrollo de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Melissococcus</a:t>
            </a:r>
            <a:r>
              <a:rPr lang="es-AR" sz="2400" b="1" i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pluton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 (EFB) así como en otras bacterias relacionadas con </a:t>
            </a:r>
            <a:r>
              <a:rPr lang="es-AR" sz="2400" b="1" i="1" dirty="0">
                <a:solidFill>
                  <a:srgbClr val="000000"/>
                </a:solidFill>
                <a:latin typeface="Arial" charset="0"/>
                <a:cs typeface="+mn-cs"/>
              </a:rPr>
              <a:t>M.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pluton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 como </a:t>
            </a:r>
            <a:r>
              <a:rPr lang="es-AR" sz="2400" b="1" i="1" dirty="0">
                <a:solidFill>
                  <a:srgbClr val="000000"/>
                </a:solidFill>
                <a:latin typeface="Arial" charset="0"/>
                <a:cs typeface="+mn-cs"/>
              </a:rPr>
              <a:t>B.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alvei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, </a:t>
            </a:r>
            <a:r>
              <a:rPr lang="es-AR" sz="2400" b="1" i="1" dirty="0">
                <a:solidFill>
                  <a:srgbClr val="000000"/>
                </a:solidFill>
                <a:latin typeface="Arial" charset="0"/>
                <a:cs typeface="+mn-cs"/>
              </a:rPr>
              <a:t>B.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laterosporus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 y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Enterococcus</a:t>
            </a:r>
            <a:r>
              <a:rPr lang="es-AR" sz="2400" b="1" i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sz="2400" b="1" i="1" dirty="0" err="1">
                <a:solidFill>
                  <a:srgbClr val="000000"/>
                </a:solidFill>
                <a:latin typeface="Arial" charset="0"/>
                <a:cs typeface="+mn-cs"/>
              </a:rPr>
              <a:t>faecalis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</a:p>
          <a:p>
            <a:pPr algn="just">
              <a:defRPr/>
            </a:pPr>
            <a:endParaRPr lang="es-AR" sz="2400" b="1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 algn="just">
              <a:defRPr/>
            </a:pP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Las formulaciones de ácido de Linoleico se presentaron como "Nuevo" método para el control de las </a:t>
            </a:r>
            <a:r>
              <a:rPr lang="es-AR" sz="2400" b="1" dirty="0" err="1">
                <a:solidFill>
                  <a:srgbClr val="000000"/>
                </a:solidFill>
                <a:latin typeface="Arial" charset="0"/>
                <a:cs typeface="+mn-cs"/>
              </a:rPr>
              <a:t>loques</a:t>
            </a:r>
            <a:r>
              <a:rPr lang="es-AR" sz="2400" b="1" dirty="0">
                <a:solidFill>
                  <a:srgbClr val="000000"/>
                </a:solidFill>
                <a:latin typeface="Arial" charset="0"/>
                <a:cs typeface="+mn-cs"/>
              </a:rPr>
              <a:t> en USA. </a:t>
            </a:r>
          </a:p>
          <a:p>
            <a:pPr algn="just">
              <a:defRPr/>
            </a:pPr>
            <a:endParaRPr lang="es-AR" sz="2400" b="1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 algn="just">
              <a:defRPr/>
            </a:pP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Fatty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acids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in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pollen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: a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review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of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their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importance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for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honey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b="1" dirty="0" err="1">
                <a:solidFill>
                  <a:srgbClr val="000000"/>
                </a:solidFill>
                <a:latin typeface="Arial" charset="0"/>
                <a:cs typeface="+mn-cs"/>
              </a:rPr>
              <a:t>bees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 ROB MANNING </a:t>
            </a:r>
            <a:r>
              <a:rPr lang="es-AR" b="1" i="1" dirty="0" err="1">
                <a:solidFill>
                  <a:srgbClr val="000000"/>
                </a:solidFill>
                <a:latin typeface="Arial" charset="0"/>
                <a:cs typeface="+mn-cs"/>
              </a:rPr>
              <a:t>Bee</a:t>
            </a:r>
            <a:r>
              <a:rPr lang="es-AR" b="1" i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b="1" i="1" dirty="0" err="1">
                <a:solidFill>
                  <a:srgbClr val="000000"/>
                </a:solidFill>
                <a:latin typeface="Arial" charset="0"/>
                <a:cs typeface="+mn-cs"/>
              </a:rPr>
              <a:t>World</a:t>
            </a:r>
            <a:r>
              <a:rPr lang="es-AR" b="1" i="1" dirty="0">
                <a:solidFill>
                  <a:srgbClr val="000000"/>
                </a:solidFill>
                <a:latin typeface="Arial" charset="0"/>
                <a:cs typeface="+mn-cs"/>
              </a:rPr>
              <a:t> </a:t>
            </a:r>
            <a:r>
              <a:rPr lang="es-AR" b="1" dirty="0">
                <a:solidFill>
                  <a:srgbClr val="000000"/>
                </a:solidFill>
                <a:latin typeface="Arial" charset="0"/>
                <a:cs typeface="+mn-cs"/>
              </a:rPr>
              <a:t>82(2): 60–75 (2001)</a:t>
            </a:r>
          </a:p>
        </p:txBody>
      </p:sp>
      <p:sp>
        <p:nvSpPr>
          <p:cNvPr id="2" name="Rectángulo 1"/>
          <p:cNvSpPr/>
          <p:nvPr/>
        </p:nvSpPr>
        <p:spPr>
          <a:xfrm>
            <a:off x="0" y="76879"/>
            <a:ext cx="27905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2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600" b="1" dirty="0">
                <a:solidFill>
                  <a:srgbClr val="000000"/>
                </a:solidFill>
              </a:rPr>
              <a:t>Nutrientes</a:t>
            </a:r>
          </a:p>
        </p:txBody>
      </p:sp>
    </p:spTree>
    <p:extLst>
      <p:ext uri="{BB962C8B-B14F-4D97-AF65-F5344CB8AC3E}">
        <p14:creationId xmlns:p14="http://schemas.microsoft.com/office/powerpoint/2010/main" val="148093709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https://images-blogger-opensocial.googleusercontent.com/gadgets/proxy?url=http%3A%2F%2F3.bp.blogspot.com%2F-RBOkARy9408%2FVJ9FjFlPruI%2FAAAAAAAADPw%2Frs6oWUnNW7M%2Fs1600%2Floque.jpg&amp;container=blogger&amp;gadget=a&amp;rewriteMime=image%2F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86319"/>
            <a:ext cx="38100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79512" y="4869160"/>
            <a:ext cx="8820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400" b="1" dirty="0">
                <a:solidFill>
                  <a:srgbClr val="000000"/>
                </a:solidFill>
                <a:latin typeface="Arial" panose="020B0604020202020204" pitchFamily="34" charset="0"/>
              </a:rPr>
              <a:t>Identificada la toxina, se ha desarrollado un inhibidor en su contra.</a:t>
            </a:r>
          </a:p>
          <a:p>
            <a:pPr algn="ctr"/>
            <a:endParaRPr lang="es-CL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s-CL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El tratamiento, está en fase de desarrollo </a:t>
            </a:r>
            <a:endParaRPr lang="es-CL" sz="2400" b="1" dirty="0"/>
          </a:p>
        </p:txBody>
      </p:sp>
      <p:sp>
        <p:nvSpPr>
          <p:cNvPr id="4" name="Rectángulo 3"/>
          <p:cNvSpPr/>
          <p:nvPr/>
        </p:nvSpPr>
        <p:spPr>
          <a:xfrm>
            <a:off x="0" y="167005"/>
            <a:ext cx="3123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3"/>
              </a:buBlip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sz="3600" b="1" dirty="0">
                <a:solidFill>
                  <a:srgbClr val="000000"/>
                </a:solidFill>
              </a:rPr>
              <a:t> Inhibidores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427984" y="11967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3600" b="1" dirty="0">
                <a:solidFill>
                  <a:srgbClr val="000000"/>
                </a:solidFill>
                <a:latin typeface="Arial" panose="020B0604020202020204" pitchFamily="34" charset="0"/>
              </a:rPr>
              <a:t>Toxina  C3 </a:t>
            </a:r>
            <a:r>
              <a:rPr lang="es-CL" sz="3600" b="1" dirty="0" err="1">
                <a:solidFill>
                  <a:srgbClr val="000000"/>
                </a:solidFill>
                <a:latin typeface="Arial" panose="020B0604020202020204" pitchFamily="34" charset="0"/>
              </a:rPr>
              <a:t>larvin</a:t>
            </a:r>
            <a:endParaRPr lang="es-CL" sz="3600" dirty="0"/>
          </a:p>
        </p:txBody>
      </p:sp>
    </p:spTree>
    <p:extLst>
      <p:ext uri="{BB962C8B-B14F-4D97-AF65-F5344CB8AC3E}">
        <p14:creationId xmlns:p14="http://schemas.microsoft.com/office/powerpoint/2010/main" val="90519359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blipFill dpi="0" rotWithShape="0">
            <a:blip r:embed="rId3" cstate="print"/>
            <a:srcRect/>
            <a:tile tx="0" ty="0" sx="100000" sy="100000" flip="none" algn="tl"/>
          </a:blipFill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L" sz="4000" dirty="0">
                <a:latin typeface="Verdana" pitchFamily="34" charset="0"/>
              </a:rPr>
              <a:t>PROFILAXIS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1600200"/>
            <a:ext cx="5543996" cy="3395663"/>
          </a:xfrm>
          <a:ln/>
        </p:spPr>
        <p:txBody>
          <a:bodyPr/>
          <a:lstStyle/>
          <a:p>
            <a:pPr marL="341313" indent="-341313" algn="ctr">
              <a:spcBef>
                <a:spcPts val="45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CL" sz="3600" b="1" dirty="0">
                <a:cs typeface="Arial" charset="0"/>
              </a:rPr>
              <a:t>D</a:t>
            </a:r>
            <a:r>
              <a:rPr lang="es-ES_tradnl" sz="3600" b="1" dirty="0" err="1">
                <a:cs typeface="Arial" charset="0"/>
              </a:rPr>
              <a:t>esinfección</a:t>
            </a:r>
            <a:r>
              <a:rPr lang="es-CL" sz="3600" b="1" dirty="0">
                <a:cs typeface="Arial" charset="0"/>
              </a:rPr>
              <a:t> de todos los materiales                                                     </a:t>
            </a:r>
          </a:p>
          <a:p>
            <a:pPr marL="341313" indent="-341313" algn="ctr">
              <a:spcBef>
                <a:spcPts val="45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s-ES_tradnl" sz="1800" dirty="0">
              <a:cs typeface="Arial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1844675"/>
            <a:ext cx="2736850" cy="232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211576"/>
            <a:ext cx="3672408" cy="2481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368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710627"/>
              </p:ext>
            </p:extLst>
          </p:nvPr>
        </p:nvGraphicFramePr>
        <p:xfrm>
          <a:off x="155269" y="3284984"/>
          <a:ext cx="3457881" cy="3385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4352381" imgH="4809524" progId="">
                  <p:embed/>
                </p:oleObj>
              </mc:Choice>
              <mc:Fallback>
                <p:oleObj r:id="rId6" imgW="4352381" imgH="480952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69" y="3284984"/>
                        <a:ext cx="3457881" cy="33856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9512" y="44624"/>
            <a:ext cx="878497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000" b="1" dirty="0">
                <a:solidFill>
                  <a:schemeClr val="tx1"/>
                </a:solidFill>
              </a:rPr>
              <a:t>Uso de la parafina</a:t>
            </a:r>
            <a:endParaRPr lang="es-CL" sz="4000" b="1" dirty="0">
              <a:solidFill>
                <a:schemeClr val="tx1"/>
              </a:solidFill>
            </a:endParaRPr>
          </a:p>
          <a:p>
            <a:endParaRPr lang="es-AR" dirty="0">
              <a:solidFill>
                <a:schemeClr val="tx1"/>
              </a:solidFill>
            </a:endParaRPr>
          </a:p>
          <a:p>
            <a:r>
              <a:rPr lang="es-AR" dirty="0">
                <a:solidFill>
                  <a:schemeClr val="tx1"/>
                </a:solidFill>
              </a:rPr>
              <a:t>La parafina debe ser de punto de fusión de aproximadamente 60ºC. </a:t>
            </a:r>
          </a:p>
          <a:p>
            <a:endParaRPr lang="es-AR" dirty="0">
              <a:solidFill>
                <a:schemeClr val="tx1"/>
              </a:solidFill>
            </a:endParaRPr>
          </a:p>
          <a:p>
            <a:r>
              <a:rPr lang="es-AR" dirty="0">
                <a:solidFill>
                  <a:schemeClr val="tx1"/>
                </a:solidFill>
              </a:rPr>
              <a:t>.</a:t>
            </a:r>
            <a:endParaRPr lang="es-CL" dirty="0">
              <a:solidFill>
                <a:schemeClr val="tx1"/>
              </a:solidFill>
            </a:endParaRPr>
          </a:p>
          <a:p>
            <a:r>
              <a:rPr lang="es-AR" sz="2800" dirty="0">
                <a:solidFill>
                  <a:schemeClr val="tx1"/>
                </a:solidFill>
              </a:rPr>
              <a:t>Usar con precaución: </a:t>
            </a:r>
            <a:endParaRPr lang="es-CL" sz="2800" dirty="0">
              <a:solidFill>
                <a:schemeClr val="tx1"/>
              </a:solidFill>
            </a:endParaRPr>
          </a:p>
          <a:p>
            <a:pPr algn="just"/>
            <a:endParaRPr lang="es-AR" sz="2000" dirty="0">
              <a:solidFill>
                <a:schemeClr val="tx1"/>
              </a:solidFill>
            </a:endParaRPr>
          </a:p>
          <a:p>
            <a:pPr algn="just"/>
            <a:r>
              <a:rPr lang="es-AR" sz="2000" dirty="0">
                <a:solidFill>
                  <a:schemeClr val="tx1"/>
                </a:solidFill>
              </a:rPr>
              <a:t>Se debe tener cuidado al manipular la parafina a altas temperaturas. </a:t>
            </a:r>
          </a:p>
          <a:p>
            <a:pPr algn="just"/>
            <a:endParaRPr lang="es-AR" sz="2000" dirty="0">
              <a:solidFill>
                <a:schemeClr val="tx1"/>
              </a:solidFill>
            </a:endParaRPr>
          </a:p>
          <a:p>
            <a:pPr algn="just"/>
            <a:r>
              <a:rPr lang="es-AR" sz="2000" dirty="0">
                <a:solidFill>
                  <a:schemeClr val="tx1"/>
                </a:solidFill>
              </a:rPr>
              <a:t>La parafina tiene un </a:t>
            </a:r>
            <a:r>
              <a:rPr lang="es-AR" sz="2800" dirty="0">
                <a:solidFill>
                  <a:schemeClr val="tx1"/>
                </a:solidFill>
              </a:rPr>
              <a:t>punto de inflamación de 182ºC</a:t>
            </a:r>
            <a:r>
              <a:rPr lang="es-AR" sz="2000" dirty="0">
                <a:solidFill>
                  <a:schemeClr val="tx1"/>
                </a:solidFill>
              </a:rPr>
              <a:t>, por lo que la temperatura debe mantenerse muy por debajo de este nivel</a:t>
            </a:r>
          </a:p>
          <a:p>
            <a:endParaRPr lang="es-AR" dirty="0">
              <a:solidFill>
                <a:schemeClr val="tx1"/>
              </a:solidFill>
            </a:endParaRPr>
          </a:p>
          <a:p>
            <a:pPr algn="just"/>
            <a:r>
              <a:rPr lang="es-AR" sz="2400" b="1" dirty="0">
                <a:solidFill>
                  <a:schemeClr val="tx1"/>
                </a:solidFill>
              </a:rPr>
              <a:t>Existe el riesgo obvio de quemaduras, por lo que es necesario usar ropa protectora. </a:t>
            </a:r>
          </a:p>
          <a:p>
            <a:endParaRPr lang="es-AR" sz="2400" b="1" dirty="0">
              <a:solidFill>
                <a:schemeClr val="tx1"/>
              </a:solidFill>
            </a:endParaRPr>
          </a:p>
          <a:p>
            <a:pPr algn="just"/>
            <a:r>
              <a:rPr lang="es-AR" sz="2400" b="1" dirty="0">
                <a:solidFill>
                  <a:schemeClr val="tx1"/>
                </a:solidFill>
              </a:rPr>
              <a:t>Se recomiendan guantes de caucho industriales para trabajo pesado, y usar protección para los ojos. </a:t>
            </a:r>
            <a:r>
              <a:rPr lang="es-AR" dirty="0">
                <a:solidFill>
                  <a:schemeClr val="tx1"/>
                </a:solidFill>
              </a:rPr>
              <a:t> </a:t>
            </a:r>
            <a:endParaRPr lang="es-CL" dirty="0">
              <a:solidFill>
                <a:schemeClr val="tx1"/>
              </a:solidFill>
            </a:endParaRPr>
          </a:p>
          <a:p>
            <a:r>
              <a:rPr lang="es-AR" dirty="0">
                <a:solidFill>
                  <a:schemeClr val="tx1"/>
                </a:solidFill>
              </a:rPr>
              <a:t> </a:t>
            </a:r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716694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4456</TotalTime>
  <Words>4488</Words>
  <Application>Microsoft Office PowerPoint</Application>
  <PresentationFormat>Presentación en pantalla (4:3)</PresentationFormat>
  <Paragraphs>581</Paragraphs>
  <Slides>139</Slides>
  <Notes>46</Notes>
  <HiddenSlides>26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139</vt:i4>
      </vt:variant>
    </vt:vector>
  </HeadingPairs>
  <TitlesOfParts>
    <vt:vector size="155" baseType="lpstr">
      <vt:lpstr>Arial</vt:lpstr>
      <vt:lpstr>Arial</vt:lpstr>
      <vt:lpstr>Arial Black</vt:lpstr>
      <vt:lpstr>Blackadder ITC</vt:lpstr>
      <vt:lpstr>Brush Script MT</vt:lpstr>
      <vt:lpstr>Calibri</vt:lpstr>
      <vt:lpstr>Century Gothic</vt:lpstr>
      <vt:lpstr>Droid Sans</vt:lpstr>
      <vt:lpstr>Helvetica Neue</vt:lpstr>
      <vt:lpstr>Times New Roman</vt:lpstr>
      <vt:lpstr>Verdana</vt:lpstr>
      <vt:lpstr>Wingdings</vt:lpstr>
      <vt:lpstr>Diseño predeterminado</vt:lpstr>
      <vt:lpstr>Imagen de mapa de bits</vt:lpstr>
      <vt:lpstr>Microsoft Excel 97-2003 Worksheet</vt:lpstr>
      <vt:lpstr>Gráfico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PROFILAXIS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PROFILAXIS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</dc:creator>
  <cp:lastModifiedBy>Ingrid Acosta</cp:lastModifiedBy>
  <cp:revision>276</cp:revision>
  <cp:lastPrinted>2018-05-22T12:01:33Z</cp:lastPrinted>
  <dcterms:created xsi:type="dcterms:W3CDTF">2005-09-28T13:51:10Z</dcterms:created>
  <dcterms:modified xsi:type="dcterms:W3CDTF">2023-05-19T20:02:59Z</dcterms:modified>
</cp:coreProperties>
</file>