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2"/>
    <p:sldId id="270" r:id="rId3"/>
    <p:sldId id="351" r:id="rId4"/>
    <p:sldId id="260" r:id="rId5"/>
    <p:sldId id="261" r:id="rId6"/>
    <p:sldId id="276" r:id="rId7"/>
    <p:sldId id="271" r:id="rId8"/>
    <p:sldId id="273" r:id="rId9"/>
    <p:sldId id="275" r:id="rId10"/>
    <p:sldId id="274" r:id="rId11"/>
    <p:sldId id="262" r:id="rId12"/>
    <p:sldId id="334" r:id="rId13"/>
    <p:sldId id="315" r:id="rId14"/>
    <p:sldId id="265" r:id="rId15"/>
    <p:sldId id="311" r:id="rId16"/>
    <p:sldId id="266" r:id="rId17"/>
    <p:sldId id="314" r:id="rId18"/>
    <p:sldId id="335" r:id="rId19"/>
    <p:sldId id="312" r:id="rId20"/>
    <p:sldId id="268" r:id="rId21"/>
    <p:sldId id="313" r:id="rId22"/>
    <p:sldId id="336" r:id="rId23"/>
    <p:sldId id="286" r:id="rId24"/>
    <p:sldId id="287" r:id="rId25"/>
    <p:sldId id="288" r:id="rId26"/>
    <p:sldId id="289" r:id="rId27"/>
    <p:sldId id="357" r:id="rId28"/>
    <p:sldId id="352" r:id="rId29"/>
    <p:sldId id="353" r:id="rId30"/>
    <p:sldId id="354" r:id="rId31"/>
    <p:sldId id="291" r:id="rId32"/>
    <p:sldId id="321" r:id="rId33"/>
    <p:sldId id="324" r:id="rId34"/>
    <p:sldId id="323" r:id="rId35"/>
    <p:sldId id="359" r:id="rId36"/>
    <p:sldId id="355" r:id="rId37"/>
    <p:sldId id="356" r:id="rId38"/>
    <p:sldId id="319" r:id="rId39"/>
  </p:sldIdLst>
  <p:sldSz cx="9144000" cy="6858000" type="screen4x3"/>
  <p:notesSz cx="6858000" cy="91170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36600"/>
    <a:srgbClr val="669900"/>
    <a:srgbClr val="B2B2B2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65" autoAdjust="0"/>
    <p:restoredTop sz="90955" autoAdjust="0"/>
  </p:normalViewPr>
  <p:slideViewPr>
    <p:cSldViewPr>
      <p:cViewPr varScale="1">
        <p:scale>
          <a:sx n="78" d="100"/>
          <a:sy n="78" d="100"/>
        </p:scale>
        <p:origin x="101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9.xml"/><Relationship Id="rId13" Type="http://schemas.openxmlformats.org/officeDocument/2006/relationships/slide" Target="slides/slide26.xml"/><Relationship Id="rId18" Type="http://schemas.openxmlformats.org/officeDocument/2006/relationships/slide" Target="slides/slide34.xml"/><Relationship Id="rId3" Type="http://schemas.openxmlformats.org/officeDocument/2006/relationships/slide" Target="slides/slide12.xml"/><Relationship Id="rId7" Type="http://schemas.openxmlformats.org/officeDocument/2006/relationships/slide" Target="slides/slide17.xml"/><Relationship Id="rId12" Type="http://schemas.openxmlformats.org/officeDocument/2006/relationships/slide" Target="slides/slide25.xml"/><Relationship Id="rId17" Type="http://schemas.openxmlformats.org/officeDocument/2006/relationships/slide" Target="slides/slide33.xml"/><Relationship Id="rId2" Type="http://schemas.openxmlformats.org/officeDocument/2006/relationships/slide" Target="slides/slide4.xml"/><Relationship Id="rId16" Type="http://schemas.openxmlformats.org/officeDocument/2006/relationships/slide" Target="slides/slide32.xml"/><Relationship Id="rId1" Type="http://schemas.openxmlformats.org/officeDocument/2006/relationships/slide" Target="slides/slide1.xml"/><Relationship Id="rId6" Type="http://schemas.openxmlformats.org/officeDocument/2006/relationships/slide" Target="slides/slide16.xml"/><Relationship Id="rId11" Type="http://schemas.openxmlformats.org/officeDocument/2006/relationships/slide" Target="slides/slide24.xml"/><Relationship Id="rId5" Type="http://schemas.openxmlformats.org/officeDocument/2006/relationships/slide" Target="slides/slide15.xml"/><Relationship Id="rId15" Type="http://schemas.openxmlformats.org/officeDocument/2006/relationships/slide" Target="slides/slide31.xml"/><Relationship Id="rId10" Type="http://schemas.openxmlformats.org/officeDocument/2006/relationships/slide" Target="slides/slide23.xml"/><Relationship Id="rId19" Type="http://schemas.openxmlformats.org/officeDocument/2006/relationships/slide" Target="slides/slide37.xml"/><Relationship Id="rId4" Type="http://schemas.openxmlformats.org/officeDocument/2006/relationships/slide" Target="slides/slide13.xml"/><Relationship Id="rId9" Type="http://schemas.openxmlformats.org/officeDocument/2006/relationships/slide" Target="slides/slide21.xml"/><Relationship Id="rId14" Type="http://schemas.openxmlformats.org/officeDocument/2006/relationships/slide" Target="slides/slide2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DB9D11DD-416A-AA3D-D0B9-276728292E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id="{0FDDE1EF-E593-BEF6-79A4-436CBE2F010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altLang="es-CL"/>
          </a:p>
        </p:txBody>
      </p:sp>
      <p:sp>
        <p:nvSpPr>
          <p:cNvPr id="46084" name="Rectangle 4">
            <a:extLst>
              <a:ext uri="{FF2B5EF4-FFF2-40B4-BE49-F238E27FC236}">
                <a16:creationId xmlns:a16="http://schemas.microsoft.com/office/drawing/2014/main" id="{7CEDCAAF-083B-1FFA-2A59-4EF57A95426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6085" name="Rectangle 5">
            <a:extLst>
              <a:ext uri="{FF2B5EF4-FFF2-40B4-BE49-F238E27FC236}">
                <a16:creationId xmlns:a16="http://schemas.microsoft.com/office/drawing/2014/main" id="{42A43F34-5196-2420-2729-D9EB8BBAD02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7293722-1EF5-40A8-9E25-859F668BDE64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BE2087B6-EB29-2BB8-397A-E6B66CC91B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245CFF8A-265B-2EFF-5490-C7010E08C52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altLang="es-CL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78ECAB1-DD1A-BEDE-E0B9-CD2CACB66C6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0938" y="684213"/>
            <a:ext cx="4557712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211E1582-330F-4978-56A7-294F25B3459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6549B032-1CAE-1B94-5CF4-C3A1037A227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C7685630-5A26-8A81-5AA6-4EB2C8992C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EE79370-C2C9-41D5-B3A3-1AB18C4B7909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547DAA-F0DF-4FDF-BBBB-9DC40CF341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5A8E99C-63DE-7EA0-E3E2-33933BD10D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640200-7F49-11CF-EF9D-D46B94F99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740FA6-69AD-6425-470D-276A9AEC6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4FFE17E-C536-B135-7407-ED424EECD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2CBE9C-A0E0-41DA-BC86-653816CF993C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286149695"/>
      </p:ext>
    </p:extLst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E132E-04A2-4614-55AA-22323DDAD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2159C23B-9838-BE44-9FB3-47DD1997DF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BE06B8F-4C16-8CCE-846A-F35E55A3F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DFA5E1F-51BB-B4FE-0DF9-567954C78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5A1BDE-E9E9-278E-0D24-9F7461CC4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26B6E-AA5D-4741-BED7-31F816B75D68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657926788"/>
      </p:ext>
    </p:extLst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8054ED2-E2E8-20A2-7B01-6D83AB767C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8844A4E-B669-76AA-0A7B-9C9810D80F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AB7254F-E445-BC3B-1502-B53059677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D300A4-EA2C-B558-1526-1B93E881C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1BA9B48-3AA5-3D3F-73BE-1DCD22CA4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426B07-D29E-4893-9220-A1749D90F279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315362437"/>
      </p:ext>
    </p:extLst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847ED-DB45-3BEB-8A37-B50E550E5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347FE59-92CE-D4B6-D106-605EF9980BE7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imágenes en línea 3">
            <a:extLst>
              <a:ext uri="{FF2B5EF4-FFF2-40B4-BE49-F238E27FC236}">
                <a16:creationId xmlns:a16="http://schemas.microsoft.com/office/drawing/2014/main" id="{182AB752-1C29-EFBE-6C8E-FA3B05D8C04C}"/>
              </a:ext>
            </a:extLst>
          </p:cNvPr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27CCDB-381B-1589-EB7F-8A6AFEAFD9B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1B56A0C-AFC3-C748-4532-BAA647772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31169C3-E04F-FB6B-6123-CB529DDA5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4817C41-2459-49FA-A160-F781DEEA191A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644136511"/>
      </p:ext>
    </p:extLst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6A0773-FECD-D419-3B57-73ED70AD7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F4AD2BD-425A-C0BD-963D-3C0F22B68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3DEB7AE-76CC-FF54-82EA-565B97000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DBD749-0091-7F3A-D0E6-E40F178A2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771C68-F9F5-5A6B-7A77-F981F70C7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6EF08-4F64-4968-89EA-9E0125D12273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369084139"/>
      </p:ext>
    </p:extLst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C9088F-2259-8F17-D0FA-0576E3191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B051DF0-2883-AFFB-2FA2-185CF75D4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08FB49-879B-7833-45E7-BDFA29559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CEC318F-3ECE-2AB4-3A64-600978D3F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1C269D-9609-23F8-EE6F-E1200F760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DC07FE-0E3C-4C96-AFD0-16156014A4A0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213631141"/>
      </p:ext>
    </p:extLst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5119DF-0109-CA84-6248-55DDF23B6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12C266E-E215-6516-B030-2B1C649513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06AE298-FC26-F533-D4DC-FF81F5F9EC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98A2652-BD07-F7C7-8EB9-0AA17D982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C745575-6E35-AFA5-87E5-45A675AC0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875F260-C1CF-1371-EB3D-CA5E72BD0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42C137-92E4-4720-AEB0-AEAE860A44C1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50599322"/>
      </p:ext>
    </p:extLst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699AF8-49A7-A37D-CA5B-FD5233755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5D6280F-01E7-8777-3975-E3E527E83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C0DBAE1-C5B8-5566-D598-A464D8A707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90E93935-6519-572B-7DD1-CDF9ADB78F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57CDC22-0873-E71B-52A3-4A207A5285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8F9170B-938C-DFBA-F7B1-ABF094FEA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7C02787-62CF-3BC6-4EFC-A887004AE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0061934-FCC6-ED71-B6A0-143C6F29B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33735-8B42-4C8E-AB2D-35557C268E9D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4032153311"/>
      </p:ext>
    </p:extLst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1C9D86-E64A-9AF6-CEC2-92D374DBF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2FC0CD1-44E9-C6C4-2C8C-A4D0AFE5D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668304F-7DFD-9BD2-750A-7E8DCB2A3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4186C33-ACCA-280B-2C87-8BCAA6667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9C522E-9A3F-4D8E-956D-26581E4BAD6A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001546510"/>
      </p:ext>
    </p:extLst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3E32428-3A98-7A02-F537-ED463F3C3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174BCE2-A57B-8A24-EE27-31C177D4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1A7BEAA-6CFC-52BC-FF7D-706B970ED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284A6-CEBC-46D5-8E1F-C76642ABB0CA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540333882"/>
      </p:ext>
    </p:extLst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76EAF5-40FB-EFEC-F1F0-ADD03F771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A51480-14D7-FE05-6C5E-D1B6244A4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78A79C8-7685-EAD5-D718-11E225DC06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1614729-65FD-DBCE-540B-8C893AD3F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1C550EA-4CCA-2B93-B196-4A47E81A3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5AB65D-622D-9294-D035-C67E161E5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D9DD1-B34C-47A7-B92A-6793D4930D9D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624904324"/>
      </p:ext>
    </p:extLst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FB4D83-5E72-753B-AF56-633E5751A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800950B-39B5-57E2-96B5-C423755E2C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7920A43-48ED-35FB-46C7-6DC17397AC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EA4B31D-9B58-7CDB-7515-E026DA63B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094D77A-7F32-35B5-EFA5-50FF69278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B2EFD3B-687A-87CE-9BCF-0E33643E7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D0761-2390-41C8-8F19-277E86A3FF5E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609425819"/>
      </p:ext>
    </p:extLst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CFEB756F-BD04-17C7-8504-FCF6115BEE0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título del patrón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9102A11-AA2E-2FCE-2CA6-9F5055F9A4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CF4B6577-C6E3-3A22-7FB0-DAAAE3525D8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altLang="es-CL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FC85C80-B4F9-E272-E850-3701B25798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altLang="es-CL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3635F1F1-F8EA-91BF-DA94-76F361FD138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5119CC1-F390-4E8E-8FBD-0E7707EEBEFE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zoom dir="in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14.jpe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FA5FFF1B-8D28-F7BB-24B7-D1C47EBBA29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8600" y="2362200"/>
            <a:ext cx="8382000" cy="1752600"/>
          </a:xfrm>
          <a:solidFill>
            <a:srgbClr val="B2B2B2">
              <a:alpha val="50000"/>
            </a:srgbClr>
          </a:solidFill>
        </p:spPr>
        <p:txBody>
          <a:bodyPr anchor="ctr"/>
          <a:lstStyle/>
          <a:p>
            <a:r>
              <a:rPr lang="es-CL" altLang="es-CL" sz="4000" b="1" dirty="0">
                <a:latin typeface="Arial" panose="020B0604020202020204" pitchFamily="34" charset="0"/>
              </a:rPr>
              <a:t>El Tizón Tardío de la Papa y su Manejo Integrado</a:t>
            </a:r>
            <a:endParaRPr lang="es-ES" altLang="es-CL" sz="4000" b="1" dirty="0">
              <a:latin typeface="Arial" panose="020B0604020202020204" pitchFamily="34" charset="0"/>
            </a:endParaRP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1D8C38D0-767D-9C00-03C6-8555B6DD2F5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28600" y="5257800"/>
            <a:ext cx="8763000" cy="9144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CL" altLang="es-CL" sz="2000" b="1" i="1">
                <a:latin typeface="Arial" panose="020B0604020202020204" pitchFamily="34" charset="0"/>
              </a:rPr>
              <a:t>Seminario-Taller: “Incorporación de Tecnologías de Alertas para el 			      Manejo Integrado de la Papa”</a:t>
            </a:r>
          </a:p>
          <a:p>
            <a:pPr algn="l">
              <a:lnSpc>
                <a:spcPct val="80000"/>
              </a:lnSpc>
            </a:pPr>
            <a:r>
              <a:rPr lang="es-CL" altLang="es-CL" sz="2000" b="1" i="1">
                <a:latin typeface="Arial" panose="020B0604020202020204" pitchFamily="34" charset="0"/>
              </a:rPr>
              <a:t>Salón Auditorium Campus Norte, Universidad Católica de Temuco</a:t>
            </a:r>
            <a:endParaRPr lang="es-ES" altLang="es-CL" sz="2000" b="1" i="1">
              <a:latin typeface="Arial" panose="020B0604020202020204" pitchFamily="34" charset="0"/>
            </a:endParaRPr>
          </a:p>
        </p:txBody>
      </p:sp>
      <p:grpSp>
        <p:nvGrpSpPr>
          <p:cNvPr id="2056" name="Group 8">
            <a:extLst>
              <a:ext uri="{FF2B5EF4-FFF2-40B4-BE49-F238E27FC236}">
                <a16:creationId xmlns:a16="http://schemas.microsoft.com/office/drawing/2014/main" id="{9D77E6D0-1B68-1A16-375A-E71042316535}"/>
              </a:ext>
            </a:extLst>
          </p:cNvPr>
          <p:cNvGrpSpPr>
            <a:grpSpLocks/>
          </p:cNvGrpSpPr>
          <p:nvPr/>
        </p:nvGrpSpPr>
        <p:grpSpPr bwMode="auto">
          <a:xfrm>
            <a:off x="3644900" y="533400"/>
            <a:ext cx="1944688" cy="1516063"/>
            <a:chOff x="2296" y="336"/>
            <a:chExt cx="1225" cy="955"/>
          </a:xfrm>
        </p:grpSpPr>
        <p:graphicFrame>
          <p:nvGraphicFramePr>
            <p:cNvPr id="2053" name="Object 5">
              <a:extLst>
                <a:ext uri="{FF2B5EF4-FFF2-40B4-BE49-F238E27FC236}">
                  <a16:creationId xmlns:a16="http://schemas.microsoft.com/office/drawing/2014/main" id="{93F22FDF-DF00-79E4-BADE-426F38F22C17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59" y="336"/>
            <a:ext cx="801" cy="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 de mapa de bits" r:id="rId2" imgW="1362265" imgH="1314286" progId="Paint.Picture">
                    <p:embed/>
                  </p:oleObj>
                </mc:Choice>
                <mc:Fallback>
                  <p:oleObj name="Imagen de mapa de bits" r:id="rId2" imgW="1362265" imgH="1314286" progId="Paint.Picture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9" y="336"/>
                          <a:ext cx="801" cy="7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5" name="Text Box 7">
              <a:extLst>
                <a:ext uri="{FF2B5EF4-FFF2-40B4-BE49-F238E27FC236}">
                  <a16:creationId xmlns:a16="http://schemas.microsoft.com/office/drawing/2014/main" id="{E357ECBE-0317-CA08-4E4F-785D0287C7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96" y="1022"/>
              <a:ext cx="1225" cy="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s-CL" altLang="es-CL" sz="1200">
                  <a:latin typeface="Arial Black" panose="020B0A04020102020204" pitchFamily="34" charset="0"/>
                </a:rPr>
                <a:t>GOBIERNO DE CHILE</a:t>
              </a:r>
            </a:p>
            <a:p>
              <a:pPr algn="ctr"/>
              <a:r>
                <a:rPr lang="es-CL" altLang="es-CL" sz="1000">
                  <a:latin typeface="Arial Black" panose="020B0A04020102020204" pitchFamily="34" charset="0"/>
                </a:rPr>
                <a:t>INIA-FIA</a:t>
              </a:r>
              <a:endParaRPr lang="es-ES" altLang="es-CL" sz="1000">
                <a:latin typeface="Arial Black" panose="020B0A04020102020204" pitchFamily="34" charset="0"/>
              </a:endParaRPr>
            </a:p>
          </p:txBody>
        </p:sp>
      </p:grpSp>
      <p:sp>
        <p:nvSpPr>
          <p:cNvPr id="2057" name="Text Box 9">
            <a:extLst>
              <a:ext uri="{FF2B5EF4-FFF2-40B4-BE49-F238E27FC236}">
                <a16:creationId xmlns:a16="http://schemas.microsoft.com/office/drawing/2014/main" id="{F6BA862D-FE0B-2D45-ACD5-27E26FF0A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1125" y="4267200"/>
            <a:ext cx="398462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s-CL"/>
              <a:t>Ivette Acu</a:t>
            </a:r>
            <a:r>
              <a:rPr lang="en-US" altLang="es-CL">
                <a:cs typeface="Times New Roman" panose="02020603050405020304" pitchFamily="18" charset="0"/>
              </a:rPr>
              <a:t>ñ</a:t>
            </a:r>
            <a:r>
              <a:rPr lang="en-US" altLang="es-CL"/>
              <a:t>a B., Ing.Agr.Ph.D.</a:t>
            </a:r>
          </a:p>
          <a:p>
            <a:pPr algn="ctr"/>
            <a:r>
              <a:rPr lang="en-US" altLang="es-CL"/>
              <a:t>INIA-Remehue</a:t>
            </a:r>
          </a:p>
        </p:txBody>
      </p:sp>
    </p:spTree>
  </p:cSld>
  <p:clrMapOvr>
    <a:masterClrMapping/>
  </p:clrMapOvr>
  <p:transition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6099893D-66CF-E9C6-3E32-FA4732FE9E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15000" y="762000"/>
            <a:ext cx="3048000" cy="11430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22531" name="Picture 3">
            <a:extLst>
              <a:ext uri="{FF2B5EF4-FFF2-40B4-BE49-F238E27FC236}">
                <a16:creationId xmlns:a16="http://schemas.microsoft.com/office/drawing/2014/main" id="{20FE42BD-E2EC-08C6-FBB5-BB57B6BD7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9075"/>
            <a:ext cx="518160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>
            <a:extLst>
              <a:ext uri="{FF2B5EF4-FFF2-40B4-BE49-F238E27FC236}">
                <a16:creationId xmlns:a16="http://schemas.microsoft.com/office/drawing/2014/main" id="{0F9D33E5-3F78-C5F1-C824-1041E8367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190875"/>
            <a:ext cx="5105400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EBA5318-04FD-B33F-133D-E6CF88A7EF0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2743200" cy="1143000"/>
          </a:xfrm>
        </p:spPr>
        <p:txBody>
          <a:bodyPr/>
          <a:lstStyle/>
          <a:p>
            <a:pPr algn="l"/>
            <a:r>
              <a:rPr lang="en-US" altLang="es-CL" sz="3600" b="1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600" b="1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600" b="1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</a:p>
        </p:txBody>
      </p:sp>
      <p:pic>
        <p:nvPicPr>
          <p:cNvPr id="10247" name="Picture 7">
            <a:extLst>
              <a:ext uri="{FF2B5EF4-FFF2-40B4-BE49-F238E27FC236}">
                <a16:creationId xmlns:a16="http://schemas.microsoft.com/office/drawing/2014/main" id="{32BEAF2F-702A-48EC-8E1A-6BCF9D5F1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722438"/>
            <a:ext cx="8763000" cy="376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>
            <a:extLst>
              <a:ext uri="{FF2B5EF4-FFF2-40B4-BE49-F238E27FC236}">
                <a16:creationId xmlns:a16="http://schemas.microsoft.com/office/drawing/2014/main" id="{86A0A877-1F5E-50C5-8595-1996C044C3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485900"/>
            <a:ext cx="6858000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091" name="Rectangle 3">
            <a:extLst>
              <a:ext uri="{FF2B5EF4-FFF2-40B4-BE49-F238E27FC236}">
                <a16:creationId xmlns:a16="http://schemas.microsoft.com/office/drawing/2014/main" id="{0A34A8F2-B140-DC18-A8FA-FE4C4CB7B63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MX" altLang="es-CL" sz="4000">
                <a:latin typeface="Arial Black" panose="020B0A04020102020204" pitchFamily="34" charset="0"/>
              </a:rPr>
              <a:t>Sobrevivencia</a:t>
            </a:r>
          </a:p>
        </p:txBody>
      </p:sp>
      <p:sp>
        <p:nvSpPr>
          <p:cNvPr id="89092" name="Text Box 4">
            <a:extLst>
              <a:ext uri="{FF2B5EF4-FFF2-40B4-BE49-F238E27FC236}">
                <a16:creationId xmlns:a16="http://schemas.microsoft.com/office/drawing/2014/main" id="{E15FD4CD-944D-F04A-3FFF-FECA3D142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34290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altLang="es-CL">
                <a:solidFill>
                  <a:srgbClr val="FFFF99"/>
                </a:solidFill>
              </a:rPr>
              <a:t>VIENTO</a:t>
            </a:r>
            <a:endParaRPr lang="en-US" altLang="es-CL">
              <a:solidFill>
                <a:srgbClr val="FFFF99"/>
              </a:solidFill>
            </a:endParaRPr>
          </a:p>
        </p:txBody>
      </p:sp>
    </p:spTree>
  </p:cSld>
  <p:clrMapOvr>
    <a:masterClrMapping/>
  </p:clrMapOvr>
  <p:transition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26">
            <a:extLst>
              <a:ext uri="{FF2B5EF4-FFF2-40B4-BE49-F238E27FC236}">
                <a16:creationId xmlns:a16="http://schemas.microsoft.com/office/drawing/2014/main" id="{E059005D-927D-AE2B-34BB-1184333884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CL" sz="4000" b="1">
                <a:latin typeface="Arial" panose="020B0604020202020204" pitchFamily="34" charset="0"/>
              </a:rPr>
              <a:t>Condiciones favorables</a:t>
            </a:r>
            <a:br>
              <a:rPr lang="en-US" altLang="es-CL" sz="4000" b="1">
                <a:latin typeface="Arial" panose="020B0604020202020204" pitchFamily="34" charset="0"/>
              </a:rPr>
            </a:br>
            <a:endParaRPr lang="es-ES" altLang="es-CL" sz="4000" b="1">
              <a:latin typeface="Arial" panose="020B0604020202020204" pitchFamily="34" charset="0"/>
            </a:endParaRPr>
          </a:p>
        </p:txBody>
      </p:sp>
      <p:sp>
        <p:nvSpPr>
          <p:cNvPr id="69636" name="Rectangle 1028">
            <a:extLst>
              <a:ext uri="{FF2B5EF4-FFF2-40B4-BE49-F238E27FC236}">
                <a16:creationId xmlns:a16="http://schemas.microsoft.com/office/drawing/2014/main" id="{63BF6F55-7F5A-A0B6-30CA-F08C2D73E2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343400"/>
          </a:xfrm>
          <a:solidFill>
            <a:srgbClr val="B2B2B2">
              <a:alpha val="50000"/>
            </a:srgbClr>
          </a:solidFill>
          <a:ln/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es-CL" sz="2800" b="1" dirty="0" err="1">
                <a:latin typeface="Arial" panose="020B0604020202020204" pitchFamily="34" charset="0"/>
              </a:rPr>
              <a:t>Requiere</a:t>
            </a:r>
            <a:r>
              <a:rPr lang="en-US" altLang="es-CL" sz="2800" b="1" dirty="0">
                <a:latin typeface="Arial" panose="020B0604020202020204" pitchFamily="34" charset="0"/>
              </a:rPr>
              <a:t> 12 </a:t>
            </a:r>
            <a:r>
              <a:rPr lang="en-US" altLang="es-CL" sz="2800" b="1" dirty="0" err="1">
                <a:latin typeface="Arial" panose="020B0604020202020204" pitchFamily="34" charset="0"/>
              </a:rPr>
              <a:t>hrs</a:t>
            </a:r>
            <a:r>
              <a:rPr lang="en-US" altLang="es-CL" sz="2800" b="1" dirty="0">
                <a:latin typeface="Arial" panose="020B0604020202020204" pitchFamily="34" charset="0"/>
              </a:rPr>
              <a:t> de </a:t>
            </a:r>
            <a:r>
              <a:rPr lang="en-US" altLang="es-CL" sz="2800" b="1" dirty="0" err="1">
                <a:latin typeface="Arial" panose="020B0604020202020204" pitchFamily="34" charset="0"/>
              </a:rPr>
              <a:t>humedad</a:t>
            </a:r>
            <a:r>
              <a:rPr lang="en-US" altLang="es-CL" sz="2800" b="1" dirty="0">
                <a:latin typeface="Arial" panose="020B0604020202020204" pitchFamily="34" charset="0"/>
              </a:rPr>
              <a:t> para </a:t>
            </a:r>
            <a:r>
              <a:rPr lang="en-US" altLang="es-CL" sz="2800" b="1" dirty="0" err="1">
                <a:latin typeface="Arial" panose="020B0604020202020204" pitchFamily="34" charset="0"/>
              </a:rPr>
              <a:t>infectar</a:t>
            </a:r>
            <a:endParaRPr lang="en-US" altLang="es-CL" sz="28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es-CL" sz="2800" b="1" dirty="0">
                <a:latin typeface="Arial" panose="020B0604020202020204" pitchFamily="34" charset="0"/>
              </a:rPr>
              <a:t>5-7 días </a:t>
            </a:r>
            <a:r>
              <a:rPr lang="en-US" altLang="es-CL" sz="2800" b="1" dirty="0" err="1">
                <a:latin typeface="Arial" panose="020B0604020202020204" pitchFamily="34" charset="0"/>
              </a:rPr>
              <a:t>desde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infección</a:t>
            </a:r>
            <a:r>
              <a:rPr lang="en-US" altLang="es-CL" sz="2800" b="1" dirty="0">
                <a:latin typeface="Arial" panose="020B0604020202020204" pitchFamily="34" charset="0"/>
              </a:rPr>
              <a:t> a </a:t>
            </a:r>
            <a:r>
              <a:rPr lang="en-US" altLang="es-CL" sz="2800" b="1" dirty="0" err="1">
                <a:latin typeface="Arial" panose="020B0604020202020204" pitchFamily="34" charset="0"/>
              </a:rPr>
              <a:t>desarrollo</a:t>
            </a:r>
            <a:r>
              <a:rPr lang="en-US" altLang="es-CL" sz="2800" b="1" dirty="0">
                <a:latin typeface="Arial" panose="020B0604020202020204" pitchFamily="34" charset="0"/>
              </a:rPr>
              <a:t> de </a:t>
            </a:r>
            <a:r>
              <a:rPr lang="en-US" altLang="es-CL" sz="2800" b="1" dirty="0" err="1">
                <a:latin typeface="Arial" panose="020B0604020202020204" pitchFamily="34" charset="0"/>
              </a:rPr>
              <a:t>síntomas</a:t>
            </a:r>
            <a:r>
              <a:rPr lang="en-US" altLang="es-CL" sz="2800" b="1" dirty="0">
                <a:latin typeface="Arial" panose="020B0604020202020204" pitchFamily="34" charset="0"/>
              </a:rPr>
              <a:t> y </a:t>
            </a:r>
            <a:r>
              <a:rPr lang="en-US" altLang="es-CL" sz="2800" b="1" dirty="0" err="1">
                <a:latin typeface="Arial" panose="020B0604020202020204" pitchFamily="34" charset="0"/>
              </a:rPr>
              <a:t>esporulación</a:t>
            </a:r>
            <a:endParaRPr lang="en-US" altLang="es-CL" sz="28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es-CL" sz="2800" b="1" dirty="0" err="1">
                <a:latin typeface="Arial" panose="020B0604020202020204" pitchFamily="34" charset="0"/>
              </a:rPr>
              <a:t>Frágil</a:t>
            </a:r>
            <a:r>
              <a:rPr lang="en-US" altLang="es-CL" sz="2800" b="1" dirty="0">
                <a:latin typeface="Arial" panose="020B0604020202020204" pitchFamily="34" charset="0"/>
              </a:rPr>
              <a:t>, </a:t>
            </a:r>
            <a:r>
              <a:rPr lang="en-US" altLang="es-CL" sz="2800" b="1" dirty="0" err="1">
                <a:latin typeface="Arial" panose="020B0604020202020204" pitchFamily="34" charset="0"/>
              </a:rPr>
              <a:t>muere</a:t>
            </a:r>
            <a:r>
              <a:rPr lang="en-US" altLang="es-CL" sz="2800" b="1" dirty="0">
                <a:latin typeface="Arial" panose="020B0604020202020204" pitchFamily="34" charset="0"/>
              </a:rPr>
              <a:t> con </a:t>
            </a:r>
            <a:r>
              <a:rPr lang="en-US" altLang="es-CL" sz="2800" b="1" dirty="0" err="1">
                <a:latin typeface="Arial" panose="020B0604020202020204" pitchFamily="34" charset="0"/>
              </a:rPr>
              <a:t>tiempo</a:t>
            </a:r>
            <a:r>
              <a:rPr lang="en-US" altLang="es-CL" sz="2800" b="1" dirty="0">
                <a:latin typeface="Arial" panose="020B0604020202020204" pitchFamily="34" charset="0"/>
              </a:rPr>
              <a:t> seco y </a:t>
            </a:r>
            <a:r>
              <a:rPr lang="en-US" altLang="es-CL" sz="2800" b="1" dirty="0" err="1">
                <a:latin typeface="Arial" panose="020B0604020202020204" pitchFamily="34" charset="0"/>
              </a:rPr>
              <a:t>caluroso</a:t>
            </a:r>
            <a:endParaRPr lang="en-US" altLang="es-CL" sz="28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es-CL" sz="2800" b="1" dirty="0">
                <a:latin typeface="Arial" panose="020B0604020202020204" pitchFamily="34" charset="0"/>
              </a:rPr>
              <a:t>Muchos </a:t>
            </a:r>
            <a:r>
              <a:rPr lang="en-US" altLang="es-CL" sz="2800" b="1" dirty="0" err="1">
                <a:latin typeface="Arial" panose="020B0604020202020204" pitchFamily="34" charset="0"/>
              </a:rPr>
              <a:t>ciclos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repetitivos</a:t>
            </a:r>
            <a:r>
              <a:rPr lang="en-US" altLang="es-CL" sz="2800" b="1" dirty="0">
                <a:latin typeface="Arial" panose="020B0604020202020204" pitchFamily="34" charset="0"/>
              </a:rPr>
              <a:t> causa que la </a:t>
            </a:r>
            <a:r>
              <a:rPr lang="en-US" altLang="es-CL" sz="2800" b="1" dirty="0" err="1">
                <a:latin typeface="Arial" panose="020B0604020202020204" pitchFamily="34" charset="0"/>
              </a:rPr>
              <a:t>enfermedad</a:t>
            </a:r>
            <a:r>
              <a:rPr lang="en-US" altLang="es-CL" sz="2800" b="1" dirty="0">
                <a:latin typeface="Arial" panose="020B0604020202020204" pitchFamily="34" charset="0"/>
              </a:rPr>
              <a:t> sea tan </a:t>
            </a:r>
            <a:r>
              <a:rPr lang="en-US" altLang="es-CL" sz="2800" b="1" dirty="0" err="1">
                <a:latin typeface="Arial" panose="020B0604020202020204" pitchFamily="34" charset="0"/>
              </a:rPr>
              <a:t>explosiva</a:t>
            </a:r>
            <a:endParaRPr lang="en-US" altLang="es-CL" sz="2800" b="1" dirty="0">
              <a:latin typeface="Arial" panose="020B0604020202020204" pitchFamily="34" charset="0"/>
            </a:endParaRPr>
          </a:p>
          <a:p>
            <a:pPr>
              <a:lnSpc>
                <a:spcPct val="130000"/>
              </a:lnSpc>
            </a:pPr>
            <a:r>
              <a:rPr lang="en-US" altLang="es-CL" sz="2800" b="1" dirty="0" err="1">
                <a:latin typeface="Arial" panose="020B0604020202020204" pitchFamily="34" charset="0"/>
              </a:rPr>
              <a:t>Disemina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por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viento</a:t>
            </a:r>
            <a:r>
              <a:rPr lang="en-US" altLang="es-CL" sz="2800" b="1" dirty="0">
                <a:latin typeface="Arial" panose="020B0604020202020204" pitchFamily="34" charset="0"/>
              </a:rPr>
              <a:t> y </a:t>
            </a:r>
            <a:r>
              <a:rPr lang="en-US" altLang="es-CL" sz="2800" b="1" dirty="0" err="1">
                <a:latin typeface="Arial" panose="020B0604020202020204" pitchFamily="34" charset="0"/>
              </a:rPr>
              <a:t>lluvia</a:t>
            </a:r>
            <a:endParaRPr lang="es-ES" altLang="es-CL" sz="2800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71F6683D-4086-741C-61F0-AED8E2A39F8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5562600" cy="762000"/>
          </a:xfrm>
        </p:spPr>
        <p:txBody>
          <a:bodyPr/>
          <a:lstStyle/>
          <a:p>
            <a:r>
              <a:rPr lang="en-US" altLang="es-CL" sz="3200" b="1">
                <a:solidFill>
                  <a:srgbClr val="009900"/>
                </a:solidFill>
              </a:rPr>
              <a:t>Ciclo del Tiz</a:t>
            </a:r>
            <a:r>
              <a:rPr lang="es-ES" altLang="es-CL" sz="3200" b="1">
                <a:solidFill>
                  <a:srgbClr val="009900"/>
                </a:solidFill>
              </a:rPr>
              <a:t>ó</a:t>
            </a:r>
            <a:r>
              <a:rPr lang="en-US" altLang="es-CL" sz="3200" b="1">
                <a:solidFill>
                  <a:srgbClr val="009900"/>
                </a:solidFill>
              </a:rPr>
              <a:t>n Tard</a:t>
            </a:r>
            <a:r>
              <a:rPr lang="es-ES" altLang="es-CL" sz="3200" b="1">
                <a:solidFill>
                  <a:srgbClr val="009900"/>
                </a:solidFill>
              </a:rPr>
              <a:t>í</a:t>
            </a:r>
            <a:r>
              <a:rPr lang="en-US" altLang="es-CL" sz="3200" b="1">
                <a:solidFill>
                  <a:srgbClr val="009900"/>
                </a:solidFill>
              </a:rPr>
              <a:t>o</a:t>
            </a:r>
          </a:p>
        </p:txBody>
      </p:sp>
      <p:pic>
        <p:nvPicPr>
          <p:cNvPr id="13315" name="Picture 3">
            <a:extLst>
              <a:ext uri="{FF2B5EF4-FFF2-40B4-BE49-F238E27FC236}">
                <a16:creationId xmlns:a16="http://schemas.microsoft.com/office/drawing/2014/main" id="{2AB57180-3AC6-BFBA-A543-5B8E245B2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8534400" cy="62071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3840F7E7-3ADD-4E61-CFD8-FEBB8E64CCE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686800" cy="1143000"/>
          </a:xfrm>
        </p:spPr>
        <p:txBody>
          <a:bodyPr/>
          <a:lstStyle/>
          <a:p>
            <a:r>
              <a:rPr lang="en-US" altLang="es-CL" sz="3600" b="1">
                <a:latin typeface="Arial" panose="020B0604020202020204" pitchFamily="34" charset="0"/>
              </a:rPr>
              <a:t>Manejo del Tizón Tardío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A04BA0A1-A5AF-D5C9-05C5-D9022101801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4495800" cy="49530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s-CL" sz="2800" b="1">
                <a:latin typeface="Arial" panose="020B0604020202020204" pitchFamily="34" charset="0"/>
              </a:rPr>
              <a:t>PREVENCION</a:t>
            </a:r>
          </a:p>
          <a:p>
            <a:pPr>
              <a:lnSpc>
                <a:spcPct val="90000"/>
              </a:lnSpc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Rotación de cultivos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Eliminar las fuentes de tizón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Seleccionar semilla libre de tizón (legal)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Eliminar desechos de Trojas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Destruir hospederos voluntarios y alternantes </a:t>
            </a:r>
          </a:p>
          <a:p>
            <a:pPr>
              <a:lnSpc>
                <a:spcPct val="3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400"/>
          </a:p>
        </p:txBody>
      </p:sp>
      <p:pic>
        <p:nvPicPr>
          <p:cNvPr id="65540" name="Picture 4">
            <a:extLst>
              <a:ext uri="{FF2B5EF4-FFF2-40B4-BE49-F238E27FC236}">
                <a16:creationId xmlns:a16="http://schemas.microsoft.com/office/drawing/2014/main" id="{5F40610E-7221-4E23-6907-989F6DB01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3810000" cy="267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DF102EC-029C-65B9-FA03-EC1589C269A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pPr algn="l"/>
            <a:r>
              <a:rPr lang="en-US" altLang="es-CL" sz="3600">
                <a:solidFill>
                  <a:schemeClr val="tx1"/>
                </a:solidFill>
                <a:latin typeface="Arial Black" panose="020B0A04020102020204" pitchFamily="34" charset="0"/>
              </a:rPr>
              <a:t>Control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A4A1D7E-A62C-6555-538F-4B328111A2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077200" cy="38862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3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b="1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Mantener una buena cobertura de los tub</a:t>
            </a:r>
            <a:r>
              <a:rPr lang="es-ES" altLang="es-CL" sz="2800" b="1">
                <a:latin typeface="Arial" panose="020B0604020202020204" pitchFamily="34" charset="0"/>
              </a:rPr>
              <a:t>é</a:t>
            </a:r>
            <a:r>
              <a:rPr lang="en-US" altLang="es-CL" sz="2800" b="1">
                <a:latin typeface="Arial" panose="020B0604020202020204" pitchFamily="34" charset="0"/>
              </a:rPr>
              <a:t>rculos con aporca</a:t>
            </a:r>
          </a:p>
          <a:p>
            <a:pPr>
              <a:lnSpc>
                <a:spcPct val="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Destruir el follaje antes de la cosecha</a:t>
            </a:r>
          </a:p>
          <a:p>
            <a:pPr>
              <a:lnSpc>
                <a:spcPct val="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Eliminar papas infectadas en cosecha y selecci</a:t>
            </a:r>
            <a:r>
              <a:rPr lang="es-ES" altLang="es-CL" sz="2800" b="1">
                <a:latin typeface="Arial" panose="020B0604020202020204" pitchFamily="34" charset="0"/>
              </a:rPr>
              <a:t>ó</a:t>
            </a:r>
            <a:r>
              <a:rPr lang="en-US" altLang="es-CL" sz="2800" b="1">
                <a:latin typeface="Arial" panose="020B0604020202020204" pitchFamily="34" charset="0"/>
              </a:rPr>
              <a:t>n</a:t>
            </a:r>
          </a:p>
          <a:p>
            <a:pPr>
              <a:lnSpc>
                <a:spcPct val="2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lnSpc>
                <a:spcPct val="20000"/>
              </a:lnSpc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800" b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Cultivares resistentes </a:t>
            </a:r>
            <a:r>
              <a:rPr lang="en-US" altLang="es-CL" sz="2400" b="1">
                <a:latin typeface="Arial" panose="020B0604020202020204" pitchFamily="34" charset="0"/>
              </a:rPr>
              <a:t>(Conocer susceptibilidad)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>
            <a:extLst>
              <a:ext uri="{FF2B5EF4-FFF2-40B4-BE49-F238E27FC236}">
                <a16:creationId xmlns:a16="http://schemas.microsoft.com/office/drawing/2014/main" id="{2F823186-9734-07B9-31DA-D4F4C08B592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l"/>
            <a:r>
              <a:rPr lang="en-US" altLang="es-CL" sz="3600">
                <a:solidFill>
                  <a:schemeClr val="tx1"/>
                </a:solidFill>
                <a:latin typeface="Arial Black" panose="020B0A04020102020204" pitchFamily="34" charset="0"/>
              </a:rPr>
              <a:t>Control</a:t>
            </a:r>
          </a:p>
        </p:txBody>
      </p:sp>
      <p:sp>
        <p:nvSpPr>
          <p:cNvPr id="68611" name="Rectangle 1027">
            <a:extLst>
              <a:ext uri="{FF2B5EF4-FFF2-40B4-BE49-F238E27FC236}">
                <a16:creationId xmlns:a16="http://schemas.microsoft.com/office/drawing/2014/main" id="{E4475104-EC1A-1B59-A990-2076C4B0B6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685800"/>
          </a:xfrm>
        </p:spPr>
        <p:txBody>
          <a:bodyPr/>
          <a:lstStyle/>
          <a:p>
            <a:pPr>
              <a:buClr>
                <a:schemeClr val="folHlink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Uso de cultivares resistentes</a:t>
            </a:r>
          </a:p>
        </p:txBody>
      </p:sp>
      <p:pic>
        <p:nvPicPr>
          <p:cNvPr id="68612" name="Picture 1028">
            <a:extLst>
              <a:ext uri="{FF2B5EF4-FFF2-40B4-BE49-F238E27FC236}">
                <a16:creationId xmlns:a16="http://schemas.microsoft.com/office/drawing/2014/main" id="{B9558C7C-C1F5-461B-E454-D46B59F98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893888"/>
            <a:ext cx="6324600" cy="4506912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26">
            <a:extLst>
              <a:ext uri="{FF2B5EF4-FFF2-40B4-BE49-F238E27FC236}">
                <a16:creationId xmlns:a16="http://schemas.microsoft.com/office/drawing/2014/main" id="{72C72BBF-F61F-4A96-6875-A0A6058AF4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4267200" cy="1143000"/>
          </a:xfrm>
        </p:spPr>
        <p:txBody>
          <a:bodyPr/>
          <a:lstStyle/>
          <a:p>
            <a:r>
              <a:rPr lang="es-CL" altLang="es-CL" sz="2800" b="1">
                <a:latin typeface="Arial" panose="020B0604020202020204" pitchFamily="34" charset="0"/>
              </a:rPr>
              <a:t>Resistencia relativa de Cultivares de papa</a:t>
            </a:r>
            <a:endParaRPr lang="es-ES" altLang="es-CL" sz="2800" b="1">
              <a:latin typeface="Arial" panose="020B0604020202020204" pitchFamily="34" charset="0"/>
            </a:endParaRPr>
          </a:p>
        </p:txBody>
      </p:sp>
      <p:graphicFrame>
        <p:nvGraphicFramePr>
          <p:cNvPr id="90115" name="Object 1027">
            <a:extLst>
              <a:ext uri="{FF2B5EF4-FFF2-40B4-BE49-F238E27FC236}">
                <a16:creationId xmlns:a16="http://schemas.microsoft.com/office/drawing/2014/main" id="{02857F1B-E7C2-EDF5-126E-671BD71A72B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72000" y="76200"/>
          <a:ext cx="4267200" cy="234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3" imgW="4960970" imgH="2728479" progId="Excel.Chart.8">
                  <p:embed/>
                </p:oleObj>
              </mc:Choice>
              <mc:Fallback>
                <p:oleObj name="Gráfico" r:id="rId3" imgW="4960970" imgH="2728479" progId="Excel.Chart.8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76200"/>
                        <a:ext cx="4267200" cy="2346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16" name="Object 1028">
            <a:extLst>
              <a:ext uri="{FF2B5EF4-FFF2-40B4-BE49-F238E27FC236}">
                <a16:creationId xmlns:a16="http://schemas.microsoft.com/office/drawing/2014/main" id="{DE8A188C-087F-6A5C-A8DE-D2459D8F95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1919288"/>
          <a:ext cx="8686800" cy="4710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5" imgW="4960970" imgH="2690187" progId="Excel.Chart.8">
                  <p:embed/>
                </p:oleObj>
              </mc:Choice>
              <mc:Fallback>
                <p:oleObj name="Gráfico" r:id="rId5" imgW="4960970" imgH="2690187" progId="Excel.Chart.8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919288"/>
                        <a:ext cx="8686800" cy="4710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17" name="Text Box 1029">
            <a:extLst>
              <a:ext uri="{FF2B5EF4-FFF2-40B4-BE49-F238E27FC236}">
                <a16:creationId xmlns:a16="http://schemas.microsoft.com/office/drawing/2014/main" id="{DF6E8821-F4D3-6055-3DB3-7849311FE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6424613"/>
            <a:ext cx="3849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1600" b="1"/>
              <a:t>Proyecto FIA-PI-C-2003-1-A-017. 2003-04</a:t>
            </a:r>
            <a:endParaRPr lang="es-ES" altLang="es-CL" sz="1600" b="1"/>
          </a:p>
        </p:txBody>
      </p:sp>
    </p:spTree>
  </p:cSld>
  <p:clrMapOvr>
    <a:masterClrMapping/>
  </p:clrMapOvr>
  <p:transition>
    <p:zoom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BFC522EF-9C47-E113-8576-79806F2801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pPr algn="l"/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Control Químico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CAC3062B-186E-E7D1-78B8-01F910B7E9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41910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Prospectar las plantaciones para Tizón Tardío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Monitoreo del tiempo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>
                <a:latin typeface="Arial" panose="020B0604020202020204" pitchFamily="34" charset="0"/>
              </a:rPr>
              <a:t>Usar fungicidas cuando el inóculo está presente </a:t>
            </a:r>
            <a:r>
              <a:rPr lang="en-US" altLang="es-CL" sz="2400" b="1">
                <a:latin typeface="Arial" panose="020B0604020202020204" pitchFamily="34" charset="0"/>
              </a:rPr>
              <a:t>(En el sector o en predio)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en-US" altLang="es-CL" sz="2800" b="1">
                <a:latin typeface="Arial" panose="020B0604020202020204" pitchFamily="34" charset="0"/>
              </a:rPr>
              <a:t>Considerar: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altLang="es-CL" sz="2400" b="1">
                <a:latin typeface="Arial" panose="020B0604020202020204" pitchFamily="34" charset="0"/>
              </a:rPr>
              <a:t>Resistencia del hongo a fungicidas 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altLang="es-CL" sz="2400" b="1">
                <a:latin typeface="Arial" panose="020B0604020202020204" pitchFamily="34" charset="0"/>
              </a:rPr>
              <a:t>Rotaci</a:t>
            </a:r>
            <a:r>
              <a:rPr lang="es-ES" altLang="es-CL" sz="2400" b="1">
                <a:latin typeface="Arial" panose="020B0604020202020204" pitchFamily="34" charset="0"/>
              </a:rPr>
              <a:t>ó</a:t>
            </a:r>
            <a:r>
              <a:rPr lang="en-US" altLang="es-CL" sz="2400" b="1">
                <a:latin typeface="Arial" panose="020B0604020202020204" pitchFamily="34" charset="0"/>
              </a:rPr>
              <a:t>n de productos 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D9427283-106E-801A-1FD1-C90A854135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ES" altLang="es-CL" sz="3600" b="1">
                <a:solidFill>
                  <a:schemeClr val="tx1"/>
                </a:solidFill>
              </a:rPr>
              <a:t>Triángulo de una Enfermedad</a:t>
            </a:r>
            <a:endParaRPr lang="en-US" altLang="es-CL" sz="3600" b="1">
              <a:solidFill>
                <a:schemeClr val="tx1"/>
              </a:solidFill>
            </a:endParaRPr>
          </a:p>
        </p:txBody>
      </p:sp>
      <p:sp>
        <p:nvSpPr>
          <p:cNvPr id="18435" name="AutoShape 3">
            <a:extLst>
              <a:ext uri="{FF2B5EF4-FFF2-40B4-BE49-F238E27FC236}">
                <a16:creationId xmlns:a16="http://schemas.microsoft.com/office/drawing/2014/main" id="{516B2C59-CCA5-7917-24D2-1041602D6F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1828800"/>
            <a:ext cx="4495800" cy="3886200"/>
          </a:xfrm>
          <a:prstGeom prst="triangle">
            <a:avLst>
              <a:gd name="adj" fmla="val 50000"/>
            </a:avLst>
          </a:prstGeom>
          <a:noFill/>
          <a:ln w="508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5DBDA110-DBF1-4147-B128-36190DB0A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5863" y="5408613"/>
            <a:ext cx="1252537" cy="519112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Planta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sp>
        <p:nvSpPr>
          <p:cNvPr id="18437" name="Text Box 5">
            <a:extLst>
              <a:ext uri="{FF2B5EF4-FFF2-40B4-BE49-F238E27FC236}">
                <a16:creationId xmlns:a16="http://schemas.microsoft.com/office/drawing/2014/main" id="{DCBF46A2-314F-7DD3-31AD-E409B4D4D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15113" y="5410200"/>
            <a:ext cx="1843087" cy="519113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Ambiente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7EE5A67D-6A83-D9E2-1919-5A2985F3A9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1462088"/>
            <a:ext cx="1808163" cy="519112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Patógeno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grpSp>
        <p:nvGrpSpPr>
          <p:cNvPr id="18449" name="Group 17">
            <a:extLst>
              <a:ext uri="{FF2B5EF4-FFF2-40B4-BE49-F238E27FC236}">
                <a16:creationId xmlns:a16="http://schemas.microsoft.com/office/drawing/2014/main" id="{E4E69ABC-5A4E-E65B-5809-0FB193CFF5AF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438400"/>
            <a:ext cx="3429000" cy="3281363"/>
            <a:chOff x="1776" y="1968"/>
            <a:chExt cx="1872" cy="1635"/>
          </a:xfrm>
        </p:grpSpPr>
        <p:pic>
          <p:nvPicPr>
            <p:cNvPr id="18441" name="Picture 9">
              <a:extLst>
                <a:ext uri="{FF2B5EF4-FFF2-40B4-BE49-F238E27FC236}">
                  <a16:creationId xmlns:a16="http://schemas.microsoft.com/office/drawing/2014/main" id="{18E35C43-066F-197E-6A0B-581210F524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3168"/>
              <a:ext cx="672" cy="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2" name="Picture 10">
              <a:extLst>
                <a:ext uri="{FF2B5EF4-FFF2-40B4-BE49-F238E27FC236}">
                  <a16:creationId xmlns:a16="http://schemas.microsoft.com/office/drawing/2014/main" id="{116CCD41-0F87-E6A9-0A11-FC16310748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8" y="2592"/>
              <a:ext cx="505" cy="57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3" name="Picture 11">
              <a:extLst>
                <a:ext uri="{FF2B5EF4-FFF2-40B4-BE49-F238E27FC236}">
                  <a16:creationId xmlns:a16="http://schemas.microsoft.com/office/drawing/2014/main" id="{A38D3F19-E06E-6188-BE4C-7CA19FA8E8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3157"/>
              <a:ext cx="576" cy="4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4" name="Picture 12">
              <a:extLst>
                <a:ext uri="{FF2B5EF4-FFF2-40B4-BE49-F238E27FC236}">
                  <a16:creationId xmlns:a16="http://schemas.microsoft.com/office/drawing/2014/main" id="{F8A0C719-4007-C5AE-51C9-2965441BF2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024"/>
              <a:ext cx="396" cy="576"/>
            </a:xfrm>
            <a:prstGeom prst="rect">
              <a:avLst/>
            </a:prstGeom>
            <a:noFill/>
            <a:ln w="9525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6" name="Picture 14">
              <a:extLst>
                <a:ext uri="{FF2B5EF4-FFF2-40B4-BE49-F238E27FC236}">
                  <a16:creationId xmlns:a16="http://schemas.microsoft.com/office/drawing/2014/main" id="{7CE112D2-51CC-09E6-B6AC-182715DB3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5" y="1968"/>
              <a:ext cx="473" cy="7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7" name="Picture 15">
              <a:extLst>
                <a:ext uri="{FF2B5EF4-FFF2-40B4-BE49-F238E27FC236}">
                  <a16:creationId xmlns:a16="http://schemas.microsoft.com/office/drawing/2014/main" id="{5E9F7321-00CF-BC05-20BB-9D9AEE4030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2688"/>
              <a:ext cx="624" cy="5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8" name="Picture 16">
              <a:extLst>
                <a:ext uri="{FF2B5EF4-FFF2-40B4-BE49-F238E27FC236}">
                  <a16:creationId xmlns:a16="http://schemas.microsoft.com/office/drawing/2014/main" id="{F1EC8E48-D009-C528-6914-2D5929E7CB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3" y="2568"/>
              <a:ext cx="385" cy="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440" name="Picture 8">
              <a:extLst>
                <a:ext uri="{FF2B5EF4-FFF2-40B4-BE49-F238E27FC236}">
                  <a16:creationId xmlns:a16="http://schemas.microsoft.com/office/drawing/2014/main" id="{496FB4AC-E714-0767-64F9-CEF62B50F1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3120"/>
              <a:ext cx="421" cy="4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450" name="Text Box 18">
            <a:extLst>
              <a:ext uri="{FF2B5EF4-FFF2-40B4-BE49-F238E27FC236}">
                <a16:creationId xmlns:a16="http://schemas.microsoft.com/office/drawing/2014/main" id="{1FFC3952-D3AB-B845-4645-70AFADB79E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1447800"/>
            <a:ext cx="2084388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2800" b="1" i="1">
                <a:latin typeface="Arial" panose="020B0604020202020204" pitchFamily="34" charset="0"/>
              </a:rPr>
              <a:t>P.infestans</a:t>
            </a:r>
            <a:endParaRPr lang="en-US" altLang="es-CL" sz="2800" b="1" i="1">
              <a:latin typeface="Arial" panose="020B0604020202020204" pitchFamily="34" charset="0"/>
            </a:endParaRPr>
          </a:p>
        </p:txBody>
      </p:sp>
      <p:sp>
        <p:nvSpPr>
          <p:cNvPr id="18451" name="Text Box 19">
            <a:extLst>
              <a:ext uri="{FF2B5EF4-FFF2-40B4-BE49-F238E27FC236}">
                <a16:creationId xmlns:a16="http://schemas.microsoft.com/office/drawing/2014/main" id="{654B33C2-32A4-8A20-4850-74B016BA4D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5410200"/>
            <a:ext cx="1187450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2800" b="1">
                <a:latin typeface="Arial" panose="020B0604020202020204" pitchFamily="34" charset="0"/>
              </a:rPr>
              <a:t>P</a:t>
            </a:r>
            <a:r>
              <a:rPr lang="es-CL" altLang="es-CL" sz="2800" b="1">
                <a:latin typeface="Arial" panose="020B0604020202020204" pitchFamily="34" charset="0"/>
              </a:rPr>
              <a:t>apa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sp>
        <p:nvSpPr>
          <p:cNvPr id="18452" name="Text Box 20">
            <a:extLst>
              <a:ext uri="{FF2B5EF4-FFF2-40B4-BE49-F238E27FC236}">
                <a16:creationId xmlns:a16="http://schemas.microsoft.com/office/drawing/2014/main" id="{2BB24F8A-37BB-6A58-6E1C-413A9A952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5410200"/>
            <a:ext cx="2071688" cy="519113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sz="2800" b="1">
                <a:latin typeface="Arial" panose="020B0604020202020204" pitchFamily="34" charset="0"/>
              </a:rPr>
              <a:t>T</a:t>
            </a:r>
            <a:r>
              <a:rPr lang="es-CL" altLang="es-CL" sz="2800" b="1" baseline="30000">
                <a:latin typeface="Arial" panose="020B0604020202020204" pitchFamily="34" charset="0"/>
              </a:rPr>
              <a:t>a</a:t>
            </a:r>
            <a:r>
              <a:rPr lang="es-CL" altLang="es-CL" sz="2800" b="1">
                <a:latin typeface="Arial" panose="020B0604020202020204" pitchFamily="34" charset="0"/>
              </a:rPr>
              <a:t> y HR</a:t>
            </a:r>
            <a:endParaRPr lang="en-US" altLang="es-CL" sz="2800" b="1">
              <a:latin typeface="Arial" panose="020B0604020202020204" pitchFamily="34" charset="0"/>
            </a:endParaRPr>
          </a:p>
        </p:txBody>
      </p:sp>
      <p:pic>
        <p:nvPicPr>
          <p:cNvPr id="18454" name="Picture 22">
            <a:extLst>
              <a:ext uri="{FF2B5EF4-FFF2-40B4-BE49-F238E27FC236}">
                <a16:creationId xmlns:a16="http://schemas.microsoft.com/office/drawing/2014/main" id="{4862897B-C831-E28E-9047-C10AFD5209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57400"/>
            <a:ext cx="37338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02F2F0C-AA6B-1462-9B79-0C35AAA0BA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5181600"/>
            <a:ext cx="8915400" cy="1143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CL" altLang="es-CL" sz="2400" b="1">
                <a:solidFill>
                  <a:schemeClr val="tx1"/>
                </a:solidFill>
                <a:cs typeface="Times New Roman" panose="02020603050405020304" pitchFamily="18" charset="0"/>
              </a:rPr>
              <a:t>Efecto de Tizón Tardío en las Parcelas Experimentales.</a:t>
            </a:r>
            <a:br>
              <a:rPr lang="es-CL" altLang="es-CL" sz="2800" b="1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s-CL" altLang="es-CL" sz="2000" b="1">
                <a:solidFill>
                  <a:schemeClr val="tx1"/>
                </a:solidFill>
                <a:cs typeface="Times New Roman" panose="02020603050405020304" pitchFamily="18" charset="0"/>
              </a:rPr>
              <a:t>Izquierda: tratamiento fungicida, Derecha: tratamiento Testigo</a:t>
            </a:r>
            <a:r>
              <a:rPr lang="es-CL" altLang="es-CL" sz="2800"/>
              <a:t> </a:t>
            </a:r>
          </a:p>
        </p:txBody>
      </p:sp>
      <p:pic>
        <p:nvPicPr>
          <p:cNvPr id="16387" name="Picture 3">
            <a:extLst>
              <a:ext uri="{FF2B5EF4-FFF2-40B4-BE49-F238E27FC236}">
                <a16:creationId xmlns:a16="http://schemas.microsoft.com/office/drawing/2014/main" id="{F4CA6BCA-BEFB-DEF3-81A4-DF7C8EC3CD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85800"/>
            <a:ext cx="6400800" cy="420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:a16="http://schemas.microsoft.com/office/drawing/2014/main" id="{278CB1C0-C43B-2E21-0D45-1E28DCFEFF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algn="l"/>
            <a:r>
              <a:rPr lang="es-CL" altLang="es-CL" sz="3600" b="1">
                <a:latin typeface="Arial" panose="020B0604020202020204" pitchFamily="34" charset="0"/>
              </a:rPr>
              <a:t>Alternativas</a:t>
            </a:r>
            <a:endParaRPr lang="es-ES" altLang="es-CL" sz="3600" b="1">
              <a:latin typeface="Arial" panose="020B0604020202020204" pitchFamily="34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:a16="http://schemas.microsoft.com/office/drawing/2014/main" id="{00CDDB83-71FA-34BD-49BE-4A5BE0F4B7F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1752600"/>
            <a:ext cx="8915400" cy="38862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Mefenoxam-Metalaxil + Mancozeb (Ridomil Gold MZ-Metalaxil MZ58)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Mefenoxam-Metalaxil+ Oxicloruro de Cu (Ridomil Plus-Metalaxil Plus)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Benalaxil + Mancozeb (Galben M)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Cimoxanil + Mancozeb (Curzate)</a:t>
            </a:r>
            <a:r>
              <a:rPr lang="es-ES" altLang="es-CL" sz="2000" b="1" i="1">
                <a:latin typeface="Arial" panose="020B0604020202020204" pitchFamily="34" charset="0"/>
              </a:rPr>
              <a:t> 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s-ES" altLang="es-CL" sz="2000" b="1" i="1">
                <a:latin typeface="Arial" panose="020B0604020202020204" pitchFamily="34" charset="0"/>
              </a:rPr>
              <a:t>P</a:t>
            </a:r>
            <a:r>
              <a:rPr lang="en-US" altLang="es-CL" sz="2000" b="1" i="1">
                <a:latin typeface="Arial" panose="020B0604020202020204" pitchFamily="34" charset="0"/>
              </a:rPr>
              <a:t>ropamocarb + Clorotalonil (Tattoo C)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Iprovalicarb + Mancozeb (Melody Med)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Dimetomorf + Mancozeb (Acrobatz MZ)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  <a:buFontTx/>
              <a:buNone/>
            </a:pPr>
            <a:r>
              <a:rPr lang="en-US" altLang="es-CL" sz="2000" b="1" i="1">
                <a:latin typeface="Arial" panose="020B0604020202020204" pitchFamily="34" charset="0"/>
              </a:rPr>
              <a:t>	Iprovalicarb + Mancozeb (Melody Med)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Piraclostrobin + Mancozeb (Comet + Mancozeb)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Clorotalonil (Bravo-Hortyl)	</a:t>
            </a:r>
          </a:p>
          <a:p>
            <a:pPr>
              <a:lnSpc>
                <a:spcPct val="90000"/>
              </a:lnSpc>
              <a:buClr>
                <a:schemeClr val="folHlink"/>
              </a:buClr>
              <a:buSzPct val="80000"/>
            </a:pPr>
            <a:r>
              <a:rPr lang="en-US" altLang="es-CL" sz="2000" b="1" i="1">
                <a:latin typeface="Arial" panose="020B0604020202020204" pitchFamily="34" charset="0"/>
              </a:rPr>
              <a:t>Mancozeb (Mancozeb, Manzate, Dithane)	</a:t>
            </a:r>
            <a:endParaRPr lang="es-ES" altLang="es-CL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50FF6598-B6FD-70BA-2105-FABA56DDE6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10600" cy="1143000"/>
          </a:xfrm>
        </p:spPr>
        <p:txBody>
          <a:bodyPr/>
          <a:lstStyle/>
          <a:p>
            <a:r>
              <a:rPr lang="es-CL" altLang="es-CL" sz="2800" b="1">
                <a:latin typeface="Arial" panose="020B0604020202020204" pitchFamily="34" charset="0"/>
              </a:rPr>
              <a:t>Porcentaje de Follaje Dañado por Tizón Tardío en plantas de papa cv Yagana tratadas con diferentes fungicidas</a:t>
            </a:r>
            <a:endParaRPr lang="es-ES" altLang="es-CL" sz="2800" b="1">
              <a:latin typeface="Arial" panose="020B0604020202020204" pitchFamily="34" charset="0"/>
            </a:endParaRPr>
          </a:p>
        </p:txBody>
      </p:sp>
      <p:graphicFrame>
        <p:nvGraphicFramePr>
          <p:cNvPr id="91139" name="Object 3">
            <a:extLst>
              <a:ext uri="{FF2B5EF4-FFF2-40B4-BE49-F238E27FC236}">
                <a16:creationId xmlns:a16="http://schemas.microsoft.com/office/drawing/2014/main" id="{8EE94A96-9879-F3AF-3CC9-5D9AD8C08C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1524000"/>
          <a:ext cx="8915400" cy="441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3" imgW="5791471" imgH="2773996" progId="Excel.Chart.8">
                  <p:embed/>
                </p:oleObj>
              </mc:Choice>
              <mc:Fallback>
                <p:oleObj name="Gráfico" r:id="rId3" imgW="5791471" imgH="2773996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24000"/>
                        <a:ext cx="8915400" cy="441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1140" name="Text Box 4">
            <a:extLst>
              <a:ext uri="{FF2B5EF4-FFF2-40B4-BE49-F238E27FC236}">
                <a16:creationId xmlns:a16="http://schemas.microsoft.com/office/drawing/2014/main" id="{D613F66F-659E-4B57-9A74-C0EBDD76A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6110288"/>
            <a:ext cx="4305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1800" b="1"/>
              <a:t>Proyecto FIA-PI-C-2003-1-A-017. 2003-04</a:t>
            </a:r>
            <a:endParaRPr lang="es-ES" altLang="es-CL" sz="1800" b="1"/>
          </a:p>
        </p:txBody>
      </p:sp>
    </p:spTree>
  </p:cSld>
  <p:clrMapOvr>
    <a:masterClrMapping/>
  </p:clrMapOvr>
  <p:transition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>
            <a:extLst>
              <a:ext uri="{FF2B5EF4-FFF2-40B4-BE49-F238E27FC236}">
                <a16:creationId xmlns:a16="http://schemas.microsoft.com/office/drawing/2014/main" id="{E8D297FB-7F9C-434F-EB08-37D6A59A4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800" y="2590800"/>
            <a:ext cx="4648200" cy="1739900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s-CL" altLang="es-CL" sz="3600" b="1">
              <a:latin typeface="Arial" panose="020B0604020202020204" pitchFamily="34" charset="0"/>
            </a:endParaRPr>
          </a:p>
          <a:p>
            <a:r>
              <a:rPr lang="es-CL" altLang="es-CL" sz="3600" b="1">
                <a:latin typeface="Arial" panose="020B0604020202020204" pitchFamily="34" charset="0"/>
              </a:rPr>
              <a:t>¿Cuándo Aplicar ?</a:t>
            </a:r>
          </a:p>
          <a:p>
            <a:endParaRPr lang="es-ES" altLang="es-CL" sz="36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47B16D49-E71C-12E2-0CAA-9BD0A22270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4200" y="304800"/>
            <a:ext cx="7950200" cy="838200"/>
          </a:xfrm>
        </p:spPr>
        <p:txBody>
          <a:bodyPr/>
          <a:lstStyle/>
          <a:p>
            <a:r>
              <a:rPr lang="en-US" altLang="es-CL" sz="3600" b="1">
                <a:latin typeface="Arial" panose="020B0604020202020204" pitchFamily="34" charset="0"/>
              </a:rPr>
              <a:t>Pronosticadores de Tizón Tardío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FAD4BA44-FB49-6F35-0EE6-CEE0D1EE779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495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r>
              <a:rPr lang="en-US" altLang="es-CL" sz="2400" b="1">
                <a:latin typeface="Arial" panose="020B0604020202020204" pitchFamily="34" charset="0"/>
              </a:rPr>
              <a:t>Modelos que usan datos de tiempo para predecir las condiciones favorables para la infección de Tizón.</a:t>
            </a:r>
          </a:p>
          <a:p>
            <a:pPr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r>
              <a:rPr lang="en-US" altLang="es-CL" sz="2400" b="1">
                <a:latin typeface="Arial" panose="020B0604020202020204" pitchFamily="34" charset="0"/>
              </a:rPr>
              <a:t>Basados en el modelo Blightcast de Penn State University (1975)</a:t>
            </a:r>
          </a:p>
          <a:p>
            <a:endParaRPr lang="en-US" altLang="es-CL" sz="2400" b="1">
              <a:latin typeface="Arial" panose="020B0604020202020204" pitchFamily="34" charset="0"/>
            </a:endParaRPr>
          </a:p>
          <a:p>
            <a:r>
              <a:rPr lang="en-US" altLang="es-CL" sz="2400" b="1">
                <a:latin typeface="Arial" panose="020B0604020202020204" pitchFamily="34" charset="0"/>
              </a:rPr>
              <a:t>Se han desarrrollado programas computacionales para usar una combinación de estos modelos para predecir la ocurrencia de Tizón Tardío y la primera aplicación de fungicida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>
            <a:extLst>
              <a:ext uri="{FF2B5EF4-FFF2-40B4-BE49-F238E27FC236}">
                <a16:creationId xmlns:a16="http://schemas.microsoft.com/office/drawing/2014/main" id="{9D2BA3E1-72A8-4304-6109-1980D9C872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609600"/>
            <a:ext cx="8001000" cy="563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en-US" altLang="es-CL" sz="2400" b="1">
                <a:latin typeface="Arial" panose="020B0604020202020204" pitchFamily="34" charset="0"/>
              </a:rPr>
              <a:t>Usar HR y temperatura para generar datos de valores de severidad; cuando los valores de severidad alcanzan 18, las condiciones son favorables para Tizón Tardío y la enfermedad se producirá en 7 a 14 dias 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en-US" altLang="es-CL" sz="2400" b="1">
                <a:latin typeface="Arial" panose="020B0604020202020204" pitchFamily="34" charset="0"/>
              </a:rPr>
              <a:t>2. Día favorable: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En el cual el promedio de temperatura de los 5 días previos fué  &lt; 25 °C y el total de lluvia en los 10 días previos fué de 3 cm.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Tizón Tardío ocurrirá 1 a 2 semanas después de 10 días consecutivos de condiciones favorables</a:t>
            </a:r>
          </a:p>
          <a:p>
            <a:pPr marL="914400" lvl="1" indent="-457200">
              <a:lnSpc>
                <a:spcPct val="90000"/>
              </a:lnSpc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  <a:p>
            <a:pPr marL="914400" lvl="1" indent="-457200" algn="ctr">
              <a:lnSpc>
                <a:spcPct val="90000"/>
              </a:lnSpc>
              <a:buFontTx/>
              <a:buNone/>
            </a:pPr>
            <a:r>
              <a:rPr lang="en-US" altLang="es-CL" sz="2400" b="1">
                <a:latin typeface="Arial" panose="020B0604020202020204" pitchFamily="34" charset="0"/>
              </a:rPr>
              <a:t>“SI EL INOCULO ESTA PRESENTE”</a:t>
            </a:r>
          </a:p>
          <a:p>
            <a:pPr marL="914400" lvl="1" indent="-457200">
              <a:lnSpc>
                <a:spcPct val="90000"/>
              </a:lnSpc>
              <a:buFontTx/>
              <a:buNone/>
            </a:pPr>
            <a:endParaRPr lang="en-US" altLang="es-CL" sz="2400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Object 2">
            <a:extLst>
              <a:ext uri="{FF2B5EF4-FFF2-40B4-BE49-F238E27FC236}">
                <a16:creationId xmlns:a16="http://schemas.microsoft.com/office/drawing/2014/main" id="{B0F24A97-0955-DDC3-9FC2-7EB6BAF1DC6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-3175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" r:id="rId2" imgW="4538520" imgH="3403440" progId="PowerPoint.Slide.8">
                  <p:embed/>
                </p:oleObj>
              </mc:Choice>
              <mc:Fallback>
                <p:oleObj name="Slide" r:id="rId2" imgW="4538520" imgH="3403440" progId="PowerPoint.Slid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3175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5" name="Text Box 3">
            <a:extLst>
              <a:ext uri="{FF2B5EF4-FFF2-40B4-BE49-F238E27FC236}">
                <a16:creationId xmlns:a16="http://schemas.microsoft.com/office/drawing/2014/main" id="{4F6AED3C-210A-33D5-06A5-9580D9875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525" y="6488113"/>
            <a:ext cx="1968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sz="1400"/>
              <a:t>Gudmestad, NDSU 2002</a:t>
            </a:r>
          </a:p>
        </p:txBody>
      </p:sp>
    </p:spTree>
  </p:cSld>
  <p:clrMapOvr>
    <a:masterClrMapping/>
  </p:clrMapOvr>
  <p:transition>
    <p:zoom dir="in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>
            <a:extLst>
              <a:ext uri="{FF2B5EF4-FFF2-40B4-BE49-F238E27FC236}">
                <a16:creationId xmlns:a16="http://schemas.microsoft.com/office/drawing/2014/main" id="{67A1516F-36D6-71F4-D687-14BE9BBA72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839200" cy="182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r>
              <a:rPr lang="es-CL" altLang="es-CL" sz="2800" b="1">
                <a:latin typeface="Arial" panose="020B0604020202020204" pitchFamily="34" charset="0"/>
              </a:rPr>
              <a:t>Proyecto : “Mejorando la calidad sanitaria de la papa con la incorporación de nuevas tecnologías de manejo productivo”</a:t>
            </a:r>
            <a:br>
              <a:rPr lang="es-CL" altLang="es-CL" sz="2800" b="1">
                <a:latin typeface="Arial" panose="020B0604020202020204" pitchFamily="34" charset="0"/>
              </a:rPr>
            </a:br>
            <a:r>
              <a:rPr lang="es-CL" altLang="es-CL" sz="2000" b="1">
                <a:latin typeface="Arial" panose="020B0604020202020204" pitchFamily="34" charset="0"/>
              </a:rPr>
              <a:t>FIA-GI-V-2004-1-A-009</a:t>
            </a:r>
            <a:endParaRPr lang="es-ES" altLang="es-CL" sz="2000" b="1">
              <a:latin typeface="Arial" panose="020B0604020202020204" pitchFamily="34" charset="0"/>
            </a:endParaRPr>
          </a:p>
        </p:txBody>
      </p:sp>
      <p:sp>
        <p:nvSpPr>
          <p:cNvPr id="113668" name="Text Box 4">
            <a:extLst>
              <a:ext uri="{FF2B5EF4-FFF2-40B4-BE49-F238E27FC236}">
                <a16:creationId xmlns:a16="http://schemas.microsoft.com/office/drawing/2014/main" id="{41CBD6A5-A5DB-59FF-0069-E9A55A6C89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590800"/>
            <a:ext cx="3810000" cy="3622675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sz="2000" b="1" i="1">
                <a:latin typeface="Arial" panose="020B0604020202020204" pitchFamily="34" charset="0"/>
              </a:rPr>
              <a:t>Objetivo General:</a:t>
            </a:r>
          </a:p>
          <a:p>
            <a:endParaRPr lang="es-CL" altLang="es-CL" sz="2000" b="1" i="1">
              <a:latin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s-CL" altLang="es-CL" b="1">
                <a:latin typeface="Arial" panose="020B0604020202020204" pitchFamily="34" charset="0"/>
              </a:rPr>
              <a:t> “Conocer el sistema de redes meteorológicas implementado en Dakota del Norte, E.E.U.U. y su aplicabilidad en las estrategias de manejo integrado del tizón tardío de la papa”</a:t>
            </a:r>
            <a:endParaRPr lang="es-ES" altLang="es-CL" b="1">
              <a:latin typeface="Arial" panose="020B0604020202020204" pitchFamily="34" charset="0"/>
            </a:endParaRPr>
          </a:p>
        </p:txBody>
      </p:sp>
      <p:pic>
        <p:nvPicPr>
          <p:cNvPr id="113670" name="Picture 6">
            <a:extLst>
              <a:ext uri="{FF2B5EF4-FFF2-40B4-BE49-F238E27FC236}">
                <a16:creationId xmlns:a16="http://schemas.microsoft.com/office/drawing/2014/main" id="{404DCBAA-3BF5-1CB3-A91A-3AB03D7D4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686050"/>
            <a:ext cx="4724400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94" name="Picture 50">
            <a:extLst>
              <a:ext uri="{FF2B5EF4-FFF2-40B4-BE49-F238E27FC236}">
                <a16:creationId xmlns:a16="http://schemas.microsoft.com/office/drawing/2014/main" id="{75543475-6D42-626D-D534-33E7DEE49D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>
            <a:extLst>
              <a:ext uri="{FF2B5EF4-FFF2-40B4-BE49-F238E27FC236}">
                <a16:creationId xmlns:a16="http://schemas.microsoft.com/office/drawing/2014/main" id="{1314294B-AA19-DB28-5663-13D6D01B7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>
            <a:extLst>
              <a:ext uri="{FF2B5EF4-FFF2-40B4-BE49-F238E27FC236}">
                <a16:creationId xmlns:a16="http://schemas.microsoft.com/office/drawing/2014/main" id="{A776E1D7-E5C8-77B7-23D0-2FFEF45BDD0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685800"/>
            <a:ext cx="2819400" cy="838200"/>
          </a:xfrm>
        </p:spPr>
        <p:txBody>
          <a:bodyPr/>
          <a:lstStyle/>
          <a:p>
            <a:pPr algn="l"/>
            <a:r>
              <a:rPr lang="es-CL" altLang="es-CL" sz="2800" b="1">
                <a:solidFill>
                  <a:schemeClr val="tx1"/>
                </a:solidFill>
                <a:latin typeface="Arial" panose="020B0604020202020204" pitchFamily="34" charset="0"/>
              </a:rPr>
              <a:t>Tizón tardío</a:t>
            </a:r>
            <a:r>
              <a:rPr lang="es-CL" altLang="es-CL">
                <a:solidFill>
                  <a:schemeClr val="tx1"/>
                </a:solidFill>
              </a:rPr>
              <a:t> </a:t>
            </a:r>
            <a:endParaRPr lang="es-CL" altLang="es-CL" sz="2400" i="1">
              <a:solidFill>
                <a:schemeClr val="tx1"/>
              </a:solidFill>
            </a:endParaRPr>
          </a:p>
        </p:txBody>
      </p:sp>
      <p:pic>
        <p:nvPicPr>
          <p:cNvPr id="106499" name="Picture 3">
            <a:extLst>
              <a:ext uri="{FF2B5EF4-FFF2-40B4-BE49-F238E27FC236}">
                <a16:creationId xmlns:a16="http://schemas.microsoft.com/office/drawing/2014/main" id="{2287F120-13C4-945D-F7AF-AEF886A25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2449513" cy="376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00" name="Picture 4">
            <a:extLst>
              <a:ext uri="{FF2B5EF4-FFF2-40B4-BE49-F238E27FC236}">
                <a16:creationId xmlns:a16="http://schemas.microsoft.com/office/drawing/2014/main" id="{BF993B94-6367-01B4-B696-E2791F654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00200"/>
            <a:ext cx="881063" cy="81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01" name="Picture 5">
            <a:extLst>
              <a:ext uri="{FF2B5EF4-FFF2-40B4-BE49-F238E27FC236}">
                <a16:creationId xmlns:a16="http://schemas.microsoft.com/office/drawing/2014/main" id="{C3999C58-D3B0-7732-5043-78401C383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19400"/>
            <a:ext cx="2424113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02" name="Picture 6">
            <a:extLst>
              <a:ext uri="{FF2B5EF4-FFF2-40B4-BE49-F238E27FC236}">
                <a16:creationId xmlns:a16="http://schemas.microsoft.com/office/drawing/2014/main" id="{3E65FC69-E87A-8E8A-B4C7-2204B274F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752600"/>
            <a:ext cx="1295400" cy="733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503" name="Text Box 7">
            <a:extLst>
              <a:ext uri="{FF2B5EF4-FFF2-40B4-BE49-F238E27FC236}">
                <a16:creationId xmlns:a16="http://schemas.microsoft.com/office/drawing/2014/main" id="{92CE72D1-0E5D-437C-D981-0C6D98B939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903288"/>
            <a:ext cx="26082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2800" b="1">
                <a:latin typeface="Arial" panose="020B0604020202020204" pitchFamily="34" charset="0"/>
              </a:rPr>
              <a:t>Tizón temprano</a:t>
            </a:r>
            <a:r>
              <a:rPr lang="es-CL" altLang="es-CL" sz="2800">
                <a:latin typeface="Arial" panose="020B0604020202020204" pitchFamily="34" charset="0"/>
              </a:rPr>
              <a:t> </a:t>
            </a:r>
            <a:endParaRPr lang="es-CL" altLang="es-CL" sz="2800" i="1">
              <a:latin typeface="Arial" panose="020B0604020202020204" pitchFamily="34" charset="0"/>
            </a:endParaRPr>
          </a:p>
        </p:txBody>
      </p:sp>
      <p:sp>
        <p:nvSpPr>
          <p:cNvPr id="106504" name="Text Box 8">
            <a:extLst>
              <a:ext uri="{FF2B5EF4-FFF2-40B4-BE49-F238E27FC236}">
                <a16:creationId xmlns:a16="http://schemas.microsoft.com/office/drawing/2014/main" id="{DAFF3AA0-AD65-2A95-F8E3-B98AA6677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9500" y="144463"/>
            <a:ext cx="5441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sz="3600" b="1">
                <a:latin typeface="Arial" panose="020B0604020202020204" pitchFamily="34" charset="0"/>
              </a:rPr>
              <a:t>Enfermedades en follaje</a:t>
            </a:r>
          </a:p>
        </p:txBody>
      </p:sp>
      <p:pic>
        <p:nvPicPr>
          <p:cNvPr id="106505" name="Picture 9">
            <a:extLst>
              <a:ext uri="{FF2B5EF4-FFF2-40B4-BE49-F238E27FC236}">
                <a16:creationId xmlns:a16="http://schemas.microsoft.com/office/drawing/2014/main" id="{BB5E3C23-6A8C-6E21-A1CF-B66219DB7D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8" y="2508250"/>
            <a:ext cx="2138362" cy="172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>
            <a:extLst>
              <a:ext uri="{FF2B5EF4-FFF2-40B4-BE49-F238E27FC236}">
                <a16:creationId xmlns:a16="http://schemas.microsoft.com/office/drawing/2014/main" id="{35A1B8DF-6B12-1B4E-A79B-36369032B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>
            <a:extLst>
              <a:ext uri="{FF2B5EF4-FFF2-40B4-BE49-F238E27FC236}">
                <a16:creationId xmlns:a16="http://schemas.microsoft.com/office/drawing/2014/main" id="{5F2C62E4-0B02-774E-AE44-F2DB7EAF6D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087438"/>
            <a:ext cx="8915400" cy="480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3" name="Text Box 3">
            <a:extLst>
              <a:ext uri="{FF2B5EF4-FFF2-40B4-BE49-F238E27FC236}">
                <a16:creationId xmlns:a16="http://schemas.microsoft.com/office/drawing/2014/main" id="{AF40CBF4-1652-8E63-A8F5-EBBDA69BE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125" y="381000"/>
            <a:ext cx="326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s-CL" b="1">
                <a:latin typeface="Arial" panose="020B0604020202020204" pitchFamily="34" charset="0"/>
              </a:rPr>
              <a:t>Valores de Severidad</a:t>
            </a:r>
          </a:p>
        </p:txBody>
      </p:sp>
    </p:spTree>
  </p:cSld>
  <p:clrMapOvr>
    <a:masterClrMapping/>
  </p:clrMapOvr>
  <p:transition>
    <p:zoom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>
            <a:extLst>
              <a:ext uri="{FF2B5EF4-FFF2-40B4-BE49-F238E27FC236}">
                <a16:creationId xmlns:a16="http://schemas.microsoft.com/office/drawing/2014/main" id="{A938AA29-080A-E88C-A42E-155A3B471C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>
            <a:extLst>
              <a:ext uri="{FF2B5EF4-FFF2-40B4-BE49-F238E27FC236}">
                <a16:creationId xmlns:a16="http://schemas.microsoft.com/office/drawing/2014/main" id="{E4C496E2-7A66-40FF-B8A7-1D1CCB1FF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>
            <a:extLst>
              <a:ext uri="{FF2B5EF4-FFF2-40B4-BE49-F238E27FC236}">
                <a16:creationId xmlns:a16="http://schemas.microsoft.com/office/drawing/2014/main" id="{9ED571A3-06E4-9507-45DC-EB845CC9F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:a16="http://schemas.microsoft.com/office/drawing/2014/main" id="{9303FA34-3C06-8EB1-FE3F-7C06318DA68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" y="838200"/>
            <a:ext cx="8839200" cy="182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r>
              <a:rPr lang="es-CL" altLang="es-CL" sz="2800" b="1" dirty="0">
                <a:latin typeface="Arial" panose="020B0604020202020204" pitchFamily="34" charset="0"/>
              </a:rPr>
              <a:t>Proyecto : “Uso de pronosticadores para el desarrollo de estrategias de manejo integrado del tizón tardío de la papa en la zona sur de Chile”</a:t>
            </a:r>
            <a:br>
              <a:rPr lang="es-CL" altLang="es-CL" sz="2800" b="1" dirty="0">
                <a:latin typeface="Arial" panose="020B0604020202020204" pitchFamily="34" charset="0"/>
              </a:rPr>
            </a:br>
            <a:r>
              <a:rPr lang="es-CL" altLang="es-CL" sz="2000" b="1" dirty="0">
                <a:latin typeface="Arial" panose="020B0604020202020204" pitchFamily="34" charset="0"/>
              </a:rPr>
              <a:t>FIA-PI-C-2003-1-A-017</a:t>
            </a:r>
            <a:endParaRPr lang="es-ES" altLang="es-CL" sz="2000" b="1" dirty="0">
              <a:latin typeface="Arial" panose="020B0604020202020204" pitchFamily="34" charset="0"/>
            </a:endParaRPr>
          </a:p>
        </p:txBody>
      </p:sp>
      <p:sp>
        <p:nvSpPr>
          <p:cNvPr id="115715" name="Rectangle 3">
            <a:extLst>
              <a:ext uri="{FF2B5EF4-FFF2-40B4-BE49-F238E27FC236}">
                <a16:creationId xmlns:a16="http://schemas.microsoft.com/office/drawing/2014/main" id="{5DB99975-9C87-7065-307B-84FE0777F1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" y="3429000"/>
            <a:ext cx="8610600" cy="9144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CL" altLang="es-CL" sz="1800" b="1">
                <a:latin typeface="Arial" panose="020B0604020202020204" pitchFamily="34" charset="0"/>
              </a:rPr>
              <a:t>      INIA, Laboratorio Regional SAG Osorno, UCT, INDAP X Región, Red de Papa de los Muermos, McCain Chile, Agrupación de pequeños productores agrícolas Semillero de Chonchi, Cooperativa Huincullicán</a:t>
            </a:r>
            <a:endParaRPr lang="es-ES" altLang="es-CL" sz="1800" b="1">
              <a:latin typeface="Arial" panose="020B0604020202020204" pitchFamily="34" charset="0"/>
            </a:endParaRPr>
          </a:p>
        </p:txBody>
      </p:sp>
      <p:sp>
        <p:nvSpPr>
          <p:cNvPr id="115716" name="Text Box 4">
            <a:extLst>
              <a:ext uri="{FF2B5EF4-FFF2-40B4-BE49-F238E27FC236}">
                <a16:creationId xmlns:a16="http://schemas.microsoft.com/office/drawing/2014/main" id="{33E94BB2-6333-0D7A-1E09-452EBF3AA5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908550"/>
            <a:ext cx="8245475" cy="1187450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b="1">
                <a:latin typeface="Arial" panose="020B0604020202020204" pitchFamily="34" charset="0"/>
              </a:rPr>
              <a:t>Objetivo General: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CL" altLang="es-CL" b="1">
                <a:latin typeface="Arial" panose="020B0604020202020204" pitchFamily="34" charset="0"/>
              </a:rPr>
              <a:t> “Implementar un sistema de manejo integrado de   </a:t>
            </a:r>
          </a:p>
          <a:p>
            <a:pPr>
              <a:buFont typeface="Wingdings" panose="05000000000000000000" pitchFamily="2" charset="2"/>
              <a:buNone/>
            </a:pPr>
            <a:r>
              <a:rPr lang="es-CL" altLang="es-CL" b="1">
                <a:latin typeface="Arial" panose="020B0604020202020204" pitchFamily="34" charset="0"/>
              </a:rPr>
              <a:t>      tizón tardío basado en el uso de pronosticadores”</a:t>
            </a:r>
            <a:endParaRPr lang="es-ES" altLang="es-CL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>
            <a:extLst>
              <a:ext uri="{FF2B5EF4-FFF2-40B4-BE49-F238E27FC236}">
                <a16:creationId xmlns:a16="http://schemas.microsoft.com/office/drawing/2014/main" id="{C947E336-0614-A268-58D5-87BF967D09F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610600" cy="1143000"/>
          </a:xfrm>
        </p:spPr>
        <p:txBody>
          <a:bodyPr/>
          <a:lstStyle/>
          <a:p>
            <a:r>
              <a:rPr lang="es-CL" altLang="es-CL" sz="3600" b="1">
                <a:latin typeface="Arial" panose="020B0604020202020204" pitchFamily="34" charset="0"/>
              </a:rPr>
              <a:t>Red Meteorológica en la IX y X región</a:t>
            </a:r>
            <a:endParaRPr lang="es-ES" altLang="es-CL" sz="3600" b="1">
              <a:latin typeface="Arial" panose="020B0604020202020204" pitchFamily="34" charset="0"/>
            </a:endParaRPr>
          </a:p>
        </p:txBody>
      </p:sp>
      <p:graphicFrame>
        <p:nvGraphicFramePr>
          <p:cNvPr id="111619" name="Object 3">
            <a:extLst>
              <a:ext uri="{FF2B5EF4-FFF2-40B4-BE49-F238E27FC236}">
                <a16:creationId xmlns:a16="http://schemas.microsoft.com/office/drawing/2014/main" id="{289D8513-0979-B9FA-1CB4-CADB7FF1BE3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038600" y="1692275"/>
          <a:ext cx="4495800" cy="347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Fotografía de Photo Editor" r:id="rId2" imgW="7582557" imgH="5852667" progId="MSPhotoEd.3">
                  <p:embed/>
                </p:oleObj>
              </mc:Choice>
              <mc:Fallback>
                <p:oleObj name="Fotografía de Photo Editor" r:id="rId2" imgW="7582557" imgH="5852667" progId="MSPhotoEd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692275"/>
                        <a:ext cx="4495800" cy="347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20" name="Text Box 4">
            <a:extLst>
              <a:ext uri="{FF2B5EF4-FFF2-40B4-BE49-F238E27FC236}">
                <a16:creationId xmlns:a16="http://schemas.microsoft.com/office/drawing/2014/main" id="{C478A3E5-CF2A-8E65-1047-0A388BA0B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219200"/>
            <a:ext cx="2827338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CL" altLang="es-CL" sz="2800" b="1">
                <a:latin typeface="Arial" panose="020B0604020202020204" pitchFamily="34" charset="0"/>
              </a:rPr>
              <a:t>IX Región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Carahue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Puerto Saavedra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Budi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Teodoro Schmidt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Hualpin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Freire</a:t>
            </a:r>
          </a:p>
          <a:p>
            <a:pPr>
              <a:buFont typeface="Wingdings" panose="05000000000000000000" pitchFamily="2" charset="2"/>
              <a:buNone/>
            </a:pPr>
            <a:endParaRPr lang="es-CL" altLang="es-CL" b="1">
              <a:latin typeface="Arial" panose="020B0604020202020204" pitchFamily="34" charset="0"/>
            </a:endParaRPr>
          </a:p>
          <a:p>
            <a:r>
              <a:rPr lang="es-CL" altLang="es-CL" sz="2800" b="1">
                <a:latin typeface="Arial" panose="020B0604020202020204" pitchFamily="34" charset="0"/>
              </a:rPr>
              <a:t>X región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Remehue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La Pampa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Los Muermos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CL" altLang="es-CL" b="1">
                <a:latin typeface="Arial" panose="020B0604020202020204" pitchFamily="34" charset="0"/>
              </a:rPr>
              <a:t>Chonchi</a:t>
            </a:r>
            <a:endParaRPr lang="es-ES" altLang="es-CL" b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>
            <a:extLst>
              <a:ext uri="{FF2B5EF4-FFF2-40B4-BE49-F238E27FC236}">
                <a16:creationId xmlns:a16="http://schemas.microsoft.com/office/drawing/2014/main" id="{99C7ACD8-EA32-9016-520D-860A535A2C9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s-CL" b="1">
                <a:latin typeface="Arial" panose="020B0604020202020204" pitchFamily="34" charset="0"/>
              </a:rPr>
              <a:t>Recomendaciones</a:t>
            </a:r>
          </a:p>
        </p:txBody>
      </p:sp>
      <p:sp>
        <p:nvSpPr>
          <p:cNvPr id="112643" name="Rectangle 3">
            <a:extLst>
              <a:ext uri="{FF2B5EF4-FFF2-40B4-BE49-F238E27FC236}">
                <a16:creationId xmlns:a16="http://schemas.microsoft.com/office/drawing/2014/main" id="{8321F5B4-ECAA-2598-42E0-90866A6197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3886200" cy="18288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es-CL" sz="2800" b="1">
                <a:latin typeface="Arial" panose="020B0604020202020204" pitchFamily="34" charset="0"/>
              </a:rPr>
              <a:t>	“Hotline”</a:t>
            </a:r>
            <a:r>
              <a:rPr lang="en-US" altLang="es-CL" b="1">
                <a:latin typeface="Arial" panose="020B0604020202020204" pitchFamily="34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Teléfono 1.800..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Correo electrónico</a:t>
            </a:r>
          </a:p>
          <a:p>
            <a:pPr lvl="1">
              <a:lnSpc>
                <a:spcPct val="90000"/>
              </a:lnSpc>
            </a:pPr>
            <a:r>
              <a:rPr lang="en-US" altLang="es-CL" sz="2400" b="1">
                <a:latin typeface="Arial" panose="020B0604020202020204" pitchFamily="34" charset="0"/>
              </a:rPr>
              <a:t>Internet</a:t>
            </a:r>
          </a:p>
        </p:txBody>
      </p:sp>
      <p:sp>
        <p:nvSpPr>
          <p:cNvPr id="112644" name="Text Box 4">
            <a:extLst>
              <a:ext uri="{FF2B5EF4-FFF2-40B4-BE49-F238E27FC236}">
                <a16:creationId xmlns:a16="http://schemas.microsoft.com/office/drawing/2014/main" id="{504CD6BE-8B41-A0CD-50C0-5EBADCF92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2038350"/>
            <a:ext cx="3276600" cy="283845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CL" altLang="es-CL" sz="3600" b="1" i="1">
                <a:latin typeface="Arial" panose="020B0604020202020204" pitchFamily="34" charset="0"/>
              </a:rPr>
              <a:t>“RED de Presencia de P. infestans en la zona papera”</a:t>
            </a:r>
            <a:endParaRPr lang="es-ES" altLang="es-CL" sz="3600" b="1" i="1">
              <a:latin typeface="Arial" panose="020B0604020202020204" pitchFamily="34" charset="0"/>
            </a:endParaRPr>
          </a:p>
        </p:txBody>
      </p:sp>
      <p:sp>
        <p:nvSpPr>
          <p:cNvPr id="112645" name="Text Box 5">
            <a:extLst>
              <a:ext uri="{FF2B5EF4-FFF2-40B4-BE49-F238E27FC236}">
                <a16:creationId xmlns:a16="http://schemas.microsoft.com/office/drawing/2014/main" id="{10BCF0D6-6BFC-EF7E-4E78-E7D3997BDD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810000"/>
            <a:ext cx="3886200" cy="1833563"/>
          </a:xfrm>
          <a:prstGeom prst="rect">
            <a:avLst/>
          </a:prstGeom>
          <a:solidFill>
            <a:srgbClr val="B2B2B2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>
              <a:buFont typeface="Wingdings" panose="05000000000000000000" pitchFamily="2" charset="2"/>
              <a:buNone/>
            </a:pPr>
            <a:r>
              <a:rPr lang="en-US" altLang="es-CL" sz="2800" b="1">
                <a:latin typeface="Arial" panose="020B0604020202020204" pitchFamily="34" charset="0"/>
              </a:rPr>
              <a:t>Recomendaciones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s-CL" b="1">
                <a:latin typeface="Arial" panose="020B0604020202020204" pitchFamily="34" charset="0"/>
              </a:rPr>
              <a:t>No aplicar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s-CL" b="1">
                <a:latin typeface="Arial" panose="020B0604020202020204" pitchFamily="34" charset="0"/>
              </a:rPr>
              <a:t>Alerta, prospectar </a:t>
            </a:r>
          </a:p>
          <a:p>
            <a:pPr lvl="1">
              <a:spcBef>
                <a:spcPct val="20000"/>
              </a:spcBef>
              <a:buFontTx/>
              <a:buChar char="–"/>
            </a:pPr>
            <a:r>
              <a:rPr lang="en-US" altLang="es-CL" b="1">
                <a:latin typeface="Arial" panose="020B0604020202020204" pitchFamily="34" charset="0"/>
              </a:rPr>
              <a:t>Aplicar fungicidas</a:t>
            </a:r>
            <a:r>
              <a:rPr lang="es-CL" altLang="es-CL"/>
              <a:t> </a:t>
            </a:r>
            <a:endParaRPr lang="es-ES" altLang="es-CL"/>
          </a:p>
        </p:txBody>
      </p:sp>
    </p:spTree>
  </p:cSld>
  <p:clrMapOvr>
    <a:masterClrMapping/>
  </p:clrMapOvr>
  <p:transition>
    <p:zoom dir="in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>
            <a:extLst>
              <a:ext uri="{FF2B5EF4-FFF2-40B4-BE49-F238E27FC236}">
                <a16:creationId xmlns:a16="http://schemas.microsoft.com/office/drawing/2014/main" id="{2369FEF0-D67D-DADF-AA8C-D195DD568C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43000" y="2857500"/>
            <a:ext cx="6781800" cy="1143000"/>
          </a:xfrm>
          <a:solidFill>
            <a:srgbClr val="969696">
              <a:alpha val="50000"/>
            </a:srgbClr>
          </a:solidFill>
        </p:spPr>
        <p:txBody>
          <a:bodyPr/>
          <a:lstStyle/>
          <a:p>
            <a:r>
              <a:rPr lang="es-CL" altLang="es-CL" b="1" i="1">
                <a:latin typeface="Arial" panose="020B0604020202020204" pitchFamily="34" charset="0"/>
              </a:rPr>
              <a:t>¡Muchas Gracias!</a:t>
            </a:r>
            <a:endParaRPr lang="es-ES" altLang="es-CL" b="1" i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6FBC6B74-1ADA-A933-DDA2-85266B14F4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8077200" cy="1143000"/>
          </a:xfrm>
        </p:spPr>
        <p:txBody>
          <a:bodyPr/>
          <a:lstStyle/>
          <a:p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Tiz</a:t>
            </a:r>
            <a:r>
              <a:rPr lang="es-E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ó</a:t>
            </a:r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n Tard</a:t>
            </a:r>
            <a:r>
              <a:rPr lang="es-E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í</a:t>
            </a:r>
            <a:r>
              <a:rPr lang="en-US" altLang="es-CL" sz="3600" b="1">
                <a:solidFill>
                  <a:schemeClr val="tx1"/>
                </a:solidFill>
                <a:latin typeface="Arial" panose="020B0604020202020204" pitchFamily="34" charset="0"/>
              </a:rPr>
              <a:t>o de la Papa</a:t>
            </a:r>
            <a:r>
              <a:rPr lang="en-US" altLang="es-CL" sz="3600" b="1">
                <a:solidFill>
                  <a:schemeClr val="tx1"/>
                </a:solidFill>
              </a:rPr>
              <a:t> </a:t>
            </a:r>
            <a:endParaRPr lang="en-US" altLang="es-CL" sz="2400" b="1">
              <a:solidFill>
                <a:schemeClr val="tx1"/>
              </a:solidFill>
            </a:endParaRP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B650C672-3EF6-5CF8-C639-7DE4DC449E9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24000"/>
            <a:ext cx="4876800" cy="4724400"/>
          </a:xfrm>
          <a:solidFill>
            <a:srgbClr val="B2B2B2">
              <a:alpha val="50000"/>
            </a:srgbClr>
          </a:solidFill>
        </p:spPr>
        <p:txBody>
          <a:bodyPr/>
          <a:lstStyle/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 dirty="0" err="1">
                <a:latin typeface="Arial" panose="020B0604020202020204" pitchFamily="34" charset="0"/>
              </a:rPr>
              <a:t>Enfermedad</a:t>
            </a:r>
            <a:r>
              <a:rPr lang="en-US" altLang="es-CL" sz="2800" b="1" dirty="0">
                <a:latin typeface="Arial" panose="020B0604020202020204" pitchFamily="34" charset="0"/>
              </a:rPr>
              <a:t> m</a:t>
            </a:r>
            <a:r>
              <a:rPr lang="es-ES" altLang="es-CL" sz="2800" b="1" dirty="0">
                <a:latin typeface="Arial" panose="020B0604020202020204" pitchFamily="34" charset="0"/>
              </a:rPr>
              <a:t>á</a:t>
            </a:r>
            <a:r>
              <a:rPr lang="en-US" altLang="es-CL" sz="2800" b="1" dirty="0">
                <a:latin typeface="Arial" panose="020B0604020202020204" pitchFamily="34" charset="0"/>
              </a:rPr>
              <a:t>s </a:t>
            </a:r>
            <a:r>
              <a:rPr lang="en-US" altLang="es-CL" sz="2800" b="1" dirty="0" err="1">
                <a:latin typeface="Arial" panose="020B0604020202020204" pitchFamily="34" charset="0"/>
              </a:rPr>
              <a:t>importante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en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el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mundo</a:t>
            </a:r>
            <a:endParaRPr lang="en-US" altLang="es-CL" sz="2800" b="1" dirty="0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 i="1" dirty="0" err="1">
                <a:latin typeface="Arial" panose="020B0604020202020204" pitchFamily="34" charset="0"/>
              </a:rPr>
              <a:t>Phythophthora</a:t>
            </a:r>
            <a:r>
              <a:rPr lang="en-US" altLang="es-CL" sz="2800" b="1" i="1" dirty="0">
                <a:latin typeface="Arial" panose="020B0604020202020204" pitchFamily="34" charset="0"/>
              </a:rPr>
              <a:t> </a:t>
            </a:r>
            <a:r>
              <a:rPr lang="en-US" altLang="es-CL" sz="2800" b="1" i="1" dirty="0" err="1">
                <a:latin typeface="Arial" panose="020B0604020202020204" pitchFamily="34" charset="0"/>
              </a:rPr>
              <a:t>infestans</a:t>
            </a:r>
            <a:endParaRPr lang="en-US" altLang="es-CL" sz="2800" b="1" i="1" dirty="0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 dirty="0">
                <a:latin typeface="Arial" panose="020B0604020202020204" pitchFamily="34" charset="0"/>
              </a:rPr>
              <a:t>En Chile se detect</a:t>
            </a:r>
            <a:r>
              <a:rPr lang="es-ES" altLang="es-CL" sz="2800" b="1" dirty="0" err="1">
                <a:latin typeface="Arial" panose="020B0604020202020204" pitchFamily="34" charset="0"/>
              </a:rPr>
              <a:t>ó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en</a:t>
            </a:r>
            <a:r>
              <a:rPr lang="en-US" altLang="es-CL" sz="2800" b="1" dirty="0">
                <a:latin typeface="Arial" panose="020B0604020202020204" pitchFamily="34" charset="0"/>
              </a:rPr>
              <a:t> 1950</a:t>
            </a:r>
            <a:endParaRPr lang="en-US" altLang="es-CL" sz="2800" b="1" i="1" dirty="0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s-CL" sz="2800" b="1" dirty="0">
                <a:latin typeface="Arial" panose="020B0604020202020204" pitchFamily="34" charset="0"/>
              </a:rPr>
              <a:t>Es un </a:t>
            </a:r>
            <a:r>
              <a:rPr lang="en-US" altLang="es-CL" sz="2800" b="1" dirty="0" err="1">
                <a:latin typeface="Arial" panose="020B0604020202020204" pitchFamily="34" charset="0"/>
              </a:rPr>
              <a:t>problema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comunitario</a:t>
            </a:r>
            <a:r>
              <a:rPr lang="en-US" altLang="es-CL" sz="2800" b="1" dirty="0">
                <a:latin typeface="Arial" panose="020B0604020202020204" pitchFamily="34" charset="0"/>
              </a:rPr>
              <a:t> </a:t>
            </a:r>
            <a:r>
              <a:rPr lang="en-US" altLang="es-CL" sz="2800" b="1" dirty="0" err="1">
                <a:latin typeface="Arial" panose="020B0604020202020204" pitchFamily="34" charset="0"/>
              </a:rPr>
              <a:t>porque</a:t>
            </a:r>
            <a:r>
              <a:rPr lang="en-US" altLang="es-CL" sz="2800" b="1" dirty="0">
                <a:latin typeface="Arial" panose="020B0604020202020204" pitchFamily="34" charset="0"/>
              </a:rPr>
              <a:t> se </a:t>
            </a:r>
            <a:r>
              <a:rPr lang="en-US" altLang="es-CL" sz="2800" b="1" dirty="0" err="1">
                <a:latin typeface="Arial" panose="020B0604020202020204" pitchFamily="34" charset="0"/>
              </a:rPr>
              <a:t>dispersa</a:t>
            </a:r>
            <a:r>
              <a:rPr lang="en-US" altLang="es-CL" sz="2800" b="1" dirty="0">
                <a:latin typeface="Arial" panose="020B0604020202020204" pitchFamily="34" charset="0"/>
              </a:rPr>
              <a:t> a </a:t>
            </a:r>
            <a:r>
              <a:rPr lang="en-US" altLang="es-CL" sz="2800" b="1" dirty="0" err="1">
                <a:latin typeface="Arial" panose="020B0604020202020204" pitchFamily="34" charset="0"/>
              </a:rPr>
              <a:t>distancia</a:t>
            </a:r>
            <a:r>
              <a:rPr lang="en-US" altLang="es-CL" sz="2800" b="1" dirty="0">
                <a:latin typeface="Arial" panose="020B0604020202020204" pitchFamily="34" charset="0"/>
              </a:rPr>
              <a:t> y </a:t>
            </a:r>
            <a:r>
              <a:rPr lang="en-US" altLang="es-CL" sz="2800" b="1" dirty="0" err="1">
                <a:latin typeface="Arial" panose="020B0604020202020204" pitchFamily="34" charset="0"/>
              </a:rPr>
              <a:t>rápido</a:t>
            </a:r>
            <a:endParaRPr lang="en-US" altLang="es-CL" sz="2800" b="1" dirty="0">
              <a:latin typeface="Arial" panose="020B0604020202020204" pitchFamily="34" charset="0"/>
            </a:endParaRPr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284AEA7-C973-154F-CA9C-612642371F71}"/>
              </a:ext>
            </a:extLst>
          </p:cNvPr>
          <p:cNvSpPr>
            <a:spLocks noGrp="1" noChangeArrowheads="1" noTextEdit="1"/>
          </p:cNvSpPr>
          <p:nvPr>
            <p:ph type="clipArt" sz="half" idx="2"/>
          </p:nvPr>
        </p:nvSpPr>
        <p:spPr>
          <a:xfrm>
            <a:off x="5715000" y="2667000"/>
            <a:ext cx="3124200" cy="2438400"/>
          </a:xfrm>
          <a:ln>
            <a:solidFill>
              <a:schemeClr val="bg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L"/>
          </a:p>
        </p:txBody>
      </p:sp>
      <p:pic>
        <p:nvPicPr>
          <p:cNvPr id="8197" name="Picture 5">
            <a:extLst>
              <a:ext uri="{FF2B5EF4-FFF2-40B4-BE49-F238E27FC236}">
                <a16:creationId xmlns:a16="http://schemas.microsoft.com/office/drawing/2014/main" id="{3BFC2069-3830-A261-609F-2C9FC427C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438400"/>
            <a:ext cx="3505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80C14E7-237B-612E-A307-8F22267CF7A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667000" y="457200"/>
            <a:ext cx="2286000" cy="1143000"/>
          </a:xfrm>
        </p:spPr>
        <p:txBody>
          <a:bodyPr/>
          <a:lstStyle/>
          <a:p>
            <a:pPr algn="l"/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</a:p>
        </p:txBody>
      </p:sp>
      <p:pic>
        <p:nvPicPr>
          <p:cNvPr id="9221" name="Picture 5">
            <a:extLst>
              <a:ext uri="{FF2B5EF4-FFF2-40B4-BE49-F238E27FC236}">
                <a16:creationId xmlns:a16="http://schemas.microsoft.com/office/drawing/2014/main" id="{CDE7179E-BC57-3441-173D-C3D6539E0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246856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>
            <a:extLst>
              <a:ext uri="{FF2B5EF4-FFF2-40B4-BE49-F238E27FC236}">
                <a16:creationId xmlns:a16="http://schemas.microsoft.com/office/drawing/2014/main" id="{4FA730C6-997E-A2C6-4E08-9656B0E50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"/>
            <a:ext cx="2576513" cy="393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>
            <a:extLst>
              <a:ext uri="{FF2B5EF4-FFF2-40B4-BE49-F238E27FC236}">
                <a16:creationId xmlns:a16="http://schemas.microsoft.com/office/drawing/2014/main" id="{8127AD68-6836-36E5-2D35-DBD6C1DCD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938" y="3048000"/>
            <a:ext cx="2347912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6" name="Picture 10">
            <a:extLst>
              <a:ext uri="{FF2B5EF4-FFF2-40B4-BE49-F238E27FC236}">
                <a16:creationId xmlns:a16="http://schemas.microsoft.com/office/drawing/2014/main" id="{4344FF5B-91EC-9DBD-5964-2226982F2C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288" y="3124200"/>
            <a:ext cx="2246312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9C3895B6-0E05-87D6-53CF-D649ED3F3C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867400" y="609600"/>
            <a:ext cx="2819400" cy="11430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24579" name="Picture 3">
            <a:extLst>
              <a:ext uri="{FF2B5EF4-FFF2-40B4-BE49-F238E27FC236}">
                <a16:creationId xmlns:a16="http://schemas.microsoft.com/office/drawing/2014/main" id="{6AF7FF57-AEB7-39F6-835D-226CDBD3C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232150"/>
            <a:ext cx="4572000" cy="3397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>
            <a:extLst>
              <a:ext uri="{FF2B5EF4-FFF2-40B4-BE49-F238E27FC236}">
                <a16:creationId xmlns:a16="http://schemas.microsoft.com/office/drawing/2014/main" id="{348F6C79-13E0-2983-F619-B820F1095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79413"/>
            <a:ext cx="5029200" cy="329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CBB8B4E3-461C-6CEB-4E45-FFD45C7440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4600" y="228600"/>
            <a:ext cx="4114800" cy="11430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19463" name="Picture 7">
            <a:extLst>
              <a:ext uri="{FF2B5EF4-FFF2-40B4-BE49-F238E27FC236}">
                <a16:creationId xmlns:a16="http://schemas.microsoft.com/office/drawing/2014/main" id="{7B70ED36-8709-F838-5885-7024461B47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371600"/>
            <a:ext cx="2774950" cy="427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4" name="Picture 8">
            <a:extLst>
              <a:ext uri="{FF2B5EF4-FFF2-40B4-BE49-F238E27FC236}">
                <a16:creationId xmlns:a16="http://schemas.microsoft.com/office/drawing/2014/main" id="{DC956E2C-A7AE-1A8C-B7E0-091039DAE8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0600" y="1371600"/>
            <a:ext cx="2641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>
            <a:extLst>
              <a:ext uri="{FF2B5EF4-FFF2-40B4-BE49-F238E27FC236}">
                <a16:creationId xmlns:a16="http://schemas.microsoft.com/office/drawing/2014/main" id="{6ACF0D0B-E9A7-CB48-8052-416759E7D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1371600"/>
            <a:ext cx="272415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D9AF60B-B60D-FDFA-BE1E-79C52979E4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4600" y="228600"/>
            <a:ext cx="2819400" cy="6858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21508" name="Picture 4">
            <a:extLst>
              <a:ext uri="{FF2B5EF4-FFF2-40B4-BE49-F238E27FC236}">
                <a16:creationId xmlns:a16="http://schemas.microsoft.com/office/drawing/2014/main" id="{8EEE91B7-2204-1F81-873E-A39BFCA3E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1000"/>
            <a:ext cx="3276600" cy="248761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>
            <a:extLst>
              <a:ext uri="{FF2B5EF4-FFF2-40B4-BE49-F238E27FC236}">
                <a16:creationId xmlns:a16="http://schemas.microsoft.com/office/drawing/2014/main" id="{3ED80A3B-E801-FFA4-8129-A9D7214195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2590800"/>
            <a:ext cx="2590800" cy="397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>
            <a:extLst>
              <a:ext uri="{FF2B5EF4-FFF2-40B4-BE49-F238E27FC236}">
                <a16:creationId xmlns:a16="http://schemas.microsoft.com/office/drawing/2014/main" id="{14486714-E1B6-B68E-C325-4CD5EC464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98525"/>
            <a:ext cx="2938463" cy="451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A16ED5BE-A9E8-EBCE-50DF-96D2CAE268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14600" y="152400"/>
            <a:ext cx="4267200" cy="838200"/>
          </a:xfrm>
        </p:spPr>
        <p:txBody>
          <a:bodyPr/>
          <a:lstStyle/>
          <a:p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S</a:t>
            </a:r>
            <a:r>
              <a:rPr lang="es-E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í</a:t>
            </a:r>
            <a:r>
              <a:rPr lang="en-US" altLang="es-CL" sz="3200">
                <a:solidFill>
                  <a:schemeClr val="tx1"/>
                </a:solidFill>
                <a:latin typeface="Arial Black" panose="020B0A04020102020204" pitchFamily="34" charset="0"/>
              </a:rPr>
              <a:t>ntomas</a:t>
            </a:r>
            <a:endParaRPr lang="es-ES" altLang="es-CL" sz="320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23555" name="Picture 3">
            <a:extLst>
              <a:ext uri="{FF2B5EF4-FFF2-40B4-BE49-F238E27FC236}">
                <a16:creationId xmlns:a16="http://schemas.microsoft.com/office/drawing/2014/main" id="{F18FA7AC-358C-7091-AA93-BCE0A67D2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990600"/>
            <a:ext cx="3406775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>
            <a:extLst>
              <a:ext uri="{FF2B5EF4-FFF2-40B4-BE49-F238E27FC236}">
                <a16:creationId xmlns:a16="http://schemas.microsoft.com/office/drawing/2014/main" id="{4883FCE8-6808-DA99-CF7D-A10DA08AF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990600"/>
            <a:ext cx="349885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2281</TotalTime>
  <Words>807</Words>
  <Application>Microsoft Office PowerPoint</Application>
  <PresentationFormat>Presentación en pantalla (4:3)</PresentationFormat>
  <Paragraphs>134</Paragraphs>
  <Slides>38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38</vt:i4>
      </vt:variant>
    </vt:vector>
  </HeadingPairs>
  <TitlesOfParts>
    <vt:vector size="47" baseType="lpstr">
      <vt:lpstr>Arial</vt:lpstr>
      <vt:lpstr>Arial Black</vt:lpstr>
      <vt:lpstr>Times New Roman</vt:lpstr>
      <vt:lpstr>Wingdings</vt:lpstr>
      <vt:lpstr>Diseño predeterminado</vt:lpstr>
      <vt:lpstr>Imagen de mapa de bits</vt:lpstr>
      <vt:lpstr>Gráfico</vt:lpstr>
      <vt:lpstr>Slide</vt:lpstr>
      <vt:lpstr>Fotografía de Photo Editor</vt:lpstr>
      <vt:lpstr>El Tizón Tardío de la Papa y su Manejo Integrado</vt:lpstr>
      <vt:lpstr>Triángulo de una Enfermedad</vt:lpstr>
      <vt:lpstr>Tizón tardío </vt:lpstr>
      <vt:lpstr>Tizón Tardío de la Papa </vt:lpstr>
      <vt:lpstr>Síntomas</vt:lpstr>
      <vt:lpstr>Síntomas</vt:lpstr>
      <vt:lpstr>Síntomas</vt:lpstr>
      <vt:lpstr>Síntomas</vt:lpstr>
      <vt:lpstr>Síntomas</vt:lpstr>
      <vt:lpstr>Síntomas</vt:lpstr>
      <vt:lpstr>Síntomas</vt:lpstr>
      <vt:lpstr>Sobrevivencia</vt:lpstr>
      <vt:lpstr>Condiciones favorables </vt:lpstr>
      <vt:lpstr>Ciclo del Tizón Tardío</vt:lpstr>
      <vt:lpstr>Manejo del Tizón Tardío</vt:lpstr>
      <vt:lpstr>Control</vt:lpstr>
      <vt:lpstr>Control</vt:lpstr>
      <vt:lpstr>Resistencia relativa de Cultivares de papa</vt:lpstr>
      <vt:lpstr>Control Químico</vt:lpstr>
      <vt:lpstr>Efecto de Tizón Tardío en las Parcelas Experimentales. Izquierda: tratamiento fungicida, Derecha: tratamiento Testigo </vt:lpstr>
      <vt:lpstr>Alternativas</vt:lpstr>
      <vt:lpstr>Porcentaje de Follaje Dañado por Tizón Tardío en plantas de papa cv Yagana tratadas con diferentes fungicidas</vt:lpstr>
      <vt:lpstr>Presentación de PowerPoint</vt:lpstr>
      <vt:lpstr>Pronosticadores de Tizón Tardío</vt:lpstr>
      <vt:lpstr>Presentación de PowerPoint</vt:lpstr>
      <vt:lpstr>Presentación de PowerPoint</vt:lpstr>
      <vt:lpstr>Proyecto : “Mejorando la calidad sanitaria de la papa con la incorporación de nuevas tecnologías de manejo productivo” FIA-GI-V-2004-1-A-009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Proyecto : “Uso de pronosticadores para el desarrollo de estrategias de manejo integrado del tizón tardío de la papa en la zona sur de Chile” FIA-PI-C-2003-1-A-017</vt:lpstr>
      <vt:lpstr>Red Meteorológica en la IX y X región</vt:lpstr>
      <vt:lpstr>Recomendaciones</vt:lpstr>
      <vt:lpstr>¡Muchas Gracias!</vt:lpstr>
    </vt:vector>
  </TitlesOfParts>
  <Company>INIA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Tizón Tardío de la Papa: Reconocimiento y Epidemiología</dc:title>
  <dc:creator>Ivette Acuña</dc:creator>
  <cp:lastModifiedBy>Ingrid Acosta</cp:lastModifiedBy>
  <cp:revision>47</cp:revision>
  <dcterms:created xsi:type="dcterms:W3CDTF">2004-01-12T13:49:16Z</dcterms:created>
  <dcterms:modified xsi:type="dcterms:W3CDTF">2023-07-19T19:04:59Z</dcterms:modified>
</cp:coreProperties>
</file>