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73" r:id="rId5"/>
    <p:sldId id="270" r:id="rId6"/>
    <p:sldId id="274" r:id="rId7"/>
    <p:sldId id="276" r:id="rId8"/>
    <p:sldId id="277" r:id="rId9"/>
    <p:sldId id="259" r:id="rId10"/>
    <p:sldId id="279" r:id="rId11"/>
    <p:sldId id="280" r:id="rId12"/>
    <p:sldId id="281" r:id="rId13"/>
    <p:sldId id="260" r:id="rId14"/>
    <p:sldId id="261" r:id="rId15"/>
    <p:sldId id="287" r:id="rId16"/>
    <p:sldId id="262" r:id="rId17"/>
    <p:sldId id="283" r:id="rId18"/>
    <p:sldId id="284" r:id="rId19"/>
    <p:sldId id="285" r:id="rId20"/>
    <p:sldId id="265" r:id="rId21"/>
    <p:sldId id="266" r:id="rId22"/>
    <p:sldId id="267" r:id="rId23"/>
    <p:sldId id="268" r:id="rId24"/>
    <p:sldId id="269" r:id="rId25"/>
  </p:sldIdLst>
  <p:sldSz cx="12192000" cy="6858000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Arial Narrow" panose="020B0606020202030204" pitchFamily="3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gs4qzq/dGTJIzWkx8Why9RegldB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uricio Flores" initials="" lastIdx="14" clrIdx="1"/>
  <p:cmAuthor id="2" name="Usuario de Microsoft Office" initials="Office [2]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831A67-E9BA-4A46-8C4C-95C7D8FA47EB}">
  <a:tblStyle styleId="{6F831A67-E9BA-4A46-8C4C-95C7D8FA47EB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7E8"/>
          </a:solidFill>
        </a:fill>
      </a:tcStyle>
    </a:wholeTbl>
    <a:band1H>
      <a:tcTxStyle b="off" i="off"/>
      <a:tcStyle>
        <a:tcBdr/>
        <a:fill>
          <a:solidFill>
            <a:srgbClr val="CACBCF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ACBCF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8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9-01T19:11:18.300" idx="1">
    <p:pos x="10" y="10"/>
    <p:text>Coloque esta slice en esta sección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12-27T12:39:40.592" idx="11">
    <p:pos x="660" y="641"/>
    <p:text>Sugiero uniformar a 3 cifras significativas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TV-82iU"/>
      </p:ext>
    </p:extLst>
  </p:cm>
  <p:cm authorId="0" dt="2021-12-27T12:40:56.454" idx="10">
    <p:pos x="171" y="2181"/>
    <p:text>No creo necesario hacer la aclaracion como se determina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TV-82iY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L"/>
              <a:t>Esta es la diapositiva de inicio. en ella puedes editar los contenidos sugeridos en los campos. si dejas un campo sin editar. este no será visible durante la presentación.</a:t>
            </a:r>
            <a:endParaRPr/>
          </a:p>
        </p:txBody>
      </p:sp>
      <p:sp>
        <p:nvSpPr>
          <p:cNvPr id="72" name="Google Shape;7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CL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56519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370376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1" name="Google Shape;23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3" name="Google Shape;24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9" name="Google Shape;24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5" name="Google Shape;25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9" name="Google Shape;28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5" name="Google Shape;1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" name="Google Shape;15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324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7" name="Google Shape;16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357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inicio">
  <p:cSld name="Diapositiva de inicio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/>
          <p:nvPr/>
        </p:nvSpPr>
        <p:spPr>
          <a:xfrm>
            <a:off x="0" y="5924811"/>
            <a:ext cx="12192000" cy="8112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112874"/>
            <a:ext cx="5100512" cy="562323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3"/>
          <p:cNvSpPr txBox="1">
            <a:spLocks noGrp="1"/>
          </p:cNvSpPr>
          <p:nvPr>
            <p:ph type="ctrTitle"/>
          </p:nvPr>
        </p:nvSpPr>
        <p:spPr>
          <a:xfrm>
            <a:off x="4233664" y="2611507"/>
            <a:ext cx="7639199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/>
          <p:nvPr/>
        </p:nvSpPr>
        <p:spPr>
          <a:xfrm>
            <a:off x="0" y="-1"/>
            <a:ext cx="12192000" cy="1122363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455" y="259834"/>
            <a:ext cx="1611073" cy="627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19617" y="246586"/>
            <a:ext cx="1953247" cy="62732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3"/>
          <p:cNvSpPr txBox="1">
            <a:spLocks noGrp="1"/>
          </p:cNvSpPr>
          <p:nvPr>
            <p:ph type="subTitle" idx="1"/>
          </p:nvPr>
        </p:nvSpPr>
        <p:spPr>
          <a:xfrm>
            <a:off x="4233851" y="5556390"/>
            <a:ext cx="7639014" cy="468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body" idx="2"/>
          </p:nvPr>
        </p:nvSpPr>
        <p:spPr>
          <a:xfrm>
            <a:off x="4233797" y="6024780"/>
            <a:ext cx="7639117" cy="300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1200"/>
              <a:buNone/>
              <a:defRPr sz="12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body" idx="3"/>
          </p:nvPr>
        </p:nvSpPr>
        <p:spPr>
          <a:xfrm>
            <a:off x="4233851" y="6325643"/>
            <a:ext cx="7639014" cy="2755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1200"/>
              <a:buNone/>
              <a:defRPr sz="12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4"/>
          </p:nvPr>
        </p:nvSpPr>
        <p:spPr>
          <a:xfrm>
            <a:off x="4233797" y="1302673"/>
            <a:ext cx="7639068" cy="410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1800"/>
              <a:buNone/>
              <a:defRPr sz="18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body" idx="5"/>
          </p:nvPr>
        </p:nvSpPr>
        <p:spPr>
          <a:xfrm>
            <a:off x="4233665" y="1712913"/>
            <a:ext cx="7639247" cy="341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1200"/>
              <a:buNone/>
              <a:defRPr sz="12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</p:spPr>
        <p:txBody>
          <a:bodyPr/>
          <a:lstStyle/>
          <a:p>
            <a:r>
              <a:rPr lang="es-ES_tradnl" dirty="0"/>
              <a:t>Clic para editar título de la diapositiva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1481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44589"/>
            <a:ext cx="10515600" cy="546426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/>
            </a:lvl1pPr>
          </a:lstStyle>
          <a:p>
            <a:pPr lvl="0"/>
            <a:r>
              <a:rPr lang="es-ES_tradnl" dirty="0"/>
              <a:t>Clic para editar el subtítulo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221622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3A2F8-08E7-0E4D-8040-3BEBF417D0A1}" type="datetimeFigureOut">
              <a:rPr lang="es-ES_tradnl" smtClean="0"/>
              <a:t>14/01/2022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F45F44-9297-5944-980B-A22780A622E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019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s ">
  <p:cSld name="Contenidos 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>
            <a:spLocks noGrp="1"/>
          </p:cNvSpPr>
          <p:nvPr>
            <p:ph type="body" idx="1"/>
          </p:nvPr>
        </p:nvSpPr>
        <p:spPr>
          <a:xfrm>
            <a:off x="911424" y="1052736"/>
            <a:ext cx="10945216" cy="5328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D1E35"/>
              </a:buClr>
              <a:buSzPts val="2000"/>
              <a:buNone/>
              <a:defRPr sz="2000">
                <a:solidFill>
                  <a:srgbClr val="0D1E3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D1E35"/>
              </a:buClr>
              <a:buSzPts val="1800"/>
              <a:buChar char="•"/>
              <a:defRPr sz="1800" b="1" i="0">
                <a:solidFill>
                  <a:srgbClr val="0D1E35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D1E35"/>
              </a:buClr>
              <a:buSzPts val="1800"/>
              <a:buChar char="•"/>
              <a:defRPr sz="1800" b="1" i="0">
                <a:solidFill>
                  <a:srgbClr val="0D1E35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D1E35"/>
              </a:buClr>
              <a:buSzPts val="1800"/>
              <a:buChar char="•"/>
              <a:defRPr sz="1800" b="1" i="0">
                <a:solidFill>
                  <a:srgbClr val="0D1E35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D1E35"/>
              </a:buClr>
              <a:buSzPts val="1800"/>
              <a:buChar char="•"/>
              <a:defRPr sz="1800" b="1" i="0">
                <a:solidFill>
                  <a:srgbClr val="0D1E35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/>
          <p:nvPr/>
        </p:nvSpPr>
        <p:spPr>
          <a:xfrm>
            <a:off x="431371" y="116632"/>
            <a:ext cx="11617291" cy="79208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4"/>
          <p:cNvSpPr txBox="1">
            <a:spLocks noGrp="1"/>
          </p:cNvSpPr>
          <p:nvPr>
            <p:ph type="body" idx="2"/>
          </p:nvPr>
        </p:nvSpPr>
        <p:spPr>
          <a:xfrm>
            <a:off x="912285" y="620689"/>
            <a:ext cx="10944356" cy="36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3"/>
          </p:nvPr>
        </p:nvSpPr>
        <p:spPr>
          <a:xfrm>
            <a:off x="912285" y="44450"/>
            <a:ext cx="10944356" cy="5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68E9A"/>
              </a:buClr>
              <a:buSzPts val="2400"/>
              <a:buNone/>
              <a:defRPr>
                <a:solidFill>
                  <a:srgbClr val="868E9A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Título y objeto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214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Char char="•"/>
              <a:defRPr sz="1600"/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2"/>
          </p:nvPr>
        </p:nvSpPr>
        <p:spPr>
          <a:xfrm>
            <a:off x="838200" y="1144589"/>
            <a:ext cx="10515600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-b">
  <p:cSld name="Título y objetos-b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3A2B9"/>
              </a:buClr>
              <a:buSzPts val="3600"/>
              <a:buFont typeface="Arial"/>
              <a:buNone/>
              <a:defRPr>
                <a:solidFill>
                  <a:srgbClr val="93A2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214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Char char="•"/>
              <a:defRPr sz="1600"/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2"/>
          </p:nvPr>
        </p:nvSpPr>
        <p:spPr>
          <a:xfrm>
            <a:off x="838200" y="1144589"/>
            <a:ext cx="10515600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inal">
  <p:cSld name="Final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Google Shape;4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81400" y="2616200"/>
            <a:ext cx="5029200" cy="16256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17"/>
          <p:cNvSpPr txBox="1">
            <a:spLocks noGrp="1"/>
          </p:cNvSpPr>
          <p:nvPr>
            <p:ph type="subTitle" idx="1"/>
          </p:nvPr>
        </p:nvSpPr>
        <p:spPr>
          <a:xfrm>
            <a:off x="205610" y="5902073"/>
            <a:ext cx="11611500" cy="320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body" idx="2"/>
          </p:nvPr>
        </p:nvSpPr>
        <p:spPr>
          <a:xfrm>
            <a:off x="205610" y="6225619"/>
            <a:ext cx="11611500" cy="244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3"/>
          </p:nvPr>
        </p:nvSpPr>
        <p:spPr>
          <a:xfrm>
            <a:off x="205610" y="6470159"/>
            <a:ext cx="11611500" cy="242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7"/>
          <p:cNvSpPr txBox="1"/>
          <p:nvPr/>
        </p:nvSpPr>
        <p:spPr>
          <a:xfrm>
            <a:off x="261365" y="5036971"/>
            <a:ext cx="116115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www.udt.cl</a:t>
            </a:r>
            <a:endParaRPr sz="18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 2">
  <p:cSld name="Título y objetos 2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315200" cy="4214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Char char="•"/>
              <a:defRPr sz="1600"/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body" idx="2"/>
          </p:nvPr>
        </p:nvSpPr>
        <p:spPr>
          <a:xfrm>
            <a:off x="838200" y="1144589"/>
            <a:ext cx="10515600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>
            <a:spLocks noGrp="1"/>
          </p:cNvSpPr>
          <p:nvPr>
            <p:ph type="pic" idx="3"/>
          </p:nvPr>
        </p:nvSpPr>
        <p:spPr>
          <a:xfrm>
            <a:off x="8280400" y="1825625"/>
            <a:ext cx="3073400" cy="2044918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18"/>
          <p:cNvSpPr>
            <a:spLocks noGrp="1"/>
          </p:cNvSpPr>
          <p:nvPr>
            <p:ph type="pic" idx="4"/>
          </p:nvPr>
        </p:nvSpPr>
        <p:spPr>
          <a:xfrm>
            <a:off x="8280400" y="4005153"/>
            <a:ext cx="3073400" cy="203528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 2b">
  <p:cSld name="Título y objetos 2b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3A2B9"/>
              </a:buClr>
              <a:buSzPts val="3600"/>
              <a:buFont typeface="Arial"/>
              <a:buNone/>
              <a:defRPr>
                <a:solidFill>
                  <a:srgbClr val="93A2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315200" cy="4214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2000"/>
              <a:buChar char="•"/>
              <a:defRPr sz="2000"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Char char="•"/>
              <a:defRPr sz="1600"/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400"/>
              <a:buChar char="•"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2"/>
          </p:nvPr>
        </p:nvSpPr>
        <p:spPr>
          <a:xfrm>
            <a:off x="838200" y="1144589"/>
            <a:ext cx="10515600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>
            <a:spLocks noGrp="1"/>
          </p:cNvSpPr>
          <p:nvPr>
            <p:ph type="pic" idx="3"/>
          </p:nvPr>
        </p:nvSpPr>
        <p:spPr>
          <a:xfrm>
            <a:off x="8280400" y="1825625"/>
            <a:ext cx="3073400" cy="2044918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9"/>
          <p:cNvSpPr>
            <a:spLocks noGrp="1"/>
          </p:cNvSpPr>
          <p:nvPr>
            <p:ph type="pic" idx="4"/>
          </p:nvPr>
        </p:nvSpPr>
        <p:spPr>
          <a:xfrm>
            <a:off x="8280400" y="4005153"/>
            <a:ext cx="3073400" cy="203528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áfico">
  <p:cSld name="gráfico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body" idx="1"/>
          </p:nvPr>
        </p:nvSpPr>
        <p:spPr>
          <a:xfrm>
            <a:off x="838200" y="1144589"/>
            <a:ext cx="10515600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>
            <a:spLocks noGrp="1"/>
          </p:cNvSpPr>
          <p:nvPr>
            <p:ph type="chart" idx="2"/>
          </p:nvPr>
        </p:nvSpPr>
        <p:spPr>
          <a:xfrm>
            <a:off x="838201" y="1954213"/>
            <a:ext cx="5086610" cy="388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Font typeface="Arial"/>
              <a:buChar char="•"/>
              <a:defRPr sz="16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400"/>
              <a:buFont typeface="Arial"/>
              <a:buChar char="•"/>
              <a:defRPr sz="14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body" idx="3"/>
          </p:nvPr>
        </p:nvSpPr>
        <p:spPr>
          <a:xfrm>
            <a:off x="6213475" y="1954213"/>
            <a:ext cx="5140325" cy="388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áfico b">
  <p:cSld name="gráfico b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3A2B9"/>
              </a:buClr>
              <a:buSzPts val="3600"/>
              <a:buFont typeface="Arial"/>
              <a:buNone/>
              <a:defRPr>
                <a:solidFill>
                  <a:srgbClr val="93A2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body" idx="1"/>
          </p:nvPr>
        </p:nvSpPr>
        <p:spPr>
          <a:xfrm>
            <a:off x="838200" y="1144589"/>
            <a:ext cx="10515600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None/>
              <a:defRPr sz="24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>
            <a:spLocks noGrp="1"/>
          </p:cNvSpPr>
          <p:nvPr>
            <p:ph type="chart" idx="2"/>
          </p:nvPr>
        </p:nvSpPr>
        <p:spPr>
          <a:xfrm>
            <a:off x="838201" y="1954213"/>
            <a:ext cx="5086610" cy="388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Font typeface="Arial"/>
              <a:buChar char="•"/>
              <a:defRPr sz="16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400"/>
              <a:buFont typeface="Arial"/>
              <a:buChar char="•"/>
              <a:defRPr sz="14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body" idx="3"/>
          </p:nvPr>
        </p:nvSpPr>
        <p:spPr>
          <a:xfrm>
            <a:off x="6213475" y="1954213"/>
            <a:ext cx="5140325" cy="388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/>
          <p:nvPr/>
        </p:nvSpPr>
        <p:spPr>
          <a:xfrm>
            <a:off x="0" y="6176963"/>
            <a:ext cx="12192000" cy="681036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838200" y="6268049"/>
            <a:ext cx="1400866" cy="45342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ts val="2400"/>
              <a:buFont typeface="Arial"/>
              <a:buChar char="•"/>
              <a:defRPr sz="24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600"/>
              <a:buFont typeface="Arial"/>
              <a:buChar char="•"/>
              <a:defRPr sz="16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26295"/>
              </a:buClr>
              <a:buSzPts val="1400"/>
              <a:buFont typeface="Arial"/>
              <a:buChar char="•"/>
              <a:defRPr sz="14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g"/><Relationship Id="rId3" Type="http://schemas.openxmlformats.org/officeDocument/2006/relationships/image" Target="../media/image57.jp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jpg"/><Relationship Id="rId5" Type="http://schemas.openxmlformats.org/officeDocument/2006/relationships/image" Target="../media/image59.jpg"/><Relationship Id="rId4" Type="http://schemas.openxmlformats.org/officeDocument/2006/relationships/image" Target="../media/image58.jpg"/><Relationship Id="rId9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5" Type="http://schemas.openxmlformats.org/officeDocument/2006/relationships/image" Target="../media/image73.jpg"/><Relationship Id="rId4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c.segura@udt.c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hyperlink" Target="mailto:m.moralesb@udt.c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6" Type="http://schemas.openxmlformats.org/officeDocument/2006/relationships/comments" Target="../comments/comment1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"/>
          <p:cNvSpPr txBox="1">
            <a:spLocks noGrp="1"/>
          </p:cNvSpPr>
          <p:nvPr>
            <p:ph type="ctrTitle"/>
          </p:nvPr>
        </p:nvSpPr>
        <p:spPr>
          <a:xfrm>
            <a:off x="2340864" y="2157031"/>
            <a:ext cx="9741408" cy="1356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s-CL" sz="2400"/>
              <a:t>Proyecto FIA PYT-2019-0158: “Solución innovadora para la valorización de residuos de la industria de aceite de oliva: Desarrollo de carbones activados y biocombustible”</a:t>
            </a:r>
            <a:endParaRPr sz="2400"/>
          </a:p>
        </p:txBody>
      </p:sp>
      <p:sp>
        <p:nvSpPr>
          <p:cNvPr id="75" name="Google Shape;75;p1"/>
          <p:cNvSpPr txBox="1">
            <a:spLocks noGrp="1"/>
          </p:cNvSpPr>
          <p:nvPr>
            <p:ph type="subTitle" idx="1"/>
          </p:nvPr>
        </p:nvSpPr>
        <p:spPr>
          <a:xfrm>
            <a:off x="4233898" y="5921522"/>
            <a:ext cx="7639014" cy="438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ts val="1600"/>
              <a:buNone/>
            </a:pPr>
            <a:r>
              <a:rPr lang="es-CL" sz="1600"/>
              <a:t>Dra. Cristina Segura, María de la Luz Morales</a:t>
            </a:r>
            <a:endParaRPr/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ts val="1600"/>
              <a:buNone/>
            </a:pPr>
            <a:r>
              <a:rPr lang="es-CL" sz="1600"/>
              <a:t>Unidad de Desarrollo Tecnológico</a:t>
            </a:r>
            <a:endParaRPr sz="1600"/>
          </a:p>
        </p:txBody>
      </p:sp>
      <p:pic>
        <p:nvPicPr>
          <p:cNvPr id="76" name="Google Shape;76;p1"/>
          <p:cNvPicPr preferRelativeResize="0"/>
          <p:nvPr/>
        </p:nvPicPr>
        <p:blipFill rotWithShape="1">
          <a:blip r:embed="rId3">
            <a:alphaModFix/>
          </a:blip>
          <a:srcRect l="12117" t="9743" r="11123"/>
          <a:stretch/>
        </p:blipFill>
        <p:spPr>
          <a:xfrm>
            <a:off x="7374689" y="4666332"/>
            <a:ext cx="1302806" cy="100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"/>
          <p:cNvPicPr preferRelativeResize="0"/>
          <p:nvPr/>
        </p:nvPicPr>
        <p:blipFill rotWithShape="1">
          <a:blip r:embed="rId4">
            <a:alphaModFix/>
          </a:blip>
          <a:srcRect t="22792" b="23299"/>
          <a:stretch/>
        </p:blipFill>
        <p:spPr>
          <a:xfrm>
            <a:off x="4464205" y="5930495"/>
            <a:ext cx="1734131" cy="52826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"/>
          <p:cNvSpPr txBox="1">
            <a:spLocks noGrp="1"/>
          </p:cNvSpPr>
          <p:nvPr>
            <p:ph type="body" idx="4"/>
          </p:nvPr>
        </p:nvSpPr>
        <p:spPr>
          <a:xfrm>
            <a:off x="3153103" y="1235767"/>
            <a:ext cx="8719762" cy="410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SzPts val="1600"/>
            </a:pPr>
            <a:r>
              <a:rPr lang="es-CL" dirty="0" smtClean="0"/>
              <a:t>Taller: “Proyectos </a:t>
            </a:r>
            <a:r>
              <a:rPr lang="es-CL" dirty="0"/>
              <a:t>de economía circular en la industria del Aceite de </a:t>
            </a:r>
            <a:r>
              <a:rPr lang="es-CL" dirty="0" smtClean="0"/>
              <a:t>Oliva”</a:t>
            </a:r>
            <a:endParaRPr sz="1600" dirty="0"/>
          </a:p>
        </p:txBody>
      </p:sp>
      <p:sp>
        <p:nvSpPr>
          <p:cNvPr id="79" name="Google Shape;79;p1"/>
          <p:cNvSpPr txBox="1">
            <a:spLocks noGrp="1"/>
          </p:cNvSpPr>
          <p:nvPr>
            <p:ph type="body" idx="5"/>
          </p:nvPr>
        </p:nvSpPr>
        <p:spPr>
          <a:xfrm>
            <a:off x="4456687" y="1646007"/>
            <a:ext cx="7639247" cy="341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ts val="1600"/>
              <a:buNone/>
            </a:pPr>
            <a:r>
              <a:rPr lang="es-CL" sz="1600"/>
              <a:t>14 de Enero de 2022</a:t>
            </a:r>
            <a:endParaRPr sz="1600"/>
          </a:p>
        </p:txBody>
      </p:sp>
      <p:pic>
        <p:nvPicPr>
          <p:cNvPr id="80" name="Google Shape;8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64667" y="5908192"/>
            <a:ext cx="926025" cy="59303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"/>
          <p:cNvSpPr/>
          <p:nvPr/>
        </p:nvSpPr>
        <p:spPr>
          <a:xfrm>
            <a:off x="2624339" y="3474027"/>
            <a:ext cx="9687024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20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Principales resultados: Laboratorio, escalamiento y modelos de negocio</a:t>
            </a:r>
            <a:endParaRPr sz="20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27173" y="4761253"/>
            <a:ext cx="1814112" cy="646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"/>
          <p:cNvPicPr preferRelativeResize="0"/>
          <p:nvPr/>
        </p:nvPicPr>
        <p:blipFill rotWithShape="1">
          <a:blip r:embed="rId7">
            <a:alphaModFix/>
          </a:blip>
          <a:srcRect l="7571" t="12025" r="6286" b="10633"/>
          <a:stretch/>
        </p:blipFill>
        <p:spPr>
          <a:xfrm>
            <a:off x="9285515" y="4666332"/>
            <a:ext cx="903514" cy="81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086197" y="4709038"/>
            <a:ext cx="1670060" cy="859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7496" y="9863"/>
            <a:ext cx="10515600" cy="1325563"/>
          </a:xfrm>
        </p:spPr>
        <p:txBody>
          <a:bodyPr>
            <a:normAutofit/>
          </a:bodyPr>
          <a:lstStyle/>
          <a:p>
            <a:r>
              <a:rPr lang="es-CL" sz="3200" dirty="0" smtClean="0">
                <a:solidFill>
                  <a:srgbClr val="00294E"/>
                </a:solidFill>
              </a:rPr>
              <a:t>Alternativas </a:t>
            </a:r>
            <a:r>
              <a:rPr lang="es-CL" sz="3200" dirty="0">
                <a:solidFill>
                  <a:srgbClr val="00294E"/>
                </a:solidFill>
              </a:rPr>
              <a:t>s</a:t>
            </a:r>
            <a:r>
              <a:rPr lang="es-CL" sz="3200" dirty="0" smtClean="0">
                <a:solidFill>
                  <a:srgbClr val="00294E"/>
                </a:solidFill>
              </a:rPr>
              <a:t>ecado residuos industria de aceite de oliva: secado térmico </a:t>
            </a:r>
            <a:endParaRPr lang="es-CL" sz="3200" dirty="0">
              <a:solidFill>
                <a:srgbClr val="00294E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02" y="1456302"/>
            <a:ext cx="4778044" cy="2346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399" y="1395830"/>
            <a:ext cx="3562570" cy="228573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6452618" y="3243766"/>
            <a:ext cx="206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rgbClr val="000204"/>
                </a:solidFill>
              </a:rPr>
              <a:t>Secador rotativo  </a:t>
            </a:r>
            <a:endParaRPr lang="es-CL" b="1" dirty="0">
              <a:solidFill>
                <a:srgbClr val="000204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3875" y="3623731"/>
            <a:ext cx="8659906" cy="2647033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9574487" y="1365556"/>
            <a:ext cx="2307070" cy="2586158"/>
          </a:xfrm>
          <a:prstGeom prst="roundRect">
            <a:avLst/>
          </a:prstGeom>
          <a:solidFill>
            <a:schemeClr val="accent1">
              <a:lumMod val="25000"/>
              <a:lumOff val="75000"/>
            </a:schemeClr>
          </a:solidFill>
          <a:ln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CuadroTexto 12"/>
          <p:cNvSpPr txBox="1"/>
          <p:nvPr/>
        </p:nvSpPr>
        <p:spPr>
          <a:xfrm>
            <a:off x="9728322" y="1615881"/>
            <a:ext cx="2085830" cy="224676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CL" sz="1400" b="1" dirty="0" smtClean="0"/>
              <a:t>Secado térmico: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Energía térmica residual de bajo costo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Contacto directo (más simple)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Contacto indirecto (complejos y más costosos)</a:t>
            </a:r>
          </a:p>
          <a:p>
            <a:endParaRPr lang="es-CL" sz="1400" dirty="0" smtClean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0150" y="3246944"/>
            <a:ext cx="254225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48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03992"/>
            <a:ext cx="10515600" cy="1325563"/>
          </a:xfrm>
        </p:spPr>
        <p:txBody>
          <a:bodyPr>
            <a:normAutofit/>
          </a:bodyPr>
          <a:lstStyle/>
          <a:p>
            <a:r>
              <a:rPr lang="es-CL" sz="3200" dirty="0">
                <a:solidFill>
                  <a:srgbClr val="00294E"/>
                </a:solidFill>
              </a:rPr>
              <a:t>Alternativas </a:t>
            </a:r>
            <a:r>
              <a:rPr lang="es-CL" sz="3200" dirty="0" smtClean="0">
                <a:solidFill>
                  <a:srgbClr val="00294E"/>
                </a:solidFill>
              </a:rPr>
              <a:t>secado residuos </a:t>
            </a:r>
            <a:r>
              <a:rPr lang="es-CL" sz="3200" dirty="0">
                <a:solidFill>
                  <a:srgbClr val="00294E"/>
                </a:solidFill>
              </a:rPr>
              <a:t>industria de aceite de oliva: secado </a:t>
            </a:r>
            <a:r>
              <a:rPr lang="es-CL" sz="3200" dirty="0" smtClean="0">
                <a:solidFill>
                  <a:srgbClr val="00294E"/>
                </a:solidFill>
              </a:rPr>
              <a:t>solar </a:t>
            </a:r>
            <a:endParaRPr lang="es-CL" sz="3200" dirty="0">
              <a:solidFill>
                <a:srgbClr val="00294E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44521"/>
            <a:ext cx="3516623" cy="2731797"/>
          </a:xfrm>
          <a:prstGeom prst="rect">
            <a:avLst/>
          </a:prstGeom>
        </p:spPr>
      </p:pic>
      <p:pic>
        <p:nvPicPr>
          <p:cNvPr id="11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749" y="1344522"/>
            <a:ext cx="6475227" cy="278068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ángulo redondeado 9"/>
          <p:cNvSpPr/>
          <p:nvPr/>
        </p:nvSpPr>
        <p:spPr>
          <a:xfrm>
            <a:off x="724054" y="4338052"/>
            <a:ext cx="3630769" cy="129001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38200" y="4450966"/>
            <a:ext cx="3567448" cy="116955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CL" sz="1400" b="1" dirty="0" smtClean="0"/>
              <a:t>Sistema simple: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/>
              <a:t>P</a:t>
            </a:r>
            <a:r>
              <a:rPr lang="es-CL" sz="1400" dirty="0" smtClean="0"/>
              <a:t>iso impermeabilizado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Tipo invernadero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Sin sistemas de volteo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Baja inversión 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6711541" y="4229697"/>
            <a:ext cx="3503053" cy="147998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853207" y="4323511"/>
            <a:ext cx="3168203" cy="160043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CL" sz="1400" b="1" dirty="0" smtClean="0"/>
              <a:t>Sistemas automatizados: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Tipo invernadero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Atmósfera controlada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Ventilación forzada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Equipo para la carga y volteo del material </a:t>
            </a:r>
          </a:p>
          <a:p>
            <a:r>
              <a:rPr lang="es-CL" sz="14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733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4054" y="327063"/>
            <a:ext cx="10515600" cy="1325563"/>
          </a:xfrm>
        </p:spPr>
        <p:txBody>
          <a:bodyPr>
            <a:normAutofit/>
          </a:bodyPr>
          <a:lstStyle/>
          <a:p>
            <a:r>
              <a:rPr lang="es-CL" sz="3200" dirty="0" smtClean="0"/>
              <a:t>Alternativas secado residuos de la industria de aceite de oliva : alternativa mixta </a:t>
            </a:r>
            <a:endParaRPr lang="es-CL" sz="3200" dirty="0"/>
          </a:p>
        </p:txBody>
      </p:sp>
      <p:sp>
        <p:nvSpPr>
          <p:cNvPr id="10" name="Rectángulo redondeado 9"/>
          <p:cNvSpPr/>
          <p:nvPr/>
        </p:nvSpPr>
        <p:spPr>
          <a:xfrm>
            <a:off x="724054" y="4072238"/>
            <a:ext cx="3630769" cy="81545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38200" y="4153248"/>
            <a:ext cx="3567448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CL" sz="1400" b="1" dirty="0" smtClean="0"/>
              <a:t>Pre-Secado en Cancha: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/>
              <a:t>P</a:t>
            </a:r>
            <a:r>
              <a:rPr lang="es-CL" sz="1400" dirty="0" smtClean="0"/>
              <a:t>iso impermeabilizado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Tipo invernadero  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6807238" y="4040844"/>
            <a:ext cx="3503053" cy="84684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4" name="CuadroTexto 13"/>
          <p:cNvSpPr txBox="1"/>
          <p:nvPr/>
        </p:nvSpPr>
        <p:spPr>
          <a:xfrm>
            <a:off x="7070353" y="4065332"/>
            <a:ext cx="3168203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CL" sz="1400" b="1" dirty="0" smtClean="0"/>
              <a:t>Secado térmico: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1400" dirty="0" smtClean="0"/>
              <a:t>Usa parte del residuo para el proceso de secado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55" y="2207104"/>
            <a:ext cx="3875539" cy="167747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33639"/>
          <a:stretch/>
        </p:blipFill>
        <p:spPr>
          <a:xfrm>
            <a:off x="6469137" y="1652626"/>
            <a:ext cx="5173513" cy="2013457"/>
          </a:xfrm>
          <a:prstGeom prst="rect">
            <a:avLst/>
          </a:prstGeom>
        </p:spPr>
      </p:pic>
      <p:sp>
        <p:nvSpPr>
          <p:cNvPr id="6" name="Flecha derecha 5"/>
          <p:cNvSpPr/>
          <p:nvPr/>
        </p:nvSpPr>
        <p:spPr>
          <a:xfrm>
            <a:off x="4766100" y="2744069"/>
            <a:ext cx="1536530" cy="1605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74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 txBox="1"/>
          <p:nvPr/>
        </p:nvSpPr>
        <p:spPr>
          <a:xfrm>
            <a:off x="421728" y="858206"/>
            <a:ext cx="5839372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ts val="2400"/>
              <a:buFont typeface="Arial"/>
              <a:buNone/>
            </a:pPr>
            <a:r>
              <a:rPr lang="es-CL" sz="24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Aspectos económicos y ambientales</a:t>
            </a:r>
            <a:endParaRPr sz="2400" b="1" i="0" u="none" strike="noStrike" cap="none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1102785" y="196850"/>
            <a:ext cx="10944356" cy="5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Font typeface="Arial"/>
              <a:buNone/>
            </a:pPr>
            <a:r>
              <a:rPr lang="es-CL"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Pellets Combustible</a:t>
            </a:r>
            <a:endParaRPr sz="3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49" name="Google Shape;149;p5"/>
          <p:cNvGraphicFramePr/>
          <p:nvPr/>
        </p:nvGraphicFramePr>
        <p:xfrm>
          <a:off x="4660899" y="1435531"/>
          <a:ext cx="7411625" cy="1898925"/>
        </p:xfrm>
        <a:graphic>
          <a:graphicData uri="http://schemas.openxmlformats.org/drawingml/2006/table">
            <a:tbl>
              <a:tblPr firstRow="1" firstCol="1" bandRow="1">
                <a:noFill/>
                <a:tableStyleId>{6F831A67-E9BA-4A46-8C4C-95C7D8FA47EB}</a:tableStyleId>
              </a:tblPr>
              <a:tblGrid>
                <a:gridCol w="2035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0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6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9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04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Tipo combustible 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Costo combustible ($/kg o m</a:t>
                      </a:r>
                      <a:r>
                        <a:rPr lang="es-CL" sz="1600" u="none" strike="noStrike" cap="none" baseline="30000"/>
                        <a:t>3</a:t>
                      </a:r>
                      <a:r>
                        <a:rPr lang="es-CL" sz="1600" u="none" strike="noStrike" cap="none"/>
                        <a:t>) 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Ahorro          (%)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Emisiones        (gCO</a:t>
                      </a:r>
                      <a:r>
                        <a:rPr lang="es-CL" sz="1600" u="none" strike="noStrike" cap="none" baseline="-25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r>
                        <a:rPr lang="es-CL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/MJ)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Pellets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140 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-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GLP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1.200 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72,89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72,1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GN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540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52,5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60,2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Diésel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688,2 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55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82,4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0" name="Google Shape;150;p5"/>
          <p:cNvSpPr txBox="1"/>
          <p:nvPr/>
        </p:nvSpPr>
        <p:spPr>
          <a:xfrm>
            <a:off x="203201" y="1426250"/>
            <a:ext cx="4305300" cy="1908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Costo producción pellets &lt; 90 $/kg</a:t>
            </a:r>
            <a:endParaRPr sz="1800" b="1" i="0" u="sng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-CL" sz="14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Supuestos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</a:pPr>
            <a:r>
              <a:rPr lang="es-CL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Mezclas con Eucaliptus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</a:pPr>
            <a:r>
              <a:rPr lang="es-CL"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Secado</a:t>
            </a:r>
            <a:r>
              <a:rPr lang="es-CL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secador rotatorio con quemador de biomasa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5"/>
          <p:cNvPicPr preferRelativeResize="0"/>
          <p:nvPr/>
        </p:nvPicPr>
        <p:blipFill rotWithShape="1">
          <a:blip r:embed="rId3">
            <a:alphaModFix/>
          </a:blip>
          <a:srcRect t="5819" b="6295"/>
          <a:stretch/>
        </p:blipFill>
        <p:spPr>
          <a:xfrm>
            <a:off x="6600555" y="4266152"/>
            <a:ext cx="3875539" cy="1474248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5"/>
          <p:cNvSpPr/>
          <p:nvPr/>
        </p:nvSpPr>
        <p:spPr>
          <a:xfrm>
            <a:off x="5812633" y="4890527"/>
            <a:ext cx="55496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CL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y/o</a:t>
            </a:r>
            <a:endParaRPr sz="20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5"/>
          <p:cNvPicPr preferRelativeResize="0"/>
          <p:nvPr/>
        </p:nvPicPr>
        <p:blipFill rotWithShape="1">
          <a:blip r:embed="rId4">
            <a:alphaModFix/>
          </a:blip>
          <a:srcRect t="41538" b="12958"/>
          <a:stretch/>
        </p:blipFill>
        <p:spPr>
          <a:xfrm>
            <a:off x="421728" y="4266152"/>
            <a:ext cx="5173513" cy="138060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5"/>
          <p:cNvSpPr/>
          <p:nvPr/>
        </p:nvSpPr>
        <p:spPr>
          <a:xfrm>
            <a:off x="4652878" y="3737984"/>
            <a:ext cx="100540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1" i="0" u="sng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Secado</a:t>
            </a:r>
            <a:endParaRPr sz="1800" b="1" i="0" u="sng" strike="noStrike" cap="none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 txBox="1"/>
          <p:nvPr/>
        </p:nvSpPr>
        <p:spPr>
          <a:xfrm>
            <a:off x="593685" y="1083213"/>
            <a:ext cx="8884821" cy="4324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CL" sz="20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Carbones Activados (CA)</a:t>
            </a:r>
            <a:endParaRPr sz="20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Noto Sans Symbols"/>
              <a:buChar char="✔"/>
            </a:pPr>
            <a:r>
              <a:rPr lang="es-CL" sz="20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Son materiales carbonosos de estructura cristalina y con porosidad interna altamente desarrollada, preparados a partir de derivados de petróleo, carbón mineral, cáscara de coco y en los últimos años a partir de residuos agrícolas (hueso de aceituna, cascara de nuez, cáscara avellana, etc.)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Noto Sans Symbols"/>
              <a:buChar char="✔"/>
            </a:pPr>
            <a:r>
              <a:rPr lang="es-CL" sz="20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Formatos: en polvo, granulado o pellet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Noto Sans Symbols"/>
              <a:buChar char="✔"/>
            </a:pPr>
            <a:r>
              <a:rPr lang="es-CL" sz="20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Usos de los CA:  son variados siendo las más importantes como materiales adsorbentes para purificación de agua, purificación de aire, procesamiento de alimentos y bebidas, en industria química y farmacéutica, en minería para recuperación de oro, entre otras.</a:t>
            </a:r>
            <a:endParaRPr sz="20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6" descr="Impregnado De Koh Carbono Activado Granular Para Catalizador ..."/>
          <p:cNvPicPr preferRelativeResize="0"/>
          <p:nvPr/>
        </p:nvPicPr>
        <p:blipFill rotWithShape="1">
          <a:blip r:embed="rId3">
            <a:alphaModFix/>
          </a:blip>
          <a:srcRect l="8796" t="19536" b="16755"/>
          <a:stretch/>
        </p:blipFill>
        <p:spPr>
          <a:xfrm>
            <a:off x="9820251" y="2676670"/>
            <a:ext cx="2330426" cy="1627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6" descr="Pellets/cilíndricos de carbón activado-Eliminación de gas ..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08093" y="4232589"/>
            <a:ext cx="2221566" cy="1935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6" descr="Carbón Activado Polvo Extrafino 1 Kg (para Uso Cosmético ..."/>
          <p:cNvPicPr preferRelativeResize="0"/>
          <p:nvPr/>
        </p:nvPicPr>
        <p:blipFill rotWithShape="1">
          <a:blip r:embed="rId5">
            <a:alphaModFix/>
          </a:blip>
          <a:srcRect t="9054" b="17591"/>
          <a:stretch/>
        </p:blipFill>
        <p:spPr>
          <a:xfrm>
            <a:off x="9627756" y="966952"/>
            <a:ext cx="2480875" cy="1750112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6"/>
          <p:cNvSpPr txBox="1"/>
          <p:nvPr/>
        </p:nvSpPr>
        <p:spPr>
          <a:xfrm>
            <a:off x="1308100" y="5471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Font typeface="Arial"/>
              <a:buNone/>
            </a:pPr>
            <a:r>
              <a:rPr lang="es-CL"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Producción Carbones Activados</a:t>
            </a:r>
            <a:endParaRPr sz="3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6"/>
          <p:cNvSpPr txBox="1"/>
          <p:nvPr/>
        </p:nvSpPr>
        <p:spPr>
          <a:xfrm>
            <a:off x="764628" y="629606"/>
            <a:ext cx="10515600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ts val="2400"/>
              <a:buFont typeface="Arial"/>
              <a:buNone/>
            </a:pPr>
            <a:r>
              <a:rPr lang="es-CL" sz="24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Antecedentes</a:t>
            </a:r>
            <a:endParaRPr sz="2400" b="1" i="0" u="none" strike="noStrike" cap="none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/>
          <p:nvPr/>
        </p:nvSpPr>
        <p:spPr>
          <a:xfrm>
            <a:off x="494492" y="641010"/>
            <a:ext cx="5540547" cy="2031325"/>
          </a:xfrm>
          <a:prstGeom prst="rect">
            <a:avLst/>
          </a:prstGeom>
          <a:gradFill>
            <a:gsLst>
              <a:gs pos="0">
                <a:srgbClr val="ACBE4D"/>
              </a:gs>
              <a:gs pos="50000">
                <a:srgbClr val="A6BB1D"/>
              </a:gs>
              <a:gs pos="100000">
                <a:srgbClr val="96AB13"/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2745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 carbón activado es un material poroso que elimina compuestos orgánicos de líquidos y gases mediante un proceso conocido como "adsorción". En la adsorción, las moléculas orgánicas contenidas en un líquido o gas son atraídas y unidas a la superficie de los poros del carbón activado a medida que pasa el líquido o el gas.</a:t>
            </a:r>
            <a:endParaRPr/>
          </a:p>
        </p:txBody>
      </p:sp>
      <p:pic>
        <p:nvPicPr>
          <p:cNvPr id="148" name="Google Shape;14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43800" y="260363"/>
            <a:ext cx="4539043" cy="3700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4120" y="3097739"/>
            <a:ext cx="3692844" cy="2259437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5"/>
          <p:cNvSpPr/>
          <p:nvPr/>
        </p:nvSpPr>
        <p:spPr>
          <a:xfrm>
            <a:off x="1237671" y="5454909"/>
            <a:ext cx="499770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Algunos grupos funcionales en el carbón activado</a:t>
            </a:r>
            <a:endParaRPr sz="1800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5654044" y="2801791"/>
            <a:ext cx="5461400" cy="3119772"/>
            <a:chOff x="5654044" y="2801791"/>
            <a:chExt cx="5461400" cy="3119772"/>
          </a:xfrm>
        </p:grpSpPr>
        <p:pic>
          <p:nvPicPr>
            <p:cNvPr id="1026" name="Picture 2" descr="Fotos de Aceptar figura de stock, Aceptar figura imágenes libres de  derechos | Depositphotos®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8473" y="4792789"/>
              <a:ext cx="1506971" cy="1128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upo 5"/>
            <p:cNvGrpSpPr/>
            <p:nvPr/>
          </p:nvGrpSpPr>
          <p:grpSpPr>
            <a:xfrm>
              <a:off x="5654044" y="2801791"/>
              <a:ext cx="5126584" cy="2851331"/>
              <a:chOff x="5529353" y="2856070"/>
              <a:chExt cx="5126584" cy="2851331"/>
            </a:xfrm>
          </p:grpSpPr>
          <p:sp>
            <p:nvSpPr>
              <p:cNvPr id="8" name="CuadroTexto 7"/>
              <p:cNvSpPr txBox="1"/>
              <p:nvPr/>
            </p:nvSpPr>
            <p:spPr>
              <a:xfrm>
                <a:off x="7191142" y="4424373"/>
                <a:ext cx="3464795" cy="33855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r>
                  <a:rPr lang="es-ES" sz="1600" b="1" dirty="0"/>
                  <a:t>POROS </a:t>
                </a:r>
                <a:r>
                  <a:rPr lang="es-ES" sz="1600" dirty="0"/>
                  <a:t>+ </a:t>
                </a:r>
                <a:r>
                  <a:rPr lang="es-ES" sz="1600" b="1" dirty="0">
                    <a:solidFill>
                      <a:srgbClr val="FF0000"/>
                    </a:solidFill>
                  </a:rPr>
                  <a:t>QUIMICA SUPERFICIAL</a:t>
                </a:r>
                <a:endParaRPr lang="es-CL" sz="1600" dirty="0"/>
              </a:p>
            </p:txBody>
          </p:sp>
          <p:sp>
            <p:nvSpPr>
              <p:cNvPr id="9" name="Flecha abajo 8"/>
              <p:cNvSpPr/>
              <p:nvPr/>
            </p:nvSpPr>
            <p:spPr>
              <a:xfrm>
                <a:off x="8495366" y="4925127"/>
                <a:ext cx="633047" cy="357661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sp>
            <p:nvSpPr>
              <p:cNvPr id="10" name="Rectángulo 9"/>
              <p:cNvSpPr/>
              <p:nvPr/>
            </p:nvSpPr>
            <p:spPr>
              <a:xfrm>
                <a:off x="7191142" y="5307291"/>
                <a:ext cx="2836034" cy="40011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2000" b="1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Excelente adsorbente</a:t>
                </a:r>
                <a:endParaRPr lang="es-ES" sz="2000" b="1" i="1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  <p:sp>
            <p:nvSpPr>
              <p:cNvPr id="11" name="Flecha curvada hacia la derecha 10"/>
              <p:cNvSpPr/>
              <p:nvPr/>
            </p:nvSpPr>
            <p:spPr>
              <a:xfrm rot="836953">
                <a:off x="6330462" y="2856070"/>
                <a:ext cx="860680" cy="1505237"/>
              </a:xfrm>
              <a:prstGeom prst="curvedRightArrow">
                <a:avLst>
                  <a:gd name="adj1" fmla="val 25000"/>
                  <a:gd name="adj2" fmla="val 40114"/>
                  <a:gd name="adj3" fmla="val 34807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Flecha derecha 11"/>
              <p:cNvSpPr/>
              <p:nvPr/>
            </p:nvSpPr>
            <p:spPr>
              <a:xfrm>
                <a:off x="5529353" y="4600727"/>
                <a:ext cx="1124665" cy="324400"/>
              </a:xfrm>
              <a:prstGeom prst="rightArrow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381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7" descr="C:\Users\c.segura\Desktop\descarga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66416" y="2880492"/>
            <a:ext cx="1997347" cy="1330908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7"/>
          <p:cNvSpPr/>
          <p:nvPr/>
        </p:nvSpPr>
        <p:spPr>
          <a:xfrm>
            <a:off x="488373" y="1391868"/>
            <a:ext cx="3336003" cy="403497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7"/>
          <p:cNvSpPr txBox="1"/>
          <p:nvPr/>
        </p:nvSpPr>
        <p:spPr>
          <a:xfrm>
            <a:off x="778798" y="1467319"/>
            <a:ext cx="241873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Materias Primas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7" descr="Imagen relacionada"/>
          <p:cNvPicPr preferRelativeResize="0"/>
          <p:nvPr/>
        </p:nvPicPr>
        <p:blipFill rotWithShape="1">
          <a:blip r:embed="rId4">
            <a:alphaModFix/>
          </a:blip>
          <a:srcRect l="9751" t="7796" r="15816" b="10312"/>
          <a:stretch/>
        </p:blipFill>
        <p:spPr>
          <a:xfrm>
            <a:off x="545064" y="3585992"/>
            <a:ext cx="1838325" cy="179959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7"/>
          <p:cNvSpPr txBox="1"/>
          <p:nvPr/>
        </p:nvSpPr>
        <p:spPr>
          <a:xfrm>
            <a:off x="1874312" y="2289286"/>
            <a:ext cx="241873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Hueso aceituna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7"/>
          <p:cNvSpPr txBox="1"/>
          <p:nvPr/>
        </p:nvSpPr>
        <p:spPr>
          <a:xfrm>
            <a:off x="2162901" y="4100523"/>
            <a:ext cx="241873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Aserrín madera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7"/>
          <p:cNvSpPr/>
          <p:nvPr/>
        </p:nvSpPr>
        <p:spPr>
          <a:xfrm>
            <a:off x="4780206" y="1562735"/>
            <a:ext cx="1537785" cy="128069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001D3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Activación Química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7"/>
          <p:cNvSpPr/>
          <p:nvPr/>
        </p:nvSpPr>
        <p:spPr>
          <a:xfrm>
            <a:off x="4875213" y="4375465"/>
            <a:ext cx="1537785" cy="128069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001D3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Activación Física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7"/>
          <p:cNvSpPr/>
          <p:nvPr/>
        </p:nvSpPr>
        <p:spPr>
          <a:xfrm>
            <a:off x="3942326" y="3282891"/>
            <a:ext cx="1209368" cy="64017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001D3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p7" descr="Resultado de imagen para carbones activado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97701" y="1765030"/>
            <a:ext cx="2610669" cy="2043087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7"/>
          <p:cNvSpPr txBox="1"/>
          <p:nvPr/>
        </p:nvSpPr>
        <p:spPr>
          <a:xfrm>
            <a:off x="7200954" y="3938816"/>
            <a:ext cx="197075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Formato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Granular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Polvo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Pellet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7"/>
          <p:cNvSpPr/>
          <p:nvPr/>
        </p:nvSpPr>
        <p:spPr>
          <a:xfrm>
            <a:off x="6946142" y="1455179"/>
            <a:ext cx="356460" cy="3960657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7"/>
          <p:cNvSpPr txBox="1"/>
          <p:nvPr/>
        </p:nvSpPr>
        <p:spPr>
          <a:xfrm>
            <a:off x="8416066" y="3891846"/>
            <a:ext cx="197075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Propiedades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Microporosos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Mesoporosos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Ácidos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Básicos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7"/>
          <p:cNvSpPr txBox="1"/>
          <p:nvPr/>
        </p:nvSpPr>
        <p:spPr>
          <a:xfrm>
            <a:off x="7342133" y="1362786"/>
            <a:ext cx="368157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Producto: Carbón Activado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7"/>
          <p:cNvSpPr/>
          <p:nvPr/>
        </p:nvSpPr>
        <p:spPr>
          <a:xfrm>
            <a:off x="9725793" y="2036482"/>
            <a:ext cx="257573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-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Sup.400-2.000 m</a:t>
            </a:r>
            <a:r>
              <a:rPr lang="es-CL" sz="16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-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Sólo importación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-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&gt;2.500 ton/año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-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Minería, tratamiento de aguas, olores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-"/>
            </a:pPr>
            <a:r>
              <a:rPr lang="es-CL"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2.000-7.000 USD/ton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p7" descr="Imagen que contiene tabla, comida, azul, papel&#10;&#10;Descripción generada automá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5400000">
            <a:off x="338089" y="2047557"/>
            <a:ext cx="1718470" cy="1288852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7"/>
          <p:cNvSpPr txBox="1"/>
          <p:nvPr/>
        </p:nvSpPr>
        <p:spPr>
          <a:xfrm>
            <a:off x="838200" y="5471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Font typeface="Arial"/>
              <a:buNone/>
            </a:pPr>
            <a:r>
              <a:rPr lang="es-CL"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Producción Carbones Activados</a:t>
            </a:r>
            <a:endParaRPr sz="3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7"/>
          <p:cNvSpPr txBox="1"/>
          <p:nvPr/>
        </p:nvSpPr>
        <p:spPr>
          <a:xfrm>
            <a:off x="764628" y="629606"/>
            <a:ext cx="10515600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ts val="2400"/>
              <a:buFont typeface="Arial"/>
              <a:buNone/>
            </a:pPr>
            <a:r>
              <a:rPr lang="es-CL" sz="24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Antecedentes</a:t>
            </a:r>
            <a:endParaRPr sz="2400" b="1" i="0" u="none" strike="noStrike" cap="none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0"/>
          <p:cNvSpPr txBox="1"/>
          <p:nvPr/>
        </p:nvSpPr>
        <p:spPr>
          <a:xfrm>
            <a:off x="218660" y="779127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94E"/>
              </a:buClr>
              <a:buSzPts val="2600"/>
              <a:buFont typeface="Arial"/>
              <a:buNone/>
            </a:pPr>
            <a:r>
              <a:rPr lang="es-MX" sz="2600" b="1" i="1" dirty="0" smtClean="0">
                <a:solidFill>
                  <a:srgbClr val="00294E"/>
                </a:solidFill>
                <a:latin typeface="Arial"/>
                <a:ea typeface="Arial"/>
                <a:cs typeface="Arial"/>
                <a:sym typeface="Arial"/>
              </a:rPr>
              <a:t>Preparación </a:t>
            </a:r>
            <a:r>
              <a:rPr lang="es-MX" sz="2600" b="1" i="1" dirty="0">
                <a:solidFill>
                  <a:srgbClr val="00294E"/>
                </a:solidFill>
                <a:latin typeface="Arial"/>
                <a:ea typeface="Arial"/>
                <a:cs typeface="Arial"/>
                <a:sym typeface="Arial"/>
              </a:rPr>
              <a:t>a escala de laboratorio</a:t>
            </a:r>
            <a:endParaRPr sz="2600" b="1" i="1" dirty="0">
              <a:solidFill>
                <a:srgbClr val="0029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" name="Google Shape;230;p10"/>
          <p:cNvGrpSpPr/>
          <p:nvPr/>
        </p:nvGrpSpPr>
        <p:grpSpPr>
          <a:xfrm>
            <a:off x="6769521" y="1460503"/>
            <a:ext cx="5148201" cy="3368236"/>
            <a:chOff x="0" y="0"/>
            <a:chExt cx="4114800" cy="3294380"/>
          </a:xfrm>
        </p:grpSpPr>
        <p:pic>
          <p:nvPicPr>
            <p:cNvPr id="231" name="Google Shape;231;p10"/>
            <p:cNvPicPr preferRelativeResize="0"/>
            <p:nvPr/>
          </p:nvPicPr>
          <p:blipFill rotWithShape="1">
            <a:blip r:embed="rId3">
              <a:alphaModFix/>
            </a:blip>
            <a:srcRect l="4922" r="1391"/>
            <a:stretch/>
          </p:blipFill>
          <p:spPr>
            <a:xfrm>
              <a:off x="0" y="0"/>
              <a:ext cx="4114800" cy="3294380"/>
            </a:xfrm>
            <a:prstGeom prst="rect">
              <a:avLst/>
            </a:prstGeom>
            <a:solidFill>
              <a:srgbClr val="ECECEC"/>
            </a:solidFill>
            <a:ln w="88900" cap="sq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232" name="Google Shape;232;p10"/>
            <p:cNvSpPr txBox="1"/>
            <p:nvPr/>
          </p:nvSpPr>
          <p:spPr>
            <a:xfrm>
              <a:off x="307268" y="1191411"/>
              <a:ext cx="400050" cy="3369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9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10"/>
            <p:cNvSpPr txBox="1"/>
            <p:nvPr/>
          </p:nvSpPr>
          <p:spPr>
            <a:xfrm>
              <a:off x="707705" y="1427448"/>
              <a:ext cx="400050" cy="31668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p10"/>
            <p:cNvSpPr txBox="1"/>
            <p:nvPr/>
          </p:nvSpPr>
          <p:spPr>
            <a:xfrm>
              <a:off x="1732627" y="951630"/>
              <a:ext cx="400050" cy="33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9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p10"/>
            <p:cNvSpPr txBox="1"/>
            <p:nvPr/>
          </p:nvSpPr>
          <p:spPr>
            <a:xfrm>
              <a:off x="1578072" y="2695610"/>
              <a:ext cx="400050" cy="3305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9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4</a:t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10"/>
            <p:cNvSpPr txBox="1"/>
            <p:nvPr/>
          </p:nvSpPr>
          <p:spPr>
            <a:xfrm>
              <a:off x="3005234" y="1446177"/>
              <a:ext cx="400050" cy="32281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9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5</a:t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10"/>
            <p:cNvSpPr txBox="1"/>
            <p:nvPr/>
          </p:nvSpPr>
          <p:spPr>
            <a:xfrm>
              <a:off x="3477017" y="2367836"/>
              <a:ext cx="400050" cy="33980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9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6</a:t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10"/>
            <p:cNvSpPr txBox="1"/>
            <p:nvPr/>
          </p:nvSpPr>
          <p:spPr>
            <a:xfrm>
              <a:off x="3676866" y="1648070"/>
              <a:ext cx="400050" cy="3255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9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7</a:t>
              </a:r>
              <a:endPara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9" name="Google Shape;239;p10"/>
          <p:cNvSpPr/>
          <p:nvPr/>
        </p:nvSpPr>
        <p:spPr>
          <a:xfrm>
            <a:off x="6671128" y="4903712"/>
            <a:ext cx="5365703" cy="421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000" dirty="0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1) Controlador de flujo másico (N</a:t>
            </a:r>
            <a:r>
              <a:rPr lang="es-MX" sz="1000" baseline="-25000" dirty="0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s-MX" sz="1000" dirty="0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), (2) Bomba HPLC, (3) Generador de vapor, (4) Controlador de temperatura, (5) Horno Tubular, (6) Trampa, (7) Venteo.</a:t>
            </a:r>
            <a:endParaRPr sz="1000" dirty="0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0"/>
          <p:cNvSpPr txBox="1">
            <a:spLocks noGrp="1"/>
          </p:cNvSpPr>
          <p:nvPr>
            <p:ph type="body" idx="2"/>
          </p:nvPr>
        </p:nvSpPr>
        <p:spPr>
          <a:xfrm>
            <a:off x="6643592" y="5336236"/>
            <a:ext cx="5506404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ct val="100000"/>
              <a:buNone/>
            </a:pPr>
            <a:r>
              <a:rPr lang="es-MX"/>
              <a:t>Sistema experimental de laboratorio para la pirólisis y activación </a:t>
            </a:r>
            <a:endParaRPr baseline="-25000"/>
          </a:p>
        </p:txBody>
      </p:sp>
      <p:pic>
        <p:nvPicPr>
          <p:cNvPr id="241" name="Google Shape;241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156215" y="2385349"/>
            <a:ext cx="1800676" cy="1350506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2" name="Google Shape;242;p10"/>
          <p:cNvPicPr preferRelativeResize="0"/>
          <p:nvPr/>
        </p:nvPicPr>
        <p:blipFill rotWithShape="1">
          <a:blip r:embed="rId5">
            <a:alphaModFix/>
          </a:blip>
          <a:srcRect l="22359" t="16175" r="30255" b="16268"/>
          <a:stretch/>
        </p:blipFill>
        <p:spPr>
          <a:xfrm rot="5400000">
            <a:off x="1865499" y="1990919"/>
            <a:ext cx="940661" cy="100581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243" name="Google Shape;243;p10"/>
          <p:cNvPicPr preferRelativeResize="0"/>
          <p:nvPr/>
        </p:nvPicPr>
        <p:blipFill rotWithShape="1">
          <a:blip r:embed="rId6">
            <a:alphaModFix/>
          </a:blip>
          <a:srcRect l="25641" t="15903" r="29230" b="19550"/>
          <a:stretch/>
        </p:blipFill>
        <p:spPr>
          <a:xfrm rot="5400000">
            <a:off x="1876060" y="3077230"/>
            <a:ext cx="914009" cy="98048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244" name="Google Shape;244;p10"/>
          <p:cNvPicPr preferRelativeResize="0"/>
          <p:nvPr/>
        </p:nvPicPr>
        <p:blipFill rotWithShape="1">
          <a:blip r:embed="rId7">
            <a:alphaModFix/>
          </a:blip>
          <a:srcRect l="31618" t="21246" r="20230" b="22063"/>
          <a:stretch/>
        </p:blipFill>
        <p:spPr>
          <a:xfrm>
            <a:off x="5317583" y="1983537"/>
            <a:ext cx="1083212" cy="956604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45" name="Google Shape;245;p10"/>
          <p:cNvSpPr txBox="1"/>
          <p:nvPr/>
        </p:nvSpPr>
        <p:spPr>
          <a:xfrm>
            <a:off x="3154745" y="4424669"/>
            <a:ext cx="1659429" cy="646290"/>
          </a:xfrm>
          <a:prstGeom prst="rect">
            <a:avLst/>
          </a:prstGeom>
          <a:gradFill>
            <a:gsLst>
              <a:gs pos="0">
                <a:srgbClr val="474F66"/>
              </a:gs>
              <a:gs pos="50000">
                <a:srgbClr val="002951"/>
              </a:gs>
              <a:gs pos="100000">
                <a:srgbClr val="00234B"/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2745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i="1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Carbonización(Pirólisis)</a:t>
            </a:r>
            <a:endParaRPr sz="1800" i="1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10" descr="C:\Users\v.ferrer\Desktop\UDT Chile\Proyecto FIA Cuesco de aceituna\Informe de avance 03-2020\AC-H65.jpg"/>
          <p:cNvPicPr preferRelativeResize="0"/>
          <p:nvPr/>
        </p:nvPicPr>
        <p:blipFill rotWithShape="1">
          <a:blip r:embed="rId8">
            <a:alphaModFix/>
          </a:blip>
          <a:srcRect l="42751" t="32020" r="26951" b="26875"/>
          <a:stretch/>
        </p:blipFill>
        <p:spPr>
          <a:xfrm>
            <a:off x="5317583" y="3080817"/>
            <a:ext cx="1083212" cy="1135728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47" name="Google Shape;247;p10"/>
          <p:cNvSpPr/>
          <p:nvPr/>
        </p:nvSpPr>
        <p:spPr>
          <a:xfrm>
            <a:off x="2959094" y="2785124"/>
            <a:ext cx="364464" cy="57681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2700" cap="flat" cmpd="sng">
            <a:solidFill>
              <a:srgbClr val="001D38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0"/>
          <p:cNvSpPr/>
          <p:nvPr/>
        </p:nvSpPr>
        <p:spPr>
          <a:xfrm>
            <a:off x="4767571" y="2769860"/>
            <a:ext cx="364464" cy="57681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2700" cap="flat" cmpd="sng">
            <a:solidFill>
              <a:srgbClr val="001D38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0"/>
          <p:cNvSpPr txBox="1"/>
          <p:nvPr/>
        </p:nvSpPr>
        <p:spPr>
          <a:xfrm>
            <a:off x="584359" y="4263741"/>
            <a:ext cx="1774845" cy="646331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745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i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Adecuación de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i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materia prima</a:t>
            </a:r>
            <a:endParaRPr sz="1800" i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0"/>
          <p:cNvSpPr txBox="1"/>
          <p:nvPr/>
        </p:nvSpPr>
        <p:spPr>
          <a:xfrm>
            <a:off x="5225447" y="4389181"/>
            <a:ext cx="1236236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2745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i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Activación</a:t>
            </a:r>
            <a:endParaRPr sz="1800" i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1" name="Google Shape;251;p10"/>
          <p:cNvPicPr preferRelativeResize="0"/>
          <p:nvPr/>
        </p:nvPicPr>
        <p:blipFill rotWithShape="1">
          <a:blip r:embed="rId9">
            <a:alphaModFix/>
          </a:blip>
          <a:srcRect t="9772" r="50298"/>
          <a:stretch/>
        </p:blipFill>
        <p:spPr>
          <a:xfrm>
            <a:off x="3500046" y="3111305"/>
            <a:ext cx="1131521" cy="930634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pic>
        <p:nvPicPr>
          <p:cNvPr id="252" name="Google Shape;252;p10"/>
          <p:cNvPicPr preferRelativeResize="0"/>
          <p:nvPr/>
        </p:nvPicPr>
        <p:blipFill rotWithShape="1">
          <a:blip r:embed="rId9">
            <a:alphaModFix/>
          </a:blip>
          <a:srcRect l="54636" t="9911" r="2557" b="8914"/>
          <a:stretch/>
        </p:blipFill>
        <p:spPr>
          <a:xfrm>
            <a:off x="3484832" y="2032667"/>
            <a:ext cx="1079439" cy="927405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grpSp>
        <p:nvGrpSpPr>
          <p:cNvPr id="5" name="Grupo 4"/>
          <p:cNvGrpSpPr/>
          <p:nvPr/>
        </p:nvGrpSpPr>
        <p:grpSpPr>
          <a:xfrm>
            <a:off x="2673927" y="4228851"/>
            <a:ext cx="3342861" cy="1348340"/>
            <a:chOff x="2673927" y="4228851"/>
            <a:chExt cx="3342861" cy="1348340"/>
          </a:xfrm>
        </p:grpSpPr>
        <p:sp>
          <p:nvSpPr>
            <p:cNvPr id="4" name="Rectángulo 3"/>
            <p:cNvSpPr/>
            <p:nvPr/>
          </p:nvSpPr>
          <p:spPr>
            <a:xfrm>
              <a:off x="2679058" y="4228851"/>
              <a:ext cx="192378" cy="1348340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" name="Flecha doblada hacia arriba 2"/>
            <p:cNvSpPr/>
            <p:nvPr/>
          </p:nvSpPr>
          <p:spPr>
            <a:xfrm>
              <a:off x="2673927" y="4843852"/>
              <a:ext cx="3342861" cy="733338"/>
            </a:xfrm>
            <a:prstGeom prst="bentUpArrow">
              <a:avLst/>
            </a:prstGeom>
            <a:solidFill>
              <a:schemeClr val="accent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1" name="Rectángulo 30"/>
            <p:cNvSpPr/>
            <p:nvPr/>
          </p:nvSpPr>
          <p:spPr>
            <a:xfrm rot="16200000">
              <a:off x="2655487" y="5324752"/>
              <a:ext cx="228989" cy="164810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33" name="Google Shape;212;p8"/>
          <p:cNvSpPr txBox="1"/>
          <p:nvPr/>
        </p:nvSpPr>
        <p:spPr>
          <a:xfrm>
            <a:off x="1600200" y="5471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Font typeface="Arial"/>
              <a:buNone/>
            </a:pPr>
            <a:r>
              <a:rPr lang="es-CL" sz="3600" b="1" i="0" u="none" strike="noStrike" cap="none" dirty="0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Producción Carbones Activados</a:t>
            </a:r>
            <a:endParaRPr sz="3600" b="1" i="0" u="none" strike="noStrike" cap="none" dirty="0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064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0" name="Google Shape;320;p14"/>
          <p:cNvGraphicFramePr/>
          <p:nvPr>
            <p:extLst>
              <p:ext uri="{D42A27DB-BD31-4B8C-83A1-F6EECF244321}">
                <p14:modId xmlns:p14="http://schemas.microsoft.com/office/powerpoint/2010/main" val="297621297"/>
              </p:ext>
            </p:extLst>
          </p:nvPr>
        </p:nvGraphicFramePr>
        <p:xfrm>
          <a:off x="857784" y="963502"/>
          <a:ext cx="9600475" cy="2435860"/>
        </p:xfrm>
        <a:graphic>
          <a:graphicData uri="http://schemas.openxmlformats.org/drawingml/2006/table">
            <a:tbl>
              <a:tblPr firstRow="1" firstCol="1" bandRow="1">
                <a:noFill/>
              </a:tblPr>
              <a:tblGrid>
                <a:gridCol w="215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8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9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2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4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87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Muestra</a:t>
                      </a:r>
                      <a:endParaRPr sz="18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Cenizas, %</a:t>
                      </a:r>
                      <a:endParaRPr sz="18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Humedad,%</a:t>
                      </a:r>
                      <a:endParaRPr sz="18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Volátiles, %</a:t>
                      </a:r>
                      <a:endParaRPr sz="18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Carbón </a:t>
                      </a:r>
                      <a:r>
                        <a:rPr lang="es-MX" sz="1800" u="none" strike="noStrike" cap="none" dirty="0" err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fijo</a:t>
                      </a:r>
                      <a:r>
                        <a:rPr lang="es-MX" sz="1800" u="none" strike="noStrike" cap="none" baseline="30000" dirty="0" err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r>
                        <a:rPr lang="es-MX" sz="18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%</a:t>
                      </a:r>
                      <a:endParaRPr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C,%</a:t>
                      </a:r>
                      <a:endParaRPr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H,%</a:t>
                      </a:r>
                      <a:endParaRPr sz="18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N,%</a:t>
                      </a:r>
                      <a:endParaRPr sz="18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Materia prima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0,66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9,05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86,8</a:t>
                      </a:r>
                      <a:endParaRPr sz="1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12,5</a:t>
                      </a:r>
                      <a:endParaRPr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51,9</a:t>
                      </a:r>
                      <a:endParaRPr sz="1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6,45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0,25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CA-CO</a:t>
                      </a:r>
                      <a:r>
                        <a:rPr lang="es-MX" sz="180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2,12</a:t>
                      </a:r>
                      <a:endParaRPr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4,05</a:t>
                      </a:r>
                      <a:endParaRPr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9,72</a:t>
                      </a:r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88,2</a:t>
                      </a:r>
                      <a:endParaRPr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96,0 </a:t>
                      </a:r>
                      <a:endParaRPr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0,86</a:t>
                      </a:r>
                      <a:endParaRPr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0,99</a:t>
                      </a:r>
                      <a:endParaRPr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CA-H</a:t>
                      </a:r>
                      <a:r>
                        <a:rPr lang="es-MX" sz="180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es-MX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3,19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1,25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8,14</a:t>
                      </a:r>
                      <a:endParaRPr sz="1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88,7</a:t>
                      </a:r>
                      <a:endParaRPr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94,2</a:t>
                      </a:r>
                      <a:endParaRPr sz="1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0,90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0,66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CA-KOH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5,30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1,15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22,4</a:t>
                      </a:r>
                      <a:endParaRPr sz="1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72,3</a:t>
                      </a:r>
                      <a:endParaRPr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86,9</a:t>
                      </a:r>
                      <a:endParaRPr sz="1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0,68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0,97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CA-H</a:t>
                      </a:r>
                      <a:r>
                        <a:rPr lang="es-MX" sz="180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s-MX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PO</a:t>
                      </a:r>
                      <a:r>
                        <a:rPr lang="es-MX" sz="180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3,22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1,49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17,4</a:t>
                      </a:r>
                      <a:endParaRPr sz="1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79,3</a:t>
                      </a:r>
                      <a:endParaRPr dirty="0"/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87,8</a:t>
                      </a:r>
                      <a:endParaRPr sz="18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0,98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0,65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s-MX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Norit GAC 1240 plus</a:t>
                      </a:r>
                      <a:r>
                        <a:rPr lang="es-MX" sz="1800" u="none" strike="noStrike" cap="none" baseline="30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</a:t>
                      </a:r>
                      <a:endParaRPr sz="1800" u="none" strike="noStrike" cap="none" baseline="30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5,89</a:t>
                      </a:r>
                      <a:endParaRPr dirty="0"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3,95</a:t>
                      </a:r>
                      <a:endParaRPr dirty="0"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9,65</a:t>
                      </a:r>
                      <a:endParaRPr dirty="0"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84,5</a:t>
                      </a:r>
                      <a:endParaRPr sz="1800" b="1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91,4</a:t>
                      </a:r>
                      <a:endParaRPr dirty="0"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0,36</a:t>
                      </a:r>
                      <a:endParaRPr dirty="0"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8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0,88</a:t>
                      </a:r>
                      <a:endParaRPr dirty="0"/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21" name="Google Shape;321;p14"/>
          <p:cNvSpPr/>
          <p:nvPr/>
        </p:nvSpPr>
        <p:spPr>
          <a:xfrm>
            <a:off x="698113" y="552625"/>
            <a:ext cx="9311640" cy="397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83895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000" i="1">
                <a:solidFill>
                  <a:srgbClr val="00294E"/>
                </a:solidFill>
                <a:latin typeface="Arial"/>
                <a:ea typeface="Arial"/>
                <a:cs typeface="Arial"/>
                <a:sym typeface="Arial"/>
              </a:rPr>
              <a:t>Análisis próximo y último de los carbones activados preparados.</a:t>
            </a:r>
            <a:endParaRPr sz="2000" i="1">
              <a:solidFill>
                <a:srgbClr val="0029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14"/>
          <p:cNvSpPr/>
          <p:nvPr/>
        </p:nvSpPr>
        <p:spPr>
          <a:xfrm>
            <a:off x="81545" y="3408311"/>
            <a:ext cx="514889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83895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400" i="1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s-MX" sz="1400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MX" sz="14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%Carbón fijo (base </a:t>
            </a:r>
            <a:r>
              <a:rPr lang="es-MX" sz="1400" i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seca)</a:t>
            </a:r>
          </a:p>
          <a:p>
            <a:pPr marL="683895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400" i="1" baseline="300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s-MX" sz="1400" i="1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MX" sz="14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Carbón activado comercial</a:t>
            </a:r>
            <a:endParaRPr sz="1400" i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14"/>
          <p:cNvSpPr txBox="1"/>
          <p:nvPr/>
        </p:nvSpPr>
        <p:spPr>
          <a:xfrm>
            <a:off x="572605" y="4286601"/>
            <a:ext cx="6414222" cy="6465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✔"/>
            </a:pPr>
            <a:r>
              <a:rPr lang="es-MX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Análisis próximo y último de los </a:t>
            </a:r>
            <a:r>
              <a:rPr lang="es-MX" sz="18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biocarbones</a:t>
            </a:r>
            <a:r>
              <a:rPr lang="es-MX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preparados muy similares a un carbón activado comercial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74" name="Picture 2" descr="Con residuos de la industria de aceite de oliva desarrollan biocombustibles  sólidos y carbones descontaminantes de agua y olores - El Mostrad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313" y="3640323"/>
            <a:ext cx="4230159" cy="23688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36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8" name="Google Shape;328;p15"/>
          <p:cNvGraphicFramePr/>
          <p:nvPr>
            <p:extLst>
              <p:ext uri="{D42A27DB-BD31-4B8C-83A1-F6EECF244321}">
                <p14:modId xmlns:p14="http://schemas.microsoft.com/office/powerpoint/2010/main" val="2398888343"/>
              </p:ext>
            </p:extLst>
          </p:nvPr>
        </p:nvGraphicFramePr>
        <p:xfrm>
          <a:off x="58686" y="817463"/>
          <a:ext cx="12053575" cy="3913826"/>
        </p:xfrm>
        <a:graphic>
          <a:graphicData uri="http://schemas.openxmlformats.org/drawingml/2006/table">
            <a:tbl>
              <a:tblPr firstRow="1" firstCol="1" bandRow="1">
                <a:noFill/>
              </a:tblPr>
              <a:tblGrid>
                <a:gridCol w="163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8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4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2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954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52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516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Muestra</a:t>
                      </a:r>
                      <a:endParaRPr sz="16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Área superficial </a:t>
                      </a:r>
                      <a:r>
                        <a:rPr lang="es-MX" sz="1600" u="none" strike="noStrike" cap="none" dirty="0" smtClean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</a:t>
                      </a:r>
                      <a:r>
                        <a:rPr lang="es-MX" sz="1600" u="none" strike="noStrike" cap="none" baseline="-2500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BET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), m</a:t>
                      </a:r>
                      <a:r>
                        <a:rPr lang="es-MX" sz="1600" u="none" strike="noStrike" cap="none" baseline="3000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/g</a:t>
                      </a:r>
                      <a:endParaRPr sz="16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Volumen total de poros (</a:t>
                      </a:r>
                      <a:r>
                        <a:rPr lang="es-MX" sz="1600" u="none" strike="noStrike" cap="none" dirty="0" err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</a:t>
                      </a:r>
                      <a:r>
                        <a:rPr lang="es-MX" sz="1600" u="none" strike="noStrike" cap="none" baseline="-25000" dirty="0" err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), cm</a:t>
                      </a:r>
                      <a:r>
                        <a:rPr lang="es-MX" sz="1600" u="none" strike="noStrike" cap="none" baseline="3000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/g</a:t>
                      </a:r>
                      <a:endParaRPr sz="16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 err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Microporos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%</a:t>
                      </a:r>
                      <a:endParaRPr sz="16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Cantidad total grupos ácidos, </a:t>
                      </a:r>
                      <a:r>
                        <a:rPr lang="es-MX" sz="1600" u="none" strike="noStrike" cap="none" dirty="0" err="1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mmol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/g</a:t>
                      </a:r>
                      <a:endParaRPr dirty="0">
                        <a:solidFill>
                          <a:schemeClr val="bg1"/>
                        </a:solidFill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Adsorción de yodo, mg/g</a:t>
                      </a:r>
                      <a:endParaRPr sz="16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MX" sz="1600" u="none" strike="noStrike" cap="none" dirty="0" smtClean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 smtClean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Capacidad 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 adsorción NH</a:t>
                      </a:r>
                      <a:r>
                        <a:rPr lang="es-MX" sz="1600" u="none" strike="noStrike" cap="none" baseline="-2500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, mg/g</a:t>
                      </a:r>
                      <a:endParaRPr sz="16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Capacidad de adsorción CH</a:t>
                      </a:r>
                      <a:r>
                        <a:rPr lang="es-MX" sz="1600" u="none" strike="noStrike" cap="none" baseline="-25000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SH, mg/g</a:t>
                      </a:r>
                      <a:endParaRPr sz="16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1600" u="none" strike="noStrike" cap="none" dirty="0">
                          <a:solidFill>
                            <a:schemeClr val="bg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Adsorción de azul de metileno, mg/g</a:t>
                      </a:r>
                      <a:endParaRPr sz="1600" u="none" strike="noStrike" cap="none" dirty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CA-CO</a:t>
                      </a:r>
                      <a:r>
                        <a:rPr lang="es-MX" sz="160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1.011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0,44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89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3,92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723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142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8,09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286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CA-H</a:t>
                      </a:r>
                      <a:r>
                        <a:rPr lang="es-MX" sz="160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1.511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0,91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66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2,55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683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107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33,9</a:t>
                      </a:r>
                      <a:endParaRPr sz="16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397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CA-KOH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1.823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0,74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98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4,51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929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252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26,5</a:t>
                      </a:r>
                      <a:endParaRPr sz="16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620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CA-H</a:t>
                      </a:r>
                      <a:r>
                        <a:rPr lang="es-MX" sz="160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PO</a:t>
                      </a:r>
                      <a:r>
                        <a:rPr lang="es-MX" sz="160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1.986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1,15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3,63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718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156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8,11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247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Carbón mesoporoso ordenado </a:t>
                      </a:r>
                      <a:r>
                        <a:rPr lang="es-MX" sz="160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1.670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1,62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dirty="0"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423</a:t>
                      </a:r>
                      <a:endParaRPr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Norit C Gran </a:t>
                      </a:r>
                      <a:r>
                        <a:rPr lang="es-MX" sz="160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1.328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1,12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47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3,33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706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157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1,07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377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AC-AN </a:t>
                      </a:r>
                      <a:r>
                        <a:rPr lang="es-MX" sz="160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975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0,51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70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60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-</a:t>
                      </a:r>
                      <a:endParaRPr sz="16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29" name="Google Shape;329;p15"/>
          <p:cNvSpPr/>
          <p:nvPr/>
        </p:nvSpPr>
        <p:spPr>
          <a:xfrm>
            <a:off x="157162" y="66488"/>
            <a:ext cx="11165522" cy="75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83895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000" i="1">
                <a:solidFill>
                  <a:srgbClr val="00294E"/>
                </a:solidFill>
                <a:latin typeface="Arial"/>
                <a:ea typeface="Arial"/>
                <a:cs typeface="Arial"/>
                <a:sym typeface="Arial"/>
              </a:rPr>
              <a:t>Propiedades texturales, cantidad total de grupos ácidos, adsorción de yodo y capacidad de adsorción de los carbones preparados por activación física y química.</a:t>
            </a:r>
            <a:endParaRPr sz="2000" i="1">
              <a:solidFill>
                <a:srgbClr val="0029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15"/>
          <p:cNvSpPr/>
          <p:nvPr/>
        </p:nvSpPr>
        <p:spPr>
          <a:xfrm>
            <a:off x="-650415" y="4751991"/>
            <a:ext cx="5516928" cy="670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68389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200" b="1" i="1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s-MX" sz="12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MX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Saha et al., J. Colloid Interface Sci. 345 (2010) 402-409</a:t>
            </a:r>
            <a:endParaRPr/>
          </a:p>
          <a:p>
            <a:pPr marL="68389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200" i="1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lang="es-MX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Carbón activado comercial</a:t>
            </a:r>
            <a:r>
              <a:rPr lang="es-MX" sz="1200" b="1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683895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200" i="1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s-MX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Lee et al., J. Ind Eng. Chem. 16 (2010) 973-977</a:t>
            </a:r>
            <a:endParaRPr sz="1200" b="1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15"/>
          <p:cNvSpPr/>
          <p:nvPr/>
        </p:nvSpPr>
        <p:spPr>
          <a:xfrm>
            <a:off x="3877192" y="5028083"/>
            <a:ext cx="169004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OTROS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sz="2400" b="1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ENSAYOS</a:t>
            </a:r>
            <a:endParaRPr sz="2400" b="1" i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15"/>
          <p:cNvSpPr/>
          <p:nvPr/>
        </p:nvSpPr>
        <p:spPr>
          <a:xfrm>
            <a:off x="5647077" y="5128846"/>
            <a:ext cx="673769" cy="586565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12700" cap="flat" cmpd="sng">
            <a:solidFill>
              <a:srgbClr val="001D38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3" name="Google Shape;33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08848" y="4791424"/>
            <a:ext cx="3662958" cy="13816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605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/>
          <p:nvPr/>
        </p:nvSpPr>
        <p:spPr>
          <a:xfrm>
            <a:off x="418261" y="1102286"/>
            <a:ext cx="5179934" cy="4550979"/>
          </a:xfrm>
          <a:prstGeom prst="roundRect">
            <a:avLst>
              <a:gd name="adj" fmla="val 16667"/>
            </a:avLst>
          </a:prstGeom>
          <a:solidFill>
            <a:srgbClr val="005FB9"/>
          </a:solidFill>
          <a:ln w="12700" cap="flat" cmpd="sng">
            <a:solidFill>
              <a:srgbClr val="001D3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"/>
          <p:cNvSpPr txBox="1">
            <a:spLocks noGrp="1"/>
          </p:cNvSpPr>
          <p:nvPr>
            <p:ph type="body" idx="1"/>
          </p:nvPr>
        </p:nvSpPr>
        <p:spPr>
          <a:xfrm>
            <a:off x="5800823" y="3532861"/>
            <a:ext cx="6249986" cy="1546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rPr lang="es-CL" sz="1600" i="1">
                <a:solidFill>
                  <a:srgbClr val="002060"/>
                </a:solidFill>
              </a:rPr>
              <a:t>OBJETIVO GENERAL DEL PROYECTO: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600"/>
              <a:buNone/>
            </a:pPr>
            <a:r>
              <a:rPr lang="es-CL" sz="1600" b="0">
                <a:solidFill>
                  <a:srgbClr val="002060"/>
                </a:solidFill>
              </a:rPr>
              <a:t>Desarrollar carbones activados diferenciados y un combustible sólido densificado, a partir de residuos de la industria de aceite de oliva, como alternativa tecnológica innovadora que contribuya a la sustentabilidad y competitividad de las Pymes del sector.</a:t>
            </a:r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3522832" y="1562875"/>
            <a:ext cx="9028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200" b="1" i="1" u="sng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1000 kg</a:t>
            </a:r>
            <a:endParaRPr sz="1200" b="1" i="1" u="sng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1962439" y="1540246"/>
            <a:ext cx="1098954" cy="338648"/>
          </a:xfrm>
          <a:prstGeom prst="rect">
            <a:avLst/>
          </a:prstGeom>
          <a:solidFill>
            <a:srgbClr val="52ABFF"/>
          </a:solidFill>
          <a:ln w="158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sz="16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Oliva</a:t>
            </a:r>
            <a:endParaRPr sz="16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3" name="Google Shape;93;p2"/>
          <p:cNvCxnSpPr/>
          <p:nvPr/>
        </p:nvCxnSpPr>
        <p:spPr>
          <a:xfrm>
            <a:off x="2782853" y="3196768"/>
            <a:ext cx="0" cy="362017"/>
          </a:xfrm>
          <a:prstGeom prst="straightConnector1">
            <a:avLst/>
          </a:prstGeom>
          <a:noFill/>
          <a:ln w="28575" cap="flat" cmpd="sng">
            <a:solidFill>
              <a:srgbClr val="002060"/>
            </a:solidFill>
            <a:prstDash val="dash"/>
            <a:miter lim="800000"/>
            <a:headEnd type="none" w="sm" len="sm"/>
            <a:tailEnd type="stealth" w="med" len="med"/>
          </a:ln>
        </p:spPr>
      </p:cxnSp>
      <p:sp>
        <p:nvSpPr>
          <p:cNvPr id="94" name="Google Shape;94;p2"/>
          <p:cNvSpPr txBox="1"/>
          <p:nvPr/>
        </p:nvSpPr>
        <p:spPr>
          <a:xfrm>
            <a:off x="1774406" y="2840283"/>
            <a:ext cx="1656183" cy="338554"/>
          </a:xfrm>
          <a:prstGeom prst="rect">
            <a:avLst/>
          </a:prstGeom>
          <a:solidFill>
            <a:srgbClr val="52ABFF"/>
          </a:solidFill>
          <a:ln w="158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sz="16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Pasta batida</a:t>
            </a:r>
            <a:endParaRPr sz="16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" name="Google Shape;95;p2"/>
          <p:cNvCxnSpPr/>
          <p:nvPr/>
        </p:nvCxnSpPr>
        <p:spPr>
          <a:xfrm flipH="1">
            <a:off x="1144196" y="3974805"/>
            <a:ext cx="650161" cy="595875"/>
          </a:xfrm>
          <a:prstGeom prst="straightConnector1">
            <a:avLst/>
          </a:prstGeom>
          <a:noFill/>
          <a:ln w="28575" cap="flat" cmpd="sng">
            <a:solidFill>
              <a:srgbClr val="002060"/>
            </a:solidFill>
            <a:prstDash val="dash"/>
            <a:miter lim="800000"/>
            <a:headEnd type="none" w="sm" len="sm"/>
            <a:tailEnd type="stealth" w="med" len="med"/>
          </a:ln>
        </p:spPr>
      </p:cxnSp>
      <p:sp>
        <p:nvSpPr>
          <p:cNvPr id="96" name="Google Shape;96;p2"/>
          <p:cNvSpPr txBox="1"/>
          <p:nvPr/>
        </p:nvSpPr>
        <p:spPr>
          <a:xfrm>
            <a:off x="3742305" y="4319944"/>
            <a:ext cx="1107965" cy="338554"/>
          </a:xfrm>
          <a:prstGeom prst="rect">
            <a:avLst/>
          </a:prstGeom>
          <a:solidFill>
            <a:srgbClr val="52ABFF"/>
          </a:solidFill>
          <a:ln w="158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sz="16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Alperujo</a:t>
            </a:r>
            <a:endParaRPr sz="16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" name="Google Shape;97;p2"/>
          <p:cNvCxnSpPr/>
          <p:nvPr/>
        </p:nvCxnSpPr>
        <p:spPr>
          <a:xfrm>
            <a:off x="3681116" y="3898718"/>
            <a:ext cx="558264" cy="416796"/>
          </a:xfrm>
          <a:prstGeom prst="straightConnector1">
            <a:avLst/>
          </a:prstGeom>
          <a:noFill/>
          <a:ln w="28575" cap="flat" cmpd="sng">
            <a:solidFill>
              <a:srgbClr val="002060"/>
            </a:solidFill>
            <a:prstDash val="dash"/>
            <a:miter lim="800000"/>
            <a:headEnd type="none" w="sm" len="sm"/>
            <a:tailEnd type="stealth" w="med" len="med"/>
          </a:ln>
        </p:spPr>
      </p:cxnSp>
      <p:sp>
        <p:nvSpPr>
          <p:cNvPr id="98" name="Google Shape;98;p2"/>
          <p:cNvSpPr txBox="1"/>
          <p:nvPr/>
        </p:nvSpPr>
        <p:spPr>
          <a:xfrm>
            <a:off x="839940" y="4664152"/>
            <a:ext cx="1399419" cy="338554"/>
          </a:xfrm>
          <a:prstGeom prst="rect">
            <a:avLst/>
          </a:prstGeom>
          <a:solidFill>
            <a:srgbClr val="52ABFF"/>
          </a:solidFill>
          <a:ln w="158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sz="16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Aceite Oliva</a:t>
            </a:r>
            <a:endParaRPr sz="16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" name="Google Shape;99;p2"/>
          <p:cNvCxnSpPr/>
          <p:nvPr/>
        </p:nvCxnSpPr>
        <p:spPr>
          <a:xfrm rot="10800000" flipH="1">
            <a:off x="997493" y="2549946"/>
            <a:ext cx="618873" cy="3032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00" name="Google Shape;100;p2"/>
          <p:cNvSpPr txBox="1"/>
          <p:nvPr/>
        </p:nvSpPr>
        <p:spPr>
          <a:xfrm>
            <a:off x="965876" y="2264937"/>
            <a:ext cx="72041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2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Agua</a:t>
            </a:r>
            <a:endParaRPr sz="1200" b="0" i="1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2"/>
          <p:cNvPicPr preferRelativeResize="0"/>
          <p:nvPr/>
        </p:nvPicPr>
        <p:blipFill rotWithShape="1">
          <a:blip r:embed="rId3">
            <a:alphaModFix/>
          </a:blip>
          <a:srcRect l="63974" t="7360" r="23830" b="83779"/>
          <a:stretch/>
        </p:blipFill>
        <p:spPr>
          <a:xfrm>
            <a:off x="3162481" y="1587048"/>
            <a:ext cx="455376" cy="229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"/>
          <p:cNvPicPr preferRelativeResize="0"/>
          <p:nvPr/>
        </p:nvPicPr>
        <p:blipFill rotWithShape="1">
          <a:blip r:embed="rId3">
            <a:alphaModFix/>
          </a:blip>
          <a:srcRect l="4970" t="30487" r="85719" b="56019"/>
          <a:stretch/>
        </p:blipFill>
        <p:spPr>
          <a:xfrm>
            <a:off x="2782853" y="2169953"/>
            <a:ext cx="609939" cy="613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"/>
          <p:cNvPicPr preferRelativeResize="0"/>
          <p:nvPr/>
        </p:nvPicPr>
        <p:blipFill rotWithShape="1">
          <a:blip r:embed="rId3">
            <a:alphaModFix/>
          </a:blip>
          <a:srcRect t="51449" r="84424" b="39799"/>
          <a:stretch/>
        </p:blipFill>
        <p:spPr>
          <a:xfrm>
            <a:off x="1794357" y="3571674"/>
            <a:ext cx="1813608" cy="711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"/>
          <p:cNvPicPr preferRelativeResize="0"/>
          <p:nvPr/>
        </p:nvPicPr>
        <p:blipFill rotWithShape="1">
          <a:blip r:embed="rId3">
            <a:alphaModFix/>
          </a:blip>
          <a:srcRect l="8457" t="13973" r="81605" b="75656"/>
          <a:stretch/>
        </p:blipFill>
        <p:spPr>
          <a:xfrm>
            <a:off x="1647983" y="2145970"/>
            <a:ext cx="735072" cy="5321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" name="Google Shape;105;p2"/>
          <p:cNvCxnSpPr/>
          <p:nvPr/>
        </p:nvCxnSpPr>
        <p:spPr>
          <a:xfrm flipH="1">
            <a:off x="2464168" y="1998072"/>
            <a:ext cx="17651" cy="706378"/>
          </a:xfrm>
          <a:prstGeom prst="straightConnector1">
            <a:avLst/>
          </a:prstGeom>
          <a:noFill/>
          <a:ln w="28575" cap="flat" cmpd="sng">
            <a:solidFill>
              <a:srgbClr val="002060"/>
            </a:solidFill>
            <a:prstDash val="dash"/>
            <a:miter lim="800000"/>
            <a:headEnd type="none" w="sm" len="sm"/>
            <a:tailEnd type="stealth" w="med" len="med"/>
          </a:ln>
        </p:spPr>
      </p:cxnSp>
      <p:sp>
        <p:nvSpPr>
          <p:cNvPr id="106" name="Google Shape;106;p2"/>
          <p:cNvSpPr txBox="1"/>
          <p:nvPr/>
        </p:nvSpPr>
        <p:spPr>
          <a:xfrm flipH="1">
            <a:off x="3529045" y="4667358"/>
            <a:ext cx="304143" cy="307777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3762915" y="4667358"/>
            <a:ext cx="179539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200" b="1" i="1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800 kg (12% cuesco)</a:t>
            </a:r>
            <a:endParaRPr sz="1200" b="1" i="1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"/>
          <p:cNvSpPr txBox="1"/>
          <p:nvPr/>
        </p:nvSpPr>
        <p:spPr>
          <a:xfrm rot="10800000">
            <a:off x="1230463" y="4928253"/>
            <a:ext cx="557608" cy="307777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"/>
          <p:cNvSpPr txBox="1"/>
          <p:nvPr/>
        </p:nvSpPr>
        <p:spPr>
          <a:xfrm>
            <a:off x="1536405" y="4978083"/>
            <a:ext cx="135508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CL" sz="1200" b="1" i="1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200 kg </a:t>
            </a:r>
            <a:endParaRPr sz="1200" b="1" i="1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"/>
          <p:cNvSpPr txBox="1"/>
          <p:nvPr/>
        </p:nvSpPr>
        <p:spPr>
          <a:xfrm>
            <a:off x="948456" y="124299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Font typeface="Arial"/>
              <a:buNone/>
            </a:pPr>
            <a:r>
              <a:rPr lang="es-CL"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Antecedentes </a:t>
            </a:r>
            <a:endParaRPr sz="3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"/>
          <p:cNvSpPr txBox="1"/>
          <p:nvPr/>
        </p:nvSpPr>
        <p:spPr>
          <a:xfrm>
            <a:off x="5757384" y="1339685"/>
            <a:ext cx="6249986" cy="1910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None/>
            </a:pPr>
            <a:r>
              <a:rPr lang="es-CL" sz="1600" b="1" i="1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Industria de Aceite de Oliva en Chile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22.152 ha de plantaciones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22.500 ton/año de aceite (2019)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Char char="•"/>
            </a:pPr>
            <a:r>
              <a:rPr lang="es-CL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Proceso de extracción de aceite genera del orden de 80,000 ton/año de residuo (alperujo) que se caracteriza por su elevada humedad (70%)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"/>
          <p:cNvSpPr txBox="1"/>
          <p:nvPr/>
        </p:nvSpPr>
        <p:spPr>
          <a:xfrm>
            <a:off x="174473" y="623281"/>
            <a:ext cx="11691257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ts val="2200"/>
              <a:buFont typeface="Arial"/>
              <a:buNone/>
            </a:pPr>
            <a:r>
              <a:rPr lang="es-CL" sz="22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Proceso de producción de aceite de oliva</a:t>
            </a:r>
            <a:endParaRPr sz="2200" b="1" i="0" u="none" strike="noStrike" cap="none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2600"/>
              <a:buFont typeface="Arial"/>
              <a:buNone/>
            </a:pPr>
            <a:r>
              <a:rPr lang="es-CL" sz="2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0"/>
          <p:cNvSpPr txBox="1"/>
          <p:nvPr/>
        </p:nvSpPr>
        <p:spPr>
          <a:xfrm>
            <a:off x="1460500" y="5471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Font typeface="Arial"/>
              <a:buNone/>
            </a:pPr>
            <a:r>
              <a:rPr lang="es-CL"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Producción Carbones Activados</a:t>
            </a:r>
            <a:endParaRPr sz="3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0"/>
          <p:cNvSpPr txBox="1"/>
          <p:nvPr/>
        </p:nvSpPr>
        <p:spPr>
          <a:xfrm>
            <a:off x="536028" y="604206"/>
            <a:ext cx="10515600" cy="546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ts val="2000"/>
              <a:buFont typeface="Arial"/>
              <a:buNone/>
            </a:pPr>
            <a:r>
              <a:rPr lang="es-CL" sz="20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Escalamiento de proceso de activación</a:t>
            </a:r>
            <a:endParaRPr sz="2000" b="1" i="0" u="none" strike="noStrike" cap="none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" name="Google Shape;23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083" y="996577"/>
            <a:ext cx="2938517" cy="3675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49900" y="731532"/>
            <a:ext cx="3492499" cy="15295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7" name="Google Shape;237;p10"/>
          <p:cNvGraphicFramePr/>
          <p:nvPr/>
        </p:nvGraphicFramePr>
        <p:xfrm>
          <a:off x="3847432" y="2362572"/>
          <a:ext cx="7874675" cy="1502322"/>
        </p:xfrm>
        <a:graphic>
          <a:graphicData uri="http://schemas.openxmlformats.org/drawingml/2006/table">
            <a:tbl>
              <a:tblPr firstRow="1" firstCol="1" bandRow="1">
                <a:noFill/>
                <a:tableStyleId>{6F831A67-E9BA-4A46-8C4C-95C7D8FA47EB}</a:tableStyleId>
              </a:tblPr>
              <a:tblGrid>
                <a:gridCol w="134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1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5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41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Muestra</a:t>
                      </a:r>
                      <a:endParaRPr sz="16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Área superficial específica (S</a:t>
                      </a:r>
                      <a:r>
                        <a:rPr lang="es-CL" sz="1600" b="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BET</a:t>
                      </a: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), m</a:t>
                      </a:r>
                      <a:r>
                        <a:rPr lang="es-CL" sz="1600" b="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/g</a:t>
                      </a:r>
                      <a:endParaRPr sz="16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Volumen total de poros (V</a:t>
                      </a:r>
                      <a:r>
                        <a:rPr lang="es-CL" sz="1600" b="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T</a:t>
                      </a: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), cm</a:t>
                      </a:r>
                      <a:r>
                        <a:rPr lang="es-CL" sz="1600" b="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/g</a:t>
                      </a:r>
                      <a:endParaRPr sz="16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Volumen microporos, %</a:t>
                      </a:r>
                      <a:endParaRPr sz="16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Adsorción de CH</a:t>
                      </a:r>
                      <a:r>
                        <a:rPr lang="es-CL" sz="1600" b="0" u="none" strike="noStrike" cap="none" baseline="-250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s-CL" sz="16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HS, mg/g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CA-H</a:t>
                      </a:r>
                      <a:r>
                        <a:rPr lang="es-CL" sz="1600" b="0" u="none" strike="noStrike" cap="none" baseline="-25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es-CL" sz="16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endParaRPr sz="1600" b="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1.391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0,94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72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51,32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38" name="Google Shape;238;p10"/>
          <p:cNvPicPr preferRelativeResize="0"/>
          <p:nvPr/>
        </p:nvPicPr>
        <p:blipFill rotWithShape="1">
          <a:blip r:embed="rId5">
            <a:alphaModFix/>
          </a:blip>
          <a:srcRect t="-1692" b="5997"/>
          <a:stretch/>
        </p:blipFill>
        <p:spPr>
          <a:xfrm>
            <a:off x="3937000" y="4070410"/>
            <a:ext cx="5689304" cy="2006544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10"/>
          <p:cNvSpPr/>
          <p:nvPr/>
        </p:nvSpPr>
        <p:spPr>
          <a:xfrm>
            <a:off x="9973842" y="5016016"/>
            <a:ext cx="2175294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-CL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FOB &lt; USD 900.000</a:t>
            </a: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0"/>
          <p:cNvSpPr/>
          <p:nvPr/>
        </p:nvSpPr>
        <p:spPr>
          <a:xfrm>
            <a:off x="4017499" y="3980925"/>
            <a:ext cx="1532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s-CL" sz="2000" b="1" i="0" u="none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Industrial</a:t>
            </a:r>
            <a:endParaRPr sz="2000" b="1" i="0" u="none" strike="noStrike" cap="none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2"/>
          <p:cNvSpPr txBox="1"/>
          <p:nvPr/>
        </p:nvSpPr>
        <p:spPr>
          <a:xfrm>
            <a:off x="1460500" y="5471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s-CL"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Modelo de Negocios N°1</a:t>
            </a:r>
            <a:endParaRPr sz="3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4888" y="942108"/>
            <a:ext cx="10314685" cy="52386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"/>
          <p:cNvSpPr txBox="1"/>
          <p:nvPr/>
        </p:nvSpPr>
        <p:spPr>
          <a:xfrm>
            <a:off x="1460500" y="5471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s-CL"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Modelo de Negocios N°2</a:t>
            </a:r>
            <a:endParaRPr sz="3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2" name="Google Shape;252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2656" y="641110"/>
            <a:ext cx="8382000" cy="5527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4"/>
          <p:cNvSpPr txBox="1"/>
          <p:nvPr/>
        </p:nvSpPr>
        <p:spPr>
          <a:xfrm>
            <a:off x="1460500" y="5471"/>
            <a:ext cx="10515600" cy="77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s-CL"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Modelo de Negocios N°3</a:t>
            </a:r>
            <a:endParaRPr sz="3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8" name="Google Shape;258;p24"/>
          <p:cNvGrpSpPr/>
          <p:nvPr/>
        </p:nvGrpSpPr>
        <p:grpSpPr>
          <a:xfrm>
            <a:off x="1272923" y="683003"/>
            <a:ext cx="10497156" cy="5467989"/>
            <a:chOff x="1272923" y="683003"/>
            <a:chExt cx="10497156" cy="5467989"/>
          </a:xfrm>
        </p:grpSpPr>
        <p:pic>
          <p:nvPicPr>
            <p:cNvPr id="259" name="Google Shape;259;p2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62511" y="683003"/>
              <a:ext cx="1477165" cy="5615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0" name="Google Shape;260;p24"/>
            <p:cNvSpPr txBox="1"/>
            <p:nvPr/>
          </p:nvSpPr>
          <p:spPr>
            <a:xfrm>
              <a:off x="4766333" y="5873993"/>
              <a:ext cx="18042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s-CL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Negocio Tecnológico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24"/>
            <p:cNvSpPr txBox="1"/>
            <p:nvPr/>
          </p:nvSpPr>
          <p:spPr>
            <a:xfrm>
              <a:off x="4531540" y="1282044"/>
              <a:ext cx="1611298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s-CL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Paquete Tecnológico producción de pellet, apoyo en la implementación de planta y asistencia técnica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24"/>
            <p:cNvSpPr txBox="1"/>
            <p:nvPr/>
          </p:nvSpPr>
          <p:spPr>
            <a:xfrm>
              <a:off x="6376107" y="1310215"/>
              <a:ext cx="653163" cy="5847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s-CL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Pago contrato y/o royalty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24"/>
            <p:cNvSpPr/>
            <p:nvPr/>
          </p:nvSpPr>
          <p:spPr>
            <a:xfrm rot="5400000">
              <a:off x="5626262" y="4840789"/>
              <a:ext cx="113897" cy="1774813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9525" cap="flat" cmpd="sng">
              <a:solidFill>
                <a:srgbClr val="0028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24"/>
            <p:cNvSpPr/>
            <p:nvPr/>
          </p:nvSpPr>
          <p:spPr>
            <a:xfrm rot="5400000">
              <a:off x="9113401" y="3128465"/>
              <a:ext cx="113894" cy="5199461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9525" cap="flat" cmpd="sng">
              <a:solidFill>
                <a:srgbClr val="00284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24"/>
            <p:cNvSpPr txBox="1"/>
            <p:nvPr/>
          </p:nvSpPr>
          <p:spPr>
            <a:xfrm>
              <a:off x="8278055" y="5873993"/>
              <a:ext cx="2204442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s-CL" sz="1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Negocio Productivo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24"/>
            <p:cNvSpPr txBox="1"/>
            <p:nvPr/>
          </p:nvSpPr>
          <p:spPr>
            <a:xfrm>
              <a:off x="3345829" y="3370402"/>
              <a:ext cx="1287594" cy="4616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s-CL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Residuos del proceso productivo: Alperujo</a:t>
              </a: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67" name="Google Shape;267;p24"/>
            <p:cNvGrpSpPr/>
            <p:nvPr/>
          </p:nvGrpSpPr>
          <p:grpSpPr>
            <a:xfrm>
              <a:off x="1482270" y="2520462"/>
              <a:ext cx="1535181" cy="2317654"/>
              <a:chOff x="1864956" y="2175578"/>
              <a:chExt cx="1307098" cy="2317654"/>
            </a:xfrm>
          </p:grpSpPr>
          <p:sp>
            <p:nvSpPr>
              <p:cNvPr id="268" name="Google Shape;268;p24"/>
              <p:cNvSpPr txBox="1"/>
              <p:nvPr/>
            </p:nvSpPr>
            <p:spPr>
              <a:xfrm>
                <a:off x="2020141" y="2175578"/>
                <a:ext cx="102844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900"/>
                  <a:buFont typeface="Arial"/>
                  <a:buNone/>
                </a:pPr>
                <a:r>
                  <a:rPr lang="es-CL" sz="9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Productor Aceite de Oliva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269" name="Google Shape;269;p24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864956" y="2573106"/>
                <a:ext cx="1307098" cy="192012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70" name="Google Shape;270;p24"/>
            <p:cNvSpPr txBox="1"/>
            <p:nvPr/>
          </p:nvSpPr>
          <p:spPr>
            <a:xfrm>
              <a:off x="3438874" y="4159574"/>
              <a:ext cx="1013408" cy="3385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s-CL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Valorización de residuos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24"/>
            <p:cNvSpPr/>
            <p:nvPr/>
          </p:nvSpPr>
          <p:spPr>
            <a:xfrm>
              <a:off x="3460483" y="3746732"/>
              <a:ext cx="924104" cy="15765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cap="flat" cmpd="sng">
              <a:solidFill>
                <a:srgbClr val="001D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24"/>
            <p:cNvSpPr/>
            <p:nvPr/>
          </p:nvSpPr>
          <p:spPr>
            <a:xfrm rot="10800000">
              <a:off x="3446436" y="3973446"/>
              <a:ext cx="924104" cy="15765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cap="flat" cmpd="sng">
              <a:solidFill>
                <a:srgbClr val="001D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3" name="Google Shape;273;p24"/>
            <p:cNvPicPr preferRelativeResize="0"/>
            <p:nvPr/>
          </p:nvPicPr>
          <p:blipFill rotWithShape="1">
            <a:blip r:embed="rId5">
              <a:alphaModFix/>
            </a:blip>
            <a:srcRect l="29097" t="17811" r="39331" b="17371"/>
            <a:stretch/>
          </p:blipFill>
          <p:spPr>
            <a:xfrm>
              <a:off x="5619876" y="2995106"/>
              <a:ext cx="1556464" cy="15287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4" name="Google Shape;274;p24"/>
            <p:cNvSpPr txBox="1"/>
            <p:nvPr/>
          </p:nvSpPr>
          <p:spPr>
            <a:xfrm>
              <a:off x="8366291" y="4187871"/>
              <a:ext cx="1013408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s-CL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Pago $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24"/>
            <p:cNvSpPr/>
            <p:nvPr/>
          </p:nvSpPr>
          <p:spPr>
            <a:xfrm>
              <a:off x="8373853" y="3773179"/>
              <a:ext cx="924104" cy="15765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cap="flat" cmpd="sng">
              <a:solidFill>
                <a:srgbClr val="001D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24"/>
            <p:cNvSpPr/>
            <p:nvPr/>
          </p:nvSpPr>
          <p:spPr>
            <a:xfrm rot="10800000">
              <a:off x="8373853" y="4001743"/>
              <a:ext cx="924104" cy="15765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cap="flat" cmpd="sng">
              <a:solidFill>
                <a:srgbClr val="001D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24"/>
            <p:cNvSpPr txBox="1"/>
            <p:nvPr/>
          </p:nvSpPr>
          <p:spPr>
            <a:xfrm>
              <a:off x="5672113" y="2522551"/>
              <a:ext cx="1479743" cy="2308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s-CL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Planta Peletizadora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24"/>
            <p:cNvSpPr/>
            <p:nvPr/>
          </p:nvSpPr>
          <p:spPr>
            <a:xfrm>
              <a:off x="1272923" y="2040690"/>
              <a:ext cx="1980176" cy="3276552"/>
            </a:xfrm>
            <a:prstGeom prst="rect">
              <a:avLst/>
            </a:prstGeom>
            <a:noFill/>
            <a:ln w="25400" cap="flat" cmpd="sng">
              <a:solidFill>
                <a:srgbClr val="001D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79" name="Google Shape;279;p2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9954603" y="2652872"/>
              <a:ext cx="1495515" cy="20521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0" name="Google Shape;280;p24"/>
            <p:cNvSpPr txBox="1"/>
            <p:nvPr/>
          </p:nvSpPr>
          <p:spPr>
            <a:xfrm>
              <a:off x="10009250" y="2291214"/>
              <a:ext cx="1479743" cy="2308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s-CL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Sector industrial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24"/>
            <p:cNvSpPr/>
            <p:nvPr/>
          </p:nvSpPr>
          <p:spPr>
            <a:xfrm>
              <a:off x="9728177" y="2040691"/>
              <a:ext cx="2041901" cy="3276550"/>
            </a:xfrm>
            <a:prstGeom prst="rect">
              <a:avLst/>
            </a:prstGeom>
            <a:noFill/>
            <a:ln w="25400" cap="flat" cmpd="sng">
              <a:solidFill>
                <a:srgbClr val="001D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24"/>
            <p:cNvSpPr txBox="1"/>
            <p:nvPr/>
          </p:nvSpPr>
          <p:spPr>
            <a:xfrm>
              <a:off x="8292431" y="3531883"/>
              <a:ext cx="1086947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lang="es-CL" sz="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Venta de energía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24"/>
            <p:cNvSpPr/>
            <p:nvPr/>
          </p:nvSpPr>
          <p:spPr>
            <a:xfrm>
              <a:off x="4795805" y="2028918"/>
              <a:ext cx="3232361" cy="3288323"/>
            </a:xfrm>
            <a:prstGeom prst="rect">
              <a:avLst/>
            </a:prstGeom>
            <a:noFill/>
            <a:ln w="25400" cap="flat" cmpd="sng">
              <a:solidFill>
                <a:srgbClr val="001D3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24"/>
            <p:cNvSpPr txBox="1"/>
            <p:nvPr/>
          </p:nvSpPr>
          <p:spPr>
            <a:xfrm>
              <a:off x="5658236" y="2271781"/>
              <a:ext cx="1479743" cy="2308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s-CL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Empresa ESCO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5" name="Google Shape;285;p24"/>
            <p:cNvCxnSpPr/>
            <p:nvPr/>
          </p:nvCxnSpPr>
          <p:spPr>
            <a:xfrm>
              <a:off x="6142838" y="1293887"/>
              <a:ext cx="0" cy="735031"/>
            </a:xfrm>
            <a:prstGeom prst="straightConnector1">
              <a:avLst/>
            </a:prstGeom>
            <a:noFill/>
            <a:ln w="9525" cap="flat" cmpd="sng">
              <a:solidFill>
                <a:srgbClr val="00284D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286" name="Google Shape;286;p24"/>
            <p:cNvCxnSpPr/>
            <p:nvPr/>
          </p:nvCxnSpPr>
          <p:spPr>
            <a:xfrm rot="10800000" flipH="1">
              <a:off x="6227219" y="1244528"/>
              <a:ext cx="1" cy="784390"/>
            </a:xfrm>
            <a:prstGeom prst="straightConnector1">
              <a:avLst/>
            </a:prstGeom>
            <a:noFill/>
            <a:ln w="9525" cap="flat" cmpd="sng">
              <a:solidFill>
                <a:srgbClr val="00284D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1"/>
          <p:cNvSpPr txBox="1">
            <a:spLocks noGrp="1"/>
          </p:cNvSpPr>
          <p:nvPr>
            <p:ph type="subTitle" idx="1"/>
          </p:nvPr>
        </p:nvSpPr>
        <p:spPr>
          <a:xfrm>
            <a:off x="205610" y="5929731"/>
            <a:ext cx="11611500" cy="519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s-CL" dirty="0"/>
              <a:t>Cristina </a:t>
            </a:r>
            <a:r>
              <a:rPr lang="es-CL" dirty="0" smtClean="0"/>
              <a:t>Segura								María de la Luz Morales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endParaRPr dirty="0"/>
          </a:p>
        </p:txBody>
      </p:sp>
      <p:sp>
        <p:nvSpPr>
          <p:cNvPr id="292" name="Google Shape;292;p11"/>
          <p:cNvSpPr txBox="1">
            <a:spLocks noGrp="1"/>
          </p:cNvSpPr>
          <p:nvPr>
            <p:ph type="body" idx="2"/>
          </p:nvPr>
        </p:nvSpPr>
        <p:spPr>
          <a:xfrm>
            <a:off x="321224" y="6326869"/>
            <a:ext cx="11611500" cy="244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rPr lang="es-CL" dirty="0" smtClean="0">
                <a:hlinkClick r:id="rId3"/>
              </a:rPr>
              <a:t>c.segura@udt.cl</a:t>
            </a:r>
            <a:r>
              <a:rPr lang="es-CL" dirty="0" smtClean="0"/>
              <a:t>						                                          </a:t>
            </a:r>
            <a:r>
              <a:rPr lang="es-CL" dirty="0" smtClean="0">
                <a:hlinkClick r:id="rId4"/>
              </a:rPr>
              <a:t>m.moralesb@udt.cl</a:t>
            </a:r>
            <a:endParaRPr lang="es-CL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>
            <a:spLocks noGrp="1"/>
          </p:cNvSpPr>
          <p:nvPr>
            <p:ph type="body" idx="2"/>
          </p:nvPr>
        </p:nvSpPr>
        <p:spPr>
          <a:xfrm>
            <a:off x="251885" y="1194682"/>
            <a:ext cx="10944356" cy="36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295"/>
              </a:buClr>
              <a:buSzPct val="100000"/>
              <a:buNone/>
            </a:pPr>
            <a:r>
              <a:rPr lang="es-CL"/>
              <a:t>Caracterización de Alperujo y Orujo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26295"/>
              </a:buClr>
              <a:buSzPct val="100000"/>
              <a:buNone/>
            </a:pPr>
            <a:endParaRPr/>
          </a:p>
        </p:txBody>
      </p:sp>
      <p:sp>
        <p:nvSpPr>
          <p:cNvPr id="118" name="Google Shape;118;p3"/>
          <p:cNvSpPr txBox="1">
            <a:spLocks noGrp="1"/>
          </p:cNvSpPr>
          <p:nvPr>
            <p:ph type="body" idx="3"/>
          </p:nvPr>
        </p:nvSpPr>
        <p:spPr>
          <a:xfrm>
            <a:off x="912285" y="44450"/>
            <a:ext cx="10944356" cy="5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None/>
            </a:pPr>
            <a:r>
              <a:rPr lang="es-CL" sz="3600">
                <a:solidFill>
                  <a:srgbClr val="003057"/>
                </a:solidFill>
              </a:rPr>
              <a:t>Producción Combustible Densificado</a:t>
            </a:r>
            <a:endParaRPr/>
          </a:p>
        </p:txBody>
      </p:sp>
      <p:graphicFrame>
        <p:nvGraphicFramePr>
          <p:cNvPr id="119" name="Google Shape;119;p3"/>
          <p:cNvGraphicFramePr/>
          <p:nvPr/>
        </p:nvGraphicFramePr>
        <p:xfrm>
          <a:off x="348906" y="1808619"/>
          <a:ext cx="7707550" cy="3807126"/>
        </p:xfrm>
        <a:graphic>
          <a:graphicData uri="http://schemas.openxmlformats.org/drawingml/2006/table">
            <a:tbl>
              <a:tblPr firstRow="1" firstCol="1" bandRow="1">
                <a:noFill/>
                <a:tableStyleId>{6F831A67-E9BA-4A46-8C4C-95C7D8FA47EB}</a:tableStyleId>
              </a:tblPr>
              <a:tblGrid>
                <a:gridCol w="528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15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Parámetro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Alperujo </a:t>
                      </a:r>
                      <a:endParaRPr sz="1400" u="none" strike="noStrike" cap="none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Orujo</a:t>
                      </a:r>
                      <a:endParaRPr sz="16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Humedad %, b.c.r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76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Cenizas %, b.s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2,6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2,2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Volátiles %, b.s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83,9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85,0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Carbono Fijo %, b.s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13,4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12,8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0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Análisis elemental % b.s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1371600" marR="0" lvl="3" indent="0" algn="l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Carbono, C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1371600" marR="0" lvl="3" indent="0" algn="l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Hidrógeno, H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1371600" marR="0" lvl="3" indent="0" algn="l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Nitrógeno, N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1371600" marR="0" lvl="3" indent="0" algn="l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Azufre, S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1371600" marR="0" lvl="3" indent="0" algn="l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*Oxígeno, O 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400" u="none" strike="noStrike" cap="none" dirty="0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52,7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6,72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1,13 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0,095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39,3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54,9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7,35 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1,205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r>
                        <a:rPr lang="es-CL" sz="1600" u="none" strike="noStrike" cap="none" dirty="0"/>
                        <a:t>,</a:t>
                      </a: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103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34,3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5775">
                <a:tc>
                  <a:txBody>
                    <a:bodyPr/>
                    <a:lstStyle/>
                    <a:p>
                      <a:pPr marL="914400" marR="0" lvl="2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Contenido Cloro % b.s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0,02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0,019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20" name="Google Shape;120;p3"/>
          <p:cNvPicPr preferRelativeResize="0"/>
          <p:nvPr/>
        </p:nvPicPr>
        <p:blipFill rotWithShape="1">
          <a:blip r:embed="rId3">
            <a:alphaModFix/>
          </a:blip>
          <a:srcRect l="2802" t="5319" r="15457"/>
          <a:stretch/>
        </p:blipFill>
        <p:spPr>
          <a:xfrm>
            <a:off x="8280400" y="4263715"/>
            <a:ext cx="1814963" cy="1568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22362" y="4263714"/>
            <a:ext cx="1814400" cy="1568374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/>
          <p:nvPr/>
        </p:nvSpPr>
        <p:spPr>
          <a:xfrm>
            <a:off x="9931453" y="3759311"/>
            <a:ext cx="104134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1" i="0" u="sng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Orujo</a:t>
            </a:r>
            <a:endParaRPr sz="1800" b="1" i="0" u="sng" strike="noStrike" cap="none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9677454" y="1549511"/>
            <a:ext cx="116318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1" i="0" u="sng" strike="noStrike" cap="none">
                <a:solidFill>
                  <a:srgbClr val="326295"/>
                </a:solidFill>
                <a:latin typeface="Arial"/>
                <a:ea typeface="Arial"/>
                <a:cs typeface="Arial"/>
                <a:sym typeface="Arial"/>
              </a:rPr>
              <a:t>Alperujo</a:t>
            </a:r>
            <a:endParaRPr sz="1800" b="1" i="0" u="sng" strike="noStrike" cap="none">
              <a:solidFill>
                <a:srgbClr val="32629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33463" y="1968788"/>
            <a:ext cx="1810800" cy="1655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06282" y="2008023"/>
            <a:ext cx="1810800" cy="1616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80B699C8-F45C-DC41-95F2-A1E45515D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35732"/>
            <a:ext cx="10515600" cy="546426"/>
          </a:xfrm>
        </p:spPr>
        <p:txBody>
          <a:bodyPr>
            <a:normAutofit lnSpcReduction="10000"/>
          </a:bodyPr>
          <a:lstStyle/>
          <a:p>
            <a:r>
              <a:rPr lang="es-ES_tradnl" dirty="0"/>
              <a:t>Equipamiento preparación materia prima </a:t>
            </a:r>
          </a:p>
          <a:p>
            <a:endParaRPr lang="es-ES_tradnl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>
                <a:solidFill>
                  <a:srgbClr val="00294E"/>
                </a:solidFill>
              </a:rPr>
              <a:t>Planta pellets piloto UDT</a:t>
            </a:r>
          </a:p>
        </p:txBody>
      </p:sp>
      <p:grpSp>
        <p:nvGrpSpPr>
          <p:cNvPr id="37" name="Grupo 36">
            <a:extLst>
              <a:ext uri="{FF2B5EF4-FFF2-40B4-BE49-F238E27FC236}">
                <a16:creationId xmlns:a16="http://schemas.microsoft.com/office/drawing/2014/main" id="{CC888012-01EB-2444-A91E-370E2D9FE4E6}"/>
              </a:ext>
            </a:extLst>
          </p:cNvPr>
          <p:cNvGrpSpPr/>
          <p:nvPr/>
        </p:nvGrpSpPr>
        <p:grpSpPr>
          <a:xfrm>
            <a:off x="489857" y="1950857"/>
            <a:ext cx="3240276" cy="3208971"/>
            <a:chOff x="489857" y="1950857"/>
            <a:chExt cx="3240276" cy="3208971"/>
          </a:xfrm>
        </p:grpSpPr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6D6BD304-9A27-3445-B984-E3032E24E8F7}"/>
                </a:ext>
              </a:extLst>
            </p:cNvPr>
            <p:cNvSpPr txBox="1"/>
            <p:nvPr/>
          </p:nvSpPr>
          <p:spPr>
            <a:xfrm>
              <a:off x="489857" y="1950857"/>
              <a:ext cx="3240276" cy="52322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400" b="1" dirty="0">
                  <a:solidFill>
                    <a:schemeClr val="bg1"/>
                  </a:solidFill>
                </a:rPr>
                <a:t>Secador rotatorio </a:t>
              </a:r>
            </a:p>
            <a:p>
              <a:pPr algn="ctr"/>
              <a:endParaRPr lang="es-CL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43EFBA3C-E89B-C448-AE24-4EA3D1949F1E}"/>
                </a:ext>
              </a:extLst>
            </p:cNvPr>
            <p:cNvSpPr txBox="1"/>
            <p:nvPr/>
          </p:nvSpPr>
          <p:spPr>
            <a:xfrm>
              <a:off x="489857" y="4729042"/>
              <a:ext cx="3240276" cy="43078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200" dirty="0">
                  <a:solidFill>
                    <a:schemeClr val="bg1"/>
                  </a:solidFill>
                </a:rPr>
                <a:t>Contacto indirecto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200" dirty="0">
                  <a:solidFill>
                    <a:schemeClr val="bg1"/>
                  </a:solidFill>
                </a:rPr>
                <a:t>Calefacción vapor saturado</a:t>
              </a:r>
            </a:p>
          </p:txBody>
        </p:sp>
        <p:pic>
          <p:nvPicPr>
            <p:cNvPr id="33" name="Marcador de contenido 4">
              <a:extLst>
                <a:ext uri="{FF2B5EF4-FFF2-40B4-BE49-F238E27FC236}">
                  <a16:creationId xmlns:a16="http://schemas.microsoft.com/office/drawing/2014/main" id="{E214FF87-E1D4-1649-93DF-9FDA7EE6DB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39" r="13363"/>
            <a:stretch/>
          </p:blipFill>
          <p:spPr>
            <a:xfrm>
              <a:off x="489857" y="2268417"/>
              <a:ext cx="3240276" cy="2470439"/>
            </a:xfrm>
            <a:prstGeom prst="rect">
              <a:avLst/>
            </a:prstGeom>
          </p:spPr>
        </p:pic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9EC8A9A5-5D9F-864A-A555-94D385B2DD6D}"/>
              </a:ext>
            </a:extLst>
          </p:cNvPr>
          <p:cNvGrpSpPr/>
          <p:nvPr/>
        </p:nvGrpSpPr>
        <p:grpSpPr>
          <a:xfrm>
            <a:off x="5923801" y="1952489"/>
            <a:ext cx="2763953" cy="3207340"/>
            <a:chOff x="5923801" y="1952489"/>
            <a:chExt cx="2763953" cy="3207340"/>
          </a:xfrm>
        </p:grpSpPr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EB071037-7137-874D-AC41-C2401DC7A4FE}"/>
                </a:ext>
              </a:extLst>
            </p:cNvPr>
            <p:cNvSpPr txBox="1"/>
            <p:nvPr/>
          </p:nvSpPr>
          <p:spPr>
            <a:xfrm>
              <a:off x="5923802" y="1952489"/>
              <a:ext cx="2763952" cy="40572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400" b="1" dirty="0">
                  <a:solidFill>
                    <a:schemeClr val="bg1"/>
                  </a:solidFill>
                </a:rPr>
                <a:t>Tamiz</a:t>
              </a:r>
            </a:p>
          </p:txBody>
        </p:sp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F0FEB29B-74D3-DA40-BE01-155D4A6EF0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008"/>
            <a:stretch/>
          </p:blipFill>
          <p:spPr>
            <a:xfrm>
              <a:off x="5923801" y="2275364"/>
              <a:ext cx="2763953" cy="2884465"/>
            </a:xfrm>
            <a:prstGeom prst="rect">
              <a:avLst/>
            </a:prstGeom>
          </p:spPr>
        </p:pic>
      </p:grpSp>
      <p:grpSp>
        <p:nvGrpSpPr>
          <p:cNvPr id="38" name="Grupo 37">
            <a:extLst>
              <a:ext uri="{FF2B5EF4-FFF2-40B4-BE49-F238E27FC236}">
                <a16:creationId xmlns:a16="http://schemas.microsoft.com/office/drawing/2014/main" id="{DDF9747A-4935-2A40-BAF7-D9B1C70ADFB8}"/>
              </a:ext>
            </a:extLst>
          </p:cNvPr>
          <p:cNvGrpSpPr/>
          <p:nvPr/>
        </p:nvGrpSpPr>
        <p:grpSpPr>
          <a:xfrm>
            <a:off x="3936702" y="1945071"/>
            <a:ext cx="1780530" cy="3214757"/>
            <a:chOff x="3936702" y="1945071"/>
            <a:chExt cx="1780530" cy="3214757"/>
          </a:xfrm>
        </p:grpSpPr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66F15BF6-4D74-C04A-AC4A-E679F9F76AFF}"/>
                </a:ext>
              </a:extLst>
            </p:cNvPr>
            <p:cNvSpPr txBox="1"/>
            <p:nvPr/>
          </p:nvSpPr>
          <p:spPr>
            <a:xfrm>
              <a:off x="3936702" y="1945071"/>
              <a:ext cx="1780530" cy="52322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400" b="1" dirty="0">
                  <a:solidFill>
                    <a:schemeClr val="bg1"/>
                  </a:solidFill>
                </a:rPr>
                <a:t>Molino de martillo </a:t>
              </a:r>
            </a:p>
            <a:p>
              <a:pPr algn="ctr"/>
              <a:endParaRPr lang="es-CL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0AEAA768-2016-2F4D-B3B6-1F39D3489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36702" y="2275364"/>
              <a:ext cx="1780530" cy="2884464"/>
            </a:xfrm>
            <a:prstGeom prst="rect">
              <a:avLst/>
            </a:prstGeom>
          </p:spPr>
        </p:pic>
      </p:grpSp>
      <p:grpSp>
        <p:nvGrpSpPr>
          <p:cNvPr id="40" name="Grupo 39">
            <a:extLst>
              <a:ext uri="{FF2B5EF4-FFF2-40B4-BE49-F238E27FC236}">
                <a16:creationId xmlns:a16="http://schemas.microsoft.com/office/drawing/2014/main" id="{0E060ABA-22E6-CD42-8854-98C42FF42273}"/>
              </a:ext>
            </a:extLst>
          </p:cNvPr>
          <p:cNvGrpSpPr/>
          <p:nvPr/>
        </p:nvGrpSpPr>
        <p:grpSpPr>
          <a:xfrm>
            <a:off x="8894323" y="1952489"/>
            <a:ext cx="2753903" cy="3207339"/>
            <a:chOff x="8894323" y="1952489"/>
            <a:chExt cx="2753903" cy="3207339"/>
          </a:xfrm>
        </p:grpSpPr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8D1C1794-771D-8442-8B1A-C536C1797810}"/>
                </a:ext>
              </a:extLst>
            </p:cNvPr>
            <p:cNvSpPr txBox="1"/>
            <p:nvPr/>
          </p:nvSpPr>
          <p:spPr>
            <a:xfrm>
              <a:off x="8894323" y="1952489"/>
              <a:ext cx="2753902" cy="45633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CL" sz="1400" b="1" dirty="0">
                  <a:solidFill>
                    <a:schemeClr val="bg1"/>
                  </a:solidFill>
                </a:rPr>
                <a:t>Mezclador</a:t>
              </a:r>
            </a:p>
          </p:txBody>
        </p:sp>
        <p:pic>
          <p:nvPicPr>
            <p:cNvPr id="26" name="Imagen 15">
              <a:extLst>
                <a:ext uri="{FF2B5EF4-FFF2-40B4-BE49-F238E27FC236}">
                  <a16:creationId xmlns:a16="http://schemas.microsoft.com/office/drawing/2014/main" id="{C22E1D89-C263-EE42-8432-95D344CC0C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40"/>
            <a:stretch/>
          </p:blipFill>
          <p:spPr bwMode="auto">
            <a:xfrm>
              <a:off x="8894324" y="2275364"/>
              <a:ext cx="2753902" cy="288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9395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Marcador de contenido 4">
            <a:extLst>
              <a:ext uri="{FF2B5EF4-FFF2-40B4-BE49-F238E27FC236}">
                <a16:creationId xmlns:a16="http://schemas.microsoft.com/office/drawing/2014/main" id="{8FE4E929-B04C-1149-A484-857DD468BE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t="-1" r="641" b="775"/>
          <a:stretch/>
        </p:blipFill>
        <p:spPr>
          <a:xfrm>
            <a:off x="838200" y="2102070"/>
            <a:ext cx="5785966" cy="2777478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EEFCAA52-97AA-4E49-A806-86A0E0C3051E}"/>
              </a:ext>
            </a:extLst>
          </p:cNvPr>
          <p:cNvSpPr txBox="1"/>
          <p:nvPr/>
        </p:nvSpPr>
        <p:spPr>
          <a:xfrm>
            <a:off x="838200" y="1608095"/>
            <a:ext cx="5785965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1400" b="1" dirty="0">
                <a:solidFill>
                  <a:schemeClr val="bg1"/>
                </a:solidFill>
              </a:rPr>
              <a:t>Planta móvil montada en contenedor, permite ser transportada en camión de cama baja 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80B699C8-F45C-DC41-95F2-A1E45515D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35732"/>
            <a:ext cx="10515600" cy="546426"/>
          </a:xfrm>
        </p:spPr>
        <p:txBody>
          <a:bodyPr>
            <a:normAutofit lnSpcReduction="10000"/>
          </a:bodyPr>
          <a:lstStyle/>
          <a:p>
            <a:r>
              <a:rPr lang="es-ES_tradnl" dirty="0"/>
              <a:t>Planta </a:t>
            </a:r>
            <a:r>
              <a:rPr lang="es-ES_tradnl" dirty="0" err="1"/>
              <a:t>peletizadora</a:t>
            </a:r>
            <a:r>
              <a:rPr lang="es-ES_tradnl" dirty="0"/>
              <a:t> </a:t>
            </a:r>
            <a:r>
              <a:rPr lang="es-ES_tradnl" dirty="0" err="1"/>
              <a:t>UDT</a:t>
            </a:r>
            <a:endParaRPr lang="es-ES_tradnl" dirty="0"/>
          </a:p>
          <a:p>
            <a:endParaRPr lang="es-ES_tradnl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/>
              <a:t>Planta pellets piloto UDT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715" y="1608095"/>
            <a:ext cx="1792479" cy="2637505"/>
          </a:xfrm>
          <a:prstGeom prst="rect">
            <a:avLst/>
          </a:prstGeom>
        </p:spPr>
      </p:pic>
      <p:graphicFrame>
        <p:nvGraphicFramePr>
          <p:cNvPr id="10" name="8 Tabla"/>
          <p:cNvGraphicFramePr>
            <a:graphicFrameLocks noGrp="1"/>
          </p:cNvGraphicFramePr>
          <p:nvPr>
            <p:extLst/>
          </p:nvPr>
        </p:nvGraphicFramePr>
        <p:xfrm>
          <a:off x="838202" y="5162306"/>
          <a:ext cx="2645228" cy="731520"/>
        </p:xfrm>
        <a:graphic>
          <a:graphicData uri="http://schemas.openxmlformats.org/drawingml/2006/table">
            <a:tbl>
              <a:tblPr bandRow="1">
                <a:effectLst/>
                <a:tableStyleId>{D113A9D2-9D6B-4929-AA2D-F23B5EE8CBE7}</a:tableStyleId>
              </a:tblPr>
              <a:tblGrid>
                <a:gridCol w="12688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63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0708">
                <a:tc>
                  <a:txBody>
                    <a:bodyPr/>
                    <a:lstStyle/>
                    <a:p>
                      <a:pPr algn="just"/>
                      <a:r>
                        <a:rPr lang="es-CL" sz="1000" b="1" dirty="0"/>
                        <a:t>Fabricante         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dirty="0"/>
                        <a:t>AMADUS KAHL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708">
                <a:tc>
                  <a:txBody>
                    <a:bodyPr/>
                    <a:lstStyle/>
                    <a:p>
                      <a:pPr algn="just"/>
                      <a:r>
                        <a:rPr lang="es-CL" sz="1000" b="1" dirty="0"/>
                        <a:t>País                                           </a:t>
                      </a:r>
                      <a:r>
                        <a:rPr lang="es-CL" sz="1000" b="1" baseline="0" dirty="0"/>
                        <a:t> </a:t>
                      </a:r>
                      <a:r>
                        <a:rPr lang="es-CL" sz="1000" b="1" dirty="0"/>
                        <a:t>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L" sz="1000" dirty="0"/>
                        <a:t>Alemania </a:t>
                      </a:r>
                      <a:endParaRPr lang="es-CL" sz="1000" b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493">
                <a:tc>
                  <a:txBody>
                    <a:bodyPr/>
                    <a:lstStyle/>
                    <a:p>
                      <a:pPr algn="just"/>
                      <a:r>
                        <a:rPr lang="es-CL" sz="1000" b="1" dirty="0"/>
                        <a:t>Máquina                                    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dirty="0"/>
                        <a:t>Prensa 33-390 cpl</a:t>
                      </a:r>
                      <a:endParaRPr lang="es-CL" sz="1000" b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5" name="Picture 2" descr="Imagen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265" y="2606935"/>
            <a:ext cx="2172535" cy="227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6" r="-65"/>
          <a:stretch/>
        </p:blipFill>
        <p:spPr>
          <a:xfrm>
            <a:off x="7134432" y="4422553"/>
            <a:ext cx="1791762" cy="1471274"/>
          </a:xfrm>
          <a:prstGeom prst="rect">
            <a:avLst/>
          </a:prstGeom>
        </p:spPr>
      </p:pic>
      <p:cxnSp>
        <p:nvCxnSpPr>
          <p:cNvPr id="19" name="Conector recto de flecha 18"/>
          <p:cNvCxnSpPr>
            <a:cxnSpLocks/>
          </p:cNvCxnSpPr>
          <p:nvPr/>
        </p:nvCxnSpPr>
        <p:spPr>
          <a:xfrm>
            <a:off x="8077200" y="2819400"/>
            <a:ext cx="1339388" cy="751114"/>
          </a:xfrm>
          <a:prstGeom prst="straightConnector1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8 Tabla">
            <a:extLst>
              <a:ext uri="{FF2B5EF4-FFF2-40B4-BE49-F238E27FC236}">
                <a16:creationId xmlns:a16="http://schemas.microsoft.com/office/drawing/2014/main" id="{91107C48-D794-DD48-A3F1-56E151325BA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731182" y="5162306"/>
          <a:ext cx="2892983" cy="73152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1387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5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2846">
                <a:tc>
                  <a:txBody>
                    <a:bodyPr/>
                    <a:lstStyle/>
                    <a:p>
                      <a:pPr algn="l"/>
                      <a:r>
                        <a:rPr lang="es-CL" sz="1000" b="1" dirty="0">
                          <a:solidFill>
                            <a:schemeClr val="bg1"/>
                          </a:solidFill>
                        </a:rPr>
                        <a:t>Capacidad de producción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dirty="0">
                          <a:solidFill>
                            <a:schemeClr val="bg1"/>
                          </a:solidFill>
                        </a:rPr>
                        <a:t>300 kg/h de pellet</a:t>
                      </a:r>
                      <a:endParaRPr lang="es-CL" sz="1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674">
                <a:tc>
                  <a:txBody>
                    <a:bodyPr/>
                    <a:lstStyle/>
                    <a:p>
                      <a:pPr algn="l"/>
                      <a:r>
                        <a:rPr lang="es-CL" sz="1000" b="1" dirty="0">
                          <a:solidFill>
                            <a:schemeClr val="bg1"/>
                          </a:solidFill>
                        </a:rPr>
                        <a:t>Tipo de Matriz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000" dirty="0">
                          <a:solidFill>
                            <a:schemeClr val="bg1"/>
                          </a:solidFill>
                        </a:rPr>
                        <a:t>Plana </a:t>
                      </a:r>
                      <a:endParaRPr lang="es-CL" sz="1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5" name="Grupo 24">
            <a:extLst>
              <a:ext uri="{FF2B5EF4-FFF2-40B4-BE49-F238E27FC236}">
                <a16:creationId xmlns:a16="http://schemas.microsoft.com/office/drawing/2014/main" id="{E8A415EE-F9A8-4944-B201-16A5EC09AE80}"/>
              </a:ext>
            </a:extLst>
          </p:cNvPr>
          <p:cNvGrpSpPr/>
          <p:nvPr/>
        </p:nvGrpSpPr>
        <p:grpSpPr>
          <a:xfrm>
            <a:off x="3074031" y="2849324"/>
            <a:ext cx="4731026" cy="1274784"/>
            <a:chOff x="3074031" y="2849324"/>
            <a:chExt cx="4731026" cy="1274784"/>
          </a:xfrm>
        </p:grpSpPr>
        <p:sp>
          <p:nvSpPr>
            <p:cNvPr id="13" name="Elipse 12"/>
            <p:cNvSpPr/>
            <p:nvPr/>
          </p:nvSpPr>
          <p:spPr>
            <a:xfrm>
              <a:off x="3074031" y="3368734"/>
              <a:ext cx="556591" cy="755374"/>
            </a:xfrm>
            <a:prstGeom prst="ellipse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891E16E3-D0F7-E64F-94DB-AE8F0F40A2E3}"/>
                </a:ext>
              </a:extLst>
            </p:cNvPr>
            <p:cNvCxnSpPr>
              <a:cxnSpLocks/>
              <a:stCxn id="13" idx="6"/>
            </p:cNvCxnSpPr>
            <p:nvPr/>
          </p:nvCxnSpPr>
          <p:spPr>
            <a:xfrm flipV="1">
              <a:off x="3630622" y="2849324"/>
              <a:ext cx="4174435" cy="897097"/>
            </a:xfrm>
            <a:prstGeom prst="straightConnector1">
              <a:avLst/>
            </a:prstGeom>
            <a:ln w="571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677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80B699C8-F45C-DC41-95F2-A1E45515D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35732"/>
            <a:ext cx="10515600" cy="546426"/>
          </a:xfrm>
        </p:spPr>
        <p:txBody>
          <a:bodyPr>
            <a:normAutofit lnSpcReduction="10000"/>
          </a:bodyPr>
          <a:lstStyle/>
          <a:p>
            <a:r>
              <a:rPr lang="es-ES_tradnl" dirty="0"/>
              <a:t>A</a:t>
            </a:r>
            <a:r>
              <a:rPr lang="es-ES_tradnl" dirty="0" smtClean="0"/>
              <a:t>lperujo fresco</a:t>
            </a:r>
            <a:endParaRPr lang="es-ES_tradnl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>
                <a:solidFill>
                  <a:srgbClr val="00294E"/>
                </a:solidFill>
              </a:rPr>
              <a:t>Preparación de materias </a:t>
            </a:r>
            <a:r>
              <a:rPr lang="es-CL" sz="3200" dirty="0" err="1" smtClean="0">
                <a:solidFill>
                  <a:srgbClr val="00294E"/>
                </a:solidFill>
              </a:rPr>
              <a:t>primas:Secado</a:t>
            </a:r>
            <a:endParaRPr lang="es-CL" sz="3200" dirty="0">
              <a:solidFill>
                <a:srgbClr val="00294E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C80805F-21B9-0B4A-AAD6-07984AFC82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00" b="4626"/>
          <a:stretch/>
        </p:blipFill>
        <p:spPr bwMode="auto">
          <a:xfrm>
            <a:off x="8834797" y="2374314"/>
            <a:ext cx="2737679" cy="210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4">
            <a:extLst>
              <a:ext uri="{FF2B5EF4-FFF2-40B4-BE49-F238E27FC236}">
                <a16:creationId xmlns:a16="http://schemas.microsoft.com/office/drawing/2014/main" id="{4E5DD216-49D9-BE49-9D62-463C5AD03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455" y="2374313"/>
            <a:ext cx="2637004" cy="210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5">
            <a:extLst>
              <a:ext uri="{FF2B5EF4-FFF2-40B4-BE49-F238E27FC236}">
                <a16:creationId xmlns:a16="http://schemas.microsoft.com/office/drawing/2014/main" id="{2DC53EEB-5770-3C46-8A9E-42797D41E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851" y="2374313"/>
            <a:ext cx="2509266" cy="210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n 9">
            <a:extLst>
              <a:ext uri="{FF2B5EF4-FFF2-40B4-BE49-F238E27FC236}">
                <a16:creationId xmlns:a16="http://schemas.microsoft.com/office/drawing/2014/main" id="{EB9CB9D7-7526-3541-B482-B790A9995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24" y="2374313"/>
            <a:ext cx="2416990" cy="210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3A7ABF33-7ED8-0445-A047-B659B86B25F7}"/>
              </a:ext>
            </a:extLst>
          </p:cNvPr>
          <p:cNvSpPr txBox="1"/>
          <p:nvPr/>
        </p:nvSpPr>
        <p:spPr>
          <a:xfrm>
            <a:off x="619524" y="4702664"/>
            <a:ext cx="10952952" cy="33855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s-CL" sz="1600" b="1" dirty="0">
                <a:solidFill>
                  <a:schemeClr val="bg1"/>
                </a:solidFill>
              </a:rPr>
              <a:t>La humedad se redujo de un 76% a un 67%  después de dejar escurrir el sobrenadante durante una semana </a:t>
            </a:r>
          </a:p>
        </p:txBody>
      </p:sp>
    </p:spTree>
    <p:extLst>
      <p:ext uri="{BB962C8B-B14F-4D97-AF65-F5344CB8AC3E}">
        <p14:creationId xmlns:p14="http://schemas.microsoft.com/office/powerpoint/2010/main" val="220515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80B699C8-F45C-DC41-95F2-A1E45515D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35732"/>
            <a:ext cx="10515600" cy="546426"/>
          </a:xfrm>
        </p:spPr>
        <p:txBody>
          <a:bodyPr>
            <a:normAutofit lnSpcReduction="10000"/>
          </a:bodyPr>
          <a:lstStyle/>
          <a:p>
            <a:r>
              <a:rPr lang="es-ES_tradnl" dirty="0"/>
              <a:t>Secado </a:t>
            </a:r>
            <a:r>
              <a:rPr lang="es-ES_tradnl" dirty="0" smtClean="0"/>
              <a:t>alperujo/orujo equipo </a:t>
            </a:r>
            <a:r>
              <a:rPr lang="es-ES_tradnl" dirty="0"/>
              <a:t>rotatorio UDT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>
                <a:solidFill>
                  <a:srgbClr val="00294E"/>
                </a:solidFill>
              </a:rPr>
              <a:t>Preparación de materias primas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A1B3C53F-F5FC-634F-AB66-6D04A8DF38A3}"/>
              </a:ext>
            </a:extLst>
          </p:cNvPr>
          <p:cNvGrpSpPr/>
          <p:nvPr/>
        </p:nvGrpSpPr>
        <p:grpSpPr>
          <a:xfrm>
            <a:off x="838200" y="1687414"/>
            <a:ext cx="3902551" cy="1833878"/>
            <a:chOff x="838200" y="1687414"/>
            <a:chExt cx="3902551" cy="1833878"/>
          </a:xfrm>
        </p:grpSpPr>
        <p:pic>
          <p:nvPicPr>
            <p:cNvPr id="14" name="Imagen 6">
              <a:extLst>
                <a:ext uri="{FF2B5EF4-FFF2-40B4-BE49-F238E27FC236}">
                  <a16:creationId xmlns:a16="http://schemas.microsoft.com/office/drawing/2014/main" id="{CFEEBFDA-46D6-5E4A-8F17-D34A888253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687414"/>
              <a:ext cx="1913001" cy="1833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1A5B5BD3-0867-B744-8EA6-F4F7C127C661}"/>
                </a:ext>
              </a:extLst>
            </p:cNvPr>
            <p:cNvSpPr txBox="1"/>
            <p:nvPr/>
          </p:nvSpPr>
          <p:spPr>
            <a:xfrm>
              <a:off x="2756889" y="1687414"/>
              <a:ext cx="1983862" cy="181588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400" b="1" dirty="0">
                  <a:solidFill>
                    <a:schemeClr val="bg1"/>
                  </a:solidFill>
                </a:rPr>
                <a:t>Humedad 67-70%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400" b="1" dirty="0">
                  <a:solidFill>
                    <a:schemeClr val="bg1"/>
                  </a:solidFill>
                </a:rPr>
                <a:t>Formación de costras en paredes y tubos del secador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400" b="1" dirty="0">
                  <a:solidFill>
                    <a:schemeClr val="bg1"/>
                  </a:solidFill>
                </a:rPr>
                <a:t>Difícil mantención del equipo</a:t>
              </a:r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BDE6482A-4574-5D4C-B323-9B3005BA2364}"/>
              </a:ext>
            </a:extLst>
          </p:cNvPr>
          <p:cNvGrpSpPr/>
          <p:nvPr/>
        </p:nvGrpSpPr>
        <p:grpSpPr>
          <a:xfrm>
            <a:off x="847348" y="4031064"/>
            <a:ext cx="3893402" cy="1815882"/>
            <a:chOff x="847348" y="3946000"/>
            <a:chExt cx="3893402" cy="1815882"/>
          </a:xfrm>
        </p:grpSpPr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807F2CD1-6ADA-AF4F-91F3-AB62FBB3D0FA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98" b="5343"/>
            <a:stretch/>
          </p:blipFill>
          <p:spPr bwMode="auto">
            <a:xfrm>
              <a:off x="847348" y="3946000"/>
              <a:ext cx="1913001" cy="18158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7C367EA3-3D34-0743-8888-13B86C8FD29E}"/>
                </a:ext>
              </a:extLst>
            </p:cNvPr>
            <p:cNvSpPr txBox="1"/>
            <p:nvPr/>
          </p:nvSpPr>
          <p:spPr>
            <a:xfrm>
              <a:off x="2751202" y="3946000"/>
              <a:ext cx="1989548" cy="181588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s-CL" sz="1400" b="1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400" b="1" dirty="0">
                  <a:solidFill>
                    <a:schemeClr val="bg1"/>
                  </a:solidFill>
                </a:rPr>
                <a:t>Humedad </a:t>
              </a:r>
              <a:r>
                <a:rPr lang="es-CL" sz="1400" b="1" dirty="0" smtClean="0">
                  <a:solidFill>
                    <a:schemeClr val="bg1"/>
                  </a:solidFill>
                </a:rPr>
                <a:t>52-55%</a:t>
              </a:r>
              <a:endParaRPr lang="es-CL" sz="1400" b="1" dirty="0">
                <a:solidFill>
                  <a:schemeClr val="bg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400" b="1" dirty="0" smtClean="0">
                  <a:solidFill>
                    <a:schemeClr val="bg1"/>
                  </a:solidFill>
                </a:rPr>
                <a:t>Sin mayores inconvenientes </a:t>
              </a:r>
              <a:r>
                <a:rPr lang="es-CL" sz="1400" b="1" dirty="0">
                  <a:solidFill>
                    <a:schemeClr val="bg1"/>
                  </a:solidFill>
                </a:rPr>
                <a:t>operacionales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400" b="1" dirty="0">
                  <a:solidFill>
                    <a:schemeClr val="bg1"/>
                  </a:solidFill>
                </a:rPr>
                <a:t>Fácil mantención del equipo</a:t>
              </a:r>
            </a:p>
            <a:p>
              <a:r>
                <a:rPr lang="es-CL" sz="1400" b="1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19" name="Flecha izquierda 18">
            <a:extLst>
              <a:ext uri="{FF2B5EF4-FFF2-40B4-BE49-F238E27FC236}">
                <a16:creationId xmlns:a16="http://schemas.microsoft.com/office/drawing/2014/main" id="{17D10183-22F4-1D4D-86F0-3A3691EABBF0}"/>
              </a:ext>
            </a:extLst>
          </p:cNvPr>
          <p:cNvSpPr/>
          <p:nvPr/>
        </p:nvSpPr>
        <p:spPr>
          <a:xfrm rot="10800000">
            <a:off x="4712203" y="3481524"/>
            <a:ext cx="407565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3772F861-AF61-6F4A-A95A-C0E6AA6595FD}"/>
              </a:ext>
            </a:extLst>
          </p:cNvPr>
          <p:cNvGrpSpPr/>
          <p:nvPr/>
        </p:nvGrpSpPr>
        <p:grpSpPr>
          <a:xfrm>
            <a:off x="8511873" y="2090823"/>
            <a:ext cx="2841928" cy="3197405"/>
            <a:chOff x="8511873" y="2090823"/>
            <a:chExt cx="2841928" cy="3197405"/>
          </a:xfrm>
        </p:grpSpPr>
        <p:sp>
          <p:nvSpPr>
            <p:cNvPr id="16" name="Flecha izquierda 15">
              <a:extLst>
                <a:ext uri="{FF2B5EF4-FFF2-40B4-BE49-F238E27FC236}">
                  <a16:creationId xmlns:a16="http://schemas.microsoft.com/office/drawing/2014/main" id="{9605D142-2C08-4345-B231-C0C362D53277}"/>
                </a:ext>
              </a:extLst>
            </p:cNvPr>
            <p:cNvSpPr/>
            <p:nvPr/>
          </p:nvSpPr>
          <p:spPr>
            <a:xfrm rot="10800000">
              <a:off x="8511873" y="3480976"/>
              <a:ext cx="402203" cy="4846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A3027E74-5BD1-A846-81E0-6ACF13C4DA7E}"/>
                </a:ext>
              </a:extLst>
            </p:cNvPr>
            <p:cNvSpPr txBox="1"/>
            <p:nvPr/>
          </p:nvSpPr>
          <p:spPr>
            <a:xfrm>
              <a:off x="8980527" y="4765008"/>
              <a:ext cx="2373273" cy="52322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400" b="1" dirty="0">
                  <a:solidFill>
                    <a:schemeClr val="bg1"/>
                  </a:solidFill>
                </a:rPr>
                <a:t>Humedad 9%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CL" sz="1400" b="1" dirty="0">
                  <a:solidFill>
                    <a:schemeClr val="bg1"/>
                  </a:solidFill>
                </a:rPr>
                <a:t>Tamaño </a:t>
              </a:r>
              <a:r>
                <a:rPr lang="es-CL" sz="1400" b="1" dirty="0" smtClean="0">
                  <a:solidFill>
                    <a:schemeClr val="bg1"/>
                  </a:solidFill>
                </a:rPr>
                <a:t>6 mm- 5 </a:t>
              </a:r>
              <a:r>
                <a:rPr lang="es-CL" sz="1400" b="1" dirty="0">
                  <a:solidFill>
                    <a:schemeClr val="bg1"/>
                  </a:solidFill>
                </a:rPr>
                <a:t>cm.</a:t>
              </a:r>
            </a:p>
          </p:txBody>
        </p:sp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E93AD9F0-5081-F84E-A039-22E7E1460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80527" y="2090823"/>
              <a:ext cx="2373274" cy="2676353"/>
            </a:xfrm>
            <a:prstGeom prst="rect">
              <a:avLst/>
            </a:prstGeom>
          </p:spPr>
        </p:pic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643" y="1687414"/>
            <a:ext cx="3120354" cy="4160472"/>
          </a:xfrm>
          <a:prstGeom prst="rect">
            <a:avLst/>
          </a:prstGeom>
        </p:spPr>
      </p:pic>
      <p:sp>
        <p:nvSpPr>
          <p:cNvPr id="22" name="Marcador de texto 7">
            <a:extLst>
              <a:ext uri="{FF2B5EF4-FFF2-40B4-BE49-F238E27FC236}">
                <a16:creationId xmlns:a16="http://schemas.microsoft.com/office/drawing/2014/main" id="{80B699C8-F45C-DC41-95F2-A1E45515D2CD}"/>
              </a:ext>
            </a:extLst>
          </p:cNvPr>
          <p:cNvSpPr txBox="1">
            <a:spLocks/>
          </p:cNvSpPr>
          <p:nvPr/>
        </p:nvSpPr>
        <p:spPr>
          <a:xfrm>
            <a:off x="990600" y="1347624"/>
            <a:ext cx="1199707" cy="546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1" kern="1200" baseline="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b="1" kern="120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1" kern="120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b="1" kern="120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1" kern="120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_tradnl" sz="1800" u="sng" dirty="0" smtClean="0">
                <a:solidFill>
                  <a:srgbClr val="00294E"/>
                </a:solidFill>
              </a:rPr>
              <a:t>Alperujo</a:t>
            </a:r>
            <a:endParaRPr lang="es-ES_tradnl" sz="1800" u="sng" dirty="0">
              <a:solidFill>
                <a:srgbClr val="00294E"/>
              </a:solidFill>
            </a:endParaRPr>
          </a:p>
        </p:txBody>
      </p:sp>
      <p:sp>
        <p:nvSpPr>
          <p:cNvPr id="23" name="Marcador de texto 7">
            <a:extLst>
              <a:ext uri="{FF2B5EF4-FFF2-40B4-BE49-F238E27FC236}">
                <a16:creationId xmlns:a16="http://schemas.microsoft.com/office/drawing/2014/main" id="{80B699C8-F45C-DC41-95F2-A1E45515D2CD}"/>
              </a:ext>
            </a:extLst>
          </p:cNvPr>
          <p:cNvSpPr txBox="1">
            <a:spLocks/>
          </p:cNvSpPr>
          <p:nvPr/>
        </p:nvSpPr>
        <p:spPr>
          <a:xfrm>
            <a:off x="983508" y="3669074"/>
            <a:ext cx="877186" cy="360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b="1" kern="1200" baseline="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b="1" kern="120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1" kern="120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b="1" kern="120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b="1" kern="1200">
                <a:solidFill>
                  <a:srgbClr val="326295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_tradnl" sz="1800" u="sng">
                <a:solidFill>
                  <a:srgbClr val="00294E"/>
                </a:solidFill>
              </a:rPr>
              <a:t>O</a:t>
            </a:r>
            <a:r>
              <a:rPr lang="es-ES_tradnl" sz="1800" u="sng" smtClean="0">
                <a:solidFill>
                  <a:srgbClr val="00294E"/>
                </a:solidFill>
              </a:rPr>
              <a:t>rujo</a:t>
            </a:r>
            <a:endParaRPr lang="es-ES_tradnl" sz="1800" u="sng" dirty="0">
              <a:solidFill>
                <a:srgbClr val="0029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4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80B699C8-F45C-DC41-95F2-A1E45515D2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35732"/>
            <a:ext cx="10515600" cy="546426"/>
          </a:xfrm>
        </p:spPr>
        <p:txBody>
          <a:bodyPr>
            <a:normAutofit lnSpcReduction="10000"/>
          </a:bodyPr>
          <a:lstStyle/>
          <a:p>
            <a:r>
              <a:rPr lang="es-ES_tradnl" dirty="0"/>
              <a:t>Molienda  </a:t>
            </a:r>
            <a:r>
              <a:rPr lang="es-ES_tradnl" dirty="0" err="1"/>
              <a:t>alperujo</a:t>
            </a:r>
            <a:endParaRPr lang="es-ES_tradnl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>
                <a:solidFill>
                  <a:srgbClr val="00294E"/>
                </a:solidFill>
              </a:rPr>
              <a:t>Preparación de materias </a:t>
            </a:r>
            <a:r>
              <a:rPr lang="es-CL" sz="3200" dirty="0" smtClean="0">
                <a:solidFill>
                  <a:srgbClr val="00294E"/>
                </a:solidFill>
              </a:rPr>
              <a:t>primas-Conminución</a:t>
            </a:r>
            <a:endParaRPr lang="es-CL" sz="3200" dirty="0">
              <a:solidFill>
                <a:srgbClr val="00294E"/>
              </a:solidFill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EFB6E86-A8A6-6D4C-BED3-60F606C67712}"/>
              </a:ext>
            </a:extLst>
          </p:cNvPr>
          <p:cNvGrpSpPr/>
          <p:nvPr/>
        </p:nvGrpSpPr>
        <p:grpSpPr>
          <a:xfrm>
            <a:off x="838200" y="1815196"/>
            <a:ext cx="3287486" cy="3810706"/>
            <a:chOff x="838200" y="1815196"/>
            <a:chExt cx="3287486" cy="3810706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82AD45F1-F3B8-F242-B87B-127646E8A6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1324"/>
            <a:stretch/>
          </p:blipFill>
          <p:spPr>
            <a:xfrm>
              <a:off x="838200" y="2338416"/>
              <a:ext cx="3287486" cy="3287486"/>
            </a:xfrm>
            <a:prstGeom prst="rect">
              <a:avLst/>
            </a:prstGeom>
          </p:spPr>
        </p:pic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A3B3259A-4698-0542-8D07-831977B18100}"/>
                </a:ext>
              </a:extLst>
            </p:cNvPr>
            <p:cNvSpPr txBox="1"/>
            <p:nvPr/>
          </p:nvSpPr>
          <p:spPr>
            <a:xfrm>
              <a:off x="838200" y="1815196"/>
              <a:ext cx="3287481" cy="52322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s-CL" sz="1400" b="1" dirty="0">
                  <a:solidFill>
                    <a:schemeClr val="bg1"/>
                  </a:solidFill>
                </a:rPr>
                <a:t>Alperujo 6 mm - 5 cm</a:t>
              </a:r>
            </a:p>
            <a:p>
              <a:r>
                <a:rPr lang="es-CL" sz="1400" b="1" dirty="0">
                  <a:solidFill>
                    <a:schemeClr val="bg1"/>
                  </a:solidFill>
                </a:rPr>
                <a:t>Humedad: 9 %  </a:t>
              </a: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CDDBB073-C54A-834B-97AD-6C2B71B4A68D}"/>
              </a:ext>
            </a:extLst>
          </p:cNvPr>
          <p:cNvGrpSpPr/>
          <p:nvPr/>
        </p:nvGrpSpPr>
        <p:grpSpPr>
          <a:xfrm>
            <a:off x="4125682" y="1815196"/>
            <a:ext cx="3614059" cy="3810706"/>
            <a:chOff x="4125682" y="1815196"/>
            <a:chExt cx="3614059" cy="3810706"/>
          </a:xfrm>
        </p:grpSpPr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F0FE5DFD-1DDF-124B-896B-E22C4119FD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40" r="5259"/>
            <a:stretch/>
          </p:blipFill>
          <p:spPr>
            <a:xfrm rot="5400000">
              <a:off x="4452256" y="2338417"/>
              <a:ext cx="3287485" cy="3287485"/>
            </a:xfrm>
            <a:prstGeom prst="rect">
              <a:avLst/>
            </a:prstGeom>
          </p:spPr>
        </p:pic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8D6DA24F-38A4-3D43-8D6F-1A01B0281C43}"/>
                </a:ext>
              </a:extLst>
            </p:cNvPr>
            <p:cNvSpPr txBox="1"/>
            <p:nvPr/>
          </p:nvSpPr>
          <p:spPr>
            <a:xfrm>
              <a:off x="4452255" y="1815196"/>
              <a:ext cx="3287482" cy="52322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s-CL" sz="1400" b="1" dirty="0">
                  <a:solidFill>
                    <a:schemeClr val="bg1"/>
                  </a:solidFill>
                </a:rPr>
                <a:t>Molino de martillo</a:t>
              </a:r>
            </a:p>
            <a:p>
              <a:r>
                <a:rPr lang="es-CL" sz="1400" b="1" dirty="0">
                  <a:solidFill>
                    <a:schemeClr val="bg1"/>
                  </a:solidFill>
                </a:rPr>
                <a:t>Criba 2 mm </a:t>
              </a:r>
            </a:p>
          </p:txBody>
        </p:sp>
        <p:sp>
          <p:nvSpPr>
            <p:cNvPr id="32" name="Flecha izquierda 31">
              <a:extLst>
                <a:ext uri="{FF2B5EF4-FFF2-40B4-BE49-F238E27FC236}">
                  <a16:creationId xmlns:a16="http://schemas.microsoft.com/office/drawing/2014/main" id="{2F113262-B62F-4643-A204-30247C91B193}"/>
                </a:ext>
              </a:extLst>
            </p:cNvPr>
            <p:cNvSpPr/>
            <p:nvPr/>
          </p:nvSpPr>
          <p:spPr>
            <a:xfrm rot="10800000">
              <a:off x="4125682" y="3739843"/>
              <a:ext cx="326573" cy="4846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A8664386-C6ED-0942-9BB6-BBBF551B1B0A}"/>
              </a:ext>
            </a:extLst>
          </p:cNvPr>
          <p:cNvGrpSpPr/>
          <p:nvPr/>
        </p:nvGrpSpPr>
        <p:grpSpPr>
          <a:xfrm>
            <a:off x="7739738" y="1815196"/>
            <a:ext cx="3614062" cy="3810706"/>
            <a:chOff x="7739738" y="1815196"/>
            <a:chExt cx="3614062" cy="3810706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D1236163-B2F6-2846-B815-057DDE8DF1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033" b="5265"/>
            <a:stretch/>
          </p:blipFill>
          <p:spPr>
            <a:xfrm>
              <a:off x="8066314" y="2338416"/>
              <a:ext cx="3287486" cy="3287486"/>
            </a:xfrm>
            <a:prstGeom prst="rect">
              <a:avLst/>
            </a:prstGeom>
          </p:spPr>
        </p:pic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445B084A-3F71-8B40-9A70-A4CE2A157023}"/>
                </a:ext>
              </a:extLst>
            </p:cNvPr>
            <p:cNvSpPr txBox="1"/>
            <p:nvPr/>
          </p:nvSpPr>
          <p:spPr>
            <a:xfrm>
              <a:off x="8066306" y="1815196"/>
              <a:ext cx="3287494" cy="52322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s-CL" sz="1400" b="1" dirty="0">
                  <a:solidFill>
                    <a:schemeClr val="bg1"/>
                  </a:solidFill>
                </a:rPr>
                <a:t>Alperujo ≤ 2 mm</a:t>
              </a:r>
            </a:p>
            <a:p>
              <a:r>
                <a:rPr lang="es-CL" sz="1400" b="1" dirty="0">
                  <a:solidFill>
                    <a:schemeClr val="bg1"/>
                  </a:solidFill>
                </a:rPr>
                <a:t>Humedad: 8,7 %  </a:t>
              </a:r>
            </a:p>
          </p:txBody>
        </p:sp>
        <p:sp>
          <p:nvSpPr>
            <p:cNvPr id="33" name="Flecha izquierda 32">
              <a:extLst>
                <a:ext uri="{FF2B5EF4-FFF2-40B4-BE49-F238E27FC236}">
                  <a16:creationId xmlns:a16="http://schemas.microsoft.com/office/drawing/2014/main" id="{AB41A9A7-7A1C-AF4A-90A9-026955727D1A}"/>
                </a:ext>
              </a:extLst>
            </p:cNvPr>
            <p:cNvSpPr/>
            <p:nvPr/>
          </p:nvSpPr>
          <p:spPr>
            <a:xfrm rot="10800000">
              <a:off x="7739738" y="3739843"/>
              <a:ext cx="326573" cy="4846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</p:grpSp>
    </p:spTree>
    <p:extLst>
      <p:ext uri="{BB962C8B-B14F-4D97-AF65-F5344CB8AC3E}">
        <p14:creationId xmlns:p14="http://schemas.microsoft.com/office/powerpoint/2010/main" val="396574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"/>
          <p:cNvSpPr txBox="1"/>
          <p:nvPr/>
        </p:nvSpPr>
        <p:spPr>
          <a:xfrm>
            <a:off x="1102785" y="196850"/>
            <a:ext cx="10944356" cy="5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3600"/>
              <a:buFont typeface="Arial"/>
              <a:buNone/>
            </a:pPr>
            <a:r>
              <a:rPr lang="es-CL" sz="3600" b="1" i="0" u="none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Pellets Combustible</a:t>
            </a:r>
            <a:endParaRPr sz="3600" b="1" i="0" u="none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1" name="Google Shape;131;p4"/>
          <p:cNvGrpSpPr/>
          <p:nvPr/>
        </p:nvGrpSpPr>
        <p:grpSpPr>
          <a:xfrm>
            <a:off x="9813052" y="901304"/>
            <a:ext cx="2266950" cy="3022996"/>
            <a:chOff x="9825752" y="1155304"/>
            <a:chExt cx="2266950" cy="3022996"/>
          </a:xfrm>
        </p:grpSpPr>
        <p:pic>
          <p:nvPicPr>
            <p:cNvPr id="132" name="Google Shape;132;p4"/>
            <p:cNvPicPr preferRelativeResize="0"/>
            <p:nvPr/>
          </p:nvPicPr>
          <p:blipFill rotWithShape="1">
            <a:blip r:embed="rId3">
              <a:alphaModFix/>
            </a:blip>
            <a:srcRect r="35493"/>
            <a:stretch/>
          </p:blipFill>
          <p:spPr>
            <a:xfrm rot="5400000">
              <a:off x="9447729" y="1533327"/>
              <a:ext cx="3022996" cy="2266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3" name="Google Shape;133;p4"/>
            <p:cNvSpPr/>
            <p:nvPr/>
          </p:nvSpPr>
          <p:spPr>
            <a:xfrm>
              <a:off x="10043931" y="1319691"/>
              <a:ext cx="1957589" cy="30011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flat" cmpd="sng">
              <a:solidFill>
                <a:srgbClr val="001D3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10287000" y="1375133"/>
              <a:ext cx="1574820" cy="5136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r>
                <a:rPr lang="es-CL" sz="11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Alperujo/eucaliptus</a:t>
              </a:r>
              <a:endPara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2060"/>
                </a:buClr>
                <a:buSzPts val="1100"/>
                <a:buFont typeface="Arial"/>
                <a:buNone/>
              </a:pPr>
              <a:r>
                <a:rPr lang="es-CL" sz="1100" b="1" i="0" u="sng" strike="noStrike" cap="none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   </a:t>
              </a:r>
              <a:endParaRPr sz="1100" b="1" i="0" u="sng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10032363" y="2697126"/>
              <a:ext cx="1905658" cy="25024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flat" cmpd="sng">
              <a:solidFill>
                <a:srgbClr val="001D38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10287000" y="2681453"/>
              <a:ext cx="1286664" cy="5136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r>
                <a:rPr lang="es-CL" sz="11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Alperujo/pino</a:t>
              </a:r>
              <a:endPara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2060"/>
                </a:buClr>
                <a:buSzPts val="1100"/>
                <a:buFont typeface="Arial"/>
                <a:buNone/>
              </a:pPr>
              <a:r>
                <a:rPr lang="es-CL" sz="1100" b="1" i="0" u="sng" strike="noStrike" cap="none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   </a:t>
              </a:r>
              <a:endParaRPr sz="1100" b="1" i="0" u="sng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137" name="Google Shape;137;p4"/>
          <p:cNvGraphicFramePr/>
          <p:nvPr>
            <p:extLst>
              <p:ext uri="{D42A27DB-BD31-4B8C-83A1-F6EECF244321}">
                <p14:modId xmlns:p14="http://schemas.microsoft.com/office/powerpoint/2010/main" val="335394585"/>
              </p:ext>
            </p:extLst>
          </p:nvPr>
        </p:nvGraphicFramePr>
        <p:xfrm>
          <a:off x="203200" y="1019264"/>
          <a:ext cx="9501250" cy="3255332"/>
        </p:xfrm>
        <a:graphic>
          <a:graphicData uri="http://schemas.openxmlformats.org/drawingml/2006/table">
            <a:tbl>
              <a:tblPr firstRow="1" firstCol="1" bandRow="1">
                <a:noFill/>
                <a:tableStyleId>{6F831A67-E9BA-4A46-8C4C-95C7D8FA47EB}</a:tableStyleId>
              </a:tblPr>
              <a:tblGrid>
                <a:gridCol w="431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5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3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31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Parámetro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Alperujo/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pino </a:t>
                      </a:r>
                      <a:endParaRPr sz="16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Alperujo/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eucaliptus</a:t>
                      </a:r>
                      <a:endParaRPr sz="1600" u="none" strike="noStrike" cap="none"/>
                    </a:p>
                  </a:txBody>
                  <a:tcPr marL="68575" marR="6857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Pellets agrícola  B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(NCh-ISO-17225-6)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endParaRPr sz="1600" u="none" strike="noStrike" cap="none"/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Humedad %, base como es recibida (b.c.r)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6,5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7,4 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&lt;15</a:t>
                      </a:r>
                      <a:endParaRPr sz="1600" u="none" strike="noStrike" cap="none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Dureza (%)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93,4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rgbClr val="00020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96,5</a:t>
                      </a:r>
                      <a:endParaRPr sz="1600" u="none" strike="noStrike" cap="none">
                        <a:solidFill>
                          <a:srgbClr val="000204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600" u="none" strike="noStrike" cap="none"/>
                        <a:t>≥96</a:t>
                      </a:r>
                      <a:endParaRPr sz="2200" u="none" strike="noStrike" cap="none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Densidad (kg/m</a:t>
                      </a:r>
                      <a:r>
                        <a:rPr lang="es-CL" sz="1600" u="none" strike="noStrike" cap="none" baseline="30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667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rgbClr val="00020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670</a:t>
                      </a:r>
                      <a:endParaRPr sz="1600" u="none" strike="noStrike" cap="none">
                        <a:solidFill>
                          <a:srgbClr val="000204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s-CL" sz="1600" u="none" strike="noStrike" cap="none"/>
                        <a:t>≥600</a:t>
                      </a:r>
                      <a:endParaRPr sz="2200" u="none" strike="noStrike" cap="none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Cenizas %, base seca (b.s)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1,7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2,1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&lt;10</a:t>
                      </a:r>
                      <a:endParaRPr sz="1600" u="none" strike="noStrike" cap="none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Aditivos %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sz="1400" u="none" strike="noStrike" cap="none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&lt;5</a:t>
                      </a:r>
                      <a:endParaRPr sz="1600" u="none" strike="noStrike" cap="none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0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Poder calorífico inferior o neto (PCI) MJ/kg, b.s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20,1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18,7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  <a:tabLst/>
                        <a:defRPr/>
                      </a:pPr>
                      <a:r>
                        <a:rPr lang="es-CL" sz="1600" b="0" i="0" u="none" strike="noStrike" cap="none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≥ 14,5</a:t>
                      </a: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Nitrógeno %, b.s</a:t>
                      </a:r>
                      <a:endParaRPr sz="1400" u="none" strike="noStrike" cap="none"/>
                    </a:p>
                  </a:txBody>
                  <a:tcPr marL="68575" marR="68575" marT="0" marB="0">
                    <a:solidFill>
                      <a:srgbClr val="D8D8D8">
                        <a:alpha val="7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rgbClr val="00020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0,60</a:t>
                      </a:r>
                      <a:endParaRPr sz="1600" u="none" strike="noStrike" cap="none">
                        <a:solidFill>
                          <a:srgbClr val="000204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rgbClr val="00020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0,59</a:t>
                      </a:r>
                      <a:endParaRPr sz="1400" u="none" strike="noStrike" cap="none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&lt;2 </a:t>
                      </a:r>
                      <a:endParaRPr sz="1600" u="none" strike="noStrike" cap="non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>
                          <a:solidFill>
                            <a:schemeClr val="dk1"/>
                          </a:solidFill>
                        </a:rPr>
                        <a:t>Azufre %, b.s</a:t>
                      </a:r>
                      <a:endParaRPr sz="16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>
                    <a:solidFill>
                      <a:srgbClr val="D8D8D8">
                        <a:alpha val="7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0,054</a:t>
                      </a:r>
                      <a:endParaRPr sz="2200" u="none" strike="noStrike" cap="none">
                        <a:solidFill>
                          <a:srgbClr val="000204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/>
                        <a:t>0,049</a:t>
                      </a:r>
                      <a:endParaRPr sz="2200" u="none" strike="noStrike" cap="none">
                        <a:solidFill>
                          <a:srgbClr val="000204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CL" sz="1600" u="none" strike="noStrike" cap="none" dirty="0"/>
                        <a:t>&lt;1</a:t>
                      </a:r>
                      <a:endParaRPr sz="16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38" name="Google Shape;138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8300" y="4393782"/>
            <a:ext cx="1562100" cy="1722102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4"/>
          <p:cNvSpPr txBox="1"/>
          <p:nvPr/>
        </p:nvSpPr>
        <p:spPr>
          <a:xfrm>
            <a:off x="2362200" y="4641776"/>
            <a:ext cx="6553200" cy="1323439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l="-367" t="-1372" r="-367" b="-458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CL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"/>
          <p:cNvSpPr txBox="1"/>
          <p:nvPr/>
        </p:nvSpPr>
        <p:spPr>
          <a:xfrm>
            <a:off x="3253327" y="4243338"/>
            <a:ext cx="3126315" cy="576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057"/>
              </a:buClr>
              <a:buSzPts val="2000"/>
              <a:buFont typeface="Arial"/>
              <a:buNone/>
            </a:pPr>
            <a:r>
              <a:rPr lang="es-CL" sz="2000" b="1" i="0" u="sng" strike="noStrike" cap="none">
                <a:solidFill>
                  <a:srgbClr val="003057"/>
                </a:solidFill>
                <a:latin typeface="Arial"/>
                <a:ea typeface="Arial"/>
                <a:cs typeface="Arial"/>
                <a:sym typeface="Arial"/>
              </a:rPr>
              <a:t>Ensayos demostrativos</a:t>
            </a:r>
            <a:endParaRPr sz="2000" b="1" i="0" u="sng" strike="noStrike" cap="none">
              <a:solidFill>
                <a:srgbClr val="00305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394710" y="4763495"/>
            <a:ext cx="108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54871" y="4763495"/>
            <a:ext cx="1080000" cy="10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r 1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294E"/>
      </a:accent1>
      <a:accent2>
        <a:srgbClr val="006A34"/>
      </a:accent2>
      <a:accent3>
        <a:srgbClr val="A1B426"/>
      </a:accent3>
      <a:accent4>
        <a:srgbClr val="F5801F"/>
      </a:accent4>
      <a:accent5>
        <a:srgbClr val="ED1743"/>
      </a:accent5>
      <a:accent6>
        <a:srgbClr val="781C77"/>
      </a:accent6>
      <a:hlink>
        <a:srgbClr val="5E7695"/>
      </a:hlink>
      <a:folHlink>
        <a:srgbClr val="D2D7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1444</Words>
  <Application>Microsoft Office PowerPoint</Application>
  <PresentationFormat>Panorámica</PresentationFormat>
  <Paragraphs>432</Paragraphs>
  <Slides>24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9" baseType="lpstr">
      <vt:lpstr>Calibri</vt:lpstr>
      <vt:lpstr>Noto Sans Symbols</vt:lpstr>
      <vt:lpstr>Arial</vt:lpstr>
      <vt:lpstr>Arial Narrow</vt:lpstr>
      <vt:lpstr>Tema de Office</vt:lpstr>
      <vt:lpstr>Proyecto FIA PYT-2019-0158: “Solución innovadora para la valorización de residuos de la industria de aceite de oliva: Desarrollo de carbones activados y biocombustible”</vt:lpstr>
      <vt:lpstr>Presentación de PowerPoint</vt:lpstr>
      <vt:lpstr>Presentación de PowerPoint</vt:lpstr>
      <vt:lpstr>Planta pellets piloto UDT</vt:lpstr>
      <vt:lpstr>Planta pellets piloto UDT</vt:lpstr>
      <vt:lpstr>Preparación de materias primas:Secado</vt:lpstr>
      <vt:lpstr>Preparación de materias primas</vt:lpstr>
      <vt:lpstr>Preparación de materias primas-Conminución</vt:lpstr>
      <vt:lpstr>Presentación de PowerPoint</vt:lpstr>
      <vt:lpstr>Alternativas secado residuos industria de aceite de oliva: secado térmico </vt:lpstr>
      <vt:lpstr>Alternativas secado residuos industria de aceite de oliva: secado solar </vt:lpstr>
      <vt:lpstr>Alternativas secado residuos de la industria de aceite de oliva : alternativa mixta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FIA PYT-2019-0158: “Solución innovadora para la valorización de residuos de la industria de aceite de oliva: Desarrollo de carbones activados y biocombustible”</dc:title>
  <dc:creator>Débora Pino</dc:creator>
  <cp:lastModifiedBy>Cristina UDT</cp:lastModifiedBy>
  <cp:revision>11</cp:revision>
  <dcterms:created xsi:type="dcterms:W3CDTF">2019-07-22T20:24:37Z</dcterms:created>
  <dcterms:modified xsi:type="dcterms:W3CDTF">2022-01-14T12:46:30Z</dcterms:modified>
</cp:coreProperties>
</file>